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894B-C83A-459A-A7EE-61378FAE4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AA440-BB51-CAD8-E2D8-D619BFE9A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CB614-D7C0-315C-39FD-B0236A11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24FD-BC7C-47D9-9BFB-DAC12902DE09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14D5A-0E94-E4C6-3B17-CDF6D44A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CA155-5B96-4CB8-87CD-EAF1D23A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1D-CEC0-4A3A-9051-7C4BB5B4B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04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788A-6D46-A1F4-EE37-7DD065E2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BF1D8-0526-23A9-C49C-4E54336D6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F1398-CA1F-C841-0954-A88540A9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24FD-BC7C-47D9-9BFB-DAC12902DE09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0BCE7-5345-7EC1-9D91-502905F9B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4AD29-8BB8-A924-C0CC-37143D44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1D-CEC0-4A3A-9051-7C4BB5B4B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050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06AFE4-F072-E2F6-3C9D-DC793EAD1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DB2B3-F889-CC16-4606-B2262C98A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270C0-7BC9-1113-1E9F-9BEE8A2F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24FD-BC7C-47D9-9BFB-DAC12902DE09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62C5D-DBCE-931C-0F8B-72957506A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B5EC4-9B9A-FA6E-9EFC-110A1297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1D-CEC0-4A3A-9051-7C4BB5B4B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66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152A-BC51-1701-97A4-AB230FC27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13F4-47D7-55E8-BAC5-FBE600B86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BEFB8-7503-EDF7-4B3E-C1243207D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24FD-BC7C-47D9-9BFB-DAC12902DE09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D5C31-2868-1487-20B9-9E1D3242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791AB-EDEF-344E-B1E9-9211EFE4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1D-CEC0-4A3A-9051-7C4BB5B4B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32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9D81-F54A-76BC-8D7F-9CDCA506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AF03D-73DF-8A6F-2695-0DA1FCCC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E46EB-B64C-801E-E671-2E4E49E1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24FD-BC7C-47D9-9BFB-DAC12902DE09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383BE-6BDA-A5F8-B119-44F91AABC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02E14-C76D-DB7C-82C0-19C78633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1D-CEC0-4A3A-9051-7C4BB5B4B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01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9C71-EFA4-C9A8-29CB-599A4A8A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75643-2182-BE41-F82B-50BD85295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15698-6954-1368-3D3A-F19A34694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6A5B2-E8F0-4ADA-70B2-5646BEB47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24FD-BC7C-47D9-9BFB-DAC12902DE09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64B45-8D83-39B2-B1E4-08419065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68544-6D83-5C44-BBCC-009F4AC4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1D-CEC0-4A3A-9051-7C4BB5B4B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24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5E71-7320-F784-79C1-20E588737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13241-3E8E-5286-9FAB-4EA4CA962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6738B-3A26-2AE1-E8C6-808F59884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2F841-DE8D-8512-90F8-DA340AD95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E26CB-88DD-E753-498B-978C99DA4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EE82B-9E92-BA0B-C30D-BEE9BA17F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24FD-BC7C-47D9-9BFB-DAC12902DE09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AC751-4066-FAE2-2F27-F4AA5DA5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A36862-45E6-C86E-8E3C-54E803FE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1D-CEC0-4A3A-9051-7C4BB5B4B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55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9B672-5DC9-E9D4-AD63-413FDE4C8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05D9B-BA7A-7998-83F2-9EC8C5D3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24FD-BC7C-47D9-9BFB-DAC12902DE09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949A3-70AF-43C0-C13F-339CDBF2E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2F974-C9BC-A935-853E-B44E230A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1D-CEC0-4A3A-9051-7C4BB5B4B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82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BF9FF-EEEF-8B55-6980-236AFEFD1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24FD-BC7C-47D9-9BFB-DAC12902DE09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17F60-3F83-5A38-E148-62B9F478E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7A40F-34B2-592C-CD2D-E7E5841F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1D-CEC0-4A3A-9051-7C4BB5B4B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02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80DB-E439-2EDE-C737-680D69235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65D0B-DC70-975C-D41C-D86A9D1ED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FB2BB-06E9-7203-7454-3E90E2222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14D7C-2811-2DE3-4554-D7D47A5B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24FD-BC7C-47D9-9BFB-DAC12902DE09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54012-2C04-8C88-B139-F93A782B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E69F5-9C04-DCDC-56D0-2598B2747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1D-CEC0-4A3A-9051-7C4BB5B4B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55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BD21-068C-C7AA-C757-6EEDC8CB5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D9CE42-357B-1D23-BAD3-A6D0686FD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F2F9A-71C6-F13D-763E-0DA576883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A71E8-0F2D-EBE9-B050-9DCC25DD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24FD-BC7C-47D9-9BFB-DAC12902DE09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6DAC4-5B59-C21A-DDC1-A16673B9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CC199-77A0-3A44-789E-8FA70CD1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1D-CEC0-4A3A-9051-7C4BB5B4B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87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D308BE-6FD8-95B4-00E8-A9316C6F0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60383-C6E4-FCBD-F28B-53E7B3821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0EBBA-1187-CC99-0AC6-DDB5BD825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824FD-BC7C-47D9-9BFB-DAC12902DE09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55579-F42A-72CE-90CA-73E69C6E5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B1AD1-F077-1137-C6E8-DDE68878F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D351D-CEC0-4A3A-9051-7C4BB5B4B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52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9F2DBD-E35C-A9BB-B684-79D710731538}"/>
              </a:ext>
            </a:extLst>
          </p:cNvPr>
          <p:cNvSpPr txBox="1"/>
          <p:nvPr/>
        </p:nvSpPr>
        <p:spPr>
          <a:xfrm>
            <a:off x="604911" y="1735574"/>
            <a:ext cx="1056483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/>
              <a:t>System design for model deployment and monitoring</a:t>
            </a:r>
          </a:p>
          <a:p>
            <a:endParaRPr lang="en-US" sz="5400" b="1" dirty="0"/>
          </a:p>
          <a:p>
            <a:r>
              <a:rPr lang="en-US" sz="2000" b="1" dirty="0"/>
              <a:t>Author: Priyank Soni</a:t>
            </a:r>
            <a:r>
              <a:rPr lang="en-US" sz="5400" b="1" dirty="0"/>
              <a:t> 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404470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BF26D6B-88E3-F918-9F82-F03D90341A23}"/>
              </a:ext>
            </a:extLst>
          </p:cNvPr>
          <p:cNvSpPr/>
          <p:nvPr/>
        </p:nvSpPr>
        <p:spPr>
          <a:xfrm>
            <a:off x="5017825" y="2974042"/>
            <a:ext cx="6175717" cy="33403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94" name="Rectangle: Rounded Corners 1093">
            <a:extLst>
              <a:ext uri="{FF2B5EF4-FFF2-40B4-BE49-F238E27FC236}">
                <a16:creationId xmlns:a16="http://schemas.microsoft.com/office/drawing/2014/main" id="{C335E417-C532-24B6-DE28-438D5597AAD3}"/>
              </a:ext>
            </a:extLst>
          </p:cNvPr>
          <p:cNvSpPr/>
          <p:nvPr/>
        </p:nvSpPr>
        <p:spPr>
          <a:xfrm>
            <a:off x="5436404" y="3198925"/>
            <a:ext cx="1996149" cy="6375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8" name="Rectangle: Rounded Corners 1087">
            <a:extLst>
              <a:ext uri="{FF2B5EF4-FFF2-40B4-BE49-F238E27FC236}">
                <a16:creationId xmlns:a16="http://schemas.microsoft.com/office/drawing/2014/main" id="{B0F2839A-8328-202A-F0CD-80EA1BD84B8A}"/>
              </a:ext>
            </a:extLst>
          </p:cNvPr>
          <p:cNvSpPr/>
          <p:nvPr/>
        </p:nvSpPr>
        <p:spPr>
          <a:xfrm>
            <a:off x="10021834" y="828451"/>
            <a:ext cx="2054881" cy="8315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9" name="Rectangle: Rounded Corners 1068">
            <a:extLst>
              <a:ext uri="{FF2B5EF4-FFF2-40B4-BE49-F238E27FC236}">
                <a16:creationId xmlns:a16="http://schemas.microsoft.com/office/drawing/2014/main" id="{85962974-2ABC-FEF1-E45A-69D0606B166D}"/>
              </a:ext>
            </a:extLst>
          </p:cNvPr>
          <p:cNvSpPr/>
          <p:nvPr/>
        </p:nvSpPr>
        <p:spPr>
          <a:xfrm>
            <a:off x="904532" y="2997993"/>
            <a:ext cx="3485117" cy="30311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8" name="Rectangle: Rounded Corners 1077">
            <a:extLst>
              <a:ext uri="{FF2B5EF4-FFF2-40B4-BE49-F238E27FC236}">
                <a16:creationId xmlns:a16="http://schemas.microsoft.com/office/drawing/2014/main" id="{9565A6FE-4247-4909-5AB0-D5061A5E636E}"/>
              </a:ext>
            </a:extLst>
          </p:cNvPr>
          <p:cNvSpPr/>
          <p:nvPr/>
        </p:nvSpPr>
        <p:spPr>
          <a:xfrm>
            <a:off x="2668947" y="3178148"/>
            <a:ext cx="1245281" cy="24816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7" name="Rectangle: Rounded Corners 1076">
            <a:extLst>
              <a:ext uri="{FF2B5EF4-FFF2-40B4-BE49-F238E27FC236}">
                <a16:creationId xmlns:a16="http://schemas.microsoft.com/office/drawing/2014/main" id="{1984AA6C-BE2E-08E6-A92A-47610D7C50E6}"/>
              </a:ext>
            </a:extLst>
          </p:cNvPr>
          <p:cNvSpPr/>
          <p:nvPr/>
        </p:nvSpPr>
        <p:spPr>
          <a:xfrm>
            <a:off x="1040890" y="3178148"/>
            <a:ext cx="1546479" cy="24816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9684717-CEB3-BB5A-128A-C65B14E23E43}"/>
              </a:ext>
            </a:extLst>
          </p:cNvPr>
          <p:cNvSpPr/>
          <p:nvPr/>
        </p:nvSpPr>
        <p:spPr>
          <a:xfrm>
            <a:off x="3151164" y="253220"/>
            <a:ext cx="6682153" cy="233247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38528A-9BBA-0CAD-2011-63402DB3AADA}"/>
              </a:ext>
            </a:extLst>
          </p:cNvPr>
          <p:cNvSpPr/>
          <p:nvPr/>
        </p:nvSpPr>
        <p:spPr>
          <a:xfrm>
            <a:off x="4544699" y="467170"/>
            <a:ext cx="3647758" cy="8060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3A872C-3DBA-1ACB-B874-D29398123D2A}"/>
              </a:ext>
            </a:extLst>
          </p:cNvPr>
          <p:cNvSpPr/>
          <p:nvPr/>
        </p:nvSpPr>
        <p:spPr>
          <a:xfrm>
            <a:off x="497558" y="793446"/>
            <a:ext cx="2309225" cy="12520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961959-4EF0-CDCC-E3AB-BBA12363ED9E}"/>
              </a:ext>
            </a:extLst>
          </p:cNvPr>
          <p:cNvSpPr/>
          <p:nvPr/>
        </p:nvSpPr>
        <p:spPr>
          <a:xfrm>
            <a:off x="3432519" y="1715777"/>
            <a:ext cx="1113894" cy="68476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50" tIns="44450" rIns="44450" bIns="4445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Data Preparation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7B98C2-1299-28AE-D349-C97E90D9630A}"/>
              </a:ext>
            </a:extLst>
          </p:cNvPr>
          <p:cNvSpPr/>
          <p:nvPr/>
        </p:nvSpPr>
        <p:spPr>
          <a:xfrm>
            <a:off x="4991688" y="1701709"/>
            <a:ext cx="1113894" cy="68476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50" tIns="44450" rIns="44450" bIns="4445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Model Training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21DD1F-2D27-8743-9D18-523B42C0292E}"/>
              </a:ext>
            </a:extLst>
          </p:cNvPr>
          <p:cNvSpPr/>
          <p:nvPr/>
        </p:nvSpPr>
        <p:spPr>
          <a:xfrm>
            <a:off x="6548686" y="1701709"/>
            <a:ext cx="1113894" cy="68476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50" tIns="44450" rIns="44450" bIns="4445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Experiment Tracking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7A94AC-5647-D6FE-DEDF-E4BE9C978191}"/>
              </a:ext>
            </a:extLst>
          </p:cNvPr>
          <p:cNvSpPr/>
          <p:nvPr/>
        </p:nvSpPr>
        <p:spPr>
          <a:xfrm>
            <a:off x="8105684" y="1701709"/>
            <a:ext cx="1113894" cy="68476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50" tIns="44450" rIns="44450" bIns="4445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Log Matrices</a:t>
            </a:r>
          </a:p>
        </p:txBody>
      </p:sp>
      <p:pic>
        <p:nvPicPr>
          <p:cNvPr id="8" name="Picture 7" descr="A green and white logo&#10;&#10;Description automatically generated">
            <a:extLst>
              <a:ext uri="{FF2B5EF4-FFF2-40B4-BE49-F238E27FC236}">
                <a16:creationId xmlns:a16="http://schemas.microsoft.com/office/drawing/2014/main" id="{FCEAB501-D21D-CA9F-4337-6222A638C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21" y="993355"/>
            <a:ext cx="733020" cy="968394"/>
          </a:xfrm>
          <a:prstGeom prst="rect">
            <a:avLst/>
          </a:prstGeom>
        </p:spPr>
      </p:pic>
      <p:pic>
        <p:nvPicPr>
          <p:cNvPr id="10" name="Picture 9" descr="A blue and white logo&#10;&#10;Description automatically generated">
            <a:extLst>
              <a:ext uri="{FF2B5EF4-FFF2-40B4-BE49-F238E27FC236}">
                <a16:creationId xmlns:a16="http://schemas.microsoft.com/office/drawing/2014/main" id="{66224243-8BBD-0C5C-0F30-774C1B4C3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965" y="1038741"/>
            <a:ext cx="1276643" cy="765986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E4364A3-EC28-2195-A066-EABBA99BF7B8}"/>
              </a:ext>
            </a:extLst>
          </p:cNvPr>
          <p:cNvSpPr/>
          <p:nvPr/>
        </p:nvSpPr>
        <p:spPr>
          <a:xfrm>
            <a:off x="5618812" y="4140281"/>
            <a:ext cx="1513414" cy="14408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 descr="A black and white logo&#10;&#10;Description automatically generated">
            <a:extLst>
              <a:ext uri="{FF2B5EF4-FFF2-40B4-BE49-F238E27FC236}">
                <a16:creationId xmlns:a16="http://schemas.microsoft.com/office/drawing/2014/main" id="{BD6B1FCA-8914-FB1E-65FC-CFBCBB2FBB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282" y="4234116"/>
            <a:ext cx="858213" cy="78119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F679D99-C81A-35EB-4666-358C0B9D420E}"/>
              </a:ext>
            </a:extLst>
          </p:cNvPr>
          <p:cNvSpPr txBox="1"/>
          <p:nvPr/>
        </p:nvSpPr>
        <p:spPr>
          <a:xfrm>
            <a:off x="5871762" y="4950904"/>
            <a:ext cx="1046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Local server (RestAPIs)</a:t>
            </a:r>
            <a:endParaRPr lang="en-IN" sz="1400" i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C1F4BE5-444F-935F-454C-3A465007C1B6}"/>
              </a:ext>
            </a:extLst>
          </p:cNvPr>
          <p:cNvSpPr/>
          <p:nvPr/>
        </p:nvSpPr>
        <p:spPr>
          <a:xfrm>
            <a:off x="7432558" y="4001471"/>
            <a:ext cx="3460652" cy="15796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8" name="Picture 27" descr="A purple square with white and black text&#10;&#10;Description automatically generated">
            <a:extLst>
              <a:ext uri="{FF2B5EF4-FFF2-40B4-BE49-F238E27FC236}">
                <a16:creationId xmlns:a16="http://schemas.microsoft.com/office/drawing/2014/main" id="{E4474D7E-6806-4CBB-2447-EE6A47C0F1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522" y="4267179"/>
            <a:ext cx="1457362" cy="781198"/>
          </a:xfrm>
          <a:prstGeom prst="rect">
            <a:avLst/>
          </a:prstGeom>
        </p:spPr>
      </p:pic>
      <p:pic>
        <p:nvPicPr>
          <p:cNvPr id="30" name="Picture 29" descr="A blue hexagon with a white wheel and black text&#10;&#10;Description automatically generated">
            <a:extLst>
              <a:ext uri="{FF2B5EF4-FFF2-40B4-BE49-F238E27FC236}">
                <a16:creationId xmlns:a16="http://schemas.microsoft.com/office/drawing/2014/main" id="{3CDBA384-8FC9-8BC4-40E5-1550A7B027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841" y="4234116"/>
            <a:ext cx="1256891" cy="78119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1B2B7C0-B465-F022-1026-FE9B03F7EB92}"/>
              </a:ext>
            </a:extLst>
          </p:cNvPr>
          <p:cNvSpPr txBox="1"/>
          <p:nvPr/>
        </p:nvSpPr>
        <p:spPr>
          <a:xfrm>
            <a:off x="5562366" y="5659827"/>
            <a:ext cx="171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Local Inference</a:t>
            </a:r>
            <a:endParaRPr lang="en-IN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D84941-011C-07CD-13F4-C5B856691C6E}"/>
              </a:ext>
            </a:extLst>
          </p:cNvPr>
          <p:cNvSpPr txBox="1"/>
          <p:nvPr/>
        </p:nvSpPr>
        <p:spPr>
          <a:xfrm>
            <a:off x="7904637" y="5629109"/>
            <a:ext cx="248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Production Environment</a:t>
            </a:r>
            <a:endParaRPr lang="en-IN" i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FB7046-96A0-2E52-89B6-954DAE3287DF}"/>
              </a:ext>
            </a:extLst>
          </p:cNvPr>
          <p:cNvSpPr txBox="1"/>
          <p:nvPr/>
        </p:nvSpPr>
        <p:spPr>
          <a:xfrm>
            <a:off x="9204136" y="3267535"/>
            <a:ext cx="177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Docker Container</a:t>
            </a:r>
            <a:endParaRPr lang="en-IN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E2E666-5263-BEE2-1AA1-911BB2377DF9}"/>
              </a:ext>
            </a:extLst>
          </p:cNvPr>
          <p:cNvSpPr txBox="1"/>
          <p:nvPr/>
        </p:nvSpPr>
        <p:spPr>
          <a:xfrm>
            <a:off x="815055" y="2058864"/>
            <a:ext cx="147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Data Storage</a:t>
            </a:r>
            <a:endParaRPr lang="en-IN" i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A9ED71A-C6B4-52E8-AE40-708DAEA0FD85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2806783" y="1419459"/>
            <a:ext cx="344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A5548F7-7002-1F07-B51D-F1599EEA4DCF}"/>
              </a:ext>
            </a:extLst>
          </p:cNvPr>
          <p:cNvCxnSpPr>
            <a:endCxn id="3" idx="1"/>
          </p:cNvCxnSpPr>
          <p:nvPr/>
        </p:nvCxnSpPr>
        <p:spPr>
          <a:xfrm>
            <a:off x="4548584" y="2044090"/>
            <a:ext cx="4431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AF8791A-C401-0330-F885-DF77FCA931AA}"/>
              </a:ext>
            </a:extLst>
          </p:cNvPr>
          <p:cNvCxnSpPr>
            <a:cxnSpLocks/>
          </p:cNvCxnSpPr>
          <p:nvPr/>
        </p:nvCxnSpPr>
        <p:spPr>
          <a:xfrm flipH="1">
            <a:off x="6105582" y="2044090"/>
            <a:ext cx="4431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CFA3489-8E36-82C0-AF38-BF2BA9C39385}"/>
              </a:ext>
            </a:extLst>
          </p:cNvPr>
          <p:cNvCxnSpPr>
            <a:cxnSpLocks/>
          </p:cNvCxnSpPr>
          <p:nvPr/>
        </p:nvCxnSpPr>
        <p:spPr>
          <a:xfrm flipH="1">
            <a:off x="7662580" y="2044090"/>
            <a:ext cx="4431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FB4EF3A-C65C-A969-C70E-EE3120029FA3}"/>
              </a:ext>
            </a:extLst>
          </p:cNvPr>
          <p:cNvSpPr txBox="1"/>
          <p:nvPr/>
        </p:nvSpPr>
        <p:spPr>
          <a:xfrm>
            <a:off x="7911042" y="6322275"/>
            <a:ext cx="216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Model Deployment</a:t>
            </a:r>
            <a:endParaRPr lang="en-IN" i="1" dirty="0"/>
          </a:p>
        </p:txBody>
      </p:sp>
      <p:pic>
        <p:nvPicPr>
          <p:cNvPr id="59" name="Picture 58" descr="A close up of a logo&#10;&#10;Description automatically generated">
            <a:extLst>
              <a:ext uri="{FF2B5EF4-FFF2-40B4-BE49-F238E27FC236}">
                <a16:creationId xmlns:a16="http://schemas.microsoft.com/office/drawing/2014/main" id="{A2F66EEE-C07E-6158-BD70-6D91CF3210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854" y="683338"/>
            <a:ext cx="1435902" cy="44862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5745559-F73D-BEEA-2624-A10DD6D26A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786" y="747029"/>
            <a:ext cx="1676400" cy="321245"/>
          </a:xfrm>
          <a:prstGeom prst="rect">
            <a:avLst/>
          </a:prstGeom>
        </p:spPr>
      </p:pic>
      <p:sp>
        <p:nvSpPr>
          <p:cNvPr id="1031" name="TextBox 1030">
            <a:extLst>
              <a:ext uri="{FF2B5EF4-FFF2-40B4-BE49-F238E27FC236}">
                <a16:creationId xmlns:a16="http://schemas.microsoft.com/office/drawing/2014/main" id="{A0C552C9-CC93-EA82-90FF-C82D2213F4D3}"/>
              </a:ext>
            </a:extLst>
          </p:cNvPr>
          <p:cNvSpPr txBox="1"/>
          <p:nvPr/>
        </p:nvSpPr>
        <p:spPr>
          <a:xfrm>
            <a:off x="5540532" y="-26704"/>
            <a:ext cx="205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Dev Environment</a:t>
            </a:r>
            <a:endParaRPr lang="en-IN" i="1" dirty="0"/>
          </a:p>
        </p:txBody>
      </p:sp>
      <p:cxnSp>
        <p:nvCxnSpPr>
          <p:cNvPr id="1055" name="Straight Arrow Connector 1054">
            <a:extLst>
              <a:ext uri="{FF2B5EF4-FFF2-40B4-BE49-F238E27FC236}">
                <a16:creationId xmlns:a16="http://schemas.microsoft.com/office/drawing/2014/main" id="{91EC86C1-38F1-393D-FD06-EE74C797AC75}"/>
              </a:ext>
            </a:extLst>
          </p:cNvPr>
          <p:cNvCxnSpPr>
            <a:cxnSpLocks/>
          </p:cNvCxnSpPr>
          <p:nvPr/>
        </p:nvCxnSpPr>
        <p:spPr>
          <a:xfrm>
            <a:off x="8688904" y="3607383"/>
            <a:ext cx="0" cy="39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9" name="Rectangle: Rounded Corners 1058">
            <a:extLst>
              <a:ext uri="{FF2B5EF4-FFF2-40B4-BE49-F238E27FC236}">
                <a16:creationId xmlns:a16="http://schemas.microsoft.com/office/drawing/2014/main" id="{729879B9-4091-2325-5076-4D5219CB1090}"/>
              </a:ext>
            </a:extLst>
          </p:cNvPr>
          <p:cNvSpPr/>
          <p:nvPr/>
        </p:nvSpPr>
        <p:spPr>
          <a:xfrm>
            <a:off x="8189501" y="3178148"/>
            <a:ext cx="998806" cy="5481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60" name="Picture 1059" descr="A blue whale with boxes on it&#10;&#10;Description automatically generated">
            <a:extLst>
              <a:ext uri="{FF2B5EF4-FFF2-40B4-BE49-F238E27FC236}">
                <a16:creationId xmlns:a16="http://schemas.microsoft.com/office/drawing/2014/main" id="{0B6843AC-E1DE-0A52-E7D0-1CB23E23F1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621" y="3257048"/>
            <a:ext cx="742566" cy="408014"/>
          </a:xfrm>
          <a:prstGeom prst="rect">
            <a:avLst/>
          </a:prstGeom>
        </p:spPr>
      </p:pic>
      <p:pic>
        <p:nvPicPr>
          <p:cNvPr id="1068" name="Picture 1067" descr="A couple of logos with text&#10;&#10;Description automatically generated">
            <a:extLst>
              <a:ext uri="{FF2B5EF4-FFF2-40B4-BE49-F238E27FC236}">
                <a16:creationId xmlns:a16="http://schemas.microsoft.com/office/drawing/2014/main" id="{4B676B87-FAED-E2E9-27F9-6C2942ADE1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57" y="3318090"/>
            <a:ext cx="1401944" cy="853852"/>
          </a:xfrm>
          <a:prstGeom prst="rect">
            <a:avLst/>
          </a:prstGeom>
        </p:spPr>
      </p:pic>
      <p:sp>
        <p:nvSpPr>
          <p:cNvPr id="1070" name="TextBox 1069">
            <a:extLst>
              <a:ext uri="{FF2B5EF4-FFF2-40B4-BE49-F238E27FC236}">
                <a16:creationId xmlns:a16="http://schemas.microsoft.com/office/drawing/2014/main" id="{A9E6ECFF-5E3B-A158-42E9-39E1AEA596D7}"/>
              </a:ext>
            </a:extLst>
          </p:cNvPr>
          <p:cNvSpPr txBox="1"/>
          <p:nvPr/>
        </p:nvSpPr>
        <p:spPr>
          <a:xfrm>
            <a:off x="1186520" y="4222573"/>
            <a:ext cx="1426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Monitor latency, throughput, error rate, resource utilization, accuracy, precision, recall, f1 score</a:t>
            </a:r>
            <a:endParaRPr lang="en-IN" sz="1200" dirty="0"/>
          </a:p>
        </p:txBody>
      </p:sp>
      <p:pic>
        <p:nvPicPr>
          <p:cNvPr id="1074" name="Picture 1073" descr="A close-up of a logo&#10;&#10;Description automatically generated">
            <a:extLst>
              <a:ext uri="{FF2B5EF4-FFF2-40B4-BE49-F238E27FC236}">
                <a16:creationId xmlns:a16="http://schemas.microsoft.com/office/drawing/2014/main" id="{A1D0B1BD-D3E3-835F-850A-FFEACB928C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175" y="3607383"/>
            <a:ext cx="1137318" cy="293244"/>
          </a:xfrm>
          <a:prstGeom prst="rect">
            <a:avLst/>
          </a:prstGeom>
        </p:spPr>
      </p:pic>
      <p:sp>
        <p:nvSpPr>
          <p:cNvPr id="1076" name="TextBox 1075">
            <a:extLst>
              <a:ext uri="{FF2B5EF4-FFF2-40B4-BE49-F238E27FC236}">
                <a16:creationId xmlns:a16="http://schemas.microsoft.com/office/drawing/2014/main" id="{A0049DE1-8722-970E-7CAD-01FA743A5A61}"/>
              </a:ext>
            </a:extLst>
          </p:cNvPr>
          <p:cNvSpPr txBox="1"/>
          <p:nvPr/>
        </p:nvSpPr>
        <p:spPr>
          <a:xfrm>
            <a:off x="2780847" y="4391071"/>
            <a:ext cx="1067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drift and model drift detection</a:t>
            </a:r>
            <a:endParaRPr lang="en-IN" sz="1200" dirty="0"/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E4096636-35B1-7568-C9FD-2BEFCACBF02D}"/>
              </a:ext>
            </a:extLst>
          </p:cNvPr>
          <p:cNvSpPr txBox="1"/>
          <p:nvPr/>
        </p:nvSpPr>
        <p:spPr>
          <a:xfrm>
            <a:off x="1433914" y="6151651"/>
            <a:ext cx="233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ML Model Monitoring</a:t>
            </a:r>
            <a:endParaRPr lang="en-IN" i="1" dirty="0"/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E8052251-DD8B-39CC-2400-68CA23B635DD}"/>
              </a:ext>
            </a:extLst>
          </p:cNvPr>
          <p:cNvSpPr txBox="1"/>
          <p:nvPr/>
        </p:nvSpPr>
        <p:spPr>
          <a:xfrm>
            <a:off x="1345021" y="5629050"/>
            <a:ext cx="9382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Performance Monitoring</a:t>
            </a:r>
            <a:endParaRPr lang="en-IN" sz="1100" i="1" dirty="0"/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9880BB9A-F0B5-D6DF-80C1-896C3E7B0BF8}"/>
              </a:ext>
            </a:extLst>
          </p:cNvPr>
          <p:cNvSpPr txBox="1"/>
          <p:nvPr/>
        </p:nvSpPr>
        <p:spPr>
          <a:xfrm>
            <a:off x="2819912" y="5640649"/>
            <a:ext cx="9382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Data and Model drift</a:t>
            </a:r>
            <a:endParaRPr lang="en-IN" sz="1100" i="1" dirty="0"/>
          </a:p>
        </p:txBody>
      </p:sp>
      <p:pic>
        <p:nvPicPr>
          <p:cNvPr id="1085" name="Picture 1084" descr="A logo of a cat&#10;&#10;Description automatically generated">
            <a:extLst>
              <a:ext uri="{FF2B5EF4-FFF2-40B4-BE49-F238E27FC236}">
                <a16:creationId xmlns:a16="http://schemas.microsoft.com/office/drawing/2014/main" id="{3E73863E-7BA3-BC80-3F14-2EBCB4A1BE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201" y="920316"/>
            <a:ext cx="476048" cy="476048"/>
          </a:xfrm>
          <a:prstGeom prst="rect">
            <a:avLst/>
          </a:prstGeom>
        </p:spPr>
      </p:pic>
      <p:sp>
        <p:nvSpPr>
          <p:cNvPr id="1089" name="TextBox 1088">
            <a:extLst>
              <a:ext uri="{FF2B5EF4-FFF2-40B4-BE49-F238E27FC236}">
                <a16:creationId xmlns:a16="http://schemas.microsoft.com/office/drawing/2014/main" id="{4909A0CC-8D7E-DCDB-7709-B33502146015}"/>
              </a:ext>
            </a:extLst>
          </p:cNvPr>
          <p:cNvSpPr txBox="1"/>
          <p:nvPr/>
        </p:nvSpPr>
        <p:spPr>
          <a:xfrm>
            <a:off x="10455578" y="1676483"/>
            <a:ext cx="1423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CI/CD Pipelines</a:t>
            </a:r>
            <a:endParaRPr lang="en-IN" sz="1200" i="1" dirty="0"/>
          </a:p>
        </p:txBody>
      </p:sp>
      <p:pic>
        <p:nvPicPr>
          <p:cNvPr id="1091" name="Picture 1090" descr="A logo with a blue and green gradient&#10;&#10;Description automatically generated with medium confidence">
            <a:extLst>
              <a:ext uri="{FF2B5EF4-FFF2-40B4-BE49-F238E27FC236}">
                <a16:creationId xmlns:a16="http://schemas.microsoft.com/office/drawing/2014/main" id="{B88875B4-4707-271A-548B-171F8BABD5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255" y="3295234"/>
            <a:ext cx="447853" cy="369332"/>
          </a:xfrm>
          <a:prstGeom prst="rect">
            <a:avLst/>
          </a:prstGeom>
        </p:spPr>
      </p:pic>
      <p:pic>
        <p:nvPicPr>
          <p:cNvPr id="1093" name="Picture 1092" descr="A blue and white logo&#10;&#10;Description automatically generated">
            <a:extLst>
              <a:ext uri="{FF2B5EF4-FFF2-40B4-BE49-F238E27FC236}">
                <a16:creationId xmlns:a16="http://schemas.microsoft.com/office/drawing/2014/main" id="{F990BCCF-1C34-C4E1-F464-7459A042D05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943" y="3340375"/>
            <a:ext cx="871104" cy="322327"/>
          </a:xfrm>
          <a:prstGeom prst="rect">
            <a:avLst/>
          </a:prstGeom>
        </p:spPr>
      </p:pic>
      <p:sp>
        <p:nvSpPr>
          <p:cNvPr id="1095" name="TextBox 1094">
            <a:extLst>
              <a:ext uri="{FF2B5EF4-FFF2-40B4-BE49-F238E27FC236}">
                <a16:creationId xmlns:a16="http://schemas.microsoft.com/office/drawing/2014/main" id="{2085BF4D-184F-DC8F-F8B5-E458DB641237}"/>
              </a:ext>
            </a:extLst>
          </p:cNvPr>
          <p:cNvSpPr txBox="1"/>
          <p:nvPr/>
        </p:nvSpPr>
        <p:spPr>
          <a:xfrm>
            <a:off x="5531228" y="3602438"/>
            <a:ext cx="938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L:inkered</a:t>
            </a:r>
            <a:endParaRPr lang="en-IN" sz="1100" i="1" dirty="0"/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F4294D4D-5501-852E-4E0B-C5A77044231B}"/>
              </a:ext>
            </a:extLst>
          </p:cNvPr>
          <p:cNvSpPr txBox="1"/>
          <p:nvPr/>
        </p:nvSpPr>
        <p:spPr>
          <a:xfrm>
            <a:off x="5885387" y="3823790"/>
            <a:ext cx="938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Canary build</a:t>
            </a:r>
            <a:endParaRPr lang="en-IN" sz="1100" i="1" dirty="0"/>
          </a:p>
        </p:txBody>
      </p:sp>
      <p:pic>
        <p:nvPicPr>
          <p:cNvPr id="1099" name="Picture 1098" descr="A cartoon of a person holding a roll of toilet paper&#10;&#10;Description automatically generated">
            <a:extLst>
              <a:ext uri="{FF2B5EF4-FFF2-40B4-BE49-F238E27FC236}">
                <a16:creationId xmlns:a16="http://schemas.microsoft.com/office/drawing/2014/main" id="{1F3045D0-5D58-75A0-3965-691D5E31CC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10" y="963875"/>
            <a:ext cx="945604" cy="590576"/>
          </a:xfrm>
          <a:prstGeom prst="rect">
            <a:avLst/>
          </a:prstGeom>
        </p:spPr>
      </p:pic>
      <p:sp>
        <p:nvSpPr>
          <p:cNvPr id="1100" name="TextBox 1099">
            <a:extLst>
              <a:ext uri="{FF2B5EF4-FFF2-40B4-BE49-F238E27FC236}">
                <a16:creationId xmlns:a16="http://schemas.microsoft.com/office/drawing/2014/main" id="{F6EC56B1-2214-E242-FB64-5DB75CD1056B}"/>
              </a:ext>
            </a:extLst>
          </p:cNvPr>
          <p:cNvSpPr txBox="1"/>
          <p:nvPr/>
        </p:nvSpPr>
        <p:spPr>
          <a:xfrm>
            <a:off x="10021834" y="1353820"/>
            <a:ext cx="1085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GitHub Actions</a:t>
            </a:r>
            <a:endParaRPr lang="en-IN" sz="1100" i="1" dirty="0"/>
          </a:p>
        </p:txBody>
      </p:sp>
      <p:cxnSp>
        <p:nvCxnSpPr>
          <p:cNvPr id="1104" name="Straight Arrow Connector 1103">
            <a:extLst>
              <a:ext uri="{FF2B5EF4-FFF2-40B4-BE49-F238E27FC236}">
                <a16:creationId xmlns:a16="http://schemas.microsoft.com/office/drawing/2014/main" id="{5BC3125B-CAED-5931-DD5B-04AF7276FBE9}"/>
              </a:ext>
            </a:extLst>
          </p:cNvPr>
          <p:cNvCxnSpPr>
            <a:cxnSpLocks/>
          </p:cNvCxnSpPr>
          <p:nvPr/>
        </p:nvCxnSpPr>
        <p:spPr>
          <a:xfrm>
            <a:off x="9833317" y="1131966"/>
            <a:ext cx="2433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Straight Arrow Connector 1106">
            <a:extLst>
              <a:ext uri="{FF2B5EF4-FFF2-40B4-BE49-F238E27FC236}">
                <a16:creationId xmlns:a16="http://schemas.microsoft.com/office/drawing/2014/main" id="{C380B1F7-37F9-DECE-E05E-B2653D1F5BF5}"/>
              </a:ext>
            </a:extLst>
          </p:cNvPr>
          <p:cNvCxnSpPr>
            <a:cxnSpLocks/>
          </p:cNvCxnSpPr>
          <p:nvPr/>
        </p:nvCxnSpPr>
        <p:spPr>
          <a:xfrm>
            <a:off x="10297201" y="1659989"/>
            <a:ext cx="0" cy="13140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Straight Arrow Connector 1109">
            <a:extLst>
              <a:ext uri="{FF2B5EF4-FFF2-40B4-BE49-F238E27FC236}">
                <a16:creationId xmlns:a16="http://schemas.microsoft.com/office/drawing/2014/main" id="{F8CF0EB6-4233-FEFF-2B81-F1D19327E875}"/>
              </a:ext>
            </a:extLst>
          </p:cNvPr>
          <p:cNvCxnSpPr>
            <a:cxnSpLocks/>
            <a:stCxn id="1069" idx="3"/>
          </p:cNvCxnSpPr>
          <p:nvPr/>
        </p:nvCxnSpPr>
        <p:spPr>
          <a:xfrm>
            <a:off x="4389649" y="4513576"/>
            <a:ext cx="6281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3" name="TextBox 1112">
            <a:extLst>
              <a:ext uri="{FF2B5EF4-FFF2-40B4-BE49-F238E27FC236}">
                <a16:creationId xmlns:a16="http://schemas.microsoft.com/office/drawing/2014/main" id="{419040B4-FB96-6303-D444-C12CF67CB5F2}"/>
              </a:ext>
            </a:extLst>
          </p:cNvPr>
          <p:cNvSpPr txBox="1"/>
          <p:nvPr/>
        </p:nvSpPr>
        <p:spPr>
          <a:xfrm>
            <a:off x="5865919" y="1210663"/>
            <a:ext cx="79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/>
              <a:t>Mlflow</a:t>
            </a:r>
            <a:endParaRPr lang="en-IN" sz="1600" i="1" dirty="0"/>
          </a:p>
        </p:txBody>
      </p:sp>
      <p:cxnSp>
        <p:nvCxnSpPr>
          <p:cNvPr id="1115" name="Connector: Elbow 1114">
            <a:extLst>
              <a:ext uri="{FF2B5EF4-FFF2-40B4-BE49-F238E27FC236}">
                <a16:creationId xmlns:a16="http://schemas.microsoft.com/office/drawing/2014/main" id="{43707DF5-4675-4F4F-1C39-6E37A93891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02133" y="3459419"/>
            <a:ext cx="572473" cy="511633"/>
          </a:xfrm>
          <a:prstGeom prst="bentConnector3">
            <a:avLst>
              <a:gd name="adj1" fmla="val 85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47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E4DC-1EAF-7B61-7A68-2C7860C6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72" y="294786"/>
            <a:ext cx="10894255" cy="1280795"/>
          </a:xfrm>
        </p:spPr>
        <p:txBody>
          <a:bodyPr>
            <a:normAutofit/>
          </a:bodyPr>
          <a:lstStyle/>
          <a:p>
            <a:r>
              <a:rPr lang="en-US" sz="4000" b="1" dirty="0"/>
              <a:t>System design for model deployment and monitoring </a:t>
            </a:r>
            <a:endParaRPr lang="en-IN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0091CB-EA40-E7F4-4B4A-98604327E810}"/>
              </a:ext>
            </a:extLst>
          </p:cNvPr>
          <p:cNvSpPr txBox="1"/>
          <p:nvPr/>
        </p:nvSpPr>
        <p:spPr>
          <a:xfrm>
            <a:off x="506437" y="1856935"/>
            <a:ext cx="113244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Data Storage: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For storing raw data, we use a data lake (e.g., AWS S3, Azure Blob Storage).</a:t>
            </a:r>
          </a:p>
          <a:p>
            <a:endParaRPr lang="en-US" dirty="0"/>
          </a:p>
          <a:p>
            <a:r>
              <a:rPr lang="en-US" b="1" dirty="0"/>
              <a:t>2. Data Preparation and Model Training: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Jupyter</a:t>
            </a:r>
            <a:r>
              <a:rPr lang="en-US" dirty="0"/>
              <a:t> Notebooks or a managed service like Amazon </a:t>
            </a:r>
            <a:r>
              <a:rPr lang="en-US" dirty="0" err="1"/>
              <a:t>SageMaker</a:t>
            </a:r>
            <a:r>
              <a:rPr lang="en-US" dirty="0"/>
              <a:t> for model development and training.</a:t>
            </a:r>
          </a:p>
          <a:p>
            <a:endParaRPr lang="en-US" dirty="0"/>
          </a:p>
          <a:p>
            <a:r>
              <a:rPr lang="en-IN" b="1" dirty="0"/>
              <a:t>3. Model Registry</a:t>
            </a:r>
            <a:r>
              <a:rPr lang="en-IN" dirty="0"/>
              <a:t>: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tools like </a:t>
            </a:r>
            <a:r>
              <a:rPr lang="en-US" dirty="0" err="1"/>
              <a:t>MLflow</a:t>
            </a:r>
            <a:r>
              <a:rPr lang="en-US" dirty="0"/>
              <a:t> to track and manage different versions of models.</a:t>
            </a:r>
          </a:p>
          <a:p>
            <a:endParaRPr lang="en-US" dirty="0"/>
          </a:p>
          <a:p>
            <a:r>
              <a:rPr lang="en-IN" b="1" dirty="0"/>
              <a:t>4. Model Storage and Serving:</a:t>
            </a:r>
            <a:r>
              <a:rPr lang="en-IN" dirty="0"/>
              <a:t>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 models in a registry like AWS </a:t>
            </a:r>
            <a:r>
              <a:rPr lang="en-US" dirty="0" err="1"/>
              <a:t>SageMaker</a:t>
            </a:r>
            <a:r>
              <a:rPr lang="en-US" dirty="0"/>
              <a:t> Model Registry or Azure ML Model Registry.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RESTful APIs to serve the model using frameworks like Flask, </a:t>
            </a:r>
            <a:r>
              <a:rPr lang="en-US" dirty="0" err="1"/>
              <a:t>FastAPI</a:t>
            </a:r>
            <a:r>
              <a:rPr lang="en-US" dirty="0"/>
              <a:t>, or a managed service like AWS </a:t>
            </a:r>
            <a:r>
              <a:rPr lang="en-US" dirty="0" err="1"/>
              <a:t>SageMaker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01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787B01-6121-1C4E-F6ED-2B89AC65E263}"/>
              </a:ext>
            </a:extLst>
          </p:cNvPr>
          <p:cNvSpPr txBox="1"/>
          <p:nvPr/>
        </p:nvSpPr>
        <p:spPr>
          <a:xfrm>
            <a:off x="576775" y="717452"/>
            <a:ext cx="1132449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6. </a:t>
            </a:r>
            <a:r>
              <a:rPr lang="en-IN" b="1" dirty="0"/>
              <a:t>Monitoring and Logging</a:t>
            </a:r>
            <a:r>
              <a:rPr lang="en-IN" dirty="0"/>
              <a:t>: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Prometheus and Grafana for monitoring.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Monitor metrics such as latency, throughput, error rate, and resource utilization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Track model-specific metrics like prediction accuracy, precision, recall, and F1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and Model drift can be detected by evidently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7</a:t>
            </a:r>
            <a:r>
              <a:rPr lang="en-US" dirty="0"/>
              <a:t>. </a:t>
            </a:r>
            <a:r>
              <a:rPr lang="en-IN" b="1" dirty="0"/>
              <a:t>CI/CD Pipeline</a:t>
            </a:r>
            <a:r>
              <a:rPr lang="en-US" dirty="0"/>
              <a:t>: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tools like GitHub Actions, GitLab CI, or Jenkins to create a CI/CD pipeline for ML.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Automate steps like data preprocessing, model training, evaluation, and deployment</a:t>
            </a:r>
          </a:p>
          <a:p>
            <a:endParaRPr lang="en-US" dirty="0"/>
          </a:p>
          <a:p>
            <a:r>
              <a:rPr lang="en-IN" b="1" dirty="0"/>
              <a:t>8. Perform Canary Build</a:t>
            </a:r>
            <a:r>
              <a:rPr lang="en-IN" dirty="0"/>
              <a:t>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 the new version of the ML model to a small subset of servers or users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Kubernetes' native support for canary deployments with tools like Istio or </a:t>
            </a:r>
            <a:r>
              <a:rPr lang="en-US" dirty="0" err="1"/>
              <a:t>Linkerd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15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333</Words>
  <Application>Microsoft Office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System design for model deployment and monitoring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 Soni</dc:creator>
  <cp:lastModifiedBy>Priyank Soni</cp:lastModifiedBy>
  <cp:revision>8</cp:revision>
  <dcterms:created xsi:type="dcterms:W3CDTF">2024-07-07T13:04:34Z</dcterms:created>
  <dcterms:modified xsi:type="dcterms:W3CDTF">2024-07-07T19:47:28Z</dcterms:modified>
</cp:coreProperties>
</file>