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1"/>
      <p:bold r:id="rId22"/>
      <p:italic r:id="rId23"/>
      <p:boldItalic r:id="rId24"/>
    </p:embeddedFont>
    <p:embeddedFont>
      <p:font typeface="Roboto Mono" panose="00000009000000000000" pitchFamily="49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882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1d2622237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1d26222378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1d1a9d7c4b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1d1a9d7c4b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1d26222378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1d26222378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1d26222378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1d26222378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1d26222378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1d26222378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1d26222378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1d26222378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1d26222378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1d26222378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1d26222378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1d26222378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1d26222378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1d26222378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0d9b396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0d9b396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20d9b39674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20d9b39674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20d9b39674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20d9b39674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20d9b39674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20d9b39674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1d1a9d7c4b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1d1a9d7c4b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1d1a9d7c4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1d1a9d7c4b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1d2622237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1d2622237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1d2622237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1d2622237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NER with custom dataset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Priyank Soni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1F1F1F"/>
                </a:solidFill>
                <a:highlight>
                  <a:srgbClr val="FFFFFF"/>
                </a:highlight>
              </a:rPr>
              <a:t>Fine-tuning BERT for named-entity recognition</a:t>
            </a:r>
            <a:endParaRPr sz="25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We are going to use </a:t>
            </a:r>
            <a:r>
              <a:rPr lang="en" sz="1400" b="1">
                <a:solidFill>
                  <a:schemeClr val="dk1"/>
                </a:solidFill>
                <a:highlight>
                  <a:srgbClr val="FFFFFF"/>
                </a:highlight>
              </a:rPr>
              <a:t>BertForTokenClassification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which is included in the Transformers library by HuggingFace. This model has BERT as its base architecture, with a token classification head on top, allowing it to make predictions at the token level. We will be using </a:t>
            </a:r>
            <a:r>
              <a:rPr lang="en" sz="1400">
                <a:solidFill>
                  <a:schemeClr val="accent2"/>
                </a:solidFill>
              </a:rPr>
              <a:t>'</a:t>
            </a:r>
            <a:r>
              <a:rPr lang="en" sz="1400" b="1">
                <a:solidFill>
                  <a:schemeClr val="accent2"/>
                </a:solidFill>
              </a:rPr>
              <a:t>bert-base-uncased'</a:t>
            </a:r>
            <a:r>
              <a:rPr lang="en" sz="1400">
                <a:solidFill>
                  <a:schemeClr val="accent2"/>
                </a:solidFill>
              </a:rPr>
              <a:t> model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245454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</a:rPr>
              <a:t>To finetune NER model, we need to follow 5 steps:</a:t>
            </a: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</a:rPr>
              <a:t>Training Data Preprocessing, examples and their labels</a:t>
            </a: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marR="1905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Preparing the dataset and dataloader</a:t>
            </a: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marR="1905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Defining the model</a:t>
            </a: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Training the model</a:t>
            </a: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marR="1905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Evaluating the model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marR="19050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</a:t>
            </a:r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Count of entities: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[('geo', 45058), ('org', 36927), ('per', 34241), ('tim', 26861), ('gpe', 16068), ('art', 699), ('eve', 561), ('nat', 252)]</a:t>
            </a: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913" y="2268463"/>
            <a:ext cx="7524125" cy="23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>
            <a:spLocks noGrp="1"/>
          </p:cNvSpPr>
          <p:nvPr>
            <p:ph type="body" idx="1"/>
          </p:nvPr>
        </p:nvSpPr>
        <p:spPr>
          <a:xfrm>
            <a:off x="141675" y="340075"/>
            <a:ext cx="8520600" cy="42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1F1F1F"/>
                </a:solidFill>
                <a:highlight>
                  <a:srgbClr val="FFFFFF"/>
                </a:highlight>
              </a:rPr>
              <a:t>Sentence:</a:t>
            </a:r>
            <a:r>
              <a:rPr lang="en" sz="1400">
                <a:solidFill>
                  <a:srgbClr val="1F1F1F"/>
                </a:solidFill>
                <a:highlight>
                  <a:srgbClr val="FFFFFF"/>
                </a:highlight>
              </a:rPr>
              <a:t> Zaheer Khan was Mar-93 for India .</a:t>
            </a:r>
            <a:endParaRPr sz="14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>
              <a:solidFill>
                <a:srgbClr val="1F1F1F"/>
              </a:solidFill>
              <a:highlight>
                <a:srgbClr val="FFFFFF"/>
              </a:highlight>
            </a:endParaRPr>
          </a:p>
        </p:txBody>
      </p:sp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1050" y="781425"/>
            <a:ext cx="2876400" cy="334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350" y="1620750"/>
            <a:ext cx="4324350" cy="11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4"/>
          <p:cNvSpPr txBox="1"/>
          <p:nvPr/>
        </p:nvSpPr>
        <p:spPr>
          <a:xfrm>
            <a:off x="5058700" y="4364175"/>
            <a:ext cx="4108800" cy="4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7F7F7"/>
                </a:highlight>
              </a:rPr>
              <a:t>Figure: first 15 tokens and corresponding labels</a:t>
            </a:r>
            <a:endParaRPr>
              <a:solidFill>
                <a:schemeClr val="dk1"/>
              </a:solidFill>
              <a:highlight>
                <a:srgbClr val="F7F7F7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131" name="Google Shape;131;p24"/>
          <p:cNvSpPr txBox="1"/>
          <p:nvPr/>
        </p:nvSpPr>
        <p:spPr>
          <a:xfrm>
            <a:off x="833550" y="2725650"/>
            <a:ext cx="4409100" cy="4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Figure:How this example looks in dataset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3450" y="366713"/>
            <a:ext cx="7277100" cy="441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142" name="Google Shape;142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F1F1F"/>
                </a:solidFill>
                <a:highlight>
                  <a:srgbClr val="FFFFFF"/>
                </a:highlight>
              </a:rPr>
              <a:t>Validation loss per 100 evaluation steps: 0.03998514264822006</a:t>
            </a:r>
            <a:endParaRPr sz="14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F1F1F"/>
                </a:solidFill>
                <a:highlight>
                  <a:srgbClr val="FFFFFF"/>
                </a:highlight>
              </a:rPr>
              <a:t>Validation loss per 100 evaluation steps: 0.030500035890606278</a:t>
            </a:r>
            <a:endParaRPr sz="14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F1F1F"/>
                </a:solidFill>
                <a:highlight>
                  <a:srgbClr val="FFFFFF"/>
                </a:highlight>
              </a:rPr>
              <a:t>Validation loss per 100 evaluation steps: 0.026118076212610933</a:t>
            </a:r>
            <a:endParaRPr sz="14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F1F1F"/>
                </a:solidFill>
                <a:highlight>
                  <a:srgbClr val="FFFFFF"/>
                </a:highlight>
              </a:rPr>
              <a:t>Validation loss per 100 evaluation steps: 0.026614292803223544</a:t>
            </a:r>
            <a:endParaRPr sz="14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F1F1F"/>
                </a:solidFill>
                <a:highlight>
                  <a:srgbClr val="FFFFFF"/>
                </a:highlight>
              </a:rPr>
              <a:t>.</a:t>
            </a:r>
            <a:endParaRPr sz="14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F1F1F"/>
                </a:solidFill>
                <a:highlight>
                  <a:srgbClr val="FFFFFF"/>
                </a:highlight>
              </a:rPr>
              <a:t>.</a:t>
            </a:r>
            <a:endParaRPr sz="14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F1F1F"/>
                </a:solidFill>
                <a:highlight>
                  <a:srgbClr val="FFFFFF"/>
                </a:highlight>
              </a:rPr>
              <a:t>.</a:t>
            </a:r>
            <a:endParaRPr sz="14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F1F1F"/>
                </a:solidFill>
                <a:highlight>
                  <a:srgbClr val="FFFFFF"/>
                </a:highlight>
              </a:rPr>
              <a:t>.</a:t>
            </a:r>
            <a:endParaRPr sz="14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F1F1F"/>
                </a:solidFill>
                <a:highlight>
                  <a:srgbClr val="FFFFFF"/>
                </a:highlight>
              </a:rPr>
              <a:t>Validation loss per 100 evaluation steps: 0.026070216573945863</a:t>
            </a:r>
            <a:endParaRPr sz="14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F1F1F"/>
                </a:solidFill>
                <a:highlight>
                  <a:srgbClr val="FFFFFF"/>
                </a:highlight>
              </a:rPr>
              <a:t>Validation loss per 100 evaluation steps: 0.025895537645989175</a:t>
            </a:r>
            <a:endParaRPr sz="14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F1F1F"/>
                </a:solidFill>
                <a:highlight>
                  <a:srgbClr val="FFFFFF"/>
                </a:highlight>
              </a:rPr>
              <a:t>Validation loss per 100 evaluation steps: 0.02573938687368907</a:t>
            </a:r>
            <a:endParaRPr sz="14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F1F1F"/>
                </a:solidFill>
                <a:highlight>
                  <a:srgbClr val="FFFFFF"/>
                </a:highlight>
              </a:rPr>
              <a:t>Validation Loss: 0.025820782228428707</a:t>
            </a:r>
            <a:endParaRPr sz="14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F1F1F"/>
                </a:solidFill>
                <a:highlight>
                  <a:srgbClr val="FFFFFF"/>
                </a:highlight>
              </a:rPr>
              <a:t>Validation Accuracy: 0.962177378078725</a:t>
            </a:r>
            <a:endParaRPr sz="1400">
              <a:solidFill>
                <a:srgbClr val="1F1F1F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Evaluation….</a:t>
            </a:r>
            <a:endParaRPr/>
          </a:p>
        </p:txBody>
      </p:sp>
      <p:sp>
        <p:nvSpPr>
          <p:cNvPr id="148" name="Google Shape;148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F1F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precision    recall  f1-score   support</a:t>
            </a:r>
            <a:endParaRPr sz="1400">
              <a:solidFill>
                <a:srgbClr val="1F1F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F1F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geo       0.81      0.89      0.85     11232</a:t>
            </a:r>
            <a:endParaRPr sz="1400">
              <a:solidFill>
                <a:srgbClr val="1F1F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F1F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gpe       0.95      0.91      0.93      3293</a:t>
            </a:r>
            <a:endParaRPr sz="1400">
              <a:solidFill>
                <a:srgbClr val="1F1F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F1F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org       0.69      0.62      0.65      6531</a:t>
            </a:r>
            <a:endParaRPr sz="1400">
              <a:solidFill>
                <a:srgbClr val="1F1F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F1F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per       0.77      0.79      0.78      5196</a:t>
            </a:r>
            <a:endParaRPr sz="1400">
              <a:solidFill>
                <a:srgbClr val="1F1F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F1F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tim       0.84      0.82      0.83      4360</a:t>
            </a:r>
            <a:endParaRPr sz="1400">
              <a:solidFill>
                <a:srgbClr val="1F1F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F1F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micro avg       0.80      0.81      0.80     30612</a:t>
            </a:r>
            <a:endParaRPr sz="1400">
              <a:solidFill>
                <a:srgbClr val="1F1F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F1F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macro avg       0.81      0.81      0.81     30612</a:t>
            </a:r>
            <a:endParaRPr sz="1400">
              <a:solidFill>
                <a:srgbClr val="1F1F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1F1F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weighted avg       0.80      0.81      0.80     30612</a:t>
            </a:r>
            <a:endParaRPr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2400" b="1">
                <a:solidFill>
                  <a:srgbClr val="1F1F1F"/>
                </a:solidFill>
                <a:highlight>
                  <a:srgbClr val="FFFFFF"/>
                </a:highlight>
              </a:rPr>
              <a:t>Inference</a:t>
            </a:r>
            <a:endParaRPr sz="2400"/>
          </a:p>
        </p:txBody>
      </p:sp>
      <p:sp>
        <p:nvSpPr>
          <p:cNvPr id="154" name="Google Shape;15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sentence = 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"India has a capital called Mumbai. On wednesday, the president will give a presentation"</a:t>
            </a:r>
            <a:endParaRPr sz="1050">
              <a:solidFill>
                <a:srgbClr val="A31515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1F1F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india has a capital called mumbai . on wednesday , the president will give a presentation</a:t>
            </a:r>
            <a:endParaRPr sz="1050">
              <a:solidFill>
                <a:srgbClr val="1F1F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50">
                <a:solidFill>
                  <a:srgbClr val="1F1F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['B-geo', 'O', 'O', 'O', 'O', 'B-geo', 'O', 'O', 'B-tim', 'O', 'O', 'O', 'O', 'O', 'O', 'O']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</a:t>
            </a:r>
            <a:endParaRPr/>
          </a:p>
        </p:txBody>
      </p:sp>
      <p:sp>
        <p:nvSpPr>
          <p:cNvPr id="160" name="Google Shape;160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Clr>
                <a:srgbClr val="1F1F1F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you can save everything locally, simply by calling </a:t>
            </a:r>
            <a:r>
              <a:rPr lang="en" sz="1400">
                <a:solidFill>
                  <a:srgbClr val="1F1F1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model.save_pretrained()</a:t>
            </a:r>
            <a:r>
              <a:rPr lang="en" sz="14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" sz="1400">
                <a:solidFill>
                  <a:srgbClr val="1F1F1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tokenizer.save_pretrained()</a:t>
            </a:r>
            <a:r>
              <a:rPr lang="en" sz="14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providing a directory path as argument.</a:t>
            </a:r>
            <a:endParaRPr sz="14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Clr>
                <a:srgbClr val="1F1F1F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you can push the files to the HuggingFace hub. This way, you can share your model with the community/your colleagues. All files will be tracked by git, as each model on the hub has its own git repo.</a:t>
            </a:r>
            <a:endParaRPr sz="14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500"/>
              </a:spcBef>
              <a:spcAft>
                <a:spcPts val="120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Loading model for inference</a:t>
            </a:r>
            <a:endParaRPr/>
          </a:p>
        </p:txBody>
      </p:sp>
      <p:sp>
        <p:nvSpPr>
          <p:cNvPr id="166" name="Google Shape;166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4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transformers </a:t>
            </a:r>
            <a:r>
              <a:rPr lang="en" sz="140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4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AutoTokenizer, AutoModelForTokenClassification</a:t>
            </a:r>
            <a:endParaRPr sz="140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model_name = </a:t>
            </a:r>
            <a:r>
              <a:rPr lang="en" sz="140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"priyank/bert-finetuned-ner-priyank"</a:t>
            </a:r>
            <a:endParaRPr sz="1400">
              <a:solidFill>
                <a:srgbClr val="A31515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tokenizer = AutoTokenizer.from_pretrained(model_name)</a:t>
            </a:r>
            <a:endParaRPr sz="140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model = AutoModelForTokenClassification.from_pretrained(model_name)</a:t>
            </a:r>
            <a:endParaRPr sz="140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pipe = pipeline(task=</a:t>
            </a:r>
            <a:r>
              <a:rPr lang="en" sz="140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"token-classification"</a:t>
            </a:r>
            <a:r>
              <a:rPr lang="en" sz="14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model=model.to(</a:t>
            </a:r>
            <a:r>
              <a:rPr lang="en" sz="140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"cpu"</a:t>
            </a:r>
            <a:r>
              <a:rPr lang="en" sz="14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), tokenizer=tokenizer, aggregation_strategy=</a:t>
            </a:r>
            <a:r>
              <a:rPr lang="en" sz="140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"simple"</a:t>
            </a:r>
            <a:r>
              <a:rPr lang="en" sz="14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pipe(</a:t>
            </a:r>
            <a:r>
              <a:rPr lang="en" sz="140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"My name is Niels and New York is a city"</a:t>
            </a:r>
            <a:r>
              <a:rPr lang="en" sz="14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F1F1F"/>
                </a:solidFill>
                <a:highlight>
                  <a:srgbClr val="FFFFFF"/>
                </a:highlight>
              </a:rPr>
              <a:t>[{'entity_group': 'per',  'score': 0.43604735, 'word': 'ni', 'start': 11, 'end': 13},</a:t>
            </a:r>
            <a:endParaRPr sz="14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F1F1F"/>
                </a:solidFill>
                <a:highlight>
                  <a:srgbClr val="FFFFFF"/>
                </a:highlight>
              </a:rPr>
              <a:t> {'entity_group': 'per', 'score': 0.5974575, 'word': '##els', 'start': 13, 'end': 16},</a:t>
            </a:r>
            <a:endParaRPr sz="14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F1F1F"/>
                </a:solidFill>
                <a:highlight>
                  <a:srgbClr val="FFFFFF"/>
                </a:highlight>
              </a:rPr>
              <a:t> {'entity_group': 'geo', 'score': 0.9449212, 'word': 'new york', 'start': 21,  'end': 29}]</a:t>
            </a:r>
            <a:endParaRPr sz="14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 model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666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Using spaCy’s pretrained model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`en_core_web_sm`  an English language multi-task Convolutional Neural Network(CNN) trained on OntoNotes.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Detecting entities with this model: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text = "Thousands of demonstrators have marched through London to protest the war in Iraq and demand the withdrawal of British troops from that country."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E4E7D2"/>
                </a:highlight>
                <a:latin typeface="Roboto"/>
                <a:ea typeface="Roboto"/>
                <a:cs typeface="Roboto"/>
                <a:sym typeface="Roboto"/>
              </a:rPr>
              <a:t>Thousands </a:t>
            </a:r>
            <a:r>
              <a:rPr lang="en" sz="1400" b="1">
                <a:solidFill>
                  <a:schemeClr val="dk1"/>
                </a:solidFill>
                <a:highlight>
                  <a:srgbClr val="E4E7D2"/>
                </a:highlight>
                <a:latin typeface="Roboto"/>
                <a:ea typeface="Roboto"/>
                <a:cs typeface="Roboto"/>
                <a:sym typeface="Roboto"/>
              </a:rPr>
              <a:t>CARDINAL</a:t>
            </a:r>
            <a:r>
              <a:rPr lang="en" sz="1400">
                <a:solidFill>
                  <a:schemeClr val="dk1"/>
                </a:solidFill>
                <a:highlight>
                  <a:srgbClr val="E4E7D2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of demonstrators have marched through </a:t>
            </a:r>
            <a:r>
              <a:rPr lang="en" sz="1400">
                <a:solidFill>
                  <a:schemeClr val="dk1"/>
                </a:solidFill>
                <a:highlight>
                  <a:srgbClr val="FECA74"/>
                </a:highlight>
                <a:latin typeface="Roboto"/>
                <a:ea typeface="Roboto"/>
                <a:cs typeface="Roboto"/>
                <a:sym typeface="Roboto"/>
              </a:rPr>
              <a:t>London </a:t>
            </a:r>
            <a:r>
              <a:rPr lang="en" sz="1400" b="1">
                <a:solidFill>
                  <a:schemeClr val="dk1"/>
                </a:solidFill>
                <a:highlight>
                  <a:srgbClr val="FECA74"/>
                </a:highlight>
                <a:latin typeface="Roboto"/>
                <a:ea typeface="Roboto"/>
                <a:cs typeface="Roboto"/>
                <a:sym typeface="Roboto"/>
              </a:rPr>
              <a:t>GPE</a:t>
            </a:r>
            <a:r>
              <a:rPr lang="en" sz="1400">
                <a:solidFill>
                  <a:schemeClr val="dk1"/>
                </a:solidFill>
                <a:highlight>
                  <a:srgbClr val="FECA74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to protest the war in </a:t>
            </a:r>
            <a:r>
              <a:rPr lang="en" sz="1400">
                <a:solidFill>
                  <a:schemeClr val="dk1"/>
                </a:solidFill>
                <a:highlight>
                  <a:srgbClr val="FECA74"/>
                </a:highlight>
                <a:latin typeface="Roboto"/>
                <a:ea typeface="Roboto"/>
                <a:cs typeface="Roboto"/>
                <a:sym typeface="Roboto"/>
              </a:rPr>
              <a:t>Iraq </a:t>
            </a:r>
            <a:r>
              <a:rPr lang="en" sz="1400" b="1">
                <a:solidFill>
                  <a:schemeClr val="dk1"/>
                </a:solidFill>
                <a:highlight>
                  <a:srgbClr val="FECA74"/>
                </a:highlight>
                <a:latin typeface="Roboto"/>
                <a:ea typeface="Roboto"/>
                <a:cs typeface="Roboto"/>
                <a:sym typeface="Roboto"/>
              </a:rPr>
              <a:t>GPE</a:t>
            </a:r>
            <a:r>
              <a:rPr lang="en" sz="1400">
                <a:solidFill>
                  <a:schemeClr val="dk1"/>
                </a:solidFill>
                <a:highlight>
                  <a:srgbClr val="FECA74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and demand the withdrawal of </a:t>
            </a:r>
            <a:r>
              <a:rPr lang="en" sz="1400">
                <a:solidFill>
                  <a:schemeClr val="dk1"/>
                </a:solidFill>
                <a:highlight>
                  <a:srgbClr val="C887FB"/>
                </a:highlight>
                <a:latin typeface="Roboto"/>
                <a:ea typeface="Roboto"/>
                <a:cs typeface="Roboto"/>
                <a:sym typeface="Roboto"/>
              </a:rPr>
              <a:t>British </a:t>
            </a:r>
            <a:r>
              <a:rPr lang="en" sz="1400" b="1">
                <a:solidFill>
                  <a:schemeClr val="dk1"/>
                </a:solidFill>
                <a:highlight>
                  <a:srgbClr val="C887FB"/>
                </a:highlight>
                <a:latin typeface="Roboto"/>
                <a:ea typeface="Roboto"/>
                <a:cs typeface="Roboto"/>
                <a:sym typeface="Roboto"/>
              </a:rPr>
              <a:t>NORP</a:t>
            </a:r>
            <a:r>
              <a:rPr lang="en" sz="1400">
                <a:solidFill>
                  <a:schemeClr val="dk1"/>
                </a:solidFill>
                <a:highlight>
                  <a:srgbClr val="C887FB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troops from that country.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700">
              <a:solidFill>
                <a:srgbClr val="383838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700">
              <a:solidFill>
                <a:srgbClr val="383838"/>
              </a:solidFill>
              <a:highlight>
                <a:srgbClr val="FFFFFF"/>
              </a:highlight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2989750" y="2111250"/>
            <a:ext cx="6177900" cy="9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train spaCy ner pipeline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45454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To train a spaCy NER pipeline, we need to follow 5 steps: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22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Training Data Preparation, examples and their labels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Conversion of data to .spacy format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Creating the config file for training the model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Filling the config file with required parameters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Run the Training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2000"/>
              </a:spcBef>
              <a:spcAft>
                <a:spcPts val="120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650" y="2948700"/>
            <a:ext cx="7886700" cy="15049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2692175" y="4453650"/>
            <a:ext cx="4208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Figure 2: spaCy model training process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9875" y="478375"/>
            <a:ext cx="6534274" cy="12503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2511639" y="2097788"/>
            <a:ext cx="3950700" cy="4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Figure1: Text get converted to a doc object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training examples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Sentence: Thousands of demonstrators have marched through London to protest the war in Iraq and demand the withdrawal of British troops from that country .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Entities: {'entities': [(48, 54, 'B-geo'), (77, 81, 'B-geo'), (111, 118, 'B-gpe')]}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Sentence: Families of soldiers killed in the conflict joined the protesters who carried banners with such slogans as " Bush Number One Terrorist " and " Stop the Bombings . "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Entities: {'entities': [(109, 113, 'B-per')]}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Sentence: They marched from the Houses of Parliament to a rally in Hyde Park .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Entities: {'entities': [(57, 61, 'B-geo'), (62, 66, 'I-geo')]}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1333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logs of the spaCy model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6750" y="906850"/>
            <a:ext cx="5438775" cy="392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on the trained model</a:t>
            </a:r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Text = Friday prayers brought calls from Sunni Arab clerics for followers to reject federalism and vote against a constitution containing provisions that divide the country.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DDDDDD"/>
                </a:highlight>
                <a:latin typeface="Roboto"/>
                <a:ea typeface="Roboto"/>
                <a:cs typeface="Roboto"/>
                <a:sym typeface="Roboto"/>
              </a:rPr>
              <a:t>Friday </a:t>
            </a:r>
            <a:r>
              <a:rPr lang="en" sz="1400" b="1">
                <a:solidFill>
                  <a:schemeClr val="dk1"/>
                </a:solidFill>
                <a:highlight>
                  <a:srgbClr val="DDDDDD"/>
                </a:highlight>
                <a:latin typeface="Roboto"/>
                <a:ea typeface="Roboto"/>
                <a:cs typeface="Roboto"/>
                <a:sym typeface="Roboto"/>
              </a:rPr>
              <a:t>B-tim</a:t>
            </a:r>
            <a:r>
              <a:rPr lang="en" sz="1400">
                <a:solidFill>
                  <a:schemeClr val="dk1"/>
                </a:solidFill>
                <a:highlight>
                  <a:srgbClr val="DDDDDD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prayers brought calls from </a:t>
            </a:r>
            <a:r>
              <a:rPr lang="en" sz="1400">
                <a:solidFill>
                  <a:schemeClr val="dk1"/>
                </a:solidFill>
                <a:highlight>
                  <a:srgbClr val="DDDDDD"/>
                </a:highlight>
                <a:latin typeface="Roboto"/>
                <a:ea typeface="Roboto"/>
                <a:cs typeface="Roboto"/>
                <a:sym typeface="Roboto"/>
              </a:rPr>
              <a:t>Sunni </a:t>
            </a:r>
            <a:r>
              <a:rPr lang="en" sz="1400" b="1">
                <a:solidFill>
                  <a:schemeClr val="dk1"/>
                </a:solidFill>
                <a:highlight>
                  <a:srgbClr val="DDDDDD"/>
                </a:highlight>
                <a:latin typeface="Roboto"/>
                <a:ea typeface="Roboto"/>
                <a:cs typeface="Roboto"/>
                <a:sym typeface="Roboto"/>
              </a:rPr>
              <a:t>B-geo</a:t>
            </a:r>
            <a:r>
              <a:rPr lang="en" sz="1400">
                <a:solidFill>
                  <a:schemeClr val="dk1"/>
                </a:solidFill>
                <a:highlight>
                  <a:srgbClr val="DDDDDD"/>
                </a:highlight>
                <a:latin typeface="Roboto"/>
                <a:ea typeface="Roboto"/>
                <a:cs typeface="Roboto"/>
                <a:sym typeface="Roboto"/>
              </a:rPr>
              <a:t> Arab </a:t>
            </a:r>
            <a:r>
              <a:rPr lang="en" sz="1400" b="1">
                <a:solidFill>
                  <a:schemeClr val="dk1"/>
                </a:solidFill>
                <a:highlight>
                  <a:srgbClr val="DDDDDD"/>
                </a:highlight>
                <a:latin typeface="Roboto"/>
                <a:ea typeface="Roboto"/>
                <a:cs typeface="Roboto"/>
                <a:sym typeface="Roboto"/>
              </a:rPr>
              <a:t>B-gpe</a:t>
            </a:r>
            <a:r>
              <a:rPr lang="en" sz="1400">
                <a:solidFill>
                  <a:schemeClr val="dk1"/>
                </a:solidFill>
                <a:highlight>
                  <a:srgbClr val="DDDDDD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clerics for followers to reject federalism and vote against a constitution containing provisions that divide the country.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Ideally Sunni Arab should have been recognised as one entity (Sunni </a:t>
            </a:r>
            <a:r>
              <a:rPr lang="en" sz="1400" b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B-geo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Arab </a:t>
            </a:r>
            <a:r>
              <a:rPr lang="en" sz="1400" b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I-geo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AutoNum type="arabicPeriod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Text = City officials took the measure after gangs set fire to at least six buses Thursday, burning seven people alive.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DDDDDD"/>
                </a:highlight>
                <a:latin typeface="Roboto"/>
                <a:ea typeface="Roboto"/>
                <a:cs typeface="Roboto"/>
                <a:sym typeface="Roboto"/>
              </a:rPr>
              <a:t>City </a:t>
            </a:r>
            <a:r>
              <a:rPr lang="en" sz="1400" b="1">
                <a:solidFill>
                  <a:schemeClr val="dk1"/>
                </a:solidFill>
                <a:highlight>
                  <a:srgbClr val="DDDDDD"/>
                </a:highlight>
                <a:latin typeface="Roboto"/>
                <a:ea typeface="Roboto"/>
                <a:cs typeface="Roboto"/>
                <a:sym typeface="Roboto"/>
              </a:rPr>
              <a:t>B-geo</a:t>
            </a:r>
            <a:r>
              <a:rPr lang="en" sz="1400">
                <a:solidFill>
                  <a:schemeClr val="dk1"/>
                </a:solidFill>
                <a:highlight>
                  <a:srgbClr val="DDDDDD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4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officials took the measure after gangs set fire to at least six buses </a:t>
            </a:r>
            <a:r>
              <a:rPr lang="en" sz="1400">
                <a:solidFill>
                  <a:schemeClr val="dk1"/>
                </a:solidFill>
                <a:highlight>
                  <a:srgbClr val="DDDDDD"/>
                </a:highlight>
                <a:latin typeface="Roboto"/>
                <a:ea typeface="Roboto"/>
                <a:cs typeface="Roboto"/>
                <a:sym typeface="Roboto"/>
              </a:rPr>
              <a:t>Thursday </a:t>
            </a:r>
            <a:r>
              <a:rPr lang="en" sz="1400" b="1">
                <a:solidFill>
                  <a:schemeClr val="dk1"/>
                </a:solidFill>
                <a:highlight>
                  <a:srgbClr val="DDDDDD"/>
                </a:highlight>
                <a:latin typeface="Roboto"/>
                <a:ea typeface="Roboto"/>
                <a:cs typeface="Roboto"/>
                <a:sym typeface="Roboto"/>
              </a:rPr>
              <a:t>B-tim</a:t>
            </a:r>
            <a:r>
              <a:rPr lang="en" sz="1400">
                <a:solidFill>
                  <a:schemeClr val="dk1"/>
                </a:solidFill>
                <a:highlight>
                  <a:srgbClr val="DDDDDD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4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burning seven people alive.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311700" y="119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Observations</a:t>
            </a:r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1"/>
          </p:nvPr>
        </p:nvSpPr>
        <p:spPr>
          <a:xfrm>
            <a:off x="311700" y="691800"/>
            <a:ext cx="8520600" cy="38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</a:rPr>
              <a:t>Initial Stage (Epoch 0, Step 0)</a:t>
            </a:r>
            <a:endParaRPr sz="14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At the start, the model performs poorly with a low F1-score (ENTS_F = 5.92).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Loss values are relatively high, indicating the model is just starting to learn.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</a:rPr>
              <a:t>Mid-Training (Epoch 0, Step 2000)</a:t>
            </a:r>
            <a:endParaRPr sz="14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F1-score improves to 82.80, showing significant learning progress.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Loss for </a:t>
            </a: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tok2vec</a:t>
            </a:r>
            <a:r>
              <a:rPr lang="en" sz="1400">
                <a:solidFill>
                  <a:schemeClr val="dk1"/>
                </a:solidFill>
              </a:rPr>
              <a:t> and </a:t>
            </a: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ner</a:t>
            </a:r>
            <a:r>
              <a:rPr lang="en" sz="1400">
                <a:solidFill>
                  <a:schemeClr val="dk1"/>
                </a:solidFill>
              </a:rPr>
              <a:t> has increased temporarily due to model adjustments (e.g., learning new patterns).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>
              <a:solidFill>
                <a:schemeClr val="dk1"/>
              </a:solidFill>
            </a:endParaRPr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575" y="1098050"/>
            <a:ext cx="6398576" cy="7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450" y="2953575"/>
            <a:ext cx="6809475" cy="34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Observations…</a:t>
            </a:r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solidFill>
                  <a:schemeClr val="dk1"/>
                </a:solidFill>
              </a:rPr>
              <a:t>Later Training (Epoch 3, Step 4800)</a:t>
            </a:r>
            <a:endParaRPr sz="14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Final F1-score is 85.14, with good precision (85.92) and recall (84.38).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Loss values stabilize, suggesting the model has converged.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>
              <a:solidFill>
                <a:schemeClr val="dk1"/>
              </a:solidFill>
            </a:endParaRPr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450" y="1677019"/>
            <a:ext cx="5267325" cy="24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1133</Words>
  <Application>Microsoft Office PowerPoint</Application>
  <PresentationFormat>On-screen Show (16:9)</PresentationFormat>
  <Paragraphs>111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Courier New</vt:lpstr>
      <vt:lpstr>Roboto</vt:lpstr>
      <vt:lpstr>Roboto Mono</vt:lpstr>
      <vt:lpstr>Arial</vt:lpstr>
      <vt:lpstr>Simple Light</vt:lpstr>
      <vt:lpstr>NER with custom dataset</vt:lpstr>
      <vt:lpstr>Baseline model</vt:lpstr>
      <vt:lpstr>Custom train spaCy ner pipeline</vt:lpstr>
      <vt:lpstr>PowerPoint Presentation</vt:lpstr>
      <vt:lpstr>Some training examples</vt:lpstr>
      <vt:lpstr>Training logs of the spaCy model</vt:lpstr>
      <vt:lpstr>Prediction on the trained model</vt:lpstr>
      <vt:lpstr>Observations</vt:lpstr>
      <vt:lpstr>Observations…</vt:lpstr>
      <vt:lpstr>Fine-tuning BERT for named-entity recognition </vt:lpstr>
      <vt:lpstr>Data preparation</vt:lpstr>
      <vt:lpstr>PowerPoint Presentation</vt:lpstr>
      <vt:lpstr>PowerPoint Presentation</vt:lpstr>
      <vt:lpstr>Evaluation</vt:lpstr>
      <vt:lpstr>Evaluation….</vt:lpstr>
      <vt:lpstr>Inference</vt:lpstr>
      <vt:lpstr>Deployment</vt:lpstr>
      <vt:lpstr>Loading model for inference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NER with custom dataset</dc:title>
  <cp:lastModifiedBy>Priyank Soni</cp:lastModifiedBy>
  <cp:revision>1</cp:revision>
  <dcterms:modified xsi:type="dcterms:W3CDTF">2024-12-10T06:28:17Z</dcterms:modified>
</cp:coreProperties>
</file>