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2c669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2c669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2c6697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2c6697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d2c6697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d2c6697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2c6697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d2c6697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 Soni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687475" y="158475"/>
            <a:ext cx="19980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Interface/ Client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687475" y="868363"/>
            <a:ext cx="19980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 (REST)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28050" y="1495825"/>
            <a:ext cx="19980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model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217950" y="1456325"/>
            <a:ext cx="19980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Processing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687475" y="2128500"/>
            <a:ext cx="19980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359275" y="2838275"/>
            <a:ext cx="15681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Model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91950" y="2741800"/>
            <a:ext cx="15681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Canary</a:t>
            </a:r>
            <a:r>
              <a:rPr lang="en"/>
              <a:t> Model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687475" y="3548050"/>
            <a:ext cx="19980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&amp; Logging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431275" y="4354300"/>
            <a:ext cx="2479800" cy="3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Tracking &amp; Audit</a:t>
            </a:r>
            <a:endParaRPr/>
          </a:p>
        </p:txBody>
      </p:sp>
      <p:cxnSp>
        <p:nvCxnSpPr>
          <p:cNvPr id="69" name="Google Shape;69;p14"/>
          <p:cNvCxnSpPr>
            <a:stCxn id="61" idx="2"/>
            <a:endCxn id="64" idx="0"/>
          </p:cNvCxnSpPr>
          <p:nvPr/>
        </p:nvCxnSpPr>
        <p:spPr>
          <a:xfrm>
            <a:off x="4686475" y="1250863"/>
            <a:ext cx="0" cy="8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4665175" y="2511000"/>
            <a:ext cx="120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endCxn id="67" idx="0"/>
          </p:cNvCxnSpPr>
          <p:nvPr/>
        </p:nvCxnSpPr>
        <p:spPr>
          <a:xfrm>
            <a:off x="4680775" y="3202150"/>
            <a:ext cx="57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endCxn id="68" idx="0"/>
          </p:cNvCxnSpPr>
          <p:nvPr/>
        </p:nvCxnSpPr>
        <p:spPr>
          <a:xfrm>
            <a:off x="4651975" y="3949900"/>
            <a:ext cx="192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0" idx="2"/>
            <a:endCxn id="61" idx="0"/>
          </p:cNvCxnSpPr>
          <p:nvPr/>
        </p:nvCxnSpPr>
        <p:spPr>
          <a:xfrm>
            <a:off x="4686475" y="540975"/>
            <a:ext cx="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40875" y="514850"/>
            <a:ext cx="85206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 Training Pipeline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Data Processing</a:t>
            </a:r>
            <a:r>
              <a:rPr lang="en">
                <a:solidFill>
                  <a:schemeClr val="dk1"/>
                </a:solidFill>
              </a:rPr>
              <a:t>: Use tools like Apache Spark or pandas for preprocessing.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Model Training</a:t>
            </a:r>
            <a:r>
              <a:rPr lang="en">
                <a:solidFill>
                  <a:schemeClr val="dk1"/>
                </a:solidFill>
              </a:rPr>
              <a:t>: Use frameworks like TensorFlow, PyTorch, or Scikit-learn.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Model Registry</a:t>
            </a:r>
            <a:r>
              <a:rPr lang="en">
                <a:solidFill>
                  <a:schemeClr val="dk1"/>
                </a:solidFill>
              </a:rPr>
              <a:t>: Store trained models in a registry like MLflow, SageMaker Model Registry, or Azure ML.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Deployment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Model Serving</a:t>
            </a:r>
            <a:r>
              <a:rPr lang="en">
                <a:solidFill>
                  <a:schemeClr val="dk1"/>
                </a:solidFill>
              </a:rPr>
              <a:t>: Deploy the model using Flask, FastAPI, TensorFlow Serving, or TorchServe behind an API Gateway (e.g., AWS API Gateway, Azure API Management).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Containerization</a:t>
            </a:r>
            <a:r>
              <a:rPr lang="en">
                <a:solidFill>
                  <a:schemeClr val="dk1"/>
                </a:solidFill>
              </a:rPr>
              <a:t>: Use Docker to containerize the application.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Orchestration</a:t>
            </a:r>
            <a:r>
              <a:rPr lang="en">
                <a:solidFill>
                  <a:schemeClr val="dk1"/>
                </a:solidFill>
              </a:rPr>
              <a:t>: Use Kubernetes or serverless platforms for scalability and fault tolerance.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Inference Layer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Online Inference</a:t>
            </a:r>
            <a:r>
              <a:rPr lang="en">
                <a:solidFill>
                  <a:schemeClr val="dk1"/>
                </a:solidFill>
              </a:rPr>
              <a:t>: Real-time prediction APIs.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Batch Inference</a:t>
            </a:r>
            <a:r>
              <a:rPr lang="en">
                <a:solidFill>
                  <a:schemeClr val="dk1"/>
                </a:solidFill>
              </a:rPr>
              <a:t>: Scheduled processing of large datasets.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Monitoring and Logging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Metrics Collection</a:t>
            </a:r>
            <a:r>
              <a:rPr lang="en">
                <a:solidFill>
                  <a:schemeClr val="dk1"/>
                </a:solidFill>
              </a:rPr>
              <a:t>: Tools like Prometheus and Grafana for system metrics.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Log Aggregation</a:t>
            </a:r>
            <a:r>
              <a:rPr lang="en">
                <a:solidFill>
                  <a:schemeClr val="dk1"/>
                </a:solidFill>
              </a:rPr>
              <a:t>: Use ELK stack (Elasticsearch, Logstash, Kibana) for logs.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Model Monitoring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Key Strategies: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Operational Metrics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Track CPU, memory, and latency metrics using tools like Prometheus and Grafana.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Model-Specific Metrics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Accuracy Drift</a:t>
            </a:r>
            <a:r>
              <a:rPr lang="en">
                <a:solidFill>
                  <a:schemeClr val="dk1"/>
                </a:solidFill>
              </a:rPr>
              <a:t>: Monitor prediction accuracy over time using labeled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Data Drift</a:t>
            </a:r>
            <a:r>
              <a:rPr lang="en">
                <a:solidFill>
                  <a:schemeClr val="dk1"/>
                </a:solidFill>
              </a:rPr>
              <a:t>: Detect changes in the input data distribution compared to training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Concept Drift</a:t>
            </a:r>
            <a:r>
              <a:rPr lang="en">
                <a:solidFill>
                  <a:schemeClr val="dk1"/>
                </a:solidFill>
              </a:rPr>
              <a:t>: Monitor shifts in the relationship between inputs and outputs.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Tools: Use Arize AI, Evidently AI, or custom dashboards.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Error Analysis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Log and analyze failed predictions for debugging.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Alerting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 up alerts for anomalies in performance metrics using tools like PagerDuty or OpsGenie.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stress testing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Load Testing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Simulate expected production traffic using tools like </a:t>
            </a:r>
            <a:r>
              <a:rPr b="1" lang="en">
                <a:solidFill>
                  <a:schemeClr val="dk1"/>
                </a:solidFill>
              </a:rPr>
              <a:t>Locust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Apache JMeter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b="1" lang="en">
                <a:solidFill>
                  <a:schemeClr val="dk1"/>
                </a:solidFill>
              </a:rPr>
              <a:t>k6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Measure response times, latency, and throughput under typical loads.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Stress Testing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Gradually increase traffic beyond expected levels to identify system breaking points.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Tools: Same as load testing tools, but with higher traffic settings.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Key Metrics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Latency (P95, P99).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Error rate under load.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Resource utilization (CPU, memory).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Environment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Conduct tests in a staging environment identical to production.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