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8ad43f0a9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8ad43f0a9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8ad43f0a9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8ad43f0a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8ad43f0a9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8ad43f0a9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8ad43f0a9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8ad43f0a9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8ad43f0a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8ad43f0a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8ad43f0a9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08ad43f0a9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8ad43f0a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08ad43f0a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8ad43f0a9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8ad43f0a9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8ad43f0a9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08ad43f0a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8ad43f0a9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08ad43f0a9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09351ab1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09351ab1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8ad43f0a9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08ad43f0a9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8ad43f0a9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08ad43f0a9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08ad43f0a9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08ad43f0a9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08ad43f0a9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08ad43f0a9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8ad43f0a9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08ad43f0a9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08ad43f0a9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08ad43f0a9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08ad43f0a9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08ad43f0a9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08ad43f0a9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08ad43f0a9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8ad43f0a9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08ad43f0a9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8ad43f0a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8ad43f0a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8ad43f0a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8ad43f0a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8ad43f0a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8ad43f0a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8ad43f0a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8ad43f0a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8ad43f0a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8ad43f0a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8ad43f0a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8ad43f0a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8ad43f0a9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8ad43f0a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arxiv.org/pdf/1802.05365.pdf" TargetMode="External"/><Relationship Id="rId4" Type="http://schemas.openxmlformats.org/officeDocument/2006/relationships/hyperlink" Target="https://www.analyticsvidhya.com/blog/2019/03/learn-to-use-elmo-to-extract-features-from-text/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</a:t>
            </a:r>
            <a:r>
              <a:rPr lang="en"/>
              <a:t>contextualized</a:t>
            </a:r>
            <a:r>
              <a:rPr lang="en"/>
              <a:t> word representations (elmo)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620"/>
              <a:t>How forward LM works</a:t>
            </a:r>
            <a:endParaRPr b="1" sz="1620"/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525" y="1352275"/>
            <a:ext cx="4552950" cy="30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20"/>
              <a:t>How forward LM works</a:t>
            </a:r>
            <a:endParaRPr sz="1631"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4000" y="1194275"/>
            <a:ext cx="4007147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20"/>
              <a:t>How forward LM works</a:t>
            </a:r>
            <a:endParaRPr/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2525" y="940725"/>
            <a:ext cx="404950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20"/>
              <a:t>How forward LM works</a:t>
            </a:r>
            <a:endParaRPr/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8375" y="1182200"/>
            <a:ext cx="377644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20"/>
              <a:t>How forward LM works</a:t>
            </a:r>
            <a:endParaRPr/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5725" y="964875"/>
            <a:ext cx="415888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7901"/>
              <a:buFont typeface="Arial"/>
              <a:buNone/>
            </a:pPr>
            <a:r>
              <a:rPr b="1" lang="en" sz="1620"/>
              <a:t>How backward LM works</a:t>
            </a:r>
            <a:endParaRPr/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763" y="1017725"/>
            <a:ext cx="745447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7901"/>
              <a:buFont typeface="Arial"/>
              <a:buNone/>
            </a:pPr>
            <a:r>
              <a:rPr b="1" lang="en" sz="1620"/>
              <a:t>How backward LM works</a:t>
            </a:r>
            <a:endParaRPr/>
          </a:p>
        </p:txBody>
      </p:sp>
      <p:pic>
        <p:nvPicPr>
          <p:cNvPr id="185" name="Google Shape;1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575" y="868275"/>
            <a:ext cx="742285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7901"/>
              <a:buFont typeface="Arial"/>
              <a:buNone/>
            </a:pPr>
            <a:r>
              <a:rPr b="1" lang="en" sz="1620"/>
              <a:t>How backward LM works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438" y="832050"/>
            <a:ext cx="7367122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620"/>
              <a:t>Input embedding is character embedding by CNN</a:t>
            </a:r>
            <a:endParaRPr b="1" sz="1620"/>
          </a:p>
        </p:txBody>
      </p:sp>
      <p:pic>
        <p:nvPicPr>
          <p:cNvPr id="197" name="Google Shape;1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300" y="1017725"/>
            <a:ext cx="719092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620"/>
              <a:t>Residual connections between lstm layers</a:t>
            </a:r>
            <a:endParaRPr b="1" sz="1620"/>
          </a:p>
        </p:txBody>
      </p:sp>
      <p:pic>
        <p:nvPicPr>
          <p:cNvPr id="203" name="Google Shape;20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175" y="965925"/>
            <a:ext cx="7867650" cy="40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9009"/>
              <a:buNone/>
            </a:pPr>
            <a:r>
              <a:rPr b="1" lang="en" sz="2020">
                <a:solidFill>
                  <a:schemeClr val="dk2"/>
                </a:solidFill>
              </a:rPr>
              <a:t>Before elmo there were pretrained </a:t>
            </a:r>
            <a:r>
              <a:rPr b="1" lang="en" sz="2020">
                <a:solidFill>
                  <a:schemeClr val="dk2"/>
                </a:solidFill>
              </a:rPr>
              <a:t>word embeddings</a:t>
            </a:r>
            <a:r>
              <a:rPr b="1" lang="en" sz="2020">
                <a:solidFill>
                  <a:schemeClr val="dk2"/>
                </a:solidFill>
              </a:rPr>
              <a:t> (word2vec, glove)</a:t>
            </a:r>
            <a:endParaRPr b="1" sz="2020">
              <a:solidFill>
                <a:schemeClr val="dk2"/>
              </a:solidFill>
            </a:endParaRPr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King - man + woman = queen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(1,4)  -  (1,0)  +  (4,1)  =  (4,5)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4119300" y="3030550"/>
            <a:ext cx="301800" cy="3138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2919375" y="3690075"/>
            <a:ext cx="301800" cy="3138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5583125" y="3545200"/>
            <a:ext cx="301800" cy="3138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4270200" y="4255075"/>
            <a:ext cx="301800" cy="3138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2583825" y="3247775"/>
            <a:ext cx="9057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man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3986400" y="2714000"/>
            <a:ext cx="56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king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5481575" y="3247775"/>
            <a:ext cx="7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queen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3968250" y="3911975"/>
            <a:ext cx="9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woman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620"/>
              <a:t>How “read” embedding generated by elmo</a:t>
            </a:r>
            <a:endParaRPr b="1" sz="1620"/>
          </a:p>
        </p:txBody>
      </p:sp>
      <p:pic>
        <p:nvPicPr>
          <p:cNvPr id="209" name="Google Shape;2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975" y="1017725"/>
            <a:ext cx="714055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620"/>
              <a:t>How “read” embedding generated by elmo</a:t>
            </a:r>
            <a:endParaRPr b="1" sz="16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950" y="1017725"/>
            <a:ext cx="585586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20"/>
              <a:t>Concatenate two LM’s embeddings</a:t>
            </a:r>
            <a:endParaRPr sz="1620"/>
          </a:p>
        </p:txBody>
      </p:sp>
      <p:pic>
        <p:nvPicPr>
          <p:cNvPr id="221" name="Google Shape;22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5050" y="1017725"/>
            <a:ext cx="553236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620"/>
              <a:t>Concatenate two LM’s embeddings</a:t>
            </a:r>
            <a:endParaRPr sz="16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5725" y="1017725"/>
            <a:ext cx="543254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0"/>
              <a:t>Concatenate two LM’s embeddings</a:t>
            </a:r>
            <a:endParaRPr sz="16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8363" y="928650"/>
            <a:ext cx="376728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0"/>
              <a:t>Concatenate two LM’s embeddings</a:t>
            </a:r>
            <a:endParaRPr sz="16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9" name="Google Shape;23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513" y="928650"/>
            <a:ext cx="585696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0"/>
              <a:t>Concatenate two LM’s embeddings</a:t>
            </a:r>
            <a:endParaRPr sz="16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0400" y="1133900"/>
            <a:ext cx="512319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91283"/>
              </a:lnSpc>
              <a:spcBef>
                <a:spcPts val="60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400">
                <a:solidFill>
                  <a:srgbClr val="292929"/>
                </a:solidFill>
                <a:highlight>
                  <a:srgbClr val="FFFFFF"/>
                </a:highlight>
              </a:rPr>
              <a:t>Peters M. E., Neumann M., Uyyer M., Gardner M., Clark C., Lee K., Zettlemoyer L.. Deep contextualized word representations. 2018. </a:t>
            </a:r>
            <a:r>
              <a:rPr lang="en" sz="14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https://arxiv.org/pdf/1802.05365.pdf</a:t>
            </a:r>
            <a:endParaRPr b="1"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ELMo (Deep contextualized word representations) https://www.youtube.com/watch?v=YZerhaFMPTw&amp;ab_channel=MinsukHeo%ED%97%88%EB%AF%BC%EC%84%9D</a:t>
            </a:r>
            <a:endParaRPr sz="14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https://www.analyticsvidhya.com/blog/2019/03/learn-to-use-elmo-to-extract-features-from-text/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0"/>
          <p:cNvSpPr txBox="1"/>
          <p:nvPr>
            <p:ph idx="1" type="body"/>
          </p:nvPr>
        </p:nvSpPr>
        <p:spPr>
          <a:xfrm>
            <a:off x="311700" y="440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4500">
                <a:solidFill>
                  <a:schemeClr val="dk1"/>
                </a:solidFill>
              </a:rPr>
              <a:t>THANK YOU</a:t>
            </a:r>
            <a:endParaRPr b="1" sz="4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9009"/>
              <a:buFont typeface="Arial"/>
              <a:buNone/>
            </a:pPr>
            <a:r>
              <a:rPr b="1" lang="en" sz="2020">
                <a:solidFill>
                  <a:schemeClr val="dk2"/>
                </a:solidFill>
              </a:rPr>
              <a:t>Before elmo there were pretrained word embeddings (word2vec, glove)</a:t>
            </a:r>
            <a:endParaRPr b="1" sz="202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word has only one embedding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Word can have multiple meanings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1267775" y="3670475"/>
            <a:ext cx="676200" cy="7125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7251875" y="3352025"/>
            <a:ext cx="676200" cy="6399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6003700" y="2854625"/>
            <a:ext cx="676200" cy="63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2292400" y="2784575"/>
            <a:ext cx="676200" cy="63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1267775" y="3175450"/>
            <a:ext cx="51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gift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2088800" y="2263950"/>
            <a:ext cx="95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</a:t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5846800" y="2265325"/>
            <a:ext cx="90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</a:t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7251875" y="2974475"/>
            <a:ext cx="51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820"/>
              <a:t>ELMO provides contextualized embedding</a:t>
            </a:r>
            <a:endParaRPr b="1" sz="1820"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/>
              <a:t>Here is your birthday </a:t>
            </a:r>
            <a:r>
              <a:rPr lang="en" sz="2600">
                <a:solidFill>
                  <a:schemeClr val="accent4"/>
                </a:solidFill>
              </a:rPr>
              <a:t>present</a:t>
            </a:r>
            <a:endParaRPr sz="2600">
              <a:solidFill>
                <a:schemeClr val="accent4"/>
              </a:solidFill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1267775" y="3670475"/>
            <a:ext cx="676200" cy="7125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7251875" y="3352025"/>
            <a:ext cx="676200" cy="6399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2398175" y="2820750"/>
            <a:ext cx="676200" cy="7125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1400575" y="3332400"/>
            <a:ext cx="67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gift</a:t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2245750" y="2390650"/>
            <a:ext cx="100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</a:t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7276025" y="2976900"/>
            <a:ext cx="62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820"/>
              <a:t>ELMO provides contextualized embedding</a:t>
            </a:r>
            <a:endParaRPr b="1" sz="1820"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/>
              <a:t>Live in </a:t>
            </a:r>
            <a:r>
              <a:rPr lang="en" sz="2600">
                <a:solidFill>
                  <a:srgbClr val="1155CC"/>
                </a:solidFill>
              </a:rPr>
              <a:t>present</a:t>
            </a:r>
            <a:r>
              <a:rPr lang="en" sz="2600"/>
              <a:t> not past</a:t>
            </a:r>
            <a:endParaRPr sz="2600">
              <a:solidFill>
                <a:schemeClr val="accent4"/>
              </a:solidFill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1267775" y="3670475"/>
            <a:ext cx="676200" cy="7125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7251875" y="3352025"/>
            <a:ext cx="676200" cy="6399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6189400" y="2820750"/>
            <a:ext cx="676200" cy="7125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1400575" y="3332400"/>
            <a:ext cx="67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gift</a:t>
            </a:r>
            <a:endParaRPr/>
          </a:p>
        </p:txBody>
      </p:sp>
      <p:sp>
        <p:nvSpPr>
          <p:cNvPr id="105" name="Google Shape;105;p17"/>
          <p:cNvSpPr txBox="1"/>
          <p:nvPr/>
        </p:nvSpPr>
        <p:spPr>
          <a:xfrm>
            <a:off x="6026350" y="2371650"/>
            <a:ext cx="100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present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7276025" y="2976900"/>
            <a:ext cx="62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820"/>
              <a:t>ELMO provides contextualized embedding</a:t>
            </a:r>
            <a:endParaRPr b="1" sz="1820"/>
          </a:p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/>
              <a:t>I</a:t>
            </a:r>
            <a:r>
              <a:rPr lang="en" sz="2600"/>
              <a:t> </a:t>
            </a:r>
            <a:r>
              <a:rPr lang="en" sz="2600">
                <a:solidFill>
                  <a:srgbClr val="1155CC"/>
                </a:solidFill>
              </a:rPr>
              <a:t>read</a:t>
            </a:r>
            <a:r>
              <a:rPr lang="en" sz="2600"/>
              <a:t> a book</a:t>
            </a:r>
            <a:endParaRPr sz="2600">
              <a:solidFill>
                <a:schemeClr val="accent4"/>
              </a:solidFill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1267775" y="3670475"/>
            <a:ext cx="676200" cy="7125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7251875" y="3352025"/>
            <a:ext cx="676200" cy="6399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6189400" y="2820750"/>
            <a:ext cx="676200" cy="7125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 txBox="1"/>
          <p:nvPr/>
        </p:nvSpPr>
        <p:spPr>
          <a:xfrm>
            <a:off x="1400575" y="3332400"/>
            <a:ext cx="67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past</a:t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6026350" y="2371650"/>
            <a:ext cx="100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read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7276025" y="2976900"/>
            <a:ext cx="62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820"/>
              <a:t>ELMO provides contextualized embedding</a:t>
            </a:r>
            <a:endParaRPr b="1" sz="1820"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/>
              <a:t>I </a:t>
            </a:r>
            <a:r>
              <a:rPr lang="en" sz="2600">
                <a:solidFill>
                  <a:srgbClr val="FF9900"/>
                </a:solidFill>
              </a:rPr>
              <a:t>read</a:t>
            </a:r>
            <a:r>
              <a:rPr lang="en" sz="2600"/>
              <a:t> a book yesterday</a:t>
            </a:r>
            <a:endParaRPr sz="2600">
              <a:solidFill>
                <a:schemeClr val="accent4"/>
              </a:solidFill>
            </a:endParaRPr>
          </a:p>
        </p:txBody>
      </p:sp>
      <p:sp>
        <p:nvSpPr>
          <p:cNvPr id="125" name="Google Shape;125;p19"/>
          <p:cNvSpPr/>
          <p:nvPr/>
        </p:nvSpPr>
        <p:spPr>
          <a:xfrm>
            <a:off x="1267775" y="3670475"/>
            <a:ext cx="676200" cy="7125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/>
          <p:nvPr/>
        </p:nvSpPr>
        <p:spPr>
          <a:xfrm>
            <a:off x="7251875" y="3352025"/>
            <a:ext cx="676200" cy="6399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/>
          <p:nvPr/>
        </p:nvSpPr>
        <p:spPr>
          <a:xfrm>
            <a:off x="2374025" y="2664600"/>
            <a:ext cx="676200" cy="7125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 txBox="1"/>
          <p:nvPr/>
        </p:nvSpPr>
        <p:spPr>
          <a:xfrm>
            <a:off x="1400575" y="3332400"/>
            <a:ext cx="67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past</a:t>
            </a:r>
            <a:endParaRPr/>
          </a:p>
        </p:txBody>
      </p:sp>
      <p:sp>
        <p:nvSpPr>
          <p:cNvPr id="129" name="Google Shape;129;p19"/>
          <p:cNvSpPr txBox="1"/>
          <p:nvPr/>
        </p:nvSpPr>
        <p:spPr>
          <a:xfrm>
            <a:off x="2210975" y="2264400"/>
            <a:ext cx="100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read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7276025" y="2976900"/>
            <a:ext cx="62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4395"/>
              <a:buFont typeface="Arial"/>
              <a:buNone/>
            </a:pPr>
            <a:r>
              <a:rPr b="1" lang="en" sz="1820"/>
              <a:t>ELMO is a function providing contextualized embedding</a:t>
            </a:r>
            <a:endParaRPr b="1" sz="1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ELMO (Here is your birthday present)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=           [1,8] [2,1] [3,7] [10,2] </a:t>
            </a:r>
            <a:r>
              <a:rPr lang="en">
                <a:solidFill>
                  <a:srgbClr val="FF9900"/>
                </a:solidFill>
              </a:rPr>
              <a:t>[10,7]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ELMO (Live in present not past)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=          </a:t>
            </a:r>
            <a:r>
              <a:rPr lang="en"/>
              <a:t>[1,8] [2,1] </a:t>
            </a:r>
            <a:r>
              <a:rPr lang="en">
                <a:solidFill>
                  <a:srgbClr val="1155CC"/>
                </a:solidFill>
              </a:rPr>
              <a:t>[5,4] </a:t>
            </a:r>
            <a:r>
              <a:rPr lang="en"/>
              <a:t>[4,2] [5,7]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0439"/>
              <a:buFont typeface="Arial"/>
              <a:buNone/>
            </a:pPr>
            <a:r>
              <a:rPr b="1" lang="en" sz="1820"/>
              <a:t>ELMO is a function providing contextualized embedding</a:t>
            </a:r>
            <a:endParaRPr b="1" sz="1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50" y="1017725"/>
            <a:ext cx="8813101" cy="38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