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2" r:id="rId1"/>
  </p:sldMasterIdLst>
  <p:notesMasterIdLst>
    <p:notesMasterId r:id="rId17"/>
  </p:notesMasterIdLst>
  <p:sldIdLst>
    <p:sldId id="256" r:id="rId2"/>
    <p:sldId id="257" r:id="rId3"/>
    <p:sldId id="259" r:id="rId4"/>
    <p:sldId id="260" r:id="rId5"/>
    <p:sldId id="261" r:id="rId6"/>
    <p:sldId id="264" r:id="rId7"/>
    <p:sldId id="266" r:id="rId8"/>
    <p:sldId id="319" r:id="rId9"/>
    <p:sldId id="317" r:id="rId10"/>
    <p:sldId id="271" r:id="rId11"/>
    <p:sldId id="268" r:id="rId12"/>
    <p:sldId id="303" r:id="rId13"/>
    <p:sldId id="313" r:id="rId14"/>
    <p:sldId id="318" r:id="rId15"/>
    <p:sldId id="314"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5679" autoAdjust="0"/>
  </p:normalViewPr>
  <p:slideViewPr>
    <p:cSldViewPr>
      <p:cViewPr>
        <p:scale>
          <a:sx n="75" d="100"/>
          <a:sy n="75" d="100"/>
        </p:scale>
        <p:origin x="1666" y="1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8BF6E47-487D-4F2D-BD15-D2EEE556EF2F}" type="datetimeFigureOut">
              <a:rPr lang="en-US"/>
              <a:pPr>
                <a:defRPr/>
              </a:pPr>
              <a:t>11/16/2023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165AAAD-16BA-4A27-A332-E1367842356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165AAAD-16BA-4A27-A332-E13678423569}" type="slidenum">
              <a:rPr lang="en-US" smtClean="0"/>
              <a:pPr>
                <a:defRPr/>
              </a:pPr>
              <a:t>11</a:t>
            </a:fld>
            <a:endParaRPr lang="en-US" dirty="0"/>
          </a:p>
        </p:txBody>
      </p:sp>
    </p:spTree>
    <p:extLst>
      <p:ext uri="{BB962C8B-B14F-4D97-AF65-F5344CB8AC3E}">
        <p14:creationId xmlns:p14="http://schemas.microsoft.com/office/powerpoint/2010/main" val="287602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FC7589E5-B1B7-4CC6-A0DB-0CEFD4A77451}" type="datetimeFigureOut">
              <a:rPr lang="en-US" smtClean="0"/>
              <a:pPr>
                <a:defRPr/>
              </a:pPr>
              <a:t>11/16/2023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A1627456-4AF4-4603-A0FA-911BBCF79B2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3CC9578B-CB20-44A3-930D-9EB331E2F937}" type="datetimeFigureOut">
              <a:rPr lang="en-US" smtClean="0"/>
              <a:pPr>
                <a:defRPr/>
              </a:pPr>
              <a:t>11/16/2023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FFDE94-8138-4B0F-ADFD-FC85C7CA2E7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E843099-F621-40D2-864C-1AE0C54597AD}" type="datetimeFigureOut">
              <a:rPr lang="en-US" smtClean="0"/>
              <a:pPr>
                <a:defRPr/>
              </a:pPr>
              <a:t>11/16/2023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3B3BC97-E63B-4151-89D0-7ABD5DF7082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699483C8-D457-4C3F-A542-4A29DD882B68}" type="datetimeFigureOut">
              <a:rPr lang="en-US" smtClean="0"/>
              <a:pPr>
                <a:defRPr/>
              </a:pPr>
              <a:t>11/16/2023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DC33C9-A703-4E7E-A61E-3DF64689661D}"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4D4AF178-FA0E-4335-8398-33B53B53A24B}" type="datetimeFigureOut">
              <a:rPr lang="en-US" smtClean="0"/>
              <a:pPr>
                <a:defRPr/>
              </a:pPr>
              <a:t>11/16/2023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79D828D-6FD6-4A8D-9D91-0F258EA2F697}"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C165124D-1CB0-4A17-BE2A-6F3D8C013A87}" type="datetimeFigureOut">
              <a:rPr lang="en-US" smtClean="0"/>
              <a:pPr>
                <a:defRPr/>
              </a:pPr>
              <a:t>11/16/2023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88231B8-CB59-42C1-806E-D6180689230D}"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6AE09D3B-BB73-4140-8D2C-EBCDDB271D36}" type="datetimeFigureOut">
              <a:rPr lang="en-US" smtClean="0"/>
              <a:pPr>
                <a:defRPr/>
              </a:pPr>
              <a:t>11/16/2023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5C247B8-1854-4820-B812-28F18ED26A5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E927FAE-7CE5-4AA1-AA83-1884D9FA7D29}" type="datetimeFigureOut">
              <a:rPr lang="en-US" smtClean="0"/>
              <a:pPr>
                <a:defRPr/>
              </a:pPr>
              <a:t>11/16/2023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18452A4-40BF-47AB-85A8-5D2D996B4E98}"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181A207-4BB4-404E-89A8-CA5BBF0D32AF}" type="datetimeFigureOut">
              <a:rPr lang="en-US" smtClean="0"/>
              <a:pPr>
                <a:defRPr/>
              </a:pPr>
              <a:t>11/16/2023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671F284-7E25-40ED-AF4A-BE05DA1F2B6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CD0866CA-9DA1-4F10-9CF9-765839D84CF7}" type="datetimeFigureOut">
              <a:rPr lang="en-US" smtClean="0"/>
              <a:pPr>
                <a:defRPr/>
              </a:pPr>
              <a:t>11/16/2023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1CD3D06-AA46-4523-94B2-0B138DC2073C}"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FD425A67-B7EE-4542-8C06-D4097C3F771C}" type="datetimeFigureOut">
              <a:rPr lang="en-US" smtClean="0"/>
              <a:pPr>
                <a:defRPr/>
              </a:pPr>
              <a:t>11/16/2023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8A953397-1DA1-434F-A9AC-4C7EF699DE9C}"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A722C180-2AC6-4584-A0F1-8D489BCD1533}" type="datetimeFigureOut">
              <a:rPr lang="en-US" smtClean="0"/>
              <a:pPr>
                <a:defRPr/>
              </a:pPr>
              <a:t>11/16/2023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FC1C9B8-237A-4D60-81A0-37CC0AFD024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analyticsvidhya.com/blog/2021/11/build-face-recognition-attendance-system-using-python/" TargetMode="External"/><Relationship Id="rId2" Type="http://schemas.openxmlformats.org/officeDocument/2006/relationships/hyperlink" Target="https://nevonprojects.com/auto-attendance-system/" TargetMode="External"/><Relationship Id="rId1" Type="http://schemas.openxmlformats.org/officeDocument/2006/relationships/slideLayout" Target="../slideLayouts/slideLayout7.xml"/><Relationship Id="rId6" Type="http://schemas.openxmlformats.org/officeDocument/2006/relationships/hyperlink" Target="https://www.iitms.co.in/blog/automated-student-attendance-management-system-for-schools-and-colleges.html" TargetMode="External"/><Relationship Id="rId5" Type="http://schemas.openxmlformats.org/officeDocument/2006/relationships/hyperlink" Target="https://commons.und.edu/cgi/viewcontent.cgi?article=5363&amp;context=theses" TargetMode="External"/><Relationship Id="rId4" Type="http://schemas.openxmlformats.org/officeDocument/2006/relationships/hyperlink" Target="https://digitalcommons.montclair.edu/cgi/viewcontent.cgi?article=1729&amp;context=et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bwMode="auto">
          <a:xfrm>
            <a:off x="0" y="1143000"/>
            <a:ext cx="9144000" cy="2000264"/>
          </a:xfrm>
          <a:prstGeom prst="rect">
            <a:avLst/>
          </a:prstGeom>
          <a:noFill/>
          <a:ln w="9525">
            <a:noFill/>
            <a:miter lim="800000"/>
            <a:headEnd/>
            <a:tailEnd/>
          </a:ln>
        </p:spPr>
        <p:txBody>
          <a:bodyPr/>
          <a:lstStyle/>
          <a:p>
            <a:pPr fontAlgn="auto">
              <a:spcBef>
                <a:spcPts val="0"/>
              </a:spcBef>
              <a:spcAft>
                <a:spcPts val="0"/>
              </a:spcAft>
              <a:defRPr/>
            </a:pPr>
            <a:endPar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endParaRPr>
          </a:p>
          <a:p>
            <a:pPr fontAlgn="auto">
              <a:spcBef>
                <a:spcPts val="0"/>
              </a:spcBef>
              <a:spcAft>
                <a:spcPts val="0"/>
              </a:spcAft>
              <a:defRPr/>
            </a:pPr>
            <a:r>
              <a:rPr lang="en-US" sz="4800" b="1" kern="10" spc="800" dirty="0">
                <a:ln w="12700">
                  <a:solidFill>
                    <a:srgbClr val="EAEAEA"/>
                  </a:solidFill>
                  <a:round/>
                  <a:headEnd/>
                  <a:tailEnd/>
                </a:ln>
                <a:gradFill rotWithShape="1">
                  <a:gsLst>
                    <a:gs pos="0">
                      <a:srgbClr val="000060"/>
                    </a:gs>
                    <a:gs pos="50000">
                      <a:srgbClr val="324672"/>
                    </a:gs>
                    <a:gs pos="100000">
                      <a:srgbClr val="000060"/>
                    </a:gs>
                  </a:gsLst>
                  <a:lin ang="5400000" scaled="1"/>
                </a:gradFill>
                <a:effectLst>
                  <a:outerShdw dist="35921" dir="2700000" sy="50000" kx="2115830" algn="bl" rotWithShape="0">
                    <a:srgbClr val="C0C0C0">
                      <a:alpha val="79999"/>
                    </a:srgbClr>
                  </a:outerShdw>
                </a:effectLst>
                <a:latin typeface="Verdana"/>
                <a:cs typeface="+mn-cs"/>
              </a:rPr>
              <a:t>         </a:t>
            </a:r>
          </a:p>
          <a:p>
            <a:pPr algn="ctr" eaLnBrk="0" fontAlgn="auto" hangingPunct="0">
              <a:spcBef>
                <a:spcPct val="20000"/>
              </a:spcBef>
              <a:spcAft>
                <a:spcPts val="0"/>
              </a:spcAft>
              <a:buFont typeface="Arial" charset="0"/>
              <a:buNone/>
              <a:defRPr/>
            </a:pPr>
            <a:endParaRPr lang="en-US" sz="3200" dirty="0">
              <a:solidFill>
                <a:schemeClr val="accent3">
                  <a:lumMod val="20000"/>
                  <a:lumOff val="80000"/>
                </a:schemeClr>
              </a:solidFill>
              <a:latin typeface="+mn-lt"/>
              <a:cs typeface="+mn-cs"/>
            </a:endParaRP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3200" dirty="0">
                <a:solidFill>
                  <a:schemeClr val="accent3">
                    <a:lumMod val="20000"/>
                    <a:lumOff val="80000"/>
                  </a:schemeClr>
                </a:solidFill>
                <a:latin typeface="+mn-lt"/>
                <a:cs typeface="+mn-cs"/>
              </a:rPr>
              <a:t>                                                   </a:t>
            </a:r>
          </a:p>
          <a:p>
            <a:pPr algn="ctr" eaLnBrk="0" fontAlgn="auto" hangingPunct="0">
              <a:spcBef>
                <a:spcPct val="20000"/>
              </a:spcBef>
              <a:spcAft>
                <a:spcPts val="0"/>
              </a:spcAft>
              <a:buFont typeface="Arial" charset="0"/>
              <a:buNone/>
              <a:defRPr/>
            </a:pPr>
            <a:r>
              <a:rPr lang="en-US" sz="2400" dirty="0">
                <a:solidFill>
                  <a:schemeClr val="accent3">
                    <a:lumMod val="20000"/>
                    <a:lumOff val="80000"/>
                  </a:schemeClr>
                </a:solidFill>
                <a:latin typeface="Verdana" pitchFamily="34" charset="0"/>
                <a:cs typeface="+mn-cs"/>
              </a:rPr>
              <a:t>                                           </a:t>
            </a:r>
          </a:p>
          <a:p>
            <a:pPr algn="ctr" eaLnBrk="0" fontAlgn="auto" hangingPunct="0">
              <a:spcBef>
                <a:spcPct val="20000"/>
              </a:spcBef>
              <a:spcAft>
                <a:spcPts val="0"/>
              </a:spcAft>
              <a:buFont typeface="Arial" charset="0"/>
              <a:buNone/>
              <a:defRPr/>
            </a:pPr>
            <a:r>
              <a:rPr lang="en-US" sz="3200" dirty="0">
                <a:solidFill>
                  <a:srgbClr val="735F68"/>
                </a:solidFill>
                <a:latin typeface="+mn-lt"/>
                <a:cs typeface="+mn-cs"/>
              </a:rPr>
              <a:t>                                                        </a:t>
            </a:r>
            <a:endParaRPr lang="en-US" dirty="0">
              <a:solidFill>
                <a:srgbClr val="735F68"/>
              </a:solidFill>
              <a:latin typeface="+mn-lt"/>
              <a:cs typeface="+mn-cs"/>
            </a:endParaRPr>
          </a:p>
        </p:txBody>
      </p:sp>
      <p:sp>
        <p:nvSpPr>
          <p:cNvPr id="9" name="Rectangle 8"/>
          <p:cNvSpPr/>
          <p:nvPr/>
        </p:nvSpPr>
        <p:spPr>
          <a:xfrm>
            <a:off x="914400" y="3429000"/>
            <a:ext cx="7543800" cy="369332"/>
          </a:xfrm>
          <a:prstGeom prst="rect">
            <a:avLst/>
          </a:prstGeom>
        </p:spPr>
        <p:txBody>
          <a:bodyPr>
            <a:spAutoFit/>
          </a:bodyPr>
          <a:lstStyle/>
          <a:p>
            <a:pPr fontAlgn="auto">
              <a:spcBef>
                <a:spcPts val="0"/>
              </a:spcBef>
              <a:spcAft>
                <a:spcPts val="0"/>
              </a:spcAft>
              <a:defRPr/>
            </a:pPr>
            <a:r>
              <a:rPr lang="en-US" b="1" spc="50" dirty="0">
                <a:ln w="12700" cmpd="sng">
                  <a:solidFill>
                    <a:schemeClr val="tx1"/>
                  </a:solidFill>
                  <a:prstDash val="solid"/>
                </a:ln>
                <a:solidFill>
                  <a:srgbClr val="FFFF00"/>
                </a:solidFill>
                <a:effectLst>
                  <a:glow rad="53100">
                    <a:schemeClr val="accent6">
                      <a:satMod val="180000"/>
                      <a:alpha val="30000"/>
                    </a:schemeClr>
                  </a:glow>
                </a:effectLst>
                <a:latin typeface="Verdana" pitchFamily="34" charset="0"/>
                <a:cs typeface="+mn-cs"/>
              </a:rPr>
              <a:t>      </a:t>
            </a:r>
            <a:r>
              <a:rPr lang="en-US" b="1" spc="50" dirty="0">
                <a:ln w="12700" cmpd="sng">
                  <a:solidFill>
                    <a:schemeClr val="tx1"/>
                  </a:solidFill>
                  <a:prstDash val="solid"/>
                </a:ln>
                <a:solidFill>
                  <a:schemeClr val="accent6">
                    <a:lumMod val="60000"/>
                    <a:lumOff val="40000"/>
                  </a:schemeClr>
                </a:solidFill>
                <a:effectLst>
                  <a:glow rad="53100">
                    <a:schemeClr val="accent6">
                      <a:satMod val="180000"/>
                      <a:alpha val="30000"/>
                    </a:schemeClr>
                  </a:glow>
                </a:effectLst>
                <a:latin typeface="Verdana" pitchFamily="34" charset="0"/>
                <a:cs typeface="+mn-cs"/>
              </a:rPr>
              <a:t>  </a:t>
            </a:r>
            <a:endParaRPr lang="en-US" dirty="0">
              <a:solidFill>
                <a:schemeClr val="accent6">
                  <a:lumMod val="60000"/>
                  <a:lumOff val="40000"/>
                </a:schemeClr>
              </a:solidFill>
              <a:latin typeface="+mn-lt"/>
              <a:cs typeface="+mn-cs"/>
            </a:endParaRPr>
          </a:p>
        </p:txBody>
      </p:sp>
      <p:sp>
        <p:nvSpPr>
          <p:cNvPr id="10" name="Title 1"/>
          <p:cNvSpPr>
            <a:spLocks noGrp="1"/>
          </p:cNvSpPr>
          <p:nvPr>
            <p:ph type="ctrTitle"/>
          </p:nvPr>
        </p:nvSpPr>
        <p:spPr>
          <a:xfrm>
            <a:off x="228600" y="152401"/>
            <a:ext cx="8686800" cy="1114431"/>
          </a:xfrm>
        </p:spPr>
        <p:txBody>
          <a:bodyPr anchor="ctr">
            <a:noAutofit/>
          </a:bodyPr>
          <a:lstStyle/>
          <a:p>
            <a:pPr algn="ctr"/>
            <a:r>
              <a:rPr lang="en-US" sz="3000" dirty="0">
                <a:latin typeface="Times New Roman" pitchFamily="18" charset="0"/>
                <a:cs typeface="Times New Roman" pitchFamily="18" charset="0"/>
              </a:rPr>
              <a:t>FACE RECOGNITION BASED </a:t>
            </a:r>
            <a:br>
              <a:rPr lang="en-US" sz="3000" dirty="0">
                <a:latin typeface="Times New Roman" pitchFamily="18" charset="0"/>
                <a:cs typeface="Times New Roman" pitchFamily="18" charset="0"/>
              </a:rPr>
            </a:br>
            <a:r>
              <a:rPr lang="en-US" sz="3000" dirty="0">
                <a:latin typeface="Times New Roman" pitchFamily="18" charset="0"/>
                <a:cs typeface="Times New Roman" pitchFamily="18" charset="0"/>
              </a:rPr>
              <a:t>ATTENDANCE SYSTEM</a:t>
            </a:r>
          </a:p>
        </p:txBody>
      </p:sp>
      <p:sp>
        <p:nvSpPr>
          <p:cNvPr id="11" name="TextBox 10"/>
          <p:cNvSpPr txBox="1"/>
          <p:nvPr/>
        </p:nvSpPr>
        <p:spPr>
          <a:xfrm>
            <a:off x="4800600" y="3810000"/>
            <a:ext cx="4343400" cy="1200329"/>
          </a:xfrm>
          <a:prstGeom prst="rect">
            <a:avLst/>
          </a:prstGeom>
          <a:noFill/>
        </p:spPr>
        <p:txBody>
          <a:bodyPr wrap="square" rtlCol="0">
            <a:spAutoFit/>
          </a:bodyPr>
          <a:lstStyle/>
          <a:p>
            <a:r>
              <a:rPr lang="en-US" b="1" dirty="0">
                <a:latin typeface="+mn-lt"/>
              </a:rPr>
              <a:t>Submitted By:</a:t>
            </a:r>
          </a:p>
          <a:p>
            <a:r>
              <a:rPr lang="en-IN" dirty="0" err="1">
                <a:latin typeface="+mn-lt"/>
              </a:rPr>
              <a:t>Priyanshu</a:t>
            </a:r>
            <a:r>
              <a:rPr lang="en-IN" dirty="0">
                <a:latin typeface="+mn-lt"/>
              </a:rPr>
              <a:t> Ku. Choubey  [21CSE(AIML)24]</a:t>
            </a:r>
          </a:p>
          <a:p>
            <a:r>
              <a:rPr lang="en-IN" dirty="0">
                <a:latin typeface="+mn-lt"/>
              </a:rPr>
              <a:t>Priya Jha  [L22CSE(AIML)03]</a:t>
            </a:r>
          </a:p>
          <a:p>
            <a:r>
              <a:rPr lang="en-IN" dirty="0">
                <a:latin typeface="+mn-lt"/>
              </a:rPr>
              <a:t>Pooja Chauhan  [L22CSE(AIML)02]</a:t>
            </a:r>
            <a:endParaRPr dirty="0">
              <a:latin typeface="+mn-lt"/>
            </a:endParaRPr>
          </a:p>
        </p:txBody>
      </p:sp>
      <p:sp>
        <p:nvSpPr>
          <p:cNvPr id="12" name="TextBox 11"/>
          <p:cNvSpPr txBox="1"/>
          <p:nvPr/>
        </p:nvSpPr>
        <p:spPr>
          <a:xfrm>
            <a:off x="685800" y="3505200"/>
            <a:ext cx="2438400" cy="923330"/>
          </a:xfrm>
          <a:prstGeom prst="rect">
            <a:avLst/>
          </a:prstGeom>
          <a:noFill/>
        </p:spPr>
        <p:txBody>
          <a:bodyPr wrap="square" rtlCol="0">
            <a:spAutoFit/>
          </a:bodyPr>
          <a:lstStyle/>
          <a:p>
            <a:endParaRPr dirty="0"/>
          </a:p>
          <a:p>
            <a:r>
              <a:rPr b="1" dirty="0">
                <a:latin typeface="+mn-lt"/>
              </a:rPr>
              <a:t>Submitted to:</a:t>
            </a:r>
          </a:p>
          <a:p>
            <a:r>
              <a:rPr lang="en-IN" dirty="0">
                <a:latin typeface="+mn-lt"/>
              </a:rPr>
              <a:t>Ms. </a:t>
            </a:r>
            <a:r>
              <a:rPr lang="en-IN" dirty="0" err="1">
                <a:latin typeface="+mn-lt"/>
              </a:rPr>
              <a:t>Rashika</a:t>
            </a:r>
            <a:r>
              <a:rPr lang="en-IN" dirty="0">
                <a:latin typeface="+mn-lt"/>
              </a:rPr>
              <a:t> Singh</a:t>
            </a:r>
            <a:endParaRPr dirty="0">
              <a:latin typeface="+mn-lt"/>
            </a:endParaRPr>
          </a:p>
        </p:txBody>
      </p:sp>
      <p:pic>
        <p:nvPicPr>
          <p:cNvPr id="13" name="Picture"/>
          <p:cNvPicPr>
            <a:picLocks noChangeAspect="1"/>
          </p:cNvPicPr>
          <p:nvPr/>
        </p:nvPicPr>
        <p:blipFill>
          <a:blip r:embed="rId3"/>
          <a:stretch>
            <a:fillRect/>
          </a:stretch>
        </p:blipFill>
        <p:spPr>
          <a:xfrm>
            <a:off x="1600199" y="1146670"/>
            <a:ext cx="6172201" cy="17716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10"/>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0-#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Rectangle 58"/>
          <p:cNvSpPr>
            <a:spLocks noChangeArrowheads="1"/>
          </p:cNvSpPr>
          <p:nvPr/>
        </p:nvSpPr>
        <p:spPr bwMode="auto">
          <a:xfrm>
            <a:off x="381000" y="304800"/>
            <a:ext cx="8229600" cy="646331"/>
          </a:xfrm>
          <a:prstGeom prst="rect">
            <a:avLst/>
          </a:prstGeom>
          <a:noFill/>
          <a:ln w="9525">
            <a:noFill/>
            <a:miter lim="800000"/>
            <a:headEnd/>
            <a:tailEnd/>
          </a:ln>
          <a:effectLst/>
        </p:spPr>
        <p:txBody>
          <a:bodyPr wrap="square" anchor="ctr">
            <a:spAutoFit/>
          </a:bodyPr>
          <a:lstStyle/>
          <a:p>
            <a:pPr lvl="7" fontAlgn="base">
              <a:spcBef>
                <a:spcPct val="0"/>
              </a:spcBef>
              <a:spcAft>
                <a:spcPct val="0"/>
              </a:spcAft>
              <a:tabLst>
                <a:tab pos="1828800" algn="l"/>
              </a:tabLst>
              <a:defRPr/>
            </a:pPr>
            <a:r>
              <a:rPr lang="en-US" b="1" dirty="0">
                <a:latin typeface="+mn-lt"/>
                <a:ea typeface="Calibri" pitchFamily="34" charset="0"/>
                <a:cs typeface="Times New Roman" pitchFamily="18" charset="0"/>
              </a:rPr>
              <a:t>DATA FLOW DIAGRAM</a:t>
            </a:r>
            <a:endParaRPr lang="en-US" dirty="0">
              <a:latin typeface="+mn-lt"/>
              <a:cs typeface="Arial" pitchFamily="34" charset="0"/>
            </a:endParaRPr>
          </a:p>
          <a:p>
            <a:pPr eaLnBrk="0" hangingPunct="0">
              <a:tabLst>
                <a:tab pos="1828800" algn="l"/>
              </a:tabLst>
              <a:defRPr/>
            </a:pPr>
            <a:endParaRPr lang="en-US" dirty="0">
              <a:latin typeface="Arial" pitchFamily="34" charset="0"/>
              <a:cs typeface="Arial" pitchFamily="34" charset="0"/>
            </a:endParaRPr>
          </a:p>
        </p:txBody>
      </p:sp>
      <p:sp>
        <p:nvSpPr>
          <p:cNvPr id="24580" name="Rectangle 85"/>
          <p:cNvSpPr>
            <a:spLocks noChangeArrowheads="1"/>
          </p:cNvSpPr>
          <p:nvPr/>
        </p:nvSpPr>
        <p:spPr bwMode="auto">
          <a:xfrm>
            <a:off x="0" y="5265738"/>
            <a:ext cx="9144000" cy="0"/>
          </a:xfrm>
          <a:prstGeom prst="rect">
            <a:avLst/>
          </a:prstGeom>
          <a:noFill/>
          <a:ln w="9525">
            <a:noFill/>
            <a:miter lim="800000"/>
            <a:headEnd/>
            <a:tailEnd/>
          </a:ln>
        </p:spPr>
        <p:txBody>
          <a:bodyPr wrap="none" anchor="ctr">
            <a:spAutoFit/>
          </a:bodyPr>
          <a:lstStyle/>
          <a:p>
            <a:endParaRPr lang="en-US" dirty="0"/>
          </a:p>
        </p:txBody>
      </p:sp>
      <p:grpSp>
        <p:nvGrpSpPr>
          <p:cNvPr id="4" name="Group 3">
            <a:extLst>
              <a:ext uri="{FF2B5EF4-FFF2-40B4-BE49-F238E27FC236}">
                <a16:creationId xmlns:a16="http://schemas.microsoft.com/office/drawing/2014/main" id="{7EC75043-6C6B-52D3-7217-7AE1CF82C1D5}"/>
              </a:ext>
            </a:extLst>
          </p:cNvPr>
          <p:cNvGrpSpPr/>
          <p:nvPr/>
        </p:nvGrpSpPr>
        <p:grpSpPr>
          <a:xfrm>
            <a:off x="838200" y="811162"/>
            <a:ext cx="8382000" cy="5714999"/>
            <a:chOff x="1198175" y="152400"/>
            <a:chExt cx="6469660" cy="6553200"/>
          </a:xfrm>
        </p:grpSpPr>
        <p:pic>
          <p:nvPicPr>
            <p:cNvPr id="5" name="Shape 2">
              <a:extLst>
                <a:ext uri="{FF2B5EF4-FFF2-40B4-BE49-F238E27FC236}">
                  <a16:creationId xmlns:a16="http://schemas.microsoft.com/office/drawing/2014/main" id="{867EE1BC-5B7C-E077-E258-90F8D86473B4}"/>
                </a:ext>
              </a:extLst>
            </p:cNvPr>
            <p:cNvPicPr preferRelativeResize="0"/>
            <p:nvPr/>
          </p:nvPicPr>
          <p:blipFill>
            <a:blip r:embed="rId3">
              <a:alphaModFix/>
            </a:blip>
            <a:stretch>
              <a:fillRect/>
            </a:stretch>
          </p:blipFill>
          <p:spPr>
            <a:xfrm>
              <a:off x="1198175" y="152400"/>
              <a:ext cx="6469660" cy="65532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0"/>
            <a:ext cx="284052"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1447800" y="609600"/>
            <a:ext cx="6019800" cy="961802"/>
          </a:xfrm>
          <a:prstGeom prst="rect">
            <a:avLst/>
          </a:prstGeom>
        </p:spPr>
        <p:txBody>
          <a:bodyPr wrap="square">
            <a:spAutoFit/>
          </a:bodyPr>
          <a:lstStyle/>
          <a:p>
            <a:pPr lvl="0" algn="ctr"/>
            <a:r>
              <a:rPr lang="en-US" b="1" dirty="0">
                <a:latin typeface="+mn-lt"/>
                <a:ea typeface="Times New Roman" pitchFamily="18" charset="0"/>
                <a:cs typeface="Arial" pitchFamily="34" charset="0"/>
              </a:rPr>
              <a:t>PROJECT MODULES</a:t>
            </a:r>
          </a:p>
          <a:p>
            <a:pPr lvl="0" algn="ctr"/>
            <a:r>
              <a:rPr lang="en-US" sz="1200" b="1" dirty="0">
                <a:latin typeface="+mn-lt"/>
                <a:cs typeface="Arial" pitchFamily="34" charset="0"/>
              </a:rPr>
              <a:t>(MODULES DESCRIPTION)</a:t>
            </a:r>
            <a:endParaRPr lang="en-US" sz="1200" b="1" dirty="0">
              <a:latin typeface="Arial" pitchFamily="34" charset="0"/>
              <a:cs typeface="Arial" pitchFamily="34" charset="0"/>
            </a:endParaRPr>
          </a:p>
          <a:p>
            <a:pPr lvl="0"/>
            <a:endParaRPr lang="en-US" sz="1050" dirty="0">
              <a:latin typeface="Arial" pitchFamily="34" charset="0"/>
              <a:cs typeface="Arial" pitchFamily="34" charset="0"/>
            </a:endParaRPr>
          </a:p>
          <a:p>
            <a:pPr lvl="0" eaLnBrk="0" hangingPunct="0"/>
            <a:endParaRPr lang="en-US" sz="1600" dirty="0">
              <a:latin typeface="+mn-lt"/>
              <a:cs typeface="Arial" pitchFamily="34" charset="0"/>
            </a:endParaRPr>
          </a:p>
        </p:txBody>
      </p:sp>
      <p:sp>
        <p:nvSpPr>
          <p:cNvPr id="3" name="TextBox 2">
            <a:extLst>
              <a:ext uri="{FF2B5EF4-FFF2-40B4-BE49-F238E27FC236}">
                <a16:creationId xmlns:a16="http://schemas.microsoft.com/office/drawing/2014/main" id="{F6E4E04E-2161-7D36-F6AA-F7FDCC2AD319}"/>
              </a:ext>
            </a:extLst>
          </p:cNvPr>
          <p:cNvSpPr txBox="1"/>
          <p:nvPr/>
        </p:nvSpPr>
        <p:spPr>
          <a:xfrm>
            <a:off x="304800" y="1542871"/>
            <a:ext cx="4648200" cy="1200329"/>
          </a:xfrm>
          <a:prstGeom prst="rect">
            <a:avLst/>
          </a:prstGeom>
          <a:noFill/>
        </p:spPr>
        <p:txBody>
          <a:bodyPr wrap="square">
            <a:spAutoFit/>
          </a:bodyPr>
          <a:lstStyle/>
          <a:p>
            <a:pPr algn="just"/>
            <a:r>
              <a:rPr lang="en-US" sz="1800" dirty="0">
                <a:solidFill>
                  <a:srgbClr val="1F1F1F"/>
                </a:solidFill>
                <a:effectLst/>
                <a:latin typeface="Times New Roman" panose="02020603050405020304" pitchFamily="18" charset="0"/>
                <a:ea typeface="Times New Roman" panose="02020603050405020304" pitchFamily="18" charset="0"/>
              </a:rPr>
              <a:t>A </a:t>
            </a:r>
            <a:r>
              <a:rPr lang="en-US" sz="1800" b="1" dirty="0">
                <a:solidFill>
                  <a:srgbClr val="1F1F1F"/>
                </a:solidFill>
                <a:effectLst/>
                <a:latin typeface="Times New Roman" panose="02020603050405020304" pitchFamily="18" charset="0"/>
                <a:ea typeface="Times New Roman" panose="02020603050405020304" pitchFamily="18" charset="0"/>
              </a:rPr>
              <a:t>convolutional neural network (CNN) </a:t>
            </a:r>
            <a:r>
              <a:rPr lang="en-US" sz="1800" dirty="0">
                <a:solidFill>
                  <a:srgbClr val="1F1F1F"/>
                </a:solidFill>
                <a:effectLst/>
                <a:latin typeface="Times New Roman" panose="02020603050405020304" pitchFamily="18" charset="0"/>
                <a:ea typeface="Times New Roman" panose="02020603050405020304" pitchFamily="18" charset="0"/>
              </a:rPr>
              <a:t>is a type of artificial neural network that is well-</a:t>
            </a:r>
            <a:r>
              <a:rPr lang="en-US" sz="1800" spc="5" dirty="0">
                <a:solidFill>
                  <a:srgbClr val="1F1F1F"/>
                </a:solidFill>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Times New Roman" panose="02020603050405020304" pitchFamily="18" charset="0"/>
                <a:ea typeface="Times New Roman" panose="02020603050405020304" pitchFamily="18" charset="0"/>
              </a:rPr>
              <a:t>suited for image processing and recognition tasks. </a:t>
            </a:r>
            <a:endParaRPr lang="en-IN" dirty="0"/>
          </a:p>
        </p:txBody>
      </p:sp>
      <p:sp>
        <p:nvSpPr>
          <p:cNvPr id="6" name="TextBox 5">
            <a:extLst>
              <a:ext uri="{FF2B5EF4-FFF2-40B4-BE49-F238E27FC236}">
                <a16:creationId xmlns:a16="http://schemas.microsoft.com/office/drawing/2014/main" id="{5DD5FC8E-D547-D8D9-AF04-29B58CA66C13}"/>
              </a:ext>
            </a:extLst>
          </p:cNvPr>
          <p:cNvSpPr txBox="1"/>
          <p:nvPr/>
        </p:nvSpPr>
        <p:spPr>
          <a:xfrm>
            <a:off x="3733800" y="2838271"/>
            <a:ext cx="5181600" cy="1200329"/>
          </a:xfrm>
          <a:prstGeom prst="rect">
            <a:avLst/>
          </a:prstGeom>
          <a:noFill/>
        </p:spPr>
        <p:txBody>
          <a:bodyPr wrap="square">
            <a:spAutoFit/>
          </a:bodyPr>
          <a:lstStyle/>
          <a:p>
            <a:pPr algn="just"/>
            <a:r>
              <a:rPr lang="en-US" sz="1800" b="1" dirty="0">
                <a:effectLst/>
                <a:latin typeface="Times New Roman" panose="02020603050405020304" pitchFamily="18" charset="0"/>
                <a:ea typeface="Times New Roman" panose="02020603050405020304" pitchFamily="18" charset="0"/>
              </a:rPr>
              <a:t>TensorFlow</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popular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open-source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library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 to build and train a variety of machine learning models, including face recognition</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 </a:t>
            </a:r>
            <a:endParaRPr lang="en-IN" dirty="0"/>
          </a:p>
        </p:txBody>
      </p:sp>
      <p:sp>
        <p:nvSpPr>
          <p:cNvPr id="10" name="TextBox 9">
            <a:extLst>
              <a:ext uri="{FF2B5EF4-FFF2-40B4-BE49-F238E27FC236}">
                <a16:creationId xmlns:a16="http://schemas.microsoft.com/office/drawing/2014/main" id="{45A3EA08-F201-C349-1B11-03CF20C4D0A8}"/>
              </a:ext>
            </a:extLst>
          </p:cNvPr>
          <p:cNvSpPr txBox="1"/>
          <p:nvPr/>
        </p:nvSpPr>
        <p:spPr>
          <a:xfrm>
            <a:off x="609600" y="4667071"/>
            <a:ext cx="4953000" cy="1200329"/>
          </a:xfrm>
          <a:prstGeom prst="rect">
            <a:avLst/>
          </a:prstGeom>
          <a:noFill/>
        </p:spPr>
        <p:txBody>
          <a:bodyPr wrap="square">
            <a:spAutoFit/>
          </a:bodyPr>
          <a:lstStyle/>
          <a:p>
            <a:pPr algn="just"/>
            <a:r>
              <a:rPr lang="en-US" sz="1800" b="1" dirty="0" err="1">
                <a:effectLst/>
                <a:latin typeface="Times New Roman" panose="02020603050405020304" pitchFamily="18" charset="0"/>
                <a:ea typeface="Times New Roman" panose="02020603050405020304" pitchFamily="18" charset="0"/>
              </a:rPr>
              <a:t>Dlib</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library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wide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range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tools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 vision, including face detection, face landmark detection, and object detection.</a:t>
            </a:r>
            <a:r>
              <a:rPr lang="en-US" sz="1800" spc="5" dirty="0">
                <a:effectLst/>
                <a:latin typeface="Times New Roman" panose="02020603050405020304" pitchFamily="18" charset="0"/>
                <a:ea typeface="Times New Roman" panose="02020603050405020304" pitchFamily="18" charset="0"/>
              </a:rPr>
              <a:t> </a:t>
            </a:r>
            <a:endParaRPr lang="en-IN" dirty="0"/>
          </a:p>
        </p:txBody>
      </p:sp>
      <p:pic>
        <p:nvPicPr>
          <p:cNvPr id="2050" name="Picture 2" descr="Dlib Face Identify - Home Assistant">
            <a:extLst>
              <a:ext uri="{FF2B5EF4-FFF2-40B4-BE49-F238E27FC236}">
                <a16:creationId xmlns:a16="http://schemas.microsoft.com/office/drawing/2014/main" id="{9AE0C758-5E83-98AA-86DB-A00CC62898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9325" y="4667071"/>
            <a:ext cx="1966911"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18A06A8-6932-1298-04F7-DC27FA469E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2876494"/>
            <a:ext cx="2667000" cy="11050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FB7557C6-A6D3-634B-D08F-5CF9DFF50E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54725" y="1332637"/>
            <a:ext cx="1260475" cy="120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45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C19BE9-1120-483A-A944-D5E9F59DEDAD}"/>
              </a:ext>
            </a:extLst>
          </p:cNvPr>
          <p:cNvSpPr txBox="1"/>
          <p:nvPr/>
        </p:nvSpPr>
        <p:spPr>
          <a:xfrm flipH="1">
            <a:off x="3550919" y="457200"/>
            <a:ext cx="4297681" cy="369332"/>
          </a:xfrm>
          <a:prstGeom prst="rect">
            <a:avLst/>
          </a:prstGeom>
          <a:noFill/>
        </p:spPr>
        <p:txBody>
          <a:bodyPr wrap="square" rtlCol="0">
            <a:spAutoFit/>
          </a:bodyPr>
          <a:lstStyle/>
          <a:p>
            <a:r>
              <a:rPr lang="en-IN" b="1" dirty="0">
                <a:latin typeface="+mn-lt"/>
              </a:rPr>
              <a:t>SCREENSHOTS</a:t>
            </a:r>
            <a:endParaRPr lang="en-IN" b="1" dirty="0"/>
          </a:p>
        </p:txBody>
      </p:sp>
      <p:pic>
        <p:nvPicPr>
          <p:cNvPr id="3" name="image6.jpeg" descr="P296#yIS1">
            <a:extLst>
              <a:ext uri="{FF2B5EF4-FFF2-40B4-BE49-F238E27FC236}">
                <a16:creationId xmlns:a16="http://schemas.microsoft.com/office/drawing/2014/main" id="{D4028D09-94ED-28CC-BD5A-49D4298CD15D}"/>
              </a:ext>
            </a:extLst>
          </p:cNvPr>
          <p:cNvPicPr>
            <a:picLocks noChangeAspect="1"/>
          </p:cNvPicPr>
          <p:nvPr/>
        </p:nvPicPr>
        <p:blipFill>
          <a:blip r:embed="rId3" cstate="print"/>
          <a:stretch>
            <a:fillRect/>
          </a:stretch>
        </p:blipFill>
        <p:spPr>
          <a:xfrm>
            <a:off x="2209800" y="1143000"/>
            <a:ext cx="4495800" cy="2630129"/>
          </a:xfrm>
          <a:prstGeom prst="rect">
            <a:avLst/>
          </a:prstGeom>
        </p:spPr>
      </p:pic>
      <p:pic>
        <p:nvPicPr>
          <p:cNvPr id="4" name="image7.jpeg" descr="P296#y1">
            <a:extLst>
              <a:ext uri="{FF2B5EF4-FFF2-40B4-BE49-F238E27FC236}">
                <a16:creationId xmlns:a16="http://schemas.microsoft.com/office/drawing/2014/main" id="{FC3BBB82-762B-01BF-3B27-C34E08C09EFF}"/>
              </a:ext>
            </a:extLst>
          </p:cNvPr>
          <p:cNvPicPr>
            <a:picLocks noChangeAspect="1"/>
          </p:cNvPicPr>
          <p:nvPr/>
        </p:nvPicPr>
        <p:blipFill>
          <a:blip r:embed="rId4" cstate="print"/>
          <a:stretch>
            <a:fillRect/>
          </a:stretch>
        </p:blipFill>
        <p:spPr>
          <a:xfrm>
            <a:off x="3962400" y="3886200"/>
            <a:ext cx="4713288" cy="26301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465022" y="90101"/>
            <a:ext cx="8213956" cy="2031325"/>
          </a:xfrm>
          <a:prstGeom prst="rect">
            <a:avLst/>
          </a:prstGeom>
          <a:noFill/>
          <a:ln w="9525">
            <a:noFill/>
            <a:miter lim="800000"/>
            <a:headEnd/>
            <a:tailEnd/>
          </a:ln>
          <a:effectLst/>
        </p:spPr>
        <p:txBody>
          <a:bodyPr wrap="square" anchor="ctr">
            <a:spAutoFit/>
          </a:bodyPr>
          <a:lstStyle/>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endParaRPr lang="en-US" sz="1200" b="1" dirty="0">
              <a:latin typeface="Verdana" pitchFamily="34" charset="0"/>
              <a:ea typeface="Times New Roman" pitchFamily="18" charset="0"/>
              <a:cs typeface="Calibri" pitchFamily="34" charset="0"/>
            </a:endParaRPr>
          </a:p>
          <a:p>
            <a:pPr>
              <a:tabLst>
                <a:tab pos="1852613" algn="l"/>
              </a:tabLst>
              <a:defRPr/>
            </a:pPr>
            <a:endParaRPr lang="en-US" sz="1200" b="1" dirty="0">
              <a:latin typeface="Verdana" pitchFamily="34" charset="0"/>
              <a:ea typeface="Times New Roman" pitchFamily="18" charset="0"/>
              <a:cs typeface="Calibri" pitchFamily="34" charset="0"/>
            </a:endParaRPr>
          </a:p>
          <a:p>
            <a:pPr algn="ctr">
              <a:tabLst>
                <a:tab pos="1852613" algn="l"/>
              </a:tabLst>
              <a:defRPr/>
            </a:pPr>
            <a:r>
              <a:rPr lang="en-US" b="1" dirty="0">
                <a:latin typeface="+mn-lt"/>
                <a:cs typeface="Arial" pitchFamily="34" charset="0"/>
              </a:rPr>
              <a:t>CONCLUSION</a:t>
            </a:r>
          </a:p>
          <a:p>
            <a:pPr algn="ctr">
              <a:tabLst>
                <a:tab pos="1852613" algn="l"/>
              </a:tabLst>
              <a:defRPr/>
            </a:pPr>
            <a:endParaRPr lang="en-US" b="1" dirty="0">
              <a:latin typeface="+mn-lt"/>
              <a:cs typeface="Arial" pitchFamily="34" charset="0"/>
            </a:endParaRPr>
          </a:p>
          <a:p>
            <a:pPr algn="ctr">
              <a:tabLst>
                <a:tab pos="1852613" algn="l"/>
              </a:tabLst>
              <a:defRPr/>
            </a:pPr>
            <a:endParaRPr lang="en-US" b="1" dirty="0">
              <a:latin typeface="+mn-lt"/>
              <a:cs typeface="Arial" pitchFamily="34" charset="0"/>
            </a:endParaRPr>
          </a:p>
          <a:p>
            <a:pPr algn="ctr">
              <a:tabLst>
                <a:tab pos="1852613" algn="l"/>
              </a:tabLst>
              <a:defRPr/>
            </a:pPr>
            <a:endParaRPr lang="en-US" b="1" dirty="0">
              <a:latin typeface="+mn-lt"/>
              <a:cs typeface="Arial" pitchFamily="34" charset="0"/>
            </a:endParaRPr>
          </a:p>
          <a:p>
            <a:pPr eaLnBrk="0" hangingPunct="0">
              <a:tabLst>
                <a:tab pos="1852613" algn="l"/>
              </a:tabLst>
              <a:defRPr/>
            </a:pPr>
            <a:endParaRPr lang="en-US" dirty="0">
              <a:latin typeface="Arial" pitchFamily="34" charset="0"/>
              <a:cs typeface="Arial" pitchFamily="34" charset="0"/>
            </a:endParaRPr>
          </a:p>
        </p:txBody>
      </p:sp>
      <p:sp>
        <p:nvSpPr>
          <p:cNvPr id="71682" name="Rectangle 2"/>
          <p:cNvSpPr>
            <a:spLocks noChangeArrowheads="1"/>
          </p:cNvSpPr>
          <p:nvPr/>
        </p:nvSpPr>
        <p:spPr bwMode="auto">
          <a:xfrm>
            <a:off x="0" y="0"/>
            <a:ext cx="2281394" cy="3785652"/>
          </a:xfrm>
          <a:prstGeom prst="rect">
            <a:avLst/>
          </a:prstGeom>
          <a:noFill/>
          <a:ln w="9525">
            <a:noFill/>
            <a:miter lim="800000"/>
            <a:headEnd/>
            <a:tailEnd/>
          </a:ln>
          <a:effectLst/>
        </p:spPr>
        <p:txBody>
          <a:bodyPr wrap="none" anchor="ct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endParaRPr lang="en-US" sz="6000" b="1" dirty="0">
              <a:ln/>
              <a:solidFill>
                <a:schemeClr val="accent3"/>
              </a:solidFill>
              <a:latin typeface="Calibri" pitchFamily="34" charset="0"/>
              <a:ea typeface="Times New Roman" pitchFamily="18" charset="0"/>
              <a:cs typeface="Calibri" pitchFamily="34" charset="0"/>
            </a:endParaRPr>
          </a:p>
          <a:p>
            <a:pPr algn="ctr">
              <a:defRPr/>
            </a:pPr>
            <a:r>
              <a:rPr lang="en-US" sz="6000" b="1" dirty="0">
                <a:ln/>
                <a:solidFill>
                  <a:schemeClr val="accent3"/>
                </a:solidFill>
                <a:latin typeface="Calibri" pitchFamily="34" charset="0"/>
                <a:ea typeface="Times New Roman" pitchFamily="18" charset="0"/>
                <a:cs typeface="Calibri" pitchFamily="34" charset="0"/>
              </a:rPr>
              <a:t>            </a:t>
            </a:r>
            <a:endParaRPr lang="en-US" sz="2000" b="1" dirty="0">
              <a:ln/>
              <a:solidFill>
                <a:schemeClr val="accent3"/>
              </a:solidFill>
              <a:latin typeface="Arial" pitchFamily="34" charset="0"/>
              <a:cs typeface="Arial" pitchFamily="34" charset="0"/>
            </a:endParaRPr>
          </a:p>
        </p:txBody>
      </p:sp>
      <p:sp>
        <p:nvSpPr>
          <p:cNvPr id="38916" name="Rectangle 3"/>
          <p:cNvSpPr>
            <a:spLocks noChangeArrowheads="1"/>
          </p:cNvSpPr>
          <p:nvPr/>
        </p:nvSpPr>
        <p:spPr bwMode="auto">
          <a:xfrm>
            <a:off x="2362200" y="0"/>
            <a:ext cx="184731" cy="4431983"/>
          </a:xfrm>
          <a:prstGeom prst="rect">
            <a:avLst/>
          </a:prstGeom>
          <a:noFill/>
          <a:ln w="9525">
            <a:noFill/>
            <a:miter lim="800000"/>
            <a:headEnd/>
            <a:tailEnd/>
          </a:ln>
        </p:spPr>
        <p:txBody>
          <a:bodyPr wrap="none"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dirty="0">
              <a:ea typeface="Times New Roman" pitchFamily="18" charset="0"/>
            </a:endParaRPr>
          </a:p>
        </p:txBody>
      </p:sp>
      <p:sp>
        <p:nvSpPr>
          <p:cNvPr id="3" name="TextBox 2">
            <a:extLst>
              <a:ext uri="{FF2B5EF4-FFF2-40B4-BE49-F238E27FC236}">
                <a16:creationId xmlns:a16="http://schemas.microsoft.com/office/drawing/2014/main" id="{CA10CDC1-3AEF-7227-EC40-6E122723AF6B}"/>
              </a:ext>
            </a:extLst>
          </p:cNvPr>
          <p:cNvSpPr txBox="1"/>
          <p:nvPr/>
        </p:nvSpPr>
        <p:spPr>
          <a:xfrm>
            <a:off x="152400" y="1517441"/>
            <a:ext cx="8991600" cy="4197559"/>
          </a:xfrm>
          <a:prstGeom prst="rect">
            <a:avLst/>
          </a:prstGeom>
          <a:noFill/>
        </p:spPr>
        <p:txBody>
          <a:bodyPr wrap="square">
            <a:spAutoFit/>
          </a:bodyPr>
          <a:lstStyle/>
          <a:p>
            <a:pPr marL="76200" marR="173990" algn="just">
              <a:lnSpc>
                <a:spcPct val="150000"/>
              </a:lnSpc>
              <a:spcBef>
                <a:spcPts val="450"/>
              </a:spcBef>
              <a:spcAft>
                <a:spcPts val="0"/>
              </a:spcAft>
            </a:pPr>
            <a:r>
              <a:rPr lang="en-US" sz="1800" dirty="0">
                <a:effectLst/>
                <a:latin typeface="Times New Roman" panose="02020603050405020304" pitchFamily="18" charset="0"/>
                <a:ea typeface="Times New Roman" panose="02020603050405020304" pitchFamily="18" charset="0"/>
              </a:rPr>
              <a:t>Face recognition systems are now developing faster and faster, more and more used in people's lives. Face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recognition systems are part of facial image processing applications and their significance as a research area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prevention,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video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surveillance,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verification, and similar security activities. The face recognition system implementation can be part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Universities.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Attendance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envisioned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purpose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reducing</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errors that occur in the traditional (manual) attendance taking system. The aim is to automate and make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that is useful to the organization such as an institute. The efficient and accurate method of attendance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office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replace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old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manual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secure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enough,</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reliable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available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C15810-C9EF-440B-95E2-CEB6103618CD}"/>
              </a:ext>
            </a:extLst>
          </p:cNvPr>
          <p:cNvSpPr txBox="1"/>
          <p:nvPr/>
        </p:nvSpPr>
        <p:spPr>
          <a:xfrm>
            <a:off x="3505200" y="304800"/>
            <a:ext cx="2143021" cy="369332"/>
          </a:xfrm>
          <a:prstGeom prst="rect">
            <a:avLst/>
          </a:prstGeom>
          <a:noFill/>
        </p:spPr>
        <p:txBody>
          <a:bodyPr wrap="square" rtlCol="0">
            <a:spAutoFit/>
          </a:bodyPr>
          <a:lstStyle/>
          <a:p>
            <a:r>
              <a:rPr lang="en-IN" b="1" dirty="0">
                <a:latin typeface="+mn-lt"/>
              </a:rPr>
              <a:t>REFERENCES</a:t>
            </a:r>
          </a:p>
        </p:txBody>
      </p:sp>
      <p:sp>
        <p:nvSpPr>
          <p:cNvPr id="4" name="TextBox 3">
            <a:extLst>
              <a:ext uri="{FF2B5EF4-FFF2-40B4-BE49-F238E27FC236}">
                <a16:creationId xmlns:a16="http://schemas.microsoft.com/office/drawing/2014/main" id="{9FD70FB9-E9A8-E389-D510-3F63A29962F3}"/>
              </a:ext>
            </a:extLst>
          </p:cNvPr>
          <p:cNvSpPr txBox="1"/>
          <p:nvPr/>
        </p:nvSpPr>
        <p:spPr>
          <a:xfrm>
            <a:off x="838200" y="1076327"/>
            <a:ext cx="8001000" cy="3631763"/>
          </a:xfrm>
          <a:prstGeom prst="rect">
            <a:avLst/>
          </a:prstGeom>
          <a:noFill/>
        </p:spPr>
        <p:txBody>
          <a:bodyPr wrap="square">
            <a:spAutoFit/>
          </a:bodyPr>
          <a:lstStyle/>
          <a:p>
            <a:pPr marL="342900" indent="-342900" rtl="0">
              <a:spcBef>
                <a:spcPts val="0"/>
              </a:spcBef>
              <a:spcAft>
                <a:spcPts val="1200"/>
              </a:spcAft>
              <a:buFont typeface="+mj-lt"/>
              <a:buAutoNum type="arabicPeriod"/>
            </a:pPr>
            <a:r>
              <a:rPr lang="en-IN" sz="1800" b="0" i="0" u="sng" strike="noStrike" dirty="0">
                <a:solidFill>
                  <a:srgbClr val="0070C0"/>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https://nevonprojects.com/auto-attendance-system/</a:t>
            </a:r>
            <a:endParaRPr lang="en-IN" b="0" dirty="0">
              <a:solidFill>
                <a:srgbClr val="0070C0"/>
              </a:solidFill>
              <a:effectLst/>
            </a:endParaRPr>
          </a:p>
          <a:p>
            <a:pPr marL="342900" indent="-342900" rtl="0">
              <a:spcBef>
                <a:spcPts val="0"/>
              </a:spcBef>
              <a:spcAft>
                <a:spcPts val="1200"/>
              </a:spcAft>
              <a:buFont typeface="+mj-lt"/>
              <a:buAutoNum type="arabicPeriod"/>
            </a:pPr>
            <a:r>
              <a:rPr lang="en-IN" sz="1800" b="0" i="0" u="sng" strike="noStrike" dirty="0">
                <a:solidFill>
                  <a:srgbClr val="0070C0"/>
                </a:solidFill>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https://www.analyticsvidhya.com/blog/2021/11/build-face-recognition-attendance-system-using-python/</a:t>
            </a:r>
            <a:endParaRPr lang="en-IN" b="0" dirty="0">
              <a:solidFill>
                <a:srgbClr val="0070C0"/>
              </a:solidFill>
              <a:effectLst/>
            </a:endParaRPr>
          </a:p>
          <a:p>
            <a:pPr marL="342900" indent="-342900" rtl="0">
              <a:spcBef>
                <a:spcPts val="0"/>
              </a:spcBef>
              <a:spcAft>
                <a:spcPts val="1200"/>
              </a:spcAft>
              <a:buFont typeface="+mj-lt"/>
              <a:buAutoNum type="arabicPeriod"/>
            </a:pPr>
            <a:r>
              <a:rPr lang="en-IN" sz="1800" b="0" i="0" u="sng" strike="noStrike" dirty="0">
                <a:solidFill>
                  <a:srgbClr val="0070C0"/>
                </a:solidFill>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https://digitalcommons.montclair.edu/cgi/viewcontent.cgi?article=1729&amp;context=etd</a:t>
            </a:r>
            <a:endParaRPr lang="en-IN" b="0" dirty="0">
              <a:solidFill>
                <a:srgbClr val="0070C0"/>
              </a:solidFill>
              <a:effectLst/>
            </a:endParaRPr>
          </a:p>
          <a:p>
            <a:pPr marL="342900" indent="-342900" rtl="0">
              <a:spcBef>
                <a:spcPts val="0"/>
              </a:spcBef>
              <a:spcAft>
                <a:spcPts val="1200"/>
              </a:spcAft>
              <a:buFont typeface="+mj-lt"/>
              <a:buAutoNum type="arabicPeriod"/>
            </a:pPr>
            <a:r>
              <a:rPr lang="en-IN" sz="1800" b="0" i="0" u="sng" strike="noStrike" dirty="0">
                <a:solidFill>
                  <a:srgbClr val="0070C0"/>
                </a:solidFill>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https://commons.und.edu/cgi/viewcontent.cgi?article=5363&amp;context=theses</a:t>
            </a:r>
            <a:endParaRPr lang="en-IN" b="0" dirty="0">
              <a:solidFill>
                <a:srgbClr val="0070C0"/>
              </a:solidFill>
              <a:effectLst/>
            </a:endParaRPr>
          </a:p>
          <a:p>
            <a:pPr marL="342900" indent="-342900" rtl="0">
              <a:spcBef>
                <a:spcPts val="0"/>
              </a:spcBef>
              <a:spcAft>
                <a:spcPts val="1200"/>
              </a:spcAft>
              <a:buFont typeface="+mj-lt"/>
              <a:buAutoNum type="arabicPeriod"/>
            </a:pPr>
            <a:r>
              <a:rPr lang="en-IN" sz="1800" b="0" i="0" u="sng" strike="noStrike" dirty="0">
                <a:solidFill>
                  <a:srgbClr val="0070C0"/>
                </a:solidFill>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https://www.iitms.co.in/blog/automated-student-attendance-management-system-for-schools-and-colleges.html</a:t>
            </a:r>
            <a:endParaRPr lang="en-IN" b="0" dirty="0">
              <a:solidFill>
                <a:srgbClr val="0070C0"/>
              </a:solidFill>
              <a:effectLst/>
            </a:endParaRPr>
          </a:p>
          <a:p>
            <a:br>
              <a:rPr lang="en-IN" dirty="0"/>
            </a:br>
            <a:endParaRPr lang="en-IN" dirty="0"/>
          </a:p>
        </p:txBody>
      </p:sp>
    </p:spTree>
    <p:extLst>
      <p:ext uri="{BB962C8B-B14F-4D97-AF65-F5344CB8AC3E}">
        <p14:creationId xmlns:p14="http://schemas.microsoft.com/office/powerpoint/2010/main" val="132125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1219200" y="1012824"/>
            <a:ext cx="6477000" cy="4893647"/>
          </a:xfrm>
          <a:prstGeom prst="rect">
            <a:avLst/>
          </a:prstGeom>
          <a:noFill/>
          <a:ln w="9525">
            <a:noFill/>
            <a:miter lim="800000"/>
            <a:headEnd/>
            <a:tailEnd/>
          </a:ln>
        </p:spPr>
        <p:txBody>
          <a:bodyPr wrap="square">
            <a:spAutoFit/>
          </a:bodyPr>
          <a:lstStyle/>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endParaRPr lang="en-US" sz="2000" b="1" dirty="0">
              <a:latin typeface="Verdana" pitchFamily="34" charset="0"/>
              <a:ea typeface="Times New Roman" pitchFamily="18" charset="0"/>
              <a:cs typeface="Calibri" pitchFamily="34" charset="0"/>
            </a:endParaRPr>
          </a:p>
          <a:p>
            <a:pPr algn="ctr"/>
            <a:r>
              <a:rPr lang="en-US" sz="4800" b="1" dirty="0">
                <a:latin typeface="+mn-lt"/>
                <a:ea typeface="Times New Roman" pitchFamily="18" charset="0"/>
                <a:cs typeface="Calibri" pitchFamily="34" charset="0"/>
              </a:rPr>
              <a:t>THANK YOU !</a:t>
            </a:r>
          </a:p>
          <a:p>
            <a:pPr algn="ctr"/>
            <a:endParaRPr lang="en-US" sz="4800" b="1" dirty="0">
              <a:latin typeface="Verdana" pitchFamily="34" charset="0"/>
              <a:ea typeface="Times New Roman" pitchFamily="18" charset="0"/>
              <a:cs typeface="Calibri" pitchFamily="34" charset="0"/>
            </a:endParaRPr>
          </a:p>
          <a:p>
            <a:pPr algn="ctr"/>
            <a:endParaRPr lang="en-US" sz="4800" b="1" dirty="0">
              <a:latin typeface="Verdana" pitchFamily="34" charset="0"/>
              <a:ea typeface="Times New Roman" pitchFamily="18" charset="0"/>
              <a:cs typeface="Calibri" pitchFamily="34" charset="0"/>
            </a:endParaRPr>
          </a:p>
          <a:p>
            <a:pPr algn="ctr"/>
            <a:endParaRPr lang="en-US" sz="4800" b="1" dirty="0">
              <a:latin typeface="Verdana" pitchFamily="34" charset="0"/>
              <a:ea typeface="Times New Roman" pitchFamily="18" charset="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85800"/>
            <a:ext cx="8001000" cy="1754326"/>
          </a:xfrm>
          <a:prstGeom prst="rect">
            <a:avLst/>
          </a:prstGeom>
        </p:spPr>
        <p:txBody>
          <a:bodyPr wrap="square">
            <a:spAutoFit/>
          </a:bodyPr>
          <a:lstStyle/>
          <a:p>
            <a:pPr algn="ctr"/>
            <a:endParaRPr lang="en-US" b="1" dirty="0"/>
          </a:p>
          <a:p>
            <a:pPr algn="ctr"/>
            <a:r>
              <a:rPr lang="en-US" b="1" dirty="0">
                <a:latin typeface="+mn-lt"/>
              </a:rPr>
              <a:t>INTRODUCTION</a:t>
            </a:r>
          </a:p>
          <a:p>
            <a:pPr algn="ctr"/>
            <a:endParaRPr lang="en-US" b="1" dirty="0"/>
          </a:p>
          <a:p>
            <a:pPr algn="just"/>
            <a:endParaRPr lang="en-US" dirty="0">
              <a:latin typeface="Lucida Sans Unicode" pitchFamily="34" charset="0"/>
            </a:endParaRPr>
          </a:p>
          <a:p>
            <a:pPr algn="just"/>
            <a:r>
              <a:rPr lang="en-US" dirty="0">
                <a:latin typeface="Lucida Sans Unicode" pitchFamily="34" charset="0"/>
              </a:rPr>
              <a:t> </a:t>
            </a:r>
            <a:endParaRPr lang="en-US" sz="1600" dirty="0">
              <a:latin typeface="Lucida Sans Unicode" pitchFamily="34" charset="0"/>
            </a:endParaRPr>
          </a:p>
          <a:p>
            <a:r>
              <a:rPr lang="en-US" b="1" dirty="0">
                <a:latin typeface="Lucida Sans Unicode" pitchFamily="34" charset="0"/>
              </a:rPr>
              <a:t> </a:t>
            </a:r>
            <a:endParaRPr lang="en-US" sz="1600" dirty="0">
              <a:latin typeface="Lucida Sans Unicode" pitchFamily="34" charset="0"/>
            </a:endParaRPr>
          </a:p>
        </p:txBody>
      </p:sp>
      <p:sp>
        <p:nvSpPr>
          <p:cNvPr id="2" name="TextBox 1">
            <a:extLst>
              <a:ext uri="{FF2B5EF4-FFF2-40B4-BE49-F238E27FC236}">
                <a16:creationId xmlns:a16="http://schemas.microsoft.com/office/drawing/2014/main" id="{7627FB4E-2ACE-D4F7-FFBC-726BAEDAC381}"/>
              </a:ext>
            </a:extLst>
          </p:cNvPr>
          <p:cNvSpPr txBox="1"/>
          <p:nvPr/>
        </p:nvSpPr>
        <p:spPr>
          <a:xfrm>
            <a:off x="1066800" y="1600200"/>
            <a:ext cx="7162800" cy="4613058"/>
          </a:xfrm>
          <a:prstGeom prst="rect">
            <a:avLst/>
          </a:prstGeom>
          <a:noFill/>
        </p:spPr>
        <p:txBody>
          <a:bodyPr wrap="square" rtlCol="0">
            <a:spAutoFit/>
          </a:bodyPr>
          <a:lstStyle/>
          <a:p>
            <a:pPr algn="just">
              <a:lnSpc>
                <a:spcPct val="150000"/>
              </a:lnSpc>
            </a:pPr>
            <a:r>
              <a:rPr lang="en-US" dirty="0">
                <a:latin typeface="+mn-lt"/>
                <a:cs typeface="Mongolian Baiti" panose="03000500000000000000" pitchFamily="66" charset="0"/>
              </a:rPr>
              <a:t>Face recognition technology has the potential to revolutionize the way attendance is tracked. Face recognition-based attendance systems can automatically identify individuals and mark their attendance, eliminating the need for manual attendance taking. In colleges, universities, organizations, schools, and offices, attendance is one of the most important tasks that must be done on a daily basis. The majority of the time, it is done manually, such as by calling by name or by roll number. The main goal of this project is to create a Face Recognition based attendance system that will turn this manual process into an automated one. This project meets the requirements for bringing modernization to the way attendance is handled, as well as the criteria for time management. </a:t>
            </a:r>
            <a:endParaRPr lang="en-IN" dirty="0">
              <a:latin typeface="+mn-lt"/>
              <a:cs typeface="Mongolian Baiti" panose="03000500000000000000"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457200" y="0"/>
            <a:ext cx="8686800" cy="5078313"/>
          </a:xfrm>
          <a:prstGeom prst="rect">
            <a:avLst/>
          </a:prstGeom>
          <a:noFill/>
          <a:ln w="9525">
            <a:noFill/>
            <a:miter lim="800000"/>
            <a:headEnd/>
            <a:tailEnd/>
          </a:ln>
        </p:spPr>
        <p:txBody>
          <a:bodyPr anchor="ctr">
            <a:spAutoFit/>
          </a:bodyPr>
          <a:lstStyle/>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endParaRPr lang="en-US" sz="1200" b="1" dirty="0">
              <a:latin typeface="Verdana" pitchFamily="34" charset="0"/>
              <a:ea typeface="Times New Roman" pitchFamily="18" charset="0"/>
              <a:cs typeface="Calibri" pitchFamily="34" charset="0"/>
            </a:endParaRPr>
          </a:p>
          <a:p>
            <a:r>
              <a:rPr lang="en-US" sz="1200" b="1" dirty="0">
                <a:latin typeface="Verdana" pitchFamily="34" charset="0"/>
                <a:ea typeface="Times New Roman" pitchFamily="18" charset="0"/>
                <a:cs typeface="Calibri" pitchFamily="34" charset="0"/>
              </a:rPr>
              <a:t> </a:t>
            </a:r>
          </a:p>
          <a:p>
            <a:endParaRPr lang="en-US" sz="1200" b="1" dirty="0">
              <a:latin typeface="Verdana" pitchFamily="34" charset="0"/>
              <a:ea typeface="Times New Roman" pitchFamily="18" charset="0"/>
              <a:cs typeface="Calibri" pitchFamily="34" charset="0"/>
            </a:endParaRPr>
          </a:p>
          <a:p>
            <a:r>
              <a:rPr lang="en-US" b="1" dirty="0">
                <a:latin typeface="Lucida Sans Unicode" pitchFamily="34" charset="0"/>
              </a:rPr>
              <a:t>                                          </a:t>
            </a:r>
          </a:p>
          <a:p>
            <a:endParaRPr lang="en-US" dirty="0">
              <a:latin typeface="Lucida Sans Unicode" pitchFamily="34" charset="0"/>
            </a:endParaRPr>
          </a:p>
          <a:p>
            <a:endParaRPr lang="en-US" b="1"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a:p>
            <a:endParaRPr lang="en-US" dirty="0">
              <a:latin typeface="Lucida Sans Unicode" pitchFamily="34" charset="0"/>
            </a:endParaRPr>
          </a:p>
        </p:txBody>
      </p:sp>
      <p:sp>
        <p:nvSpPr>
          <p:cNvPr id="11" name="Rectangle 10"/>
          <p:cNvSpPr/>
          <p:nvPr/>
        </p:nvSpPr>
        <p:spPr>
          <a:xfrm>
            <a:off x="2971800" y="609600"/>
            <a:ext cx="7924800" cy="1723549"/>
          </a:xfrm>
          <a:prstGeom prst="rect">
            <a:avLst/>
          </a:prstGeom>
        </p:spPr>
        <p:txBody>
          <a:bodyPr wrap="square">
            <a:spAutoFit/>
          </a:bodyPr>
          <a:lstStyle/>
          <a:p>
            <a:pPr algn="just"/>
            <a:r>
              <a:rPr lang="en-US" b="1" dirty="0">
                <a:latin typeface="+mn-lt"/>
                <a:cs typeface="Times New Roman" pitchFamily="18" charset="0"/>
              </a:rPr>
              <a:t>OBJECTIVES OF PROJECT</a:t>
            </a:r>
          </a:p>
          <a:p>
            <a:endParaRPr lang="en-US" dirty="0">
              <a:cs typeface="Times New Roman" pitchFamily="18" charset="0"/>
            </a:endParaRPr>
          </a:p>
          <a:p>
            <a:pPr algn="just"/>
            <a:endParaRPr lang="en-US" dirty="0">
              <a:cs typeface="Times New Roman" pitchFamily="18" charset="0"/>
            </a:endParaRPr>
          </a:p>
          <a:p>
            <a:pPr algn="just"/>
            <a:endParaRPr lang="en-US" dirty="0">
              <a:cs typeface="Times New Roman" pitchFamily="18" charset="0"/>
            </a:endParaRPr>
          </a:p>
          <a:p>
            <a:endParaRPr lang="en-US" dirty="0">
              <a:latin typeface="Lucida Sans Unicode" pitchFamily="34" charset="0"/>
            </a:endParaRPr>
          </a:p>
          <a:p>
            <a:pPr algn="just"/>
            <a:endParaRPr lang="en-US" sz="1600" dirty="0">
              <a:latin typeface="+mn-lt"/>
            </a:endParaRPr>
          </a:p>
        </p:txBody>
      </p:sp>
      <p:sp>
        <p:nvSpPr>
          <p:cNvPr id="2" name="TextBox 1">
            <a:extLst>
              <a:ext uri="{FF2B5EF4-FFF2-40B4-BE49-F238E27FC236}">
                <a16:creationId xmlns:a16="http://schemas.microsoft.com/office/drawing/2014/main" id="{52836B88-67FB-A597-F610-0E4B31692210}"/>
              </a:ext>
            </a:extLst>
          </p:cNvPr>
          <p:cNvSpPr txBox="1"/>
          <p:nvPr/>
        </p:nvSpPr>
        <p:spPr>
          <a:xfrm>
            <a:off x="990600" y="1739157"/>
            <a:ext cx="7315200" cy="3366243"/>
          </a:xfrm>
          <a:prstGeom prst="rect">
            <a:avLst/>
          </a:prstGeom>
          <a:noFill/>
        </p:spPr>
        <p:txBody>
          <a:bodyPr wrap="square" rtlCol="0">
            <a:spAutoFit/>
          </a:bodyPr>
          <a:lstStyle/>
          <a:p>
            <a:pPr algn="just">
              <a:lnSpc>
                <a:spcPct val="150000"/>
              </a:lnSpc>
            </a:pPr>
            <a:r>
              <a:rPr lang="en-US" dirty="0">
                <a:latin typeface="+mn-lt"/>
              </a:rPr>
              <a:t>The objective of this project is to develop a face recognition based attendance system. This project has the following specific objectives:</a:t>
            </a:r>
          </a:p>
          <a:p>
            <a:pPr algn="just">
              <a:lnSpc>
                <a:spcPct val="150000"/>
              </a:lnSpc>
            </a:pPr>
            <a:r>
              <a:rPr lang="en-US" dirty="0">
                <a:latin typeface="+mn-lt"/>
              </a:rPr>
              <a:t> </a:t>
            </a:r>
          </a:p>
          <a:p>
            <a:pPr algn="just">
              <a:lnSpc>
                <a:spcPct val="150000"/>
              </a:lnSpc>
            </a:pPr>
            <a:r>
              <a:rPr lang="en-US" dirty="0">
                <a:latin typeface="+mn-lt"/>
              </a:rPr>
              <a:t>● Develop a face recognition-based attendance system that is accurate, affordable, and easy to use. </a:t>
            </a:r>
          </a:p>
          <a:p>
            <a:pPr algn="just">
              <a:lnSpc>
                <a:spcPct val="150000"/>
              </a:lnSpc>
            </a:pPr>
            <a:r>
              <a:rPr lang="en-US" dirty="0">
                <a:latin typeface="+mn-lt"/>
              </a:rPr>
              <a:t>● Reduced time and cost associated with attendance tracking. </a:t>
            </a:r>
          </a:p>
          <a:p>
            <a:pPr algn="just">
              <a:lnSpc>
                <a:spcPct val="150000"/>
              </a:lnSpc>
            </a:pPr>
            <a:r>
              <a:rPr lang="en-US" dirty="0">
                <a:latin typeface="+mn-lt"/>
              </a:rPr>
              <a:t>● Improved accuracy of attendance records. </a:t>
            </a:r>
          </a:p>
          <a:p>
            <a:pPr algn="just">
              <a:lnSpc>
                <a:spcPct val="150000"/>
              </a:lnSpc>
            </a:pPr>
            <a:r>
              <a:rPr lang="en-US" dirty="0">
                <a:latin typeface="+mn-lt"/>
              </a:rPr>
              <a:t>● To record the attendance of the identified student</a:t>
            </a:r>
            <a:r>
              <a:rPr lang="en-US" dirty="0"/>
              <a:t>.</a:t>
            </a:r>
            <a:endParaRPr lang="en-IN" dirty="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09600"/>
            <a:ext cx="8305800" cy="892552"/>
          </a:xfrm>
          <a:prstGeom prst="rect">
            <a:avLst/>
          </a:prstGeom>
        </p:spPr>
        <p:txBody>
          <a:bodyPr wrap="square">
            <a:spAutoFit/>
          </a:bodyPr>
          <a:lstStyle/>
          <a:p>
            <a:pPr algn="ctr" eaLnBrk="0" hangingPunct="0">
              <a:tabLst>
                <a:tab pos="1816100" algn="l"/>
              </a:tabLst>
            </a:pPr>
            <a:r>
              <a:rPr lang="en-US" b="1" dirty="0">
                <a:latin typeface="+mn-lt"/>
                <a:cs typeface="Times New Roman" pitchFamily="18" charset="0"/>
              </a:rPr>
              <a:t>TECHNOLOGIES USED</a:t>
            </a:r>
          </a:p>
          <a:p>
            <a:pPr algn="ctr" eaLnBrk="0" hangingPunct="0">
              <a:tabLst>
                <a:tab pos="1816100" algn="l"/>
              </a:tabLst>
            </a:pPr>
            <a:endParaRPr lang="en-US" dirty="0">
              <a:latin typeface="+mn-lt"/>
              <a:cs typeface="Times New Roman" pitchFamily="18" charset="0"/>
            </a:endParaRPr>
          </a:p>
          <a:p>
            <a:pPr eaLnBrk="0" hangingPunct="0">
              <a:tabLst>
                <a:tab pos="1816100" algn="l"/>
              </a:tabLst>
            </a:pPr>
            <a:r>
              <a:rPr lang="en-US" sz="1600" dirty="0">
                <a:latin typeface="+mn-lt"/>
                <a:ea typeface="Calibri" pitchFamily="34" charset="0"/>
                <a:cs typeface="Calibri" pitchFamily="34" charset="0"/>
              </a:rPr>
              <a:t> </a:t>
            </a:r>
            <a:endParaRPr lang="en-US" sz="1600" b="1" dirty="0">
              <a:latin typeface="+mn-lt"/>
              <a:ea typeface="Calibri" pitchFamily="34" charset="0"/>
              <a:cs typeface="Times New Roman" pitchFamily="18" charset="0"/>
            </a:endParaRPr>
          </a:p>
        </p:txBody>
      </p:sp>
      <p:pic>
        <p:nvPicPr>
          <p:cNvPr id="1026" name="Picture 2">
            <a:extLst>
              <a:ext uri="{FF2B5EF4-FFF2-40B4-BE49-F238E27FC236}">
                <a16:creationId xmlns:a16="http://schemas.microsoft.com/office/drawing/2014/main" id="{1D3CA562-DD89-7EAD-40E2-16028731B6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752600"/>
            <a:ext cx="1643062"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 Logos Download">
            <a:extLst>
              <a:ext uri="{FF2B5EF4-FFF2-40B4-BE49-F238E27FC236}">
                <a16:creationId xmlns:a16="http://schemas.microsoft.com/office/drawing/2014/main" id="{A8C1279C-5DA0-4FC1-94D0-35D9623D5D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1905000"/>
            <a:ext cx="1643062" cy="14478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Microsoft Visual C++ скачать на Windows бесплатно">
            <a:extLst>
              <a:ext uri="{FF2B5EF4-FFF2-40B4-BE49-F238E27FC236}">
                <a16:creationId xmlns:a16="http://schemas.microsoft.com/office/drawing/2014/main" id="{B5F947F7-B15E-93C1-D916-43D43C77F08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8A2A0CB1-1412-6D32-1786-96D93F7445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9187" y="3792519"/>
            <a:ext cx="2209800" cy="1833991"/>
          </a:xfrm>
          <a:prstGeom prst="rect">
            <a:avLst/>
          </a:prstGeom>
        </p:spPr>
      </p:pic>
      <p:pic>
        <p:nvPicPr>
          <p:cNvPr id="11" name="Picture 10">
            <a:extLst>
              <a:ext uri="{FF2B5EF4-FFF2-40B4-BE49-F238E27FC236}">
                <a16:creationId xmlns:a16="http://schemas.microsoft.com/office/drawing/2014/main" id="{C91C481E-FAB1-52DF-49D6-3671E1AE71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24600" y="1371600"/>
            <a:ext cx="1969771" cy="2057400"/>
          </a:xfrm>
          <a:prstGeom prst="rect">
            <a:avLst/>
          </a:prstGeom>
        </p:spPr>
      </p:pic>
      <p:pic>
        <p:nvPicPr>
          <p:cNvPr id="1036" name="Picture 12" descr="Microsoft Excel Logo – PNG e Vetor – Download de Logo">
            <a:extLst>
              <a:ext uri="{FF2B5EF4-FFF2-40B4-BE49-F238E27FC236}">
                <a16:creationId xmlns:a16="http://schemas.microsoft.com/office/drawing/2014/main" id="{7907601E-FE24-D5B2-EDD0-C4CA0B294B2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0600" y="3679448"/>
            <a:ext cx="22098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4308475"/>
          </a:xfrm>
          <a:prstGeom prst="rect">
            <a:avLst/>
          </a:prstGeom>
          <a:noFill/>
          <a:ln w="9525">
            <a:noFill/>
            <a:miter lim="800000"/>
            <a:headEnd/>
            <a:tailEnd/>
          </a:ln>
          <a:effectLst/>
        </p:spPr>
        <p:txBody>
          <a:bodyPr anchor="ctr">
            <a:spAutoFit/>
          </a:bodyPr>
          <a:lstStyle/>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indent="457200">
              <a:defRPr/>
            </a:pPr>
            <a:endParaRPr lang="en-US" sz="1400" b="1" dirty="0">
              <a:latin typeface="Calibri" pitchFamily="34" charset="0"/>
              <a:ea typeface="Times New Roman" pitchFamily="18" charset="0"/>
              <a:cs typeface="Calibri" pitchFamily="34" charset="0"/>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6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a:p>
            <a:pPr fontAlgn="auto">
              <a:spcBef>
                <a:spcPts val="0"/>
              </a:spcBef>
              <a:spcAft>
                <a:spcPts val="0"/>
              </a:spcAft>
              <a:defRPr/>
            </a:pPr>
            <a:r>
              <a:rPr lang="en-US" dirty="0">
                <a:latin typeface="+mn-lt"/>
                <a:cs typeface="+mn-cs"/>
              </a:rPr>
              <a:t> </a:t>
            </a:r>
            <a:endParaRPr lang="en-US" sz="1400" dirty="0">
              <a:latin typeface="+mn-lt"/>
              <a:cs typeface="+mn-cs"/>
            </a:endParaRPr>
          </a:p>
        </p:txBody>
      </p:sp>
      <p:sp>
        <p:nvSpPr>
          <p:cNvPr id="15364" name="Rectangle 5"/>
          <p:cNvSpPr>
            <a:spLocks noChangeArrowheads="1"/>
          </p:cNvSpPr>
          <p:nvPr/>
        </p:nvSpPr>
        <p:spPr bwMode="auto">
          <a:xfrm>
            <a:off x="457200" y="289411"/>
            <a:ext cx="8229600" cy="1446550"/>
          </a:xfrm>
          <a:prstGeom prst="rect">
            <a:avLst/>
          </a:prstGeom>
          <a:noFill/>
          <a:ln w="9525">
            <a:noFill/>
            <a:miter lim="800000"/>
            <a:headEnd/>
            <a:tailEnd/>
          </a:ln>
        </p:spPr>
        <p:txBody>
          <a:bodyPr wrap="square" anchor="ctr">
            <a:spAutoFit/>
          </a:bodyPr>
          <a:lstStyle/>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indent="457200" algn="ctr" eaLnBrk="0" hangingPunct="0"/>
            <a:r>
              <a:rPr lang="en-US" b="1" dirty="0">
                <a:latin typeface="+mn-lt"/>
                <a:ea typeface="Calibri" pitchFamily="34" charset="0"/>
                <a:cs typeface="Calibri" pitchFamily="34" charset="0"/>
              </a:rPr>
              <a:t>ABOUT THE TECHNOLOGIES</a:t>
            </a:r>
            <a:endParaRPr lang="en-US" b="1" dirty="0">
              <a:latin typeface="+mn-lt"/>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buFontTx/>
              <a:buChar char="•"/>
              <a:tabLst>
                <a:tab pos="1816100" algn="l"/>
              </a:tabLst>
            </a:pPr>
            <a:endParaRPr lang="en-US" sz="1400" b="1" dirty="0">
              <a:latin typeface="Verdana" pitchFamily="34" charset="0"/>
              <a:ea typeface="Calibri" pitchFamily="34" charset="0"/>
              <a:cs typeface="Times New Roman" pitchFamily="18" charset="0"/>
            </a:endParaRPr>
          </a:p>
          <a:p>
            <a:pPr>
              <a:tabLst>
                <a:tab pos="1816100" algn="l"/>
              </a:tabLst>
            </a:pPr>
            <a:r>
              <a:rPr lang="en-US" sz="1400" b="1" dirty="0">
                <a:latin typeface="Verdana" pitchFamily="34" charset="0"/>
                <a:ea typeface="Calibri" pitchFamily="34" charset="0"/>
                <a:cs typeface="Times New Roman" pitchFamily="18" charset="0"/>
              </a:rPr>
              <a:t> </a:t>
            </a:r>
            <a:endParaRPr lang="en-US" sz="16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E38AB7DB-3730-CF53-D3C5-DFE69364113E}"/>
              </a:ext>
            </a:extLst>
          </p:cNvPr>
          <p:cNvSpPr txBox="1"/>
          <p:nvPr/>
        </p:nvSpPr>
        <p:spPr>
          <a:xfrm>
            <a:off x="381000" y="1501676"/>
            <a:ext cx="4191000" cy="2031325"/>
          </a:xfrm>
          <a:prstGeom prst="rect">
            <a:avLst/>
          </a:prstGeom>
          <a:noFill/>
        </p:spPr>
        <p:txBody>
          <a:bodyPr wrap="square">
            <a:spAutoFit/>
          </a:bodyPr>
          <a:lstStyle/>
          <a:p>
            <a:pPr algn="just" rtl="0" fontAlgn="base">
              <a:spcBef>
                <a:spcPts val="0"/>
              </a:spcBef>
              <a:spcAft>
                <a:spcPts val="1000"/>
              </a:spcAft>
            </a:pPr>
            <a:r>
              <a:rPr lang="en-US" sz="1800" b="1" i="0" u="none" strike="noStrike" dirty="0">
                <a:solidFill>
                  <a:srgbClr val="000000"/>
                </a:solidFill>
                <a:effectLst/>
                <a:latin typeface="Times New Roman" panose="02020603050405020304" pitchFamily="18" charset="0"/>
              </a:rPr>
              <a:t>Python</a:t>
            </a:r>
            <a:r>
              <a:rPr lang="en-US" sz="1800" b="0" i="0" u="none" strike="noStrike" dirty="0">
                <a:solidFill>
                  <a:srgbClr val="000000"/>
                </a:solidFill>
                <a:effectLst/>
                <a:latin typeface="Times New Roman" panose="02020603050405020304" pitchFamily="18" charset="0"/>
              </a:rPr>
              <a:t> is a widely used programming language for machine learning and computer vision projects. It offers a rich ecosystem of libraries and frameworks that are essential for tasks such as data preprocessing, model training, and real-time processing.</a:t>
            </a:r>
          </a:p>
        </p:txBody>
      </p:sp>
      <p:sp>
        <p:nvSpPr>
          <p:cNvPr id="5" name="TextBox 4">
            <a:extLst>
              <a:ext uri="{FF2B5EF4-FFF2-40B4-BE49-F238E27FC236}">
                <a16:creationId xmlns:a16="http://schemas.microsoft.com/office/drawing/2014/main" id="{A57350E1-C1F3-A9CD-CEF3-F7CD59DB2C4E}"/>
              </a:ext>
            </a:extLst>
          </p:cNvPr>
          <p:cNvSpPr txBox="1"/>
          <p:nvPr/>
        </p:nvSpPr>
        <p:spPr>
          <a:xfrm>
            <a:off x="4876800" y="1524000"/>
            <a:ext cx="4191000" cy="1754326"/>
          </a:xfrm>
          <a:prstGeom prst="rect">
            <a:avLst/>
          </a:prstGeom>
          <a:noFill/>
        </p:spPr>
        <p:txBody>
          <a:bodyPr wrap="square">
            <a:spAutoFit/>
          </a:bodyPr>
          <a:lstStyle/>
          <a:p>
            <a:pPr marL="255905" marR="174625" algn="just">
              <a:spcAft>
                <a:spcPts val="0"/>
              </a:spcAft>
            </a:pPr>
            <a:r>
              <a:rPr lang="en-US" sz="1800" b="1" i="0" u="none" strike="noStrike" dirty="0">
                <a:solidFill>
                  <a:srgbClr val="000000"/>
                </a:solidFill>
                <a:effectLst/>
                <a:latin typeface="Times New Roman" panose="02020603050405020304" pitchFamily="18" charset="0"/>
              </a:rPr>
              <a:t>OpenCV</a:t>
            </a:r>
            <a:r>
              <a:rPr lang="en-US" sz="1800" b="0" i="0" u="none" strike="noStrike" dirty="0">
                <a:solidFill>
                  <a:srgbClr val="000000"/>
                </a:solidFill>
                <a:effectLst/>
                <a:latin typeface="Times New Roman" panose="02020603050405020304" pitchFamily="18" charset="0"/>
              </a:rPr>
              <a:t> (Open Source Computer Vision Library) is a powerful open-source computer vision library that provides a wide range of functions for image and video processing. </a:t>
            </a:r>
          </a:p>
          <a:p>
            <a:pPr marL="255905" marR="174625" algn="just">
              <a:spcAft>
                <a:spcPts val="0"/>
              </a:spcAft>
            </a:pP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CA1069C3-3104-FADA-4A23-54212E2E6403}"/>
              </a:ext>
            </a:extLst>
          </p:cNvPr>
          <p:cNvSpPr txBox="1"/>
          <p:nvPr/>
        </p:nvSpPr>
        <p:spPr>
          <a:xfrm>
            <a:off x="381000" y="4114800"/>
            <a:ext cx="4348316" cy="1754326"/>
          </a:xfrm>
          <a:prstGeom prst="rect">
            <a:avLst/>
          </a:prstGeom>
          <a:noFill/>
        </p:spPr>
        <p:txBody>
          <a:bodyPr wrap="square">
            <a:spAutoFit/>
          </a:bodyPr>
          <a:lstStyle/>
          <a:p>
            <a:pPr algn="just"/>
            <a:r>
              <a:rPr lang="en-US" sz="1800" b="1" dirty="0">
                <a:solidFill>
                  <a:srgbClr val="1F1F1F"/>
                </a:solidFill>
                <a:effectLst/>
                <a:latin typeface="Times New Roman" panose="02020603050405020304" pitchFamily="18" charset="0"/>
                <a:ea typeface="Times New Roman" panose="02020603050405020304" pitchFamily="18" charset="0"/>
              </a:rPr>
              <a:t>Visual C++ </a:t>
            </a:r>
            <a:r>
              <a:rPr lang="en-US" sz="1800" dirty="0">
                <a:solidFill>
                  <a:srgbClr val="1F1F1F"/>
                </a:solidFill>
                <a:effectLst/>
                <a:latin typeface="Times New Roman" panose="02020603050405020304" pitchFamily="18" charset="0"/>
                <a:ea typeface="Times New Roman" panose="02020603050405020304" pitchFamily="18" charset="0"/>
              </a:rPr>
              <a:t>is an integrated development environment (IDE) from Microsoft that is </a:t>
            </a:r>
            <a:r>
              <a:rPr lang="en-US" sz="1800" dirty="0">
                <a:solidFill>
                  <a:srgbClr val="1F1F1F"/>
                </a:solidFill>
                <a:effectLst/>
                <a:latin typeface="Times New Roman" panose="02020603050405020304" pitchFamily="18" charset="0"/>
                <a:ea typeface="Microsoft Sans Serif" panose="020B0604020202020204" pitchFamily="34" charset="0"/>
              </a:rPr>
              <a:t>powerful compiler and linker that can generate optimized code for a variety of</a:t>
            </a:r>
            <a:r>
              <a:rPr lang="en-US" sz="1800" spc="-335" dirty="0">
                <a:solidFill>
                  <a:srgbClr val="1F1F1F"/>
                </a:solidFill>
                <a:effectLst/>
                <a:latin typeface="Times New Roman" panose="02020603050405020304" pitchFamily="18" charset="0"/>
                <a:ea typeface="Microsoft Sans Serif" panose="020B0604020202020204" pitchFamily="34" charset="0"/>
              </a:rPr>
              <a:t> </a:t>
            </a:r>
            <a:r>
              <a:rPr lang="en-US" sz="1800" dirty="0">
                <a:solidFill>
                  <a:srgbClr val="1F1F1F"/>
                </a:solidFill>
                <a:effectLst/>
                <a:latin typeface="Times New Roman" panose="02020603050405020304" pitchFamily="18" charset="0"/>
                <a:ea typeface="Microsoft Sans Serif" panose="020B0604020202020204" pitchFamily="34" charset="0"/>
              </a:rPr>
              <a:t>platforms.</a:t>
            </a:r>
            <a:r>
              <a:rPr lang="en-US" sz="1800" dirty="0">
                <a:solidFill>
                  <a:srgbClr val="1F1F1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Microsoft Sans Serif" panose="020B0604020202020204" pitchFamily="34" charset="0"/>
            </a:endParaRPr>
          </a:p>
          <a:p>
            <a:pPr algn="just"/>
            <a:r>
              <a:rPr lang="en-US" sz="1800" dirty="0">
                <a:solidFill>
                  <a:srgbClr val="1F1F1F"/>
                </a:solidFill>
                <a:effectLst/>
                <a:latin typeface="Times New Roman" panose="02020603050405020304" pitchFamily="18" charset="0"/>
                <a:ea typeface="Times New Roman" panose="02020603050405020304" pitchFamily="18" charset="0"/>
              </a:rPr>
              <a:t> </a:t>
            </a:r>
            <a:endParaRPr lang="en-IN" dirty="0"/>
          </a:p>
        </p:txBody>
      </p:sp>
      <p:sp>
        <p:nvSpPr>
          <p:cNvPr id="9" name="TextBox 8">
            <a:extLst>
              <a:ext uri="{FF2B5EF4-FFF2-40B4-BE49-F238E27FC236}">
                <a16:creationId xmlns:a16="http://schemas.microsoft.com/office/drawing/2014/main" id="{74DA1B43-D9C1-7835-67B4-82C6FC4BA745}"/>
              </a:ext>
            </a:extLst>
          </p:cNvPr>
          <p:cNvSpPr txBox="1"/>
          <p:nvPr/>
        </p:nvSpPr>
        <p:spPr>
          <a:xfrm>
            <a:off x="5110316" y="4114800"/>
            <a:ext cx="3957484" cy="1754326"/>
          </a:xfrm>
          <a:prstGeom prst="rect">
            <a:avLst/>
          </a:prstGeom>
          <a:noFill/>
        </p:spPr>
        <p:txBody>
          <a:bodyPr wrap="square">
            <a:spAutoFit/>
          </a:bodyPr>
          <a:lstStyle/>
          <a:p>
            <a:pPr algn="just" rtl="0" fontAlgn="base">
              <a:spcBef>
                <a:spcPts val="0"/>
              </a:spcBef>
              <a:spcAft>
                <a:spcPts val="1000"/>
              </a:spcAft>
            </a:pPr>
            <a:r>
              <a:rPr lang="en-US" b="1" dirty="0" err="1">
                <a:solidFill>
                  <a:srgbClr val="000000"/>
                </a:solidFill>
                <a:latin typeface="Times New Roman" panose="02020603050405020304" pitchFamily="18" charset="0"/>
              </a:rPr>
              <a:t>J</a:t>
            </a:r>
            <a:r>
              <a:rPr lang="en-US" sz="1800" b="1" i="0" u="none" strike="noStrike" dirty="0" err="1">
                <a:solidFill>
                  <a:srgbClr val="000000"/>
                </a:solidFill>
                <a:effectLst/>
                <a:latin typeface="Times New Roman" panose="02020603050405020304" pitchFamily="18" charset="0"/>
              </a:rPr>
              <a:t>upyter</a:t>
            </a: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Notebooks</a:t>
            </a:r>
            <a:r>
              <a:rPr lang="en-US" sz="1800" b="0" i="0" u="none" strike="noStrike" dirty="0">
                <a:solidFill>
                  <a:srgbClr val="000000"/>
                </a:solidFill>
                <a:effectLst/>
                <a:latin typeface="Times New Roman" panose="02020603050405020304" pitchFamily="18" charset="0"/>
              </a:rPr>
              <a:t> provide an interactive environment for developing and documenting code. They're particularly useful for experimenting with code snippets, visualizing data, and sharing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533400" y="533400"/>
            <a:ext cx="9067800" cy="800219"/>
          </a:xfrm>
          <a:prstGeom prst="rect">
            <a:avLst/>
          </a:prstGeom>
          <a:noFill/>
          <a:ln w="9525">
            <a:noFill/>
            <a:miter lim="800000"/>
            <a:headEnd/>
            <a:tailEnd/>
          </a:ln>
        </p:spPr>
        <p:txBody>
          <a:bodyPr wrap="square" anchor="ctr">
            <a:spAutoFit/>
          </a:bodyPr>
          <a:lstStyle/>
          <a:p>
            <a:pPr lvl="2" algn="ctr">
              <a:buClr>
                <a:schemeClr val="tx1"/>
              </a:buClr>
              <a:tabLst>
                <a:tab pos="1397000" algn="l"/>
              </a:tabLst>
            </a:pPr>
            <a:r>
              <a:rPr lang="en-US" b="1" dirty="0">
                <a:latin typeface="+mn-lt"/>
                <a:cs typeface="Times New Roman" pitchFamily="18" charset="0"/>
              </a:rPr>
              <a:t>HARDWARE REQUIREMENTS</a:t>
            </a:r>
          </a:p>
          <a:p>
            <a:pPr lvl="2">
              <a:buClr>
                <a:schemeClr val="tx1"/>
              </a:buClr>
              <a:buFont typeface="Symbol" pitchFamily="18" charset="2"/>
              <a:buChar char=""/>
              <a:tabLst>
                <a:tab pos="1397000" algn="l"/>
              </a:tabLst>
            </a:pPr>
            <a:endParaRPr lang="en-US" sz="1400" dirty="0">
              <a:latin typeface="Calibri" pitchFamily="34" charset="0"/>
              <a:ea typeface="Times New Roman" pitchFamily="18" charset="0"/>
              <a:cs typeface="Calibri" pitchFamily="34" charset="0"/>
            </a:endParaRPr>
          </a:p>
          <a:p>
            <a:pPr indent="412750" eaLnBrk="0" hangingPunct="0">
              <a:tabLst>
                <a:tab pos="1397000" algn="l"/>
              </a:tabLst>
            </a:pPr>
            <a:endParaRPr lang="en-US" sz="1400" dirty="0"/>
          </a:p>
        </p:txBody>
      </p:sp>
      <p:sp>
        <p:nvSpPr>
          <p:cNvPr id="3" name="TextBox 2">
            <a:extLst>
              <a:ext uri="{FF2B5EF4-FFF2-40B4-BE49-F238E27FC236}">
                <a16:creationId xmlns:a16="http://schemas.microsoft.com/office/drawing/2014/main" id="{DF3FBA7F-04AB-177E-6F93-DA55387A605A}"/>
              </a:ext>
            </a:extLst>
          </p:cNvPr>
          <p:cNvSpPr txBox="1"/>
          <p:nvPr/>
        </p:nvSpPr>
        <p:spPr>
          <a:xfrm>
            <a:off x="990600" y="1836022"/>
            <a:ext cx="6646606" cy="3012620"/>
          </a:xfrm>
          <a:prstGeom prst="rect">
            <a:avLst/>
          </a:prstGeom>
          <a:noFill/>
        </p:spPr>
        <p:txBody>
          <a:bodyPr wrap="square">
            <a:spAutoFit/>
          </a:bodyPr>
          <a:lstStyle/>
          <a:p>
            <a:pPr marL="1600200" lvl="3" indent="-228600">
              <a:lnSpc>
                <a:spcPct val="250000"/>
              </a:lnSpc>
              <a:spcBef>
                <a:spcPts val="450"/>
              </a:spcBef>
              <a:spcAft>
                <a:spcPts val="0"/>
              </a:spcAft>
              <a:buSzPts val="1200"/>
              <a:buFont typeface="Times New Roman" panose="02020603050405020304" pitchFamily="18" charset="0"/>
              <a:buChar char="●"/>
              <a:tabLst>
                <a:tab pos="989965" algn="l"/>
                <a:tab pos="990600" algn="l"/>
                <a:tab pos="2628900" algn="l"/>
              </a:tabLst>
            </a:pPr>
            <a:r>
              <a:rPr lang="en-US" sz="1800" b="1" dirty="0">
                <a:effectLst/>
                <a:latin typeface="Times New Roman" panose="02020603050405020304" pitchFamily="18" charset="0"/>
                <a:ea typeface="Times New Roman" panose="02020603050405020304" pitchFamily="18" charset="0"/>
              </a:rPr>
              <a:t>Processor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Pentium IV</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above</a:t>
            </a:r>
            <a:endParaRPr lang="en-IN" sz="1600" dirty="0">
              <a:effectLst/>
              <a:latin typeface="Times New Roman" panose="02020603050405020304" pitchFamily="18" charset="0"/>
              <a:ea typeface="Times New Roman" panose="02020603050405020304" pitchFamily="18" charset="0"/>
            </a:endParaRPr>
          </a:p>
          <a:p>
            <a:pPr marL="1600200" lvl="3" indent="-228600">
              <a:lnSpc>
                <a:spcPct val="250000"/>
              </a:lnSpc>
              <a:spcBef>
                <a:spcPts val="685"/>
              </a:spcBef>
              <a:spcAft>
                <a:spcPts val="0"/>
              </a:spcAft>
              <a:buSzPts val="1200"/>
              <a:buFont typeface="Times New Roman" panose="02020603050405020304" pitchFamily="18" charset="0"/>
              <a:buChar char="●"/>
              <a:tabLst>
                <a:tab pos="989965" algn="l"/>
                <a:tab pos="990600" algn="l"/>
                <a:tab pos="2590165" algn="l"/>
              </a:tabLst>
            </a:pPr>
            <a:r>
              <a:rPr lang="en-US" sz="1800" b="1" dirty="0">
                <a:effectLst/>
                <a:latin typeface="Times New Roman" panose="02020603050405020304" pitchFamily="18" charset="0"/>
                <a:ea typeface="Times New Roman" panose="02020603050405020304" pitchFamily="18" charset="0"/>
              </a:rPr>
              <a:t>Memory</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(RAM)</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GB 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endParaRPr lang="en-IN" sz="1600" dirty="0">
              <a:effectLst/>
              <a:latin typeface="Times New Roman" panose="02020603050405020304" pitchFamily="18" charset="0"/>
              <a:ea typeface="Times New Roman" panose="02020603050405020304" pitchFamily="18" charset="0"/>
            </a:endParaRPr>
          </a:p>
          <a:p>
            <a:pPr marL="1600200" lvl="3" indent="-228600">
              <a:lnSpc>
                <a:spcPct val="250000"/>
              </a:lnSpc>
              <a:spcBef>
                <a:spcPts val="695"/>
              </a:spcBef>
              <a:spcAft>
                <a:spcPts val="0"/>
              </a:spcAft>
              <a:buSzPts val="1200"/>
              <a:buFont typeface="Times New Roman" panose="02020603050405020304" pitchFamily="18" charset="0"/>
              <a:buChar char="●"/>
              <a:tabLst>
                <a:tab pos="989965" algn="l"/>
                <a:tab pos="990600" algn="l"/>
                <a:tab pos="2590165" algn="l"/>
              </a:tabLst>
            </a:pPr>
            <a:r>
              <a:rPr lang="en-US" sz="1800" b="1" dirty="0">
                <a:effectLst/>
                <a:latin typeface="Times New Roman" panose="02020603050405020304" pitchFamily="18" charset="0"/>
                <a:ea typeface="Times New Roman" panose="02020603050405020304" pitchFamily="18" charset="0"/>
              </a:rPr>
              <a:t>Hard</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Disk :	</a:t>
            </a:r>
            <a:r>
              <a:rPr lang="en-US" sz="1800" dirty="0">
                <a:effectLst/>
                <a:latin typeface="Times New Roman" panose="02020603050405020304" pitchFamily="18" charset="0"/>
                <a:ea typeface="Times New Roman" panose="02020603050405020304" pitchFamily="18" charset="0"/>
              </a:rPr>
              <a:t>512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GB 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endParaRPr lang="en-IN" sz="1600" dirty="0">
              <a:effectLst/>
              <a:latin typeface="Times New Roman" panose="02020603050405020304" pitchFamily="18" charset="0"/>
              <a:ea typeface="Times New Roman" panose="02020603050405020304" pitchFamily="18" charset="0"/>
            </a:endParaRPr>
          </a:p>
          <a:p>
            <a:pPr marL="1600200" lvl="3" indent="-228600">
              <a:lnSpc>
                <a:spcPct val="250000"/>
              </a:lnSpc>
              <a:spcBef>
                <a:spcPts val="685"/>
              </a:spcBef>
              <a:spcAft>
                <a:spcPts val="0"/>
              </a:spcAft>
              <a:buSzPts val="1200"/>
              <a:buFont typeface="Times New Roman" panose="02020603050405020304" pitchFamily="18" charset="0"/>
              <a:buChar char="●"/>
              <a:tabLst>
                <a:tab pos="989965" algn="l"/>
                <a:tab pos="990600" algn="l"/>
                <a:tab pos="2590165" algn="l"/>
              </a:tabLst>
            </a:pPr>
            <a:r>
              <a:rPr lang="en-US" sz="1800" b="1" dirty="0">
                <a:effectLst/>
                <a:latin typeface="Times New Roman" panose="02020603050405020304" pitchFamily="18" charset="0"/>
                <a:ea typeface="Times New Roman" panose="02020603050405020304" pitchFamily="18" charset="0"/>
              </a:rPr>
              <a:t>USB</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Flash</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usb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port</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533400"/>
            <a:ext cx="7772400" cy="615553"/>
          </a:xfrm>
          <a:prstGeom prst="rect">
            <a:avLst/>
          </a:prstGeom>
        </p:spPr>
        <p:txBody>
          <a:bodyPr wrap="square">
            <a:spAutoFit/>
          </a:bodyPr>
          <a:lstStyle/>
          <a:p>
            <a:pPr lvl="1" algn="ctr" eaLnBrk="0" hangingPunct="0">
              <a:tabLst>
                <a:tab pos="1397000" algn="l"/>
              </a:tabLst>
            </a:pPr>
            <a:r>
              <a:rPr lang="en-US" b="1" dirty="0">
                <a:latin typeface="+mn-lt"/>
                <a:cs typeface="Times New Roman" pitchFamily="18" charset="0"/>
              </a:rPr>
              <a:t>SOFTWARE REQUIREMENTS</a:t>
            </a:r>
          </a:p>
          <a:p>
            <a:pPr indent="412750" algn="just" eaLnBrk="0" hangingPunct="0">
              <a:tabLst>
                <a:tab pos="1397000" algn="l"/>
              </a:tabLst>
            </a:pPr>
            <a:endParaRPr lang="en-US" sz="1600" b="1" dirty="0">
              <a:latin typeface="Verdana" pitchFamily="34" charset="0"/>
              <a:ea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B128388D-B0E0-A326-2E3A-D08DF2443BD1}"/>
              </a:ext>
            </a:extLst>
          </p:cNvPr>
          <p:cNvSpPr txBox="1"/>
          <p:nvPr/>
        </p:nvSpPr>
        <p:spPr>
          <a:xfrm>
            <a:off x="1676400" y="1947078"/>
            <a:ext cx="7467600" cy="2743315"/>
          </a:xfrm>
          <a:prstGeom prst="rect">
            <a:avLst/>
          </a:prstGeom>
          <a:noFill/>
        </p:spPr>
        <p:txBody>
          <a:bodyPr wrap="square">
            <a:spAutoFit/>
          </a:bodyPr>
          <a:lstStyle/>
          <a:p>
            <a:pPr marL="342900" lvl="0" indent="-342900">
              <a:lnSpc>
                <a:spcPct val="250000"/>
              </a:lnSpc>
              <a:spcBef>
                <a:spcPts val="465"/>
              </a:spcBef>
              <a:spcAft>
                <a:spcPts val="0"/>
              </a:spcAft>
              <a:buSzPts val="1200"/>
              <a:buFont typeface="Microsoft Sans Serif" panose="020B0604020202020204" pitchFamily="34" charset="0"/>
              <a:buChar char="●"/>
              <a:tabLst>
                <a:tab pos="1168400" algn="l"/>
                <a:tab pos="1169035" algn="l"/>
                <a:tab pos="2759710" algn="l"/>
              </a:tabLst>
            </a:pPr>
            <a:r>
              <a:rPr lang="en-US" sz="1800" b="1" dirty="0">
                <a:effectLst/>
                <a:latin typeface="Times New Roman" panose="02020603050405020304" pitchFamily="18" charset="0"/>
                <a:ea typeface="Microsoft Sans Serif" panose="020B0604020202020204" pitchFamily="34" charset="0"/>
              </a:rPr>
              <a:t>Browser</a:t>
            </a:r>
            <a:r>
              <a:rPr lang="en-US" sz="1800" b="1" spc="-10" dirty="0">
                <a:effectLst/>
                <a:latin typeface="Times New Roman" panose="02020603050405020304" pitchFamily="18" charset="0"/>
                <a:ea typeface="Microsoft Sans Serif" panose="020B0604020202020204" pitchFamily="34" charset="0"/>
              </a:rPr>
              <a:t> </a:t>
            </a:r>
            <a:r>
              <a:rPr lang="en-US" sz="1800" b="1"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Chrome</a:t>
            </a:r>
            <a:r>
              <a:rPr lang="en-US" sz="1800" spc="285"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or  Internet</a:t>
            </a:r>
            <a:r>
              <a:rPr lang="en-US" sz="1800" spc="290"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Explorer</a:t>
            </a:r>
            <a:r>
              <a:rPr lang="en-US" sz="1800" spc="-5" dirty="0">
                <a:effectLst/>
                <a:latin typeface="Times New Roman" panose="02020603050405020304" pitchFamily="18" charset="0"/>
                <a:ea typeface="Microsoft Sans Serif" panose="020B0604020202020204" pitchFamily="34"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250000"/>
              </a:lnSpc>
              <a:buSzPts val="1200"/>
              <a:buFont typeface="Microsoft Sans Serif" panose="020B0604020202020204" pitchFamily="34" charset="0"/>
              <a:buChar char="●"/>
              <a:tabLst>
                <a:tab pos="1168400" algn="l"/>
                <a:tab pos="1169035" algn="l"/>
                <a:tab pos="2811145" algn="l"/>
              </a:tabLst>
            </a:pPr>
            <a:r>
              <a:rPr lang="en-US" sz="1800" b="1" dirty="0">
                <a:effectLst/>
                <a:latin typeface="Times New Roman" panose="02020603050405020304" pitchFamily="18" charset="0"/>
                <a:ea typeface="Microsoft Sans Serif" panose="020B0604020202020204" pitchFamily="34" charset="0"/>
              </a:rPr>
              <a:t>Operating</a:t>
            </a:r>
            <a:r>
              <a:rPr lang="en-US" sz="1800" b="1" spc="-10" dirty="0">
                <a:effectLst/>
                <a:latin typeface="Times New Roman" panose="02020603050405020304" pitchFamily="18" charset="0"/>
                <a:ea typeface="Microsoft Sans Serif" panose="020B0604020202020204" pitchFamily="34" charset="0"/>
              </a:rPr>
              <a:t> </a:t>
            </a:r>
            <a:r>
              <a:rPr lang="en-US" sz="1800" b="1" dirty="0">
                <a:effectLst/>
                <a:latin typeface="Times New Roman" panose="02020603050405020304" pitchFamily="18" charset="0"/>
                <a:ea typeface="Microsoft Sans Serif" panose="020B0604020202020204" pitchFamily="34" charset="0"/>
              </a:rPr>
              <a:t>System :     </a:t>
            </a:r>
            <a:r>
              <a:rPr lang="en-US" sz="1800" dirty="0">
                <a:effectLst/>
                <a:latin typeface="Times New Roman" panose="02020603050405020304" pitchFamily="18" charset="0"/>
                <a:ea typeface="Microsoft Sans Serif" panose="020B0604020202020204" pitchFamily="34" charset="0"/>
              </a:rPr>
              <a:t>Windows</a:t>
            </a:r>
            <a:r>
              <a:rPr lang="en-US" sz="1800" spc="-5"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7 or</a:t>
            </a:r>
            <a:r>
              <a:rPr lang="en-US" sz="1800" spc="-10"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higher</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250000"/>
              </a:lnSpc>
              <a:buSzPts val="1200"/>
              <a:buFont typeface="Microsoft Sans Serif" panose="020B0604020202020204" pitchFamily="34" charset="0"/>
              <a:buChar char="●"/>
              <a:tabLst>
                <a:tab pos="1168400" algn="l"/>
                <a:tab pos="1169035" algn="l"/>
                <a:tab pos="2747645" algn="l"/>
              </a:tabLst>
            </a:pPr>
            <a:r>
              <a:rPr lang="en-US" sz="1800" b="1" dirty="0">
                <a:effectLst/>
                <a:latin typeface="Times New Roman" panose="02020603050405020304" pitchFamily="18" charset="0"/>
                <a:ea typeface="Microsoft Sans Serif" panose="020B0604020202020204" pitchFamily="34" charset="0"/>
              </a:rPr>
              <a:t>IDE</a:t>
            </a:r>
            <a:r>
              <a:rPr lang="en-US" sz="1800" b="1" spc="-5" dirty="0">
                <a:effectLst/>
                <a:latin typeface="Times New Roman" panose="02020603050405020304" pitchFamily="18" charset="0"/>
                <a:ea typeface="Microsoft Sans Serif" panose="020B0604020202020204" pitchFamily="34" charset="0"/>
              </a:rPr>
              <a:t> </a:t>
            </a:r>
            <a:r>
              <a:rPr lang="en-US" sz="1800" b="1"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Visual</a:t>
            </a:r>
            <a:r>
              <a:rPr lang="en-US" sz="1800" spc="-10"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C++</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250000"/>
              </a:lnSpc>
              <a:buSzPts val="1200"/>
              <a:buFont typeface="Microsoft Sans Serif" panose="020B0604020202020204" pitchFamily="34" charset="0"/>
              <a:buChar char="●"/>
              <a:tabLst>
                <a:tab pos="1168400" algn="l"/>
                <a:tab pos="1169035" algn="l"/>
                <a:tab pos="2740025" algn="l"/>
              </a:tabLst>
            </a:pPr>
            <a:r>
              <a:rPr lang="en-US" sz="1800" b="1" dirty="0">
                <a:effectLst/>
                <a:latin typeface="Times New Roman" panose="02020603050405020304" pitchFamily="18" charset="0"/>
                <a:ea typeface="Microsoft Sans Serif" panose="020B0604020202020204" pitchFamily="34" charset="0"/>
              </a:rPr>
              <a:t>Language</a:t>
            </a:r>
            <a:r>
              <a:rPr lang="en-US" b="1" dirty="0">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Python</a:t>
            </a:r>
            <a:endParaRPr lang="en-IN" sz="1600" dirty="0">
              <a:effectLst/>
              <a:latin typeface="Times New Roman" panose="02020603050405020304" pitchFamily="18" charset="0"/>
              <a:ea typeface="Microsoft Sans Serif"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C8E6C-1500-4030-AC78-538306F33F82}"/>
              </a:ext>
            </a:extLst>
          </p:cNvPr>
          <p:cNvSpPr txBox="1"/>
          <p:nvPr/>
        </p:nvSpPr>
        <p:spPr>
          <a:xfrm>
            <a:off x="3048000" y="1066800"/>
            <a:ext cx="3424848" cy="369332"/>
          </a:xfrm>
          <a:prstGeom prst="rect">
            <a:avLst/>
          </a:prstGeom>
          <a:noFill/>
        </p:spPr>
        <p:txBody>
          <a:bodyPr wrap="none" rtlCol="0">
            <a:spAutoFit/>
          </a:bodyPr>
          <a:lstStyle/>
          <a:p>
            <a:r>
              <a:rPr lang="en-IN" b="1" dirty="0">
                <a:latin typeface="+mn-lt"/>
              </a:rPr>
              <a:t>APPLICATIONS OF PROJECT</a:t>
            </a:r>
          </a:p>
        </p:txBody>
      </p:sp>
      <p:sp>
        <p:nvSpPr>
          <p:cNvPr id="4" name="TextBox 3">
            <a:extLst>
              <a:ext uri="{FF2B5EF4-FFF2-40B4-BE49-F238E27FC236}">
                <a16:creationId xmlns:a16="http://schemas.microsoft.com/office/drawing/2014/main" id="{0308D729-376F-D742-F5D3-8E08F39F9C44}"/>
              </a:ext>
            </a:extLst>
          </p:cNvPr>
          <p:cNvSpPr txBox="1"/>
          <p:nvPr/>
        </p:nvSpPr>
        <p:spPr>
          <a:xfrm>
            <a:off x="1295400" y="1945481"/>
            <a:ext cx="6858000" cy="3970318"/>
          </a:xfrm>
          <a:prstGeom prst="rect">
            <a:avLst/>
          </a:prstGeom>
          <a:noFill/>
        </p:spPr>
        <p:txBody>
          <a:bodyPr wrap="square">
            <a:spAutoFit/>
          </a:bodyPr>
          <a:lstStyle/>
          <a:p>
            <a:pPr algn="just"/>
            <a:r>
              <a:rPr lang="en-US" b="1" i="0" dirty="0">
                <a:solidFill>
                  <a:srgbClr val="1F1F1F"/>
                </a:solidFill>
                <a:effectLst/>
                <a:latin typeface="+mn-lt"/>
              </a:rPr>
              <a:t>Educational institutions: </a:t>
            </a:r>
            <a:r>
              <a:rPr lang="en-US" b="0" i="0" dirty="0">
                <a:solidFill>
                  <a:srgbClr val="1F1F1F"/>
                </a:solidFill>
                <a:effectLst/>
                <a:latin typeface="+mn-lt"/>
              </a:rPr>
              <a:t>Schools, universities, and colleges can use face recognition-based attendance systems to automate attendance tracking and reduce the administrative burden on teachers and staff. </a:t>
            </a:r>
          </a:p>
          <a:p>
            <a:pPr algn="just"/>
            <a:endParaRPr lang="en-US" b="0" i="0" dirty="0">
              <a:solidFill>
                <a:srgbClr val="1F1F1F"/>
              </a:solidFill>
              <a:effectLst/>
              <a:latin typeface="+mn-lt"/>
            </a:endParaRPr>
          </a:p>
          <a:p>
            <a:pPr algn="just"/>
            <a:r>
              <a:rPr lang="en-US" b="1" i="0" dirty="0">
                <a:solidFill>
                  <a:srgbClr val="1F1F1F"/>
                </a:solidFill>
                <a:effectLst/>
                <a:latin typeface="+mn-lt"/>
              </a:rPr>
              <a:t>Employee attendance: </a:t>
            </a:r>
            <a:r>
              <a:rPr lang="en-US" b="0" i="0" dirty="0">
                <a:solidFill>
                  <a:srgbClr val="1F1F1F"/>
                </a:solidFill>
                <a:effectLst/>
                <a:latin typeface="+mn-lt"/>
              </a:rPr>
              <a:t>Businesses can use face recognition-based attendance systems to accurately track employee attendance and eliminate the need for manual sign-in sheets or RFID cards. This can reduce payroll fraud and ensure that employees are paid for the hours they work.</a:t>
            </a:r>
          </a:p>
          <a:p>
            <a:pPr algn="just"/>
            <a:endParaRPr lang="en-US" b="0" i="0" dirty="0">
              <a:solidFill>
                <a:srgbClr val="1F1F1F"/>
              </a:solidFill>
              <a:effectLst/>
              <a:latin typeface="+mn-lt"/>
            </a:endParaRPr>
          </a:p>
          <a:p>
            <a:pPr algn="just"/>
            <a:r>
              <a:rPr lang="en-US" b="1" i="0" dirty="0">
                <a:solidFill>
                  <a:srgbClr val="1F1F1F"/>
                </a:solidFill>
                <a:effectLst/>
                <a:latin typeface="+mn-lt"/>
              </a:rPr>
              <a:t>Access control: </a:t>
            </a:r>
            <a:r>
              <a:rPr lang="en-US" b="0" i="0" dirty="0">
                <a:solidFill>
                  <a:srgbClr val="1F1F1F"/>
                </a:solidFill>
                <a:effectLst/>
                <a:latin typeface="+mn-lt"/>
              </a:rPr>
              <a:t>Face recognition-based attendance systems can be integrated with access control systems to control access to restricted areas, such as buildings, laboratories, and secure facilities. This can help to improve security and prevent unauthorized access.</a:t>
            </a:r>
          </a:p>
        </p:txBody>
      </p:sp>
    </p:spTree>
    <p:extLst>
      <p:ext uri="{BB962C8B-B14F-4D97-AF65-F5344CB8AC3E}">
        <p14:creationId xmlns:p14="http://schemas.microsoft.com/office/powerpoint/2010/main" val="92139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F0BAF-ED77-4828-A814-08575B0C97EC}"/>
              </a:ext>
            </a:extLst>
          </p:cNvPr>
          <p:cNvSpPr txBox="1"/>
          <p:nvPr/>
        </p:nvSpPr>
        <p:spPr>
          <a:xfrm>
            <a:off x="3276600" y="990600"/>
            <a:ext cx="2671038" cy="369332"/>
          </a:xfrm>
          <a:prstGeom prst="rect">
            <a:avLst/>
          </a:prstGeom>
          <a:noFill/>
        </p:spPr>
        <p:txBody>
          <a:bodyPr wrap="square" rtlCol="0">
            <a:spAutoFit/>
          </a:bodyPr>
          <a:lstStyle/>
          <a:p>
            <a:r>
              <a:rPr lang="en-IN" b="1" dirty="0">
                <a:latin typeface="+mn-lt"/>
              </a:rPr>
              <a:t>SCOPE OF PROJECT</a:t>
            </a:r>
          </a:p>
        </p:txBody>
      </p:sp>
      <p:sp>
        <p:nvSpPr>
          <p:cNvPr id="4" name="TextBox 3">
            <a:extLst>
              <a:ext uri="{FF2B5EF4-FFF2-40B4-BE49-F238E27FC236}">
                <a16:creationId xmlns:a16="http://schemas.microsoft.com/office/drawing/2014/main" id="{A3D21DA5-F829-71C4-BC8C-AE71DFCC168E}"/>
              </a:ext>
            </a:extLst>
          </p:cNvPr>
          <p:cNvSpPr txBox="1"/>
          <p:nvPr/>
        </p:nvSpPr>
        <p:spPr>
          <a:xfrm>
            <a:off x="152400" y="2292044"/>
            <a:ext cx="4038600" cy="3782061"/>
          </a:xfrm>
          <a:prstGeom prst="rect">
            <a:avLst/>
          </a:prstGeom>
          <a:noFill/>
        </p:spPr>
        <p:txBody>
          <a:bodyPr wrap="square">
            <a:spAutoFit/>
          </a:bodyPr>
          <a:lstStyle/>
          <a:p>
            <a:pPr algn="just">
              <a:lnSpc>
                <a:spcPct val="150000"/>
              </a:lnSpc>
            </a:pPr>
            <a:r>
              <a:rPr lang="en-US" dirty="0">
                <a:latin typeface="+mn-lt"/>
              </a:rPr>
              <a:t>The scope of the proposed project is the development of an attendance tracking system that can use the face recognition model and face detection module to automatically identify individuals and mark their attendance. The attendance tracking system will be implemented in Python and will be easy to use and maintain.</a:t>
            </a:r>
            <a:endParaRPr lang="en-IN" dirty="0">
              <a:latin typeface="+mn-lt"/>
            </a:endParaRPr>
          </a:p>
        </p:txBody>
      </p:sp>
      <p:pic>
        <p:nvPicPr>
          <p:cNvPr id="5" name="Picture 4">
            <a:extLst>
              <a:ext uri="{FF2B5EF4-FFF2-40B4-BE49-F238E27FC236}">
                <a16:creationId xmlns:a16="http://schemas.microsoft.com/office/drawing/2014/main" id="{0FFEE270-7E1F-D06E-172F-D67B262102FF}"/>
              </a:ext>
            </a:extLst>
          </p:cNvPr>
          <p:cNvPicPr>
            <a:picLocks noChangeAspect="1"/>
          </p:cNvPicPr>
          <p:nvPr/>
        </p:nvPicPr>
        <p:blipFill>
          <a:blip r:embed="rId2"/>
          <a:stretch>
            <a:fillRect/>
          </a:stretch>
        </p:blipFill>
        <p:spPr>
          <a:xfrm>
            <a:off x="4343400" y="2438400"/>
            <a:ext cx="4682613" cy="3484433"/>
          </a:xfrm>
          <a:prstGeom prst="rect">
            <a:avLst/>
          </a:prstGeom>
        </p:spPr>
      </p:pic>
    </p:spTree>
    <p:extLst>
      <p:ext uri="{BB962C8B-B14F-4D97-AF65-F5344CB8AC3E}">
        <p14:creationId xmlns:p14="http://schemas.microsoft.com/office/powerpoint/2010/main" val="3751967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1631</TotalTime>
  <Words>984</Words>
  <Application>Microsoft Office PowerPoint</Application>
  <PresentationFormat>On-screen Show (4:3)</PresentationFormat>
  <Paragraphs>170</Paragraphs>
  <Slides>15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Lucida Sans Unicode</vt:lpstr>
      <vt:lpstr>Microsoft Sans Serif</vt:lpstr>
      <vt:lpstr>Symbol</vt:lpstr>
      <vt:lpstr>Times New Roman</vt:lpstr>
      <vt:lpstr>Verdana</vt:lpstr>
      <vt:lpstr>Wingdings 2</vt:lpstr>
      <vt:lpstr>Wingdings 3</vt:lpstr>
      <vt:lpstr>Concourse</vt:lpstr>
      <vt:lpstr>FACE RECOGNITION BASED  ATTENDANCE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jigar</dc:creator>
  <cp:lastModifiedBy>priyajha4203@outlook.com</cp:lastModifiedBy>
  <cp:revision>143</cp:revision>
  <dcterms:created xsi:type="dcterms:W3CDTF">2010-05-03T14:08:05Z</dcterms:created>
  <dcterms:modified xsi:type="dcterms:W3CDTF">2023-11-16T17:30:11Z</dcterms:modified>
</cp:coreProperties>
</file>