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7772400" cy="10058400"/>
  <p:embeddedFontLs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587255-6854-436A-8972-88256577255A}">
  <a:tblStyle styleId="{90587255-6854-436A-8972-8825657725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Mon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49375" y="965200"/>
            <a:ext cx="50704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01737" y="4784725"/>
            <a:ext cx="5372100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0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2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349375" y="965200"/>
            <a:ext cx="50721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1201737" y="4784725"/>
            <a:ext cx="53736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22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23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4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26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27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28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29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30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31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32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33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35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36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37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38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39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40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41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42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43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44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45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46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1349375" y="965200"/>
            <a:ext cx="5070600" cy="347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1201737" y="4784725"/>
            <a:ext cx="53721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1349375" y="965200"/>
            <a:ext cx="5070600" cy="347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1201737" y="4784725"/>
            <a:ext cx="53721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1349375" y="965200"/>
            <a:ext cx="5070600" cy="347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1201737" y="4784725"/>
            <a:ext cx="53721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/>
          <p:nvPr>
            <p:ph idx="2" type="sldImg"/>
          </p:nvPr>
        </p:nvSpPr>
        <p:spPr>
          <a:xfrm>
            <a:off x="1349375" y="965200"/>
            <a:ext cx="5072062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1201737" y="4784725"/>
            <a:ext cx="5373687" cy="386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71512" y="635000"/>
            <a:ext cx="78073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746125" y="1938337"/>
            <a:ext cx="76358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71512" y="635000"/>
            <a:ext cx="78073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3400" u="none" cap="none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46125" y="1938337"/>
            <a:ext cx="76358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Styling</a:t>
            </a: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&lt;h1 style="color:blue;"&gt;This is a heading&lt;/h1&gt;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&lt;p style="color:red;"&gt;This is a paragraph.&lt;/p&gt;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&lt;h1 style="background-color:red"&gt;PGDAC&lt;/h1&gt;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&lt;h1 style="border:2px solid red"&gt;Hello World&lt;/h1&gt;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metadata can be used by browsers (how to display content or reload page), search engines (keywords), or other web services.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 is always passed as name/value pairs.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&lt;meta name="keywords" content="HTML, CSS, XML, XHTML, 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&lt;meta name="description" content=“my web page 	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Refresh page after 30 second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&lt;meta http-equiv="refresh" content="30"&gt;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viewport to make your website look good on all devices: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&lt;meta name="viewport" content="width=device-width,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initial-scale=1.0"&gt;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Listing </a:t>
            </a:r>
            <a:endParaRPr/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90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400" u="none">
              <a:solidFill>
                <a:srgbClr val="9928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Ordered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Un ordered list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definition list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Unordered list 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----------------Example 1-----------------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&lt;li&gt;noida&lt;/li&gt;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&lt;li&gt;delhi&lt;/li&gt;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&lt;li&gt;pune&lt;/li&gt;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---------------Example 2-------------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 style="list-style-type:none"&gt;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&lt;li&gt;noida&lt;/li&gt;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&lt;li&gt;delhi&lt;/li&gt;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&lt;li&gt;pune&lt;/li&gt;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400" u="none">
              <a:solidFill>
                <a:srgbClr val="9928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{90587255-6854-436A-8972-88256577255A}</a:tableStyleId>
              </a:tblPr>
              <a:tblGrid>
                <a:gridCol w="1389050"/>
                <a:gridCol w="6840525"/>
              </a:tblGrid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17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list item marker to a bullet (default)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list item marker to a circle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list item marker to a square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not be marked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OrderedList 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&lt;ol&gt;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&lt;li&gt;noida&lt;/li&gt;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&lt;li&gt;delhi&lt;/li&gt;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&lt;li&gt;pune&lt;/li&gt;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&lt;/ol&gt;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400" u="none">
              <a:solidFill>
                <a:srgbClr val="9928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{90587255-6854-436A-8972-88256577255A}</a:tableStyleId>
              </a:tblPr>
              <a:tblGrid>
                <a:gridCol w="2438400"/>
                <a:gridCol w="5791200"/>
              </a:tblGrid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type="1"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be numbered with numbers (default)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type="A"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be numbered with uppercase letters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type="a"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be numbered with lowercase letters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type="I"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be numbered with uppercase roman numbers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8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type="i"</a:t>
                      </a:r>
                      <a:endParaRPr sz="1400" u="none" cap="none" strike="noStrike"/>
                    </a:p>
                  </a:txBody>
                  <a:tcPr marT="50750" marB="50750" marR="50750" marL="101525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list items will be numbered with lowercase roman numbers</a:t>
                      </a:r>
                      <a:endParaRPr sz="1400" u="none" cap="none" strike="noStrike"/>
                    </a:p>
                  </a:txBody>
                  <a:tcPr marT="50750" marB="50750" marR="50750" marL="5075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25" y="506025"/>
            <a:ext cx="8324275" cy="6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6625"/>
            <a:ext cx="8110225" cy="58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49337"/>
            <a:ext cx="81549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5925"/>
            <a:ext cx="8348662" cy="6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498475"/>
            <a:ext cx="8154987" cy="5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75" y="785812"/>
            <a:ext cx="8493125" cy="54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838200"/>
            <a:ext cx="7888287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231775"/>
            <a:ext cx="8326437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5" y="228600"/>
            <a:ext cx="8225701" cy="64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" y="566737"/>
            <a:ext cx="8851900" cy="572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9450"/>
            <a:ext cx="8839200" cy="550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&lt;Doctype&gt;</a:t>
            </a: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The &lt;!DOCTYPE&gt; declaration must be the very first thing in your HTML document, before the &lt;html&gt;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an instruction to the web browser about what version of HTML the page is written 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400" u="none">
              <a:solidFill>
                <a:srgbClr val="9928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3810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{ border-collapse: separate; border-spacing: 5px;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cellspacing="5"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400" u="none">
              <a:solidFill>
                <a:srgbClr val="9928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&lt;table style="width:100%"&gt;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&lt;caption&gt;heading for table &lt;/caption&gt;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&lt;th&gt;&lt;/th&gt;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&lt;th&gt;&lt;/th&gt;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&lt;td&gt;&lt;/td&gt;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&lt;td&gt;&lt;/td&gt;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&lt;/table&gt;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84175"/>
            <a:ext cx="8153400" cy="609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498475"/>
            <a:ext cx="81549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&lt;div style="background-color:black;color:white;padding:20px;"&gt;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&lt;h2&gt;PGDAC&lt;/h2&gt;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&lt;p&gt;…………………………..&lt;/p&gt;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&lt;p&gt;***************&lt;/p&gt;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46075"/>
            <a:ext cx="81534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&lt;frameset cols="25%,50%,25%"&gt;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&lt;frame src="frame_a.htm"&gt;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&lt;frame src="frame_b.htm"&gt;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&lt;frame src="frame_c.htm"&gt;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&lt;/frameset&gt;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498475"/>
            <a:ext cx="81549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384175"/>
            <a:ext cx="8515350" cy="62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266700"/>
            <a:ext cx="8386762" cy="63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 (horizontal line)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&lt;hr width=50% align=left color="red"&gt;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533400"/>
            <a:ext cx="8154987" cy="5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84175"/>
            <a:ext cx="8153400" cy="609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498475"/>
            <a:ext cx="81549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498475"/>
            <a:ext cx="815498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" y="498475"/>
            <a:ext cx="8461375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uploading</a:t>
            </a:r>
            <a:endParaRPr/>
          </a:p>
        </p:txBody>
      </p:sp>
      <p:sp>
        <p:nvSpPr>
          <p:cNvPr id="271" name="Google Shape;271;p49"/>
          <p:cNvSpPr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06412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71512" y="635000"/>
            <a:ext cx="780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46125" y="1938337"/>
            <a:ext cx="76359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1. Character Encoding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dk1"/>
                </a:solidFill>
              </a:rPr>
              <a:t>       Defines which character set the page uses.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</a:t>
            </a:r>
            <a:r>
              <a:rPr b="1" lang="en-US" sz="1500">
                <a:solidFill>
                  <a:schemeClr val="dk1"/>
                </a:solidFill>
              </a:rPr>
              <a:t>       &lt;meta charset="UTF-8"&gt;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Viewport (Responsive Design)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Controls how the page is displayed on mobile devices.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/>
              <a:t>&lt;meta name="viewport" content="width=device-width, initial-scale=1.0"&gt;</a:t>
            </a:r>
            <a:endParaRPr b="1" sz="17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width=device-width</a:t>
            </a:r>
            <a:r>
              <a:rPr lang="en-US" sz="1100">
                <a:solidFill>
                  <a:schemeClr val="dk1"/>
                </a:solidFill>
              </a:rPr>
              <a:t> → fits page to device screen.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initial-scale=1.0</a:t>
            </a:r>
            <a:r>
              <a:rPr lang="en-US" sz="1100">
                <a:solidFill>
                  <a:schemeClr val="dk1"/>
                </a:solidFill>
              </a:rPr>
              <a:t> → sets zoom level.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71512" y="635000"/>
            <a:ext cx="780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57150" y="1948037"/>
            <a:ext cx="76359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Page Description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Gives a short summary for search engines (SEO)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&lt;meta name="description" content="Learn HTML metadata options with examples."&gt;</a:t>
            </a:r>
            <a:endParaRPr sz="16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&lt;meta name="keywords" content="HTML, meta tags, SEO, metadata"&gt;</a:t>
            </a:r>
            <a:endParaRPr sz="18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&lt;meta name="author" content="Anu Mehra"&gt;</a:t>
            </a:r>
            <a:endParaRPr sz="18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&lt;meta http-equiv="refresh" content="30"&gt; &lt;!-- refresh every 30s --&gt;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71512" y="635000"/>
            <a:ext cx="780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46125" y="1938337"/>
            <a:ext cx="76359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rPr b="1" lang="en-US" sz="2100">
                <a:solidFill>
                  <a:schemeClr val="dk1"/>
                </a:solidFill>
              </a:rPr>
              <a:t>What is SEO?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(Search Engine Optimization)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chemeClr val="dk1"/>
                </a:solidFill>
              </a:rPr>
              <a:t>SEO is the process of </a:t>
            </a:r>
            <a:r>
              <a:rPr b="1" lang="en-US" sz="1500">
                <a:solidFill>
                  <a:schemeClr val="dk1"/>
                </a:solidFill>
              </a:rPr>
              <a:t>improving a website</a:t>
            </a:r>
            <a:r>
              <a:rPr lang="en-US" sz="1500">
                <a:solidFill>
                  <a:schemeClr val="dk1"/>
                </a:solidFill>
              </a:rPr>
              <a:t> so that it ranks higher in </a:t>
            </a:r>
            <a:r>
              <a:rPr b="1" lang="en-US" sz="1500">
                <a:solidFill>
                  <a:schemeClr val="dk1"/>
                </a:solidFill>
              </a:rPr>
              <a:t>search engine results</a:t>
            </a:r>
            <a:r>
              <a:rPr lang="en-US" sz="1500">
                <a:solidFill>
                  <a:schemeClr val="dk1"/>
                </a:solidFill>
              </a:rPr>
              <a:t> (like Google, Bing).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Higher ranking → More visibility → More visitors.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&lt;base&gt;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a default URL and a default target for all links on a page: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&lt;base href="https://india.gov.in/my-government/" target="_blank"&gt;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 href="government-directory" &gt;Directory&lt;/a&gt;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&lt;meta&gt;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provides metadata about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document. Metadata will not be displayed on the page, but will be machine parsable.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elements are typically used to specify page description, keywords, author of the document, last modified, and other metadata.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