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Garamond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CEEE29-EE8C-4AB6-B496-0723A5D74A32}">
  <a:tblStyle styleId="{1ECEEE29-EE8C-4AB6-B496-0723A5D74A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8EF0861-34CF-4BB9-A494-3797897EF73A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7"/>
          </a:solidFill>
        </a:fill>
      </a:tcStyle>
    </a:wholeTbl>
    <a:band1H>
      <a:tcTxStyle b="off" i="off"/>
      <a:tcStyle>
        <a:fill>
          <a:solidFill>
            <a:srgbClr val="DFCD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FCDCC"/>
          </a:solidFill>
        </a:fill>
      </a:tcStyle>
    </a:band1V>
    <a:band2V>
      <a:tcTxStyle b="off" i="off"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ED81B62B-1EF4-42C0-9700-D52B97371FC0}" styleName="Table_2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FE7"/>
          </a:solidFill>
        </a:fill>
      </a:tcStyle>
    </a:wholeTbl>
    <a:band1H>
      <a:tcTxStyle b="off" i="off"/>
      <a:tcStyle>
        <a:fill>
          <a:solidFill>
            <a:srgbClr val="D8DD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8DDCB"/>
          </a:solidFill>
        </a:fill>
      </a:tcStyle>
    </a:band1V>
    <a:band2V>
      <a:tcTxStyle b="off" i="off"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Garamond-bold.fntdata"/><Relationship Id="rId10" Type="http://schemas.openxmlformats.org/officeDocument/2006/relationships/slide" Target="slides/slide3.xml"/><Relationship Id="rId54" Type="http://schemas.openxmlformats.org/officeDocument/2006/relationships/font" Target="fonts/Garamond-regular.fntdata"/><Relationship Id="rId13" Type="http://schemas.openxmlformats.org/officeDocument/2006/relationships/slide" Target="slides/slide6.xml"/><Relationship Id="rId57" Type="http://schemas.openxmlformats.org/officeDocument/2006/relationships/font" Target="fonts/Garamond-boldItalic.fntdata"/><Relationship Id="rId12" Type="http://schemas.openxmlformats.org/officeDocument/2006/relationships/slide" Target="slides/slide5.xml"/><Relationship Id="rId56" Type="http://schemas.openxmlformats.org/officeDocument/2006/relationships/font" Target="fonts/Garamond-italic.fntdata"/><Relationship Id="rId15" Type="http://schemas.openxmlformats.org/officeDocument/2006/relationships/slide" Target="slides/slide8.xml"/><Relationship Id="rId59" Type="http://schemas.openxmlformats.org/officeDocument/2006/relationships/font" Target="fonts/RobotoMono-bold.fntdata"/><Relationship Id="rId14" Type="http://schemas.openxmlformats.org/officeDocument/2006/relationships/slide" Target="slides/slide7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2701" y="0"/>
            <a:ext cx="9173370" cy="5142161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019299" y="1403348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987424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717675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971551" y="3611561"/>
            <a:ext cx="7207249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781070" y="781049"/>
            <a:ext cx="7579479" cy="2501902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971551" y="4036615"/>
            <a:ext cx="7207249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977901" y="3257549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047127" y="310514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084660" y="736599"/>
            <a:ext cx="6972299" cy="177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256109" y="2514600"/>
            <a:ext cx="6629402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Garamond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Garamond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Garamond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Garamond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Garamond"/>
              <a:buNone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971551" y="3257549"/>
            <a:ext cx="7207249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1047127" y="3105149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971552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84660" y="736599"/>
            <a:ext cx="6972299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1047127" y="257175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971551" y="736599"/>
            <a:ext cx="7207249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971550" y="3352799"/>
            <a:ext cx="7207252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047127" y="257175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3327398" y="-438149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5623452" y="1862663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1923783" y="-215635"/>
            <a:ext cx="3670300" cy="55747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6647917" y="74295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511302" y="1314455"/>
            <a:ext cx="6119016" cy="13668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511300" y="2884538"/>
            <a:ext cx="6119018" cy="7159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6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None/>
              <a:defRPr b="1" sz="1200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971550" y="2432446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635502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None/>
              <a:defRPr b="1" sz="1200"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635502" y="2432446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70358" y="1041401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064001" y="736598"/>
            <a:ext cx="4102100" cy="3670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70358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b="0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6071123" y="781050"/>
            <a:ext cx="229751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Data_structures#null_type" TargetMode="External"/><Relationship Id="rId4" Type="http://schemas.openxmlformats.org/officeDocument/2006/relationships/hyperlink" Target="https://developer.mozilla.org/en-US/docs/Web/JavaScript/Data_structures#undefined_type" TargetMode="External"/><Relationship Id="rId9" Type="http://schemas.openxmlformats.org/officeDocument/2006/relationships/hyperlink" Target="https://developer.mozilla.org/en-US/docs/Web/JavaScript/Data_structures#symbol_type" TargetMode="External"/><Relationship Id="rId5" Type="http://schemas.openxmlformats.org/officeDocument/2006/relationships/hyperlink" Target="https://developer.mozilla.org/en-US/docs/Web/JavaScript/Data_structures#boolean_type" TargetMode="External"/><Relationship Id="rId6" Type="http://schemas.openxmlformats.org/officeDocument/2006/relationships/hyperlink" Target="https://developer.mozilla.org/en-US/docs/Web/JavaScript/Data_structures#number_type" TargetMode="External"/><Relationship Id="rId7" Type="http://schemas.openxmlformats.org/officeDocument/2006/relationships/hyperlink" Target="https://developer.mozilla.org/en-US/docs/Web/JavaScript/Data_structures#bigint_type" TargetMode="External"/><Relationship Id="rId8" Type="http://schemas.openxmlformats.org/officeDocument/2006/relationships/hyperlink" Target="https://developer.mozilla.org/en-US/docs/Web/JavaScript/Data_structures#string_typ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2019299" y="1403348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values that may change.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values that should never be reassigned.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modern JavaScript (can cause unexpected behavior due to hoisting and scope).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41"/>
          <p:cNvGraphicFramePr/>
          <p:nvPr/>
        </p:nvGraphicFramePr>
        <p:xfrm>
          <a:off x="1240575" y="7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{1ECEEE29-EE8C-4AB6-B496-0723A5D74A32}</a:tableStyleId>
              </a:tblPr>
              <a:tblGrid>
                <a:gridCol w="981075"/>
                <a:gridCol w="1943100"/>
                <a:gridCol w="1905000"/>
                <a:gridCol w="1905000"/>
              </a:tblGrid>
              <a:tr h="45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Feature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</a:t>
                      </a:r>
                      <a:endParaRPr b="1" sz="1100" u="none" cap="none" strike="noStrike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let</a:t>
                      </a:r>
                      <a:endParaRPr b="1" sz="1100" u="none" cap="none" strike="noStrike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endParaRPr b="1" sz="1100" u="none" cap="none" strike="noStrike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Scope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Function-scoped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Block-scoped (</a:t>
                      </a:r>
                      <a:r>
                        <a:rPr lang="en" sz="11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{}</a:t>
                      </a:r>
                      <a:r>
                        <a:rPr lang="en" sz="1100" u="none" cap="none" strike="noStrike"/>
                        <a:t>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Block-scoped (</a:t>
                      </a:r>
                      <a:r>
                        <a:rPr lang="en" sz="11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{}</a:t>
                      </a:r>
                      <a:r>
                        <a:rPr lang="en" sz="1100" u="none" cap="none" strike="noStrike"/>
                        <a:t>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7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Re-declaration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Allowed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❌ Not allowed in same scope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❌ Not allowed in same scope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4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Re-assignment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Allowed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Allowed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❌ Not allowed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4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Hoisting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Yes (initialized as </a:t>
                      </a:r>
                      <a:r>
                        <a:rPr lang="en" sz="1100" u="none" cap="none" strike="noStrike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undefined</a:t>
                      </a:r>
                      <a:r>
                        <a:rPr lang="en" sz="1100" u="none" cap="none" strike="noStrike"/>
                        <a:t>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 (not initialized)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 (not initialized)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Use case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Legacy code (avoid if possible)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Preferred for changing values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Preferred for constants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971550" y="550454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Datatypes </a:t>
            </a:r>
            <a:endParaRPr/>
          </a:p>
        </p:txBody>
      </p:sp>
      <p:graphicFrame>
        <p:nvGraphicFramePr>
          <p:cNvPr id="260" name="Google Shape;260;p42"/>
          <p:cNvGraphicFramePr/>
          <p:nvPr/>
        </p:nvGraphicFramePr>
        <p:xfrm>
          <a:off x="971550" y="1918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{58EF0861-34CF-4BB9-A494-3797897EF73A}</a:tableStyleId>
              </a:tblPr>
              <a:tblGrid>
                <a:gridCol w="3407775"/>
                <a:gridCol w="3242850"/>
                <a:gridCol w="176325"/>
              </a:tblGrid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</a:rPr>
                        <a:t>Type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</a:rPr>
                        <a:t>typeof return value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Null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solidFill>
                            <a:schemeClr val="dk1"/>
                          </a:solidFill>
                        </a:rPr>
                        <a:t>"object"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Undefined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solidFill>
                            <a:schemeClr val="dk1"/>
                          </a:solidFill>
                        </a:rPr>
                        <a:t>"undefined"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Boolean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solidFill>
                            <a:schemeClr val="dk1"/>
                          </a:solidFill>
                        </a:rPr>
                        <a:t>"boolean"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solidFill>
                            <a:schemeClr val="dk1"/>
                          </a:solidFill>
                        </a:rPr>
                        <a:t>"number"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BigInt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solidFill>
                            <a:schemeClr val="dk1"/>
                          </a:solidFill>
                        </a:rPr>
                        <a:t>"bigint"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String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solidFill>
                            <a:schemeClr val="dk1"/>
                          </a:solidFill>
                        </a:rPr>
                        <a:t>"string"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Symbol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solidFill>
                            <a:schemeClr val="dk1"/>
                          </a:solidFill>
                        </a:rPr>
                        <a:t>"symbol"</a:t>
                      </a:r>
                      <a:endParaRPr sz="15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a='hello'  //string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var b="hello“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t=22;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l="10"+22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m= true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console.log(typeof(a))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70"/>
              <a:buFont typeface="Garamond"/>
              <a:buNone/>
            </a:pPr>
            <a:r>
              <a:rPr lang="en" sz="3070"/>
              <a:t>JavaScript Strict Mode (With Examples)</a:t>
            </a:r>
            <a:br>
              <a:rPr lang="en" sz="3070"/>
            </a:br>
            <a:endParaRPr sz="3070"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JavaScript is a loosely typed (dynamic) scripting language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JavaScript allows strictness of code using "use strict" with ECMAScript 5 or later. Write "use strict" at the top of JavaScript code or in a function.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"use strict";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x = 1; // valid in strict mode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y = 1;     // invalid in strict mode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Types of JavaScript Operators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Arithmetic Operators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Assignment Operators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Comparison Operators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Logical Operators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Conditional Operators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Type Operators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Arithmetic operator</a:t>
            </a:r>
            <a:endParaRPr/>
          </a:p>
        </p:txBody>
      </p:sp>
      <p:graphicFrame>
        <p:nvGraphicFramePr>
          <p:cNvPr id="290" name="Google Shape;290;p47"/>
          <p:cNvGraphicFramePr/>
          <p:nvPr/>
        </p:nvGraphicFramePr>
        <p:xfrm>
          <a:off x="1048295" y="2042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{1ECEEE29-EE8C-4AB6-B496-0723A5D74A32}</a:tableStyleId>
              </a:tblPr>
              <a:tblGrid>
                <a:gridCol w="1661075"/>
                <a:gridCol w="4990950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Operator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+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Addition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Subtraction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*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Multiplication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/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Division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%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Modulus (Division Remainder)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Assignment operator</a:t>
            </a:r>
            <a:endParaRPr/>
          </a:p>
        </p:txBody>
      </p:sp>
      <p:graphicFrame>
        <p:nvGraphicFramePr>
          <p:cNvPr id="296" name="Google Shape;296;p48"/>
          <p:cNvGraphicFramePr/>
          <p:nvPr/>
        </p:nvGraphicFramePr>
        <p:xfrm>
          <a:off x="1107078" y="2042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{1ECEEE29-EE8C-4AB6-B496-0723A5D74A32}</a:tableStyleId>
              </a:tblPr>
              <a:tblGrid>
                <a:gridCol w="1717400"/>
                <a:gridCol w="2580075"/>
                <a:gridCol w="2580075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Operator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Example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Same As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=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+=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+=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x +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-=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-=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x -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*=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*=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x *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/=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/=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x /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%=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%=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x % y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Comparison operator</a:t>
            </a:r>
            <a:endParaRPr/>
          </a:p>
        </p:txBody>
      </p:sp>
      <p:graphicFrame>
        <p:nvGraphicFramePr>
          <p:cNvPr id="302" name="Google Shape;302;p49"/>
          <p:cNvGraphicFramePr/>
          <p:nvPr/>
        </p:nvGraphicFramePr>
        <p:xfrm>
          <a:off x="1293223" y="1890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{1ECEEE29-EE8C-4AB6-B496-0723A5D74A32}</a:tableStyleId>
              </a:tblPr>
              <a:tblGrid>
                <a:gridCol w="1800725"/>
                <a:gridCol w="5078475"/>
              </a:tblGrid>
              <a:tr h="4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Operator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Description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==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equal to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===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equal value and equal type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!=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not equal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!==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not equal value or not equal type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&gt;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greater than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&lt;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less than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&gt;=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greater than or equal to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&lt;=</a:t>
                      </a:r>
                      <a:endParaRPr sz="1100" u="none" cap="none" strike="noStrike"/>
                    </a:p>
                  </a:txBody>
                  <a:tcPr marT="46100" marB="46100" marR="46100" marL="92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less than or equal to</a:t>
                      </a:r>
                      <a:endParaRPr sz="1100" u="none" cap="none" strike="noStrike"/>
                    </a:p>
                  </a:txBody>
                  <a:tcPr marT="46100" marB="46100" marR="46100" marL="46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JavaScript is a programming language that executes on the browser.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t/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It turns static HTML web pages into interactive web pages by dynamically updating content, validating form data, controlling multimedia, animate images, and almost everything else on the web pages.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Logical operator</a:t>
            </a:r>
            <a:endParaRPr/>
          </a:p>
        </p:txBody>
      </p:sp>
      <p:graphicFrame>
        <p:nvGraphicFramePr>
          <p:cNvPr id="308" name="Google Shape;308;p50"/>
          <p:cNvGraphicFramePr/>
          <p:nvPr/>
        </p:nvGraphicFramePr>
        <p:xfrm>
          <a:off x="1332412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{1ECEEE29-EE8C-4AB6-B496-0723A5D74A32}</a:tableStyleId>
              </a:tblPr>
              <a:tblGrid>
                <a:gridCol w="1502125"/>
                <a:gridCol w="4865775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Operator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Description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&amp;&amp;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logical and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||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logical or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!</a:t>
                      </a:r>
                      <a:endParaRPr sz="1100" u="none" cap="none" strike="noStrike"/>
                    </a:p>
                  </a:txBody>
                  <a:tcPr marT="57150" marB="57150" marR="57150" marL="114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logical not</a:t>
                      </a:r>
                      <a:endParaRPr sz="1100" u="none" cap="none" strike="noStrike"/>
                    </a:p>
                  </a:txBody>
                  <a:tcPr marT="57150" marB="57150" marR="57150" marL="571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Category of operator 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Unary operator </a:t>
            </a:r>
            <a:endParaRPr/>
          </a:p>
          <a:p>
            <a:pPr indent="-209550" lvl="1" marL="55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Increment &amp; Decrement operator </a:t>
            </a:r>
            <a:endParaRPr/>
          </a:p>
          <a:p>
            <a:pPr indent="-215900" lvl="2" marL="9017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Prefix &amp; Postfix operator	</a:t>
            </a:r>
            <a:endParaRPr/>
          </a:p>
          <a:p>
            <a:pPr indent="-114300" lvl="2" marL="9017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Binary operator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Ternary operator  ( ? 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12248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condition ? value if true : value if false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Example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Input: let result = (10 &gt; 0) ?   true : false;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Output: true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Input: let message = (20 &gt; 15) ? "Yes" : "No";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Output: Yes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Example 2(Ternary operator)</a:t>
            </a:r>
            <a:endParaRPr/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88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let age = 60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let result = (age &gt; 59)?    "Senior Citizen":"Not a Senior Citizen";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console.log(result);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Example 3 (Ternary Operator)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 let marks = 95;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let result = (marks &lt; 40) ? "Unsatisfactory" :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         (marks &lt; 60) ? "Average" :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         (marks &lt; 80) ? "Good" : "Excellent" 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 console.log(result);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Logical operator Example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And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Or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Not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82088" y="736599"/>
            <a:ext cx="7790360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Generate a Random Number between 0 and 1</a:t>
            </a:r>
            <a:br>
              <a:rPr b="1" lang="en"/>
            </a:b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// generating  a random number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const a = Math.random();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console.log(a);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type conversion is the process of converting data of one type to another. For example: converting String data to Number.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There are two types of type conversion in JavaScript.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Implicit Conversion</a:t>
            </a:r>
            <a:r>
              <a:rPr lang="en"/>
              <a:t> - automatic type conversion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Explicit Conversion</a:t>
            </a:r>
            <a:r>
              <a:rPr lang="en"/>
              <a:t> - manual type conversion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971551" y="374105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Implicit type conversion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862150" y="1750550"/>
            <a:ext cx="73104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182245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let result;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'3' + 2; 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 // "32"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'3' + true; 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"3true"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'3' + undefined; 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"3undefined"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'3' + null; </a:t>
            </a:r>
            <a:endParaRPr/>
          </a:p>
          <a:p>
            <a:pPr indent="-182245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"3null"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88900" lvl="0" marL="215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is a </a:t>
            </a:r>
            <a:r>
              <a:rPr b="1"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scripting language</a:t>
            </a: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create and control dynamic website content.</a:t>
            </a:r>
            <a:b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15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in the </a:t>
            </a:r>
            <a:r>
              <a:rPr b="1"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15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for:</a:t>
            </a:r>
            <a:b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forms</a:t>
            </a:r>
            <a:b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Animations</a:t>
            </a:r>
            <a:b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content updates</a:t>
            </a:r>
            <a:b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apps and games</a:t>
            </a:r>
            <a:endParaRPr sz="11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15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Implicit Conversion to Number</a:t>
            </a:r>
            <a:br>
              <a:rPr b="1" lang="en"/>
            </a:br>
            <a:endParaRPr/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971551" y="1391195"/>
            <a:ext cx="7200897" cy="3015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1270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  <a:p>
            <a:pPr indent="-1270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// numeric string used with - , / , * results number type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let result;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'4' - '2';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2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'4' - 2;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2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'4' * 2;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8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'4' / 2;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b="1" lang="en"/>
              <a:t>Non-numeric String Results to NaN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let result;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result = 'hello' - 'world';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console.log(result); // NaN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result = '4' - 'hello';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console.log(result); // NaN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834392" y="491672"/>
            <a:ext cx="7200897" cy="713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 Implicit Boolean Conversion to Number</a:t>
            </a:r>
            <a:endParaRPr/>
          </a:p>
        </p:txBody>
      </p:sp>
      <p:sp>
        <p:nvSpPr>
          <p:cNvPr id="380" name="Google Shape;380;p62"/>
          <p:cNvSpPr txBox="1"/>
          <p:nvPr>
            <p:ph idx="1" type="body"/>
          </p:nvPr>
        </p:nvSpPr>
        <p:spPr>
          <a:xfrm>
            <a:off x="971551" y="1587137"/>
            <a:ext cx="7200897" cy="28197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212248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// if boolean is used, true is 1, false is 0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let result;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'4' - true;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3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4 + true;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5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4 + false;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// 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null Conversion to Number</a:t>
            </a:r>
            <a:br>
              <a:rPr b="1" lang="en"/>
            </a:br>
            <a:endParaRPr/>
          </a:p>
        </p:txBody>
      </p:sp>
      <p:sp>
        <p:nvSpPr>
          <p:cNvPr id="386" name="Google Shape;386;p63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12248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// null is 0 when used with number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let result;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4 + null;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 // 4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result = 4 - null;</a:t>
            </a:r>
            <a:endParaRPr/>
          </a:p>
          <a:p>
            <a:pPr indent="-212248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console.log(result);  // 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883701" y="1892374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JavaScript Explicit Conversion</a:t>
            </a:r>
            <a:br>
              <a:rPr b="1" lang="en"/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Example of explicit conversion</a:t>
            </a:r>
            <a:endParaRPr/>
          </a:p>
        </p:txBody>
      </p:sp>
      <p:sp>
        <p:nvSpPr>
          <p:cNvPr id="397" name="Google Shape;397;p65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//wap to ask two number and print their sum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e= prompt('enter number');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e1= prompt('enter number');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console.log(Number(e)  +Number(e1));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Convert to String Explicitly</a:t>
            </a:r>
            <a:br>
              <a:rPr b="1" lang="en"/>
            </a:b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//number to string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let result;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result = String(324);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console.log(result);  // "324“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result = String(null);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console.log(result); // "null"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913775" y="43226"/>
            <a:ext cx="7200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"/>
              <a:t>Conversion table</a:t>
            </a:r>
            <a:endParaRPr/>
          </a:p>
        </p:txBody>
      </p:sp>
      <p:graphicFrame>
        <p:nvGraphicFramePr>
          <p:cNvPr id="409" name="Google Shape;409;p67"/>
          <p:cNvGraphicFramePr/>
          <p:nvPr/>
        </p:nvGraphicFramePr>
        <p:xfrm>
          <a:off x="803363" y="545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{ED81B62B-1EF4-42C0-9700-D52B97371FC0}</a:tableStyleId>
              </a:tblPr>
              <a:tblGrid>
                <a:gridCol w="1792875"/>
                <a:gridCol w="1792875"/>
                <a:gridCol w="1792875"/>
                <a:gridCol w="1792875"/>
              </a:tblGrid>
              <a:tr h="66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String Conversion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Number Conversion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Boolean Conversion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"1"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"0"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"1"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"1"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"0"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"0"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"ten"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"ten"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NaN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"true"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"false"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"null"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  <a:tr h="42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undefined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"undefined"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NaN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false</a:t>
                      </a:r>
                      <a:endParaRPr sz="1100" u="none" cap="none" strike="noStrike"/>
                    </a:p>
                  </a:txBody>
                  <a:tcPr marT="85725" marB="85725" marR="171450" marL="17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Conditional operator</a:t>
            </a:r>
            <a:endParaRPr/>
          </a:p>
        </p:txBody>
      </p:sp>
      <p:sp>
        <p:nvSpPr>
          <p:cNvPr id="415" name="Google Shape;415;p68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..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else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 else if   else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Switch case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/>
          <p:nvPr>
            <p:ph type="title"/>
          </p:nvPr>
        </p:nvSpPr>
        <p:spPr>
          <a:xfrm>
            <a:off x="971550" y="736600"/>
            <a:ext cx="7200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421" name="Google Shape;421;p69"/>
          <p:cNvSpPr txBox="1"/>
          <p:nvPr>
            <p:ph idx="1" type="body"/>
          </p:nvPr>
        </p:nvSpPr>
        <p:spPr>
          <a:xfrm>
            <a:off x="971550" y="1917700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Check if a number is odd or even in JavaScript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Find the largest of two number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Find the largest of three number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Find the a number is present in given range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Find check if a year is leap year or not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JavaScript Works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in the browser (client-side)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Interacts with HTML and CSS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run on the server (Node.js)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🧠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JavaScript is not the same as Java.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0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b="1" lang="en" sz="1800"/>
              <a:t>Check if input variable is a number or not</a:t>
            </a:r>
            <a:endParaRPr/>
          </a:p>
        </p:txBody>
      </p:sp>
      <p:sp>
        <p:nvSpPr>
          <p:cNvPr id="427" name="Google Shape;427;p70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let input = "123";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if (typeof Number(input) === "number" &amp;&amp; !isNaN(Number(input)))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console.log("It is a number");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console.log("It is NOT a number");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9609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1"/>
          <p:cNvSpPr txBox="1"/>
          <p:nvPr>
            <p:ph type="title"/>
          </p:nvPr>
        </p:nvSpPr>
        <p:spPr>
          <a:xfrm>
            <a:off x="971550" y="736600"/>
            <a:ext cx="72009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Check if input variable is a number or not</a:t>
            </a:r>
            <a:endParaRPr/>
          </a:p>
        </p:txBody>
      </p:sp>
      <p:sp>
        <p:nvSpPr>
          <p:cNvPr id="433" name="Google Shape;433;p71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var num = "33d";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(isNaN(num))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{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  console.log(`${num} is not a number`)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2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Conditions for leap year</a:t>
            </a:r>
            <a:endParaRPr/>
          </a:p>
        </p:txBody>
      </p:sp>
      <p:sp>
        <p:nvSpPr>
          <p:cNvPr id="439" name="Google Shape;439;p72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202247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If year is divisible by 4 and not divisible by 100 then print “leap year”.</a:t>
            </a:r>
            <a:endParaRPr/>
          </a:p>
          <a:p>
            <a:pPr indent="-202247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Or if year is divisible by 400 then print “leap year”.</a:t>
            </a:r>
            <a:endParaRPr/>
          </a:p>
          <a:p>
            <a:pPr indent="-202247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/>
              <a:t>Else print “not a leap year”.</a:t>
            </a:r>
            <a:endParaRPr/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  <a:p>
            <a:pPr indent="-202247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>
                <a:solidFill>
                  <a:srgbClr val="FF0000"/>
                </a:solidFill>
              </a:rPr>
              <a:t>if(((year%4 == 0) &amp;&amp; (year%100 != 0))){</a:t>
            </a:r>
            <a:endParaRPr/>
          </a:p>
          <a:p>
            <a:pPr indent="-202247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>
                <a:solidFill>
                  <a:srgbClr val="FF0000"/>
                </a:solidFill>
              </a:rPr>
              <a:t>     console.log(`Year ${year} is a leap year`);</a:t>
            </a:r>
            <a:endParaRPr/>
          </a:p>
          <a:p>
            <a:pPr indent="-202247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Char char="•"/>
            </a:pPr>
            <a:r>
              <a:rPr lang="en">
                <a:solidFill>
                  <a:srgbClr val="FF0000"/>
                </a:solidFill>
              </a:rPr>
              <a:t>  }</a:t>
            </a:r>
            <a:endParaRPr>
              <a:solidFill>
                <a:srgbClr val="FF0000"/>
              </a:solidFill>
            </a:endParaRPr>
          </a:p>
          <a:p>
            <a:pPr indent="-88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666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3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"/>
              <a:t>Lab :Find number of days in a given month</a:t>
            </a:r>
            <a:br>
              <a:rPr lang="en"/>
            </a:br>
            <a:endParaRPr/>
          </a:p>
        </p:txBody>
      </p:sp>
      <p:sp>
        <p:nvSpPr>
          <p:cNvPr id="445" name="Google Shape;445;p73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month is outside the range of 1 and 12 print “Invalid month”.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month is equal to 2 ie, February print “28 days”  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Else if month is equal to 4, 6, 9 or 11 print “30 days”.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Else print “31 days”.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4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51" name="Google Shape;451;p74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let month = 2; // example input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if (month &lt; 1 || month &gt; 12) { 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    console.log("Invalid month");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} else if (month === 2) {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    console.log("28 days");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} else if (month === 4 || month === 6 || month === 9 || month === 11) {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    console.log("30 days");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} else {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    console.log("31 days");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}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SzPts val="605"/>
              <a:buNone/>
            </a:pPr>
            <a:r>
              <a:t/>
            </a:r>
            <a:endParaRPr sz="129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ECMAScript?</a:t>
            </a:r>
            <a:endParaRPr/>
          </a:p>
        </p:txBody>
      </p:sp>
      <p:sp>
        <p:nvSpPr>
          <p:cNvPr id="457" name="Google Shape;457;p75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ECMAScript is the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which JavaScript is based.</a:t>
            </a:r>
            <a:b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ES6 is one of the most important updates, introducing modern features that made JavaScript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cleaner, faster, and easier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write.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15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"/>
              <a:t>IDEs for JavaScript Application Development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Visual Studio Code (Free, cross-platform)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Eclipse (Free, cross-platform)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Atom (Free, cross-platform)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Notepad++ (Free, Windows)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Code Lobster (Free, cross-platform)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WebStorm (Paid, cross-platform)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var keyword </a:t>
            </a:r>
            <a:r>
              <a:rPr lang="en"/>
              <a:t>is used to declare variables since JavaScript was created. It is confusing and error-prone when using variables declared using var.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let keyword </a:t>
            </a:r>
            <a:r>
              <a:rPr lang="en"/>
              <a:t>removes the confusion and error of var. It is the new and recommended way of declaring variables in JavaScript.</a:t>
            </a:r>
            <a:endParaRPr/>
          </a:p>
          <a:p>
            <a:pPr indent="-21590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const keyword </a:t>
            </a:r>
            <a:r>
              <a:rPr lang="en"/>
              <a:t>is used to declare a constant variable that cannot be changed once assigned a value.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Function Scoped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function testVar()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var x =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if (true)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var x = 20;      // Same variable!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console.log(x); //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console.log(x); // 20 (var is function-scoped)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146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Block Scoped</a:t>
            </a:r>
            <a:endParaRPr sz="3600"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function testLet()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let x =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if (true)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</a:t>
            </a:r>
            <a:r>
              <a:rPr b="1" lang="en"/>
              <a:t>let x = 20; // Different variable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console.log(x); //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</a:t>
            </a:r>
            <a:r>
              <a:rPr b="1" lang="en"/>
              <a:t>console.log(x); // 10 (let is block-scoped)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146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971552" y="736599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Constant (Block Scoped)</a:t>
            </a:r>
            <a:endParaRPr sz="3700"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name = "Alice";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= "Bob";   // ❌ Error: Assignment to constant variable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