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4439E-6195-4530-96AA-88CD7889734E}"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408F7-152E-4B80-BC23-41DD6E70492A}" type="slidenum">
              <a:rPr lang="en-IN" smtClean="0"/>
              <a:t>‹#›</a:t>
            </a:fld>
            <a:endParaRPr lang="en-IN"/>
          </a:p>
        </p:txBody>
      </p:sp>
    </p:spTree>
    <p:extLst>
      <p:ext uri="{BB962C8B-B14F-4D97-AF65-F5344CB8AC3E}">
        <p14:creationId xmlns:p14="http://schemas.microsoft.com/office/powerpoint/2010/main" val="23975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chemeClr val="bg1"/>
                </a:solidFill>
              </a:rPr>
              <a:t>Problem Statement</a:t>
            </a:r>
            <a:endParaRPr lang="en-IN" sz="2400" dirty="0">
              <a:solidFill>
                <a:schemeClr val="bg1"/>
              </a:solidFill>
            </a:endParaRPr>
          </a:p>
        </p:txBody>
      </p:sp>
      <p:sp>
        <p:nvSpPr>
          <p:cNvPr id="4" name="Slide Number Placeholder 3"/>
          <p:cNvSpPr>
            <a:spLocks noGrp="1"/>
          </p:cNvSpPr>
          <p:nvPr>
            <p:ph type="sldNum" sz="quarter" idx="5"/>
          </p:nvPr>
        </p:nvSpPr>
        <p:spPr/>
        <p:txBody>
          <a:bodyPr/>
          <a:lstStyle/>
          <a:p>
            <a:fld id="{10C408F7-152E-4B80-BC23-41DD6E70492A}" type="slidenum">
              <a:rPr lang="en-IN" smtClean="0"/>
              <a:t>2</a:t>
            </a:fld>
            <a:endParaRPr lang="en-IN"/>
          </a:p>
        </p:txBody>
      </p:sp>
    </p:spTree>
    <p:extLst>
      <p:ext uri="{BB962C8B-B14F-4D97-AF65-F5344CB8AC3E}">
        <p14:creationId xmlns:p14="http://schemas.microsoft.com/office/powerpoint/2010/main" val="118562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Subsidies given in Gujarat for </a:t>
            </a:r>
            <a:r>
              <a:rPr lang="en-US" dirty="0" err="1"/>
              <a:t>Evs</a:t>
            </a:r>
            <a:r>
              <a:rPr lang="en-US" dirty="0"/>
              <a:t>-</a:t>
            </a:r>
          </a:p>
          <a:p>
            <a:r>
              <a:rPr lang="en-US" dirty="0"/>
              <a:t>Two-Wheeler: Maximum up to Rs. 20,000</a:t>
            </a:r>
          </a:p>
          <a:p>
            <a:r>
              <a:rPr lang="en-US" dirty="0"/>
              <a:t>Three-Wheelers: Benefit up to Rs. 50,000</a:t>
            </a:r>
          </a:p>
          <a:p>
            <a:r>
              <a:rPr lang="en-US" dirty="0"/>
              <a:t>Four-Wheelers: Benefits up to Rs. 1.5 lakhs.</a:t>
            </a:r>
          </a:p>
          <a:p>
            <a:endParaRPr lang="en-US" dirty="0"/>
          </a:p>
        </p:txBody>
      </p:sp>
      <p:sp>
        <p:nvSpPr>
          <p:cNvPr id="4" name="Slide Number Placeholder 3"/>
          <p:cNvSpPr>
            <a:spLocks noGrp="1"/>
          </p:cNvSpPr>
          <p:nvPr>
            <p:ph type="sldNum" sz="quarter" idx="5"/>
          </p:nvPr>
        </p:nvSpPr>
        <p:spPr/>
        <p:txBody>
          <a:bodyPr/>
          <a:lstStyle/>
          <a:p>
            <a:fld id="{10C408F7-152E-4B80-BC23-41DD6E70492A}" type="slidenum">
              <a:rPr lang="en-IN" smtClean="0"/>
              <a:t>19</a:t>
            </a:fld>
            <a:endParaRPr lang="en-IN"/>
          </a:p>
        </p:txBody>
      </p:sp>
    </p:spTree>
    <p:extLst>
      <p:ext uri="{BB962C8B-B14F-4D97-AF65-F5344CB8AC3E}">
        <p14:creationId xmlns:p14="http://schemas.microsoft.com/office/powerpoint/2010/main" val="1517962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AtliQ</a:t>
            </a:r>
            <a:r>
              <a:rPr lang="en-US" dirty="0"/>
              <a:t> Motors should play very strategically while starting EV business in India, because the demand for electric vehicles is increasing because of increasing competition, variety in technology and designs of vehicles, government support, etc. My recommendation for </a:t>
            </a:r>
            <a:r>
              <a:rPr lang="en-US" dirty="0" err="1"/>
              <a:t>AtliQ</a:t>
            </a:r>
            <a:r>
              <a:rPr lang="en-US" dirty="0"/>
              <a:t> motors are-</a:t>
            </a:r>
          </a:p>
          <a:p>
            <a:pPr marL="228600" indent="-228600">
              <a:buAutoNum type="arabicPeriod"/>
            </a:pPr>
            <a:r>
              <a:rPr lang="en-US" dirty="0"/>
              <a:t>Company must do a Quality Analysis of the Top Electric vehicle makers in India i.e. Ola, TVS, </a:t>
            </a:r>
            <a:r>
              <a:rPr lang="en-US" dirty="0" err="1"/>
              <a:t>Ather</a:t>
            </a:r>
            <a:r>
              <a:rPr lang="en-US" dirty="0"/>
              <a:t>, TATA, Mahindra and Mahindra, MG motors, etc.</a:t>
            </a:r>
          </a:p>
          <a:p>
            <a:pPr marL="228600" indent="-228600">
              <a:buAutoNum type="arabicPeriod"/>
            </a:pPr>
            <a:r>
              <a:rPr lang="en-US" dirty="0"/>
              <a:t>Company should work on inventing, </a:t>
            </a:r>
            <a:r>
              <a:rPr lang="en-US" dirty="0" err="1"/>
              <a:t>upgraging</a:t>
            </a:r>
            <a:r>
              <a:rPr lang="en-US" dirty="0"/>
              <a:t> or bringing a cheaper substitute of Lithium battery because customer have to make the battery of their electric vehicle replace after a fixed period of time and it cost them way to much.</a:t>
            </a:r>
          </a:p>
          <a:p>
            <a:pPr marL="0" indent="0">
              <a:buNone/>
            </a:pPr>
            <a:r>
              <a:rPr lang="en-US" dirty="0"/>
              <a:t>      It  ranges between 20,000 to 50,000 for 2-Wheelers and 2,00,000 to 5,00,000 for 4-Wheelers</a:t>
            </a:r>
          </a:p>
          <a:p>
            <a:pPr marL="0" indent="0">
              <a:buNone/>
            </a:pPr>
            <a:r>
              <a:rPr lang="en-US" dirty="0"/>
              <a:t> 3. With establishment of their business in India, the company should focus on building Charging Infrastructure in India especially in the areas where there are potential customers for EV and have less Charging stations in their area.</a:t>
            </a:r>
          </a:p>
        </p:txBody>
      </p:sp>
      <p:sp>
        <p:nvSpPr>
          <p:cNvPr id="4" name="Slide Number Placeholder 3"/>
          <p:cNvSpPr>
            <a:spLocks noGrp="1"/>
          </p:cNvSpPr>
          <p:nvPr>
            <p:ph type="sldNum" sz="quarter" idx="5"/>
          </p:nvPr>
        </p:nvSpPr>
        <p:spPr/>
        <p:txBody>
          <a:bodyPr/>
          <a:lstStyle/>
          <a:p>
            <a:fld id="{10C408F7-152E-4B80-BC23-41DD6E70492A}" type="slidenum">
              <a:rPr lang="en-IN" smtClean="0"/>
              <a:t>20</a:t>
            </a:fld>
            <a:endParaRPr lang="en-IN"/>
          </a:p>
        </p:txBody>
      </p:sp>
    </p:spTree>
    <p:extLst>
      <p:ext uri="{BB962C8B-B14F-4D97-AF65-F5344CB8AC3E}">
        <p14:creationId xmlns:p14="http://schemas.microsoft.com/office/powerpoint/2010/main" val="419664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to-</a:t>
            </a:r>
          </a:p>
        </p:txBody>
      </p:sp>
      <p:sp>
        <p:nvSpPr>
          <p:cNvPr id="4" name="Slide Number Placeholder 3"/>
          <p:cNvSpPr>
            <a:spLocks noGrp="1"/>
          </p:cNvSpPr>
          <p:nvPr>
            <p:ph type="sldNum" sz="quarter" idx="5"/>
          </p:nvPr>
        </p:nvSpPr>
        <p:spPr/>
        <p:txBody>
          <a:bodyPr/>
          <a:lstStyle/>
          <a:p>
            <a:fld id="{10C408F7-152E-4B80-BC23-41DD6E70492A}" type="slidenum">
              <a:rPr lang="en-IN" smtClean="0"/>
              <a:t>21</a:t>
            </a:fld>
            <a:endParaRPr lang="en-IN"/>
          </a:p>
        </p:txBody>
      </p:sp>
    </p:spTree>
    <p:extLst>
      <p:ext uri="{BB962C8B-B14F-4D97-AF65-F5344CB8AC3E}">
        <p14:creationId xmlns:p14="http://schemas.microsoft.com/office/powerpoint/2010/main" val="204310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1. List the top 3 and bottom 3 makers for the fiscal years 2023 and 2024 in terms of the number of 2-wheelers sold.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10C408F7-152E-4B80-BC23-41DD6E70492A}" type="slidenum">
              <a:rPr lang="en-IN" smtClean="0"/>
              <a:t>3</a:t>
            </a:fld>
            <a:endParaRPr lang="en-IN"/>
          </a:p>
        </p:txBody>
      </p:sp>
    </p:spTree>
    <p:extLst>
      <p:ext uri="{BB962C8B-B14F-4D97-AF65-F5344CB8AC3E}">
        <p14:creationId xmlns:p14="http://schemas.microsoft.com/office/powerpoint/2010/main" val="1021227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5 States with Highest Penetration Rate in 4-Wheelers</a:t>
            </a:r>
            <a:endParaRPr lang="en-IN" dirty="0"/>
          </a:p>
        </p:txBody>
      </p:sp>
      <p:sp>
        <p:nvSpPr>
          <p:cNvPr id="4" name="Slide Number Placeholder 3"/>
          <p:cNvSpPr>
            <a:spLocks noGrp="1"/>
          </p:cNvSpPr>
          <p:nvPr>
            <p:ph type="sldNum" sz="quarter" idx="5"/>
          </p:nvPr>
        </p:nvSpPr>
        <p:spPr/>
        <p:txBody>
          <a:bodyPr/>
          <a:lstStyle/>
          <a:p>
            <a:fld id="{10C408F7-152E-4B80-BC23-41DD6E70492A}" type="slidenum">
              <a:rPr lang="en-IN" smtClean="0"/>
              <a:t>4</a:t>
            </a:fld>
            <a:endParaRPr lang="en-IN"/>
          </a:p>
        </p:txBody>
      </p:sp>
    </p:spTree>
    <p:extLst>
      <p:ext uri="{BB962C8B-B14F-4D97-AF65-F5344CB8AC3E}">
        <p14:creationId xmlns:p14="http://schemas.microsoft.com/office/powerpoint/2010/main" val="193437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 For the Secondary Research Questions</a:t>
            </a:r>
            <a:endParaRPr lang="en-IN" dirty="0"/>
          </a:p>
        </p:txBody>
      </p:sp>
      <p:sp>
        <p:nvSpPr>
          <p:cNvPr id="4" name="Slide Number Placeholder 3"/>
          <p:cNvSpPr>
            <a:spLocks noGrp="1"/>
          </p:cNvSpPr>
          <p:nvPr>
            <p:ph type="sldNum" sz="quarter" idx="5"/>
          </p:nvPr>
        </p:nvSpPr>
        <p:spPr/>
        <p:txBody>
          <a:bodyPr/>
          <a:lstStyle/>
          <a:p>
            <a:fld id="{10C408F7-152E-4B80-BC23-41DD6E70492A}" type="slidenum">
              <a:rPr lang="en-IN" smtClean="0"/>
              <a:t>13</a:t>
            </a:fld>
            <a:endParaRPr lang="en-IN"/>
          </a:p>
        </p:txBody>
      </p:sp>
    </p:spTree>
    <p:extLst>
      <p:ext uri="{BB962C8B-B14F-4D97-AF65-F5344CB8AC3E}">
        <p14:creationId xmlns:p14="http://schemas.microsoft.com/office/powerpoint/2010/main" val="240825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most states implementing the subsidy policy, the road tax for electric 4 wheelers is completely exempted, with the exception of </a:t>
            </a:r>
            <a:r>
              <a:rPr lang="en-US" dirty="0" err="1"/>
              <a:t>kerala</a:t>
            </a:r>
            <a:r>
              <a:rPr lang="en-US" dirty="0"/>
              <a:t>, Gujarat, and Uttar Pradesh.</a:t>
            </a:r>
          </a:p>
        </p:txBody>
      </p:sp>
      <p:sp>
        <p:nvSpPr>
          <p:cNvPr id="4" name="Slide Number Placeholder 3"/>
          <p:cNvSpPr>
            <a:spLocks noGrp="1"/>
          </p:cNvSpPr>
          <p:nvPr>
            <p:ph type="sldNum" sz="quarter" idx="5"/>
          </p:nvPr>
        </p:nvSpPr>
        <p:spPr/>
        <p:txBody>
          <a:bodyPr/>
          <a:lstStyle/>
          <a:p>
            <a:fld id="{10C408F7-152E-4B80-BC23-41DD6E70492A}" type="slidenum">
              <a:rPr lang="en-IN" smtClean="0"/>
              <a:t>14</a:t>
            </a:fld>
            <a:endParaRPr lang="en-IN"/>
          </a:p>
        </p:txBody>
      </p:sp>
    </p:spTree>
    <p:extLst>
      <p:ext uri="{BB962C8B-B14F-4D97-AF65-F5344CB8AC3E}">
        <p14:creationId xmlns:p14="http://schemas.microsoft.com/office/powerpoint/2010/main" val="103889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0C408F7-152E-4B80-BC23-41DD6E70492A}" type="slidenum">
              <a:rPr lang="en-IN" smtClean="0"/>
              <a:t>15</a:t>
            </a:fld>
            <a:endParaRPr lang="en-IN"/>
          </a:p>
        </p:txBody>
      </p:sp>
    </p:spTree>
    <p:extLst>
      <p:ext uri="{BB962C8B-B14F-4D97-AF65-F5344CB8AC3E}">
        <p14:creationId xmlns:p14="http://schemas.microsoft.com/office/powerpoint/2010/main" val="411170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 Policies such as FAME, Production Linked Incentives(PLI), and Electric Mobility Promotion Scheme 2024 (EMPS 2024) have a crucial role in generating the awareness among people leading to rise in the adoption of Electric Vehicle. </a:t>
            </a:r>
          </a:p>
          <a:p>
            <a:endParaRPr lang="en-US" dirty="0"/>
          </a:p>
          <a:p>
            <a:r>
              <a:rPr lang="en-US" dirty="0"/>
              <a:t>To prove the above statements I have insights from my Electric vehicle analysis report-</a:t>
            </a:r>
          </a:p>
          <a:p>
            <a:pPr marL="228600" indent="-228600">
              <a:buAutoNum type="arabicPeriod"/>
            </a:pPr>
            <a:r>
              <a:rPr lang="en-US" dirty="0"/>
              <a:t>Total 2-Wheelers sold in 2023 were 728K and this number grew to 933K in 2024.</a:t>
            </a:r>
          </a:p>
          <a:p>
            <a:pPr marL="228600" indent="-228600">
              <a:buAutoNum type="arabicPeriod"/>
            </a:pPr>
            <a:r>
              <a:rPr lang="en-US" dirty="0"/>
              <a:t>Total 4-Wheelers sold in 2023 were 47K and this number grew to 87k in 2024.</a:t>
            </a:r>
          </a:p>
        </p:txBody>
      </p:sp>
      <p:sp>
        <p:nvSpPr>
          <p:cNvPr id="4" name="Slide Number Placeholder 3"/>
          <p:cNvSpPr>
            <a:spLocks noGrp="1"/>
          </p:cNvSpPr>
          <p:nvPr>
            <p:ph type="sldNum" sz="quarter" idx="5"/>
          </p:nvPr>
        </p:nvSpPr>
        <p:spPr/>
        <p:txBody>
          <a:bodyPr/>
          <a:lstStyle/>
          <a:p>
            <a:fld id="{10C408F7-152E-4B80-BC23-41DD6E70492A}" type="slidenum">
              <a:rPr lang="en-IN" smtClean="0"/>
              <a:t>16</a:t>
            </a:fld>
            <a:endParaRPr lang="en-IN"/>
          </a:p>
        </p:txBody>
      </p:sp>
    </p:spTree>
    <p:extLst>
      <p:ext uri="{BB962C8B-B14F-4D97-AF65-F5344CB8AC3E}">
        <p14:creationId xmlns:p14="http://schemas.microsoft.com/office/powerpoint/2010/main" val="2011538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availability of accessibility of charging infrastructure represent a linchpin in the widespread adoption of electric vehicles. In the realm of electric mobility the phrase “range anxiety has long been a deterrent for perspective EV buyers. The fear of running out of battery power without a nearby charging station has been a significant psychological barrier. Hence, the expansion and optimization of charging infrastructure play pivotal role in increasing EV sales and penetration rate. There are 12,146 public EV charging stations operational across the country.</a:t>
            </a:r>
          </a:p>
          <a:p>
            <a:r>
              <a:rPr lang="en-US" dirty="0"/>
              <a:t>States having most Charging Stations are –</a:t>
            </a:r>
          </a:p>
          <a:p>
            <a:pPr marL="228600" indent="-228600">
              <a:buAutoNum type="arabicPeriod"/>
            </a:pPr>
            <a:r>
              <a:rPr lang="en-US" dirty="0"/>
              <a:t>Maharashtra – 3079</a:t>
            </a:r>
          </a:p>
          <a:p>
            <a:pPr marL="228600" indent="-228600">
              <a:buAutoNum type="arabicPeriod"/>
            </a:pPr>
            <a:r>
              <a:rPr lang="en-US" dirty="0"/>
              <a:t>Delhi -  1889</a:t>
            </a:r>
          </a:p>
          <a:p>
            <a:pPr marL="228600" indent="-228600">
              <a:buAutoNum type="arabicPeriod"/>
            </a:pPr>
            <a:r>
              <a:rPr lang="en-US" dirty="0"/>
              <a:t>Karnataka – 1041</a:t>
            </a:r>
          </a:p>
          <a:p>
            <a:pPr marL="228600" indent="-228600">
              <a:buAutoNum type="arabicPeriod"/>
            </a:pPr>
            <a:r>
              <a:rPr lang="en-US" dirty="0"/>
              <a:t>Kerala – 852</a:t>
            </a:r>
          </a:p>
          <a:p>
            <a:pPr marL="228600" indent="-228600">
              <a:buAutoNum type="arabicPeriod"/>
            </a:pPr>
            <a:r>
              <a:rPr lang="en-US" dirty="0"/>
              <a:t>Tamil Nadu - 643</a:t>
            </a:r>
          </a:p>
        </p:txBody>
      </p:sp>
      <p:sp>
        <p:nvSpPr>
          <p:cNvPr id="4" name="Slide Number Placeholder 3"/>
          <p:cNvSpPr>
            <a:spLocks noGrp="1"/>
          </p:cNvSpPr>
          <p:nvPr>
            <p:ph type="sldNum" sz="quarter" idx="5"/>
          </p:nvPr>
        </p:nvSpPr>
        <p:spPr/>
        <p:txBody>
          <a:bodyPr/>
          <a:lstStyle/>
          <a:p>
            <a:fld id="{10C408F7-152E-4B80-BC23-41DD6E70492A}" type="slidenum">
              <a:rPr lang="en-IN" smtClean="0"/>
              <a:t>17</a:t>
            </a:fld>
            <a:endParaRPr lang="en-IN"/>
          </a:p>
        </p:txBody>
      </p:sp>
    </p:spTree>
    <p:extLst>
      <p:ext uri="{BB962C8B-B14F-4D97-AF65-F5344CB8AC3E}">
        <p14:creationId xmlns:p14="http://schemas.microsoft.com/office/powerpoint/2010/main" val="41044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me </a:t>
            </a:r>
            <a:r>
              <a:rPr lang="en-US" dirty="0" err="1"/>
              <a:t>Akshay</a:t>
            </a:r>
            <a:r>
              <a:rPr lang="en-US" dirty="0"/>
              <a:t> Kumar should be the brand ambassador od </a:t>
            </a:r>
            <a:r>
              <a:rPr lang="en-US" dirty="0" err="1"/>
              <a:t>AtliQ</a:t>
            </a:r>
            <a:r>
              <a:rPr lang="en-US" dirty="0"/>
              <a:t> Motors in India, because the main perception about EVs in people is that they are Environment friendly and cheaper especially in terms of vehicle running cost. And </a:t>
            </a:r>
            <a:r>
              <a:rPr lang="en-US" dirty="0" err="1"/>
              <a:t>Akshay</a:t>
            </a:r>
            <a:r>
              <a:rPr lang="en-US" dirty="0"/>
              <a:t> Kumar have a very good image and popularity in creating awareness among people in India. Till now </a:t>
            </a:r>
            <a:r>
              <a:rPr lang="en-US" dirty="0" err="1"/>
              <a:t>Akshay</a:t>
            </a:r>
            <a:r>
              <a:rPr lang="en-US" dirty="0"/>
              <a:t> </a:t>
            </a:r>
            <a:r>
              <a:rPr lang="en-US" dirty="0" err="1"/>
              <a:t>kumar</a:t>
            </a:r>
            <a:r>
              <a:rPr lang="en-US" dirty="0"/>
              <a:t> is not a brand ambassador of any EV making company, so it will be an excellent move to approach </a:t>
            </a:r>
            <a:r>
              <a:rPr lang="en-US" dirty="0" err="1"/>
              <a:t>Akshay</a:t>
            </a:r>
            <a:r>
              <a:rPr lang="en-US" dirty="0"/>
              <a:t> Kumar for being the Brand Ambassador of </a:t>
            </a:r>
            <a:r>
              <a:rPr lang="en-US" dirty="0" err="1"/>
              <a:t>AtliQ</a:t>
            </a:r>
            <a:r>
              <a:rPr lang="en-US" dirty="0"/>
              <a:t> Motors.</a:t>
            </a:r>
            <a:endParaRPr lang="en-IN" dirty="0"/>
          </a:p>
        </p:txBody>
      </p:sp>
      <p:sp>
        <p:nvSpPr>
          <p:cNvPr id="4" name="Slide Number Placeholder 3"/>
          <p:cNvSpPr>
            <a:spLocks noGrp="1"/>
          </p:cNvSpPr>
          <p:nvPr>
            <p:ph type="sldNum" sz="quarter" idx="5"/>
          </p:nvPr>
        </p:nvSpPr>
        <p:spPr/>
        <p:txBody>
          <a:bodyPr/>
          <a:lstStyle/>
          <a:p>
            <a:fld id="{10C408F7-152E-4B80-BC23-41DD6E70492A}" type="slidenum">
              <a:rPr lang="en-IN" smtClean="0"/>
              <a:t>18</a:t>
            </a:fld>
            <a:endParaRPr lang="en-IN"/>
          </a:p>
        </p:txBody>
      </p:sp>
    </p:spTree>
    <p:extLst>
      <p:ext uri="{BB962C8B-B14F-4D97-AF65-F5344CB8AC3E}">
        <p14:creationId xmlns:p14="http://schemas.microsoft.com/office/powerpoint/2010/main" val="42014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6C99-2028-42C4-9ECE-92C868EAC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2710D7-66D9-4347-B4AA-A2A4D69A0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E69564-4020-46C5-91BE-4867E2620AA2}"/>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87BA9BD3-9B17-4089-9856-B9CF02D8A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4BE6A-FFBD-4B66-BE0C-C26EAF13B5E6}"/>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13093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D15E-E96B-404C-BB14-51678EB803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8A42FE-3CD7-4F3F-937A-FDEBF1C4B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7A6D8F-857A-4C61-9B55-90FB2E3A6535}"/>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D4C5A06D-D2B2-44EB-8DC0-70DDFB87A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F4EAA6-F761-4A7F-9377-B3D19139792A}"/>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384740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EEA1F-87EB-4D78-9943-F8D387375D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AF00F9-9D54-4C38-B0CC-7B4E5B059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B7315-4176-48B0-A254-1A827E018659}"/>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FDF6B657-E345-42EA-B3A2-619C3A2C8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AE865-C280-4F1E-ADC9-DC569DB29B1A}"/>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158515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E773-68D0-4A9A-9741-56124F0634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85B6A9-5973-49F5-9EBD-36BCA74EF5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8CB9A-C5A4-4664-863A-80861A343ACE}"/>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2B12B972-E42B-4E8A-B8A7-ED82AA6473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933B6-C281-43EE-861D-46A6DE669F99}"/>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12708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940A-C6C8-4262-9F53-27314CFFE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125E39-2B31-4A22-A8E2-B8CC0BB14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E6669-CCA8-4F9A-8B27-DC3DFE76ABCD}"/>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B57EBDED-0870-4B69-952D-FA0956AAF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D791D-B24F-4EC0-89B0-E3568AEF7DD5}"/>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221586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C5DD6-9240-42DE-B169-FA6DFEBA39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836B2F-392A-48AD-8D0F-5A036EC95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33E368-042D-4B71-B2DF-A40547AEC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86FB87-B38B-43C5-ACB1-772ABDA5CDA8}"/>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6" name="Footer Placeholder 5">
            <a:extLst>
              <a:ext uri="{FF2B5EF4-FFF2-40B4-BE49-F238E27FC236}">
                <a16:creationId xmlns:a16="http://schemas.microsoft.com/office/drawing/2014/main" id="{0B1CF37C-3B1E-49B3-A6FA-CF7791638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31467E-D269-4677-ABC7-D970BCCD7866}"/>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82836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A84C-309D-42F6-AB7E-B2DEF48A1B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CDC0A-5066-4B9A-9FC7-DCFB763B9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8556EA-9518-4BF6-984C-7D934D17F6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6BD55A-DCF4-426C-8346-39F6BF1E4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CD93C-8C8D-436B-8DB1-3F6AB71E3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9A366-5477-4207-9C9B-7B74F807ECC1}"/>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8" name="Footer Placeholder 7">
            <a:extLst>
              <a:ext uri="{FF2B5EF4-FFF2-40B4-BE49-F238E27FC236}">
                <a16:creationId xmlns:a16="http://schemas.microsoft.com/office/drawing/2014/main" id="{B439C3A1-E7BA-4492-B771-07B8DBB4E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5331B5-5D42-4344-BF05-7D765F6B9028}"/>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19044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2022-DFC9-4180-9ADE-2D0B8975C8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1A5BD2-5CB0-4F2C-BFD3-7E6C5625F574}"/>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4" name="Footer Placeholder 3">
            <a:extLst>
              <a:ext uri="{FF2B5EF4-FFF2-40B4-BE49-F238E27FC236}">
                <a16:creationId xmlns:a16="http://schemas.microsoft.com/office/drawing/2014/main" id="{59DBECDE-520E-4994-9892-F3646E3D0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F3874E-1CBD-45BF-8E92-C32A9411F4E1}"/>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34283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73DCD-9919-4CD5-B90E-629E1B16F34D}"/>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3" name="Footer Placeholder 2">
            <a:extLst>
              <a:ext uri="{FF2B5EF4-FFF2-40B4-BE49-F238E27FC236}">
                <a16:creationId xmlns:a16="http://schemas.microsoft.com/office/drawing/2014/main" id="{A1B14A95-0D44-4FC9-8646-55BD8A96D8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4EE13A-662C-4C17-8DBA-976BB3C5FE78}"/>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242392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75D-5580-4894-9739-75C94B871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44FD2E-6C1A-4D02-AA6E-AF2DA8639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E3E9F-2205-4CEE-9725-B710645A5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71FD-A26C-431D-AED1-7F6317F91053}"/>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6" name="Footer Placeholder 5">
            <a:extLst>
              <a:ext uri="{FF2B5EF4-FFF2-40B4-BE49-F238E27FC236}">
                <a16:creationId xmlns:a16="http://schemas.microsoft.com/office/drawing/2014/main" id="{EC3A33D2-EB72-412D-9360-DC6176929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816F0-611A-4213-AF6A-C83BC5FD8294}"/>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272398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51D3-9F1F-4283-838A-691DF944C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A6BA7-9979-4E38-9588-2C0DB9D2B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9F760-203A-4A1B-BB86-046231D9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E6D4-B2B3-4358-9BB2-5BABBC66FAE8}"/>
              </a:ext>
            </a:extLst>
          </p:cNvPr>
          <p:cNvSpPr>
            <a:spLocks noGrp="1"/>
          </p:cNvSpPr>
          <p:nvPr>
            <p:ph type="dt" sz="half" idx="10"/>
          </p:nvPr>
        </p:nvSpPr>
        <p:spPr/>
        <p:txBody>
          <a:bodyPr/>
          <a:lstStyle/>
          <a:p>
            <a:fld id="{C027DAC4-D2E8-41DB-A8CB-B4E21E354329}" type="datetimeFigureOut">
              <a:rPr lang="en-IN" smtClean="0"/>
              <a:t>04-09-2024</a:t>
            </a:fld>
            <a:endParaRPr lang="en-IN"/>
          </a:p>
        </p:txBody>
      </p:sp>
      <p:sp>
        <p:nvSpPr>
          <p:cNvPr id="6" name="Footer Placeholder 5">
            <a:extLst>
              <a:ext uri="{FF2B5EF4-FFF2-40B4-BE49-F238E27FC236}">
                <a16:creationId xmlns:a16="http://schemas.microsoft.com/office/drawing/2014/main" id="{E528D44E-7D3B-4C91-9C3B-40659FFC1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E859F-4376-4E0E-B1E3-F9B47D434902}"/>
              </a:ext>
            </a:extLst>
          </p:cNvPr>
          <p:cNvSpPr>
            <a:spLocks noGrp="1"/>
          </p:cNvSpPr>
          <p:nvPr>
            <p:ph type="sldNum" sz="quarter" idx="12"/>
          </p:nvPr>
        </p:nvSpPr>
        <p:spPr/>
        <p:txBody>
          <a:bodyPr/>
          <a:lstStyle/>
          <a:p>
            <a:fld id="{63DD81B7-64E3-4E7F-BC5D-AE0BDDA7D607}" type="slidenum">
              <a:rPr lang="en-IN" smtClean="0"/>
              <a:t>‹#›</a:t>
            </a:fld>
            <a:endParaRPr lang="en-IN"/>
          </a:p>
        </p:txBody>
      </p:sp>
    </p:spTree>
    <p:extLst>
      <p:ext uri="{BB962C8B-B14F-4D97-AF65-F5344CB8AC3E}">
        <p14:creationId xmlns:p14="http://schemas.microsoft.com/office/powerpoint/2010/main" val="424661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D9499-2789-4937-8225-FDEF623A6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70235-BF35-4589-84F7-B29005C7B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CF418-29BB-4013-89F4-BECA575FD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7DAC4-D2E8-41DB-A8CB-B4E21E354329}" type="datetimeFigureOut">
              <a:rPr lang="en-IN" smtClean="0"/>
              <a:t>04-09-2024</a:t>
            </a:fld>
            <a:endParaRPr lang="en-IN"/>
          </a:p>
        </p:txBody>
      </p:sp>
      <p:sp>
        <p:nvSpPr>
          <p:cNvPr id="5" name="Footer Placeholder 4">
            <a:extLst>
              <a:ext uri="{FF2B5EF4-FFF2-40B4-BE49-F238E27FC236}">
                <a16:creationId xmlns:a16="http://schemas.microsoft.com/office/drawing/2014/main" id="{C7B20BD1-B225-4047-A0A8-D91CA050D8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59BE3A-EF17-4424-8616-13C7BF3F8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81B7-64E3-4E7F-BC5D-AE0BDDA7D607}" type="slidenum">
              <a:rPr lang="en-IN" smtClean="0"/>
              <a:t>‹#›</a:t>
            </a:fld>
            <a:endParaRPr lang="en-IN"/>
          </a:p>
        </p:txBody>
      </p:sp>
    </p:spTree>
    <p:extLst>
      <p:ext uri="{BB962C8B-B14F-4D97-AF65-F5344CB8AC3E}">
        <p14:creationId xmlns:p14="http://schemas.microsoft.com/office/powerpoint/2010/main" val="204916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C34DC588-A7A0-436A-B538-7ABF7CFDC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800" y="2001838"/>
            <a:ext cx="9532200" cy="2923208"/>
          </a:xfrm>
          <a:prstGeom prst="rect">
            <a:avLst/>
          </a:prstGeom>
        </p:spPr>
      </p:pic>
    </p:spTree>
    <p:extLst>
      <p:ext uri="{BB962C8B-B14F-4D97-AF65-F5344CB8AC3E}">
        <p14:creationId xmlns:p14="http://schemas.microsoft.com/office/powerpoint/2010/main" val="2537680306"/>
      </p:ext>
    </p:extLst>
  </p:cSld>
  <p:clrMapOvr>
    <a:masterClrMapping/>
  </p:clrMapOvr>
  <mc:AlternateContent xmlns:mc="http://schemas.openxmlformats.org/markup-compatibility/2006" xmlns:p14="http://schemas.microsoft.com/office/powerpoint/2010/main">
    <mc:Choice Requires="p14">
      <p:transition spd="slow" p14:dur="2000" advTm="19625"/>
    </mc:Choice>
    <mc:Fallback xmlns="">
      <p:transition spd="slow" advTm="196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5860EB7-516D-4FFF-A573-488E1302CADC}"/>
              </a:ext>
            </a:extLst>
          </p:cNvPr>
          <p:cNvSpPr txBox="1"/>
          <p:nvPr/>
        </p:nvSpPr>
        <p:spPr>
          <a:xfrm>
            <a:off x="1054490" y="494063"/>
            <a:ext cx="10083019"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8. What are the peak and low season months for EV sales based on the data from 2022 to 2024?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C9A18F8-649D-4A90-817A-1E733CEBA457}"/>
              </a:ext>
            </a:extLst>
          </p:cNvPr>
          <p:cNvPicPr>
            <a:picLocks noChangeAspect="1"/>
          </p:cNvPicPr>
          <p:nvPr/>
        </p:nvPicPr>
        <p:blipFill>
          <a:blip r:embed="rId3"/>
          <a:stretch>
            <a:fillRect/>
          </a:stretch>
        </p:blipFill>
        <p:spPr>
          <a:xfrm>
            <a:off x="727709" y="2242308"/>
            <a:ext cx="11161635" cy="3383488"/>
          </a:xfrm>
          <a:prstGeom prst="rect">
            <a:avLst/>
          </a:prstGeom>
        </p:spPr>
      </p:pic>
    </p:spTree>
    <p:extLst>
      <p:ext uri="{BB962C8B-B14F-4D97-AF65-F5344CB8AC3E}">
        <p14:creationId xmlns:p14="http://schemas.microsoft.com/office/powerpoint/2010/main" val="4203366337"/>
      </p:ext>
    </p:extLst>
  </p:cSld>
  <p:clrMapOvr>
    <a:masterClrMapping/>
  </p:clrMapOvr>
  <mc:AlternateContent xmlns:mc="http://schemas.openxmlformats.org/markup-compatibility/2006" xmlns:p14="http://schemas.microsoft.com/office/powerpoint/2010/main">
    <mc:Choice Requires="p14">
      <p:transition spd="slow" p14:dur="2000" advTm="10866"/>
    </mc:Choice>
    <mc:Fallback xmlns="">
      <p:transition spd="slow" advTm="108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C1CE06D-FE72-4DD5-9270-7C9FF917482B}"/>
              </a:ext>
            </a:extLst>
          </p:cNvPr>
          <p:cNvSpPr txBox="1"/>
          <p:nvPr/>
        </p:nvSpPr>
        <p:spPr>
          <a:xfrm>
            <a:off x="1171135" y="589838"/>
            <a:ext cx="9942342"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9. What is the projected number of EV sales (including 2-wheelers and 4 wheelers) for the top 10 states by penetration rate in 2030, based on the compounded annual growth rate (CAGR) from previous years?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A45358B-2EE8-4F5B-97D7-551BFAE3D2F5}"/>
              </a:ext>
            </a:extLst>
          </p:cNvPr>
          <p:cNvPicPr>
            <a:picLocks noChangeAspect="1"/>
          </p:cNvPicPr>
          <p:nvPr/>
        </p:nvPicPr>
        <p:blipFill>
          <a:blip r:embed="rId3"/>
          <a:stretch>
            <a:fillRect/>
          </a:stretch>
        </p:blipFill>
        <p:spPr>
          <a:xfrm>
            <a:off x="823765" y="2380005"/>
            <a:ext cx="10908690" cy="3436521"/>
          </a:xfrm>
          <a:prstGeom prst="rect">
            <a:avLst/>
          </a:prstGeom>
        </p:spPr>
      </p:pic>
    </p:spTree>
    <p:extLst>
      <p:ext uri="{BB962C8B-B14F-4D97-AF65-F5344CB8AC3E}">
        <p14:creationId xmlns:p14="http://schemas.microsoft.com/office/powerpoint/2010/main" val="426196032"/>
      </p:ext>
    </p:extLst>
  </p:cSld>
  <p:clrMapOvr>
    <a:masterClrMapping/>
  </p:clrMapOvr>
  <mc:AlternateContent xmlns:mc="http://schemas.openxmlformats.org/markup-compatibility/2006" xmlns:p14="http://schemas.microsoft.com/office/powerpoint/2010/main">
    <mc:Choice Requires="p14">
      <p:transition spd="slow" p14:dur="2000" advTm="18122"/>
    </mc:Choice>
    <mc:Fallback xmlns="">
      <p:transition spd="slow" advTm="181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1B08E95-FE96-4D2F-8EE2-89A176228750}"/>
              </a:ext>
            </a:extLst>
          </p:cNvPr>
          <p:cNvSpPr txBox="1"/>
          <p:nvPr/>
        </p:nvSpPr>
        <p:spPr>
          <a:xfrm>
            <a:off x="1181100" y="416373"/>
            <a:ext cx="9829800"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10. Estimate the revenue growth rate of 4-wheeler and 2-wheelers EVs in India for 2022 vs 2024 and 2023 vs 2024, assuming an average unit price. H</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52EC8F6-51A0-41E8-8E88-149A6DB90AE9}"/>
              </a:ext>
            </a:extLst>
          </p:cNvPr>
          <p:cNvPicPr>
            <a:picLocks noChangeAspect="1"/>
          </p:cNvPicPr>
          <p:nvPr/>
        </p:nvPicPr>
        <p:blipFill>
          <a:blip r:embed="rId3"/>
          <a:stretch>
            <a:fillRect/>
          </a:stretch>
        </p:blipFill>
        <p:spPr>
          <a:xfrm>
            <a:off x="2709056" y="1867097"/>
            <a:ext cx="6420876" cy="4574530"/>
          </a:xfrm>
          <a:prstGeom prst="rect">
            <a:avLst/>
          </a:prstGeom>
        </p:spPr>
      </p:pic>
    </p:spTree>
    <p:extLst>
      <p:ext uri="{BB962C8B-B14F-4D97-AF65-F5344CB8AC3E}">
        <p14:creationId xmlns:p14="http://schemas.microsoft.com/office/powerpoint/2010/main" val="3902101729"/>
      </p:ext>
    </p:extLst>
  </p:cSld>
  <p:clrMapOvr>
    <a:masterClrMapping/>
  </p:clrMapOvr>
  <mc:AlternateContent xmlns:mc="http://schemas.openxmlformats.org/markup-compatibility/2006" xmlns:p14="http://schemas.microsoft.com/office/powerpoint/2010/main">
    <mc:Choice Requires="p14">
      <p:transition spd="slow" p14:dur="2000" advTm="37340"/>
    </mc:Choice>
    <mc:Fallback xmlns="">
      <p:transition spd="slow" advTm="3734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FAC67A5-51B6-4904-80A8-337C6208C8A8}"/>
              </a:ext>
            </a:extLst>
          </p:cNvPr>
          <p:cNvSpPr txBox="1"/>
          <p:nvPr/>
        </p:nvSpPr>
        <p:spPr>
          <a:xfrm>
            <a:off x="1524000" y="2767280"/>
            <a:ext cx="8873197" cy="1323439"/>
          </a:xfrm>
          <a:prstGeom prst="rect">
            <a:avLst/>
          </a:prstGeom>
          <a:noFill/>
        </p:spPr>
        <p:txBody>
          <a:bodyPr wrap="square">
            <a:spAutoFit/>
          </a:bodyPr>
          <a:lstStyle/>
          <a:p>
            <a:pPr algn="ctr"/>
            <a:r>
              <a:rPr lang="en-US" sz="4000" dirty="0">
                <a:solidFill>
                  <a:schemeClr val="bg1"/>
                </a:solidFill>
                <a:latin typeface="Arial" panose="020B0604020202020204" pitchFamily="34" charset="0"/>
                <a:cs typeface="Arial" panose="020B0604020202020204" pitchFamily="34" charset="0"/>
              </a:rPr>
              <a:t>Solutions For the Secondary Research Questions</a:t>
            </a:r>
            <a:endParaRPr lang="en-IN" sz="4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95794"/>
      </p:ext>
    </p:extLst>
  </p:cSld>
  <p:clrMapOvr>
    <a:masterClrMapping/>
  </p:clrMapOvr>
  <mc:AlternateContent xmlns:mc="http://schemas.openxmlformats.org/markup-compatibility/2006" xmlns:p14="http://schemas.microsoft.com/office/powerpoint/2010/main">
    <mc:Choice Requires="p14">
      <p:transition spd="slow" p14:dur="2000" advTm="10241"/>
    </mc:Choice>
    <mc:Fallback xmlns="">
      <p:transition spd="slow" advTm="102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9133937-A7BF-4C5A-99DD-720255DC747A}"/>
              </a:ext>
            </a:extLst>
          </p:cNvPr>
          <p:cNvSpPr txBox="1"/>
          <p:nvPr/>
        </p:nvSpPr>
        <p:spPr>
          <a:xfrm>
            <a:off x="1297744" y="432178"/>
            <a:ext cx="9773530"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1. What are the primary reasons for customers choosing 4-wheeler EVs in 2023 and 2024 (cost savings, environmental concerns, government incentives)? </a:t>
            </a:r>
            <a:endParaRPr lang="en-IN" sz="2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8FDC291-0147-484C-BB2E-37AD75CD80BC}"/>
              </a:ext>
            </a:extLst>
          </p:cNvPr>
          <p:cNvSpPr txBox="1"/>
          <p:nvPr/>
        </p:nvSpPr>
        <p:spPr>
          <a:xfrm>
            <a:off x="1297744" y="2001838"/>
            <a:ext cx="10279967" cy="1200329"/>
          </a:xfrm>
          <a:prstGeom prst="rect">
            <a:avLst/>
          </a:prstGeom>
          <a:noFill/>
        </p:spPr>
        <p:txBody>
          <a:bodyPr wrap="square">
            <a:spAutoFit/>
          </a:bodyPr>
          <a:lstStyle/>
          <a:p>
            <a:r>
              <a:rPr lang="en-US" b="1" dirty="0">
                <a:solidFill>
                  <a:schemeClr val="bg1"/>
                </a:solidFill>
                <a:latin typeface="Arial" panose="020B0604020202020204" pitchFamily="34" charset="0"/>
                <a:cs typeface="Arial" panose="020B0604020202020204" pitchFamily="34" charset="0"/>
              </a:rPr>
              <a:t># Government Incentives and Policies-</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FAME or Faster Adoption and Manufacturing of (hybrid and) Electric Automotive in India is an incentive </a:t>
            </a:r>
            <a:r>
              <a:rPr lang="en-US" dirty="0" err="1">
                <a:solidFill>
                  <a:schemeClr val="bg1"/>
                </a:solidFill>
                <a:latin typeface="Arial" panose="020B0604020202020204" pitchFamily="34" charset="0"/>
                <a:cs typeface="Arial" panose="020B0604020202020204" pitchFamily="34" charset="0"/>
              </a:rPr>
              <a:t>programme</a:t>
            </a:r>
            <a:r>
              <a:rPr lang="en-US" dirty="0">
                <a:solidFill>
                  <a:schemeClr val="bg1"/>
                </a:solidFill>
                <a:latin typeface="Arial" panose="020B0604020202020204" pitchFamily="34" charset="0"/>
                <a:cs typeface="Arial" panose="020B0604020202020204" pitchFamily="34" charset="0"/>
              </a:rPr>
              <a:t> for government subsidy on electric vehicles</a:t>
            </a:r>
          </a:p>
        </p:txBody>
      </p:sp>
      <p:sp>
        <p:nvSpPr>
          <p:cNvPr id="10" name="TextBox 9">
            <a:extLst>
              <a:ext uri="{FF2B5EF4-FFF2-40B4-BE49-F238E27FC236}">
                <a16:creationId xmlns:a16="http://schemas.microsoft.com/office/drawing/2014/main" id="{102FA30A-2D33-4FBE-8326-10970DC66C0A}"/>
              </a:ext>
            </a:extLst>
          </p:cNvPr>
          <p:cNvSpPr txBox="1"/>
          <p:nvPr/>
        </p:nvSpPr>
        <p:spPr>
          <a:xfrm>
            <a:off x="1297744" y="3357346"/>
            <a:ext cx="10279966" cy="1200329"/>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The FEMA 2 (which is the EV incentive program second phase, which went live on April 1, 2019) scheme provides a subsidy of </a:t>
            </a:r>
            <a:r>
              <a:rPr lang="en-US" dirty="0" err="1">
                <a:solidFill>
                  <a:schemeClr val="bg1"/>
                </a:solidFill>
                <a:latin typeface="Arial" panose="020B0604020202020204" pitchFamily="34" charset="0"/>
                <a:cs typeface="Arial" panose="020B0604020202020204" pitchFamily="34" charset="0"/>
              </a:rPr>
              <a:t>upto</a:t>
            </a:r>
            <a:r>
              <a:rPr lang="en-US" dirty="0">
                <a:solidFill>
                  <a:schemeClr val="bg1"/>
                </a:solidFill>
                <a:latin typeface="Arial" panose="020B0604020202020204" pitchFamily="34" charset="0"/>
                <a:cs typeface="Arial" panose="020B0604020202020204" pitchFamily="34" charset="0"/>
              </a:rPr>
              <a:t>  10,000 rupees per kwh of battery capacity, This translates to varying amounts depending in the battery size and type of vehicle. For instance a vehicle with 30kwh battery capacity could potentially receive a subsidy of 3 lakh rupees.</a:t>
            </a:r>
          </a:p>
        </p:txBody>
      </p:sp>
      <p:sp>
        <p:nvSpPr>
          <p:cNvPr id="12" name="TextBox 11">
            <a:extLst>
              <a:ext uri="{FF2B5EF4-FFF2-40B4-BE49-F238E27FC236}">
                <a16:creationId xmlns:a16="http://schemas.microsoft.com/office/drawing/2014/main" id="{8E796984-282A-4A0A-9552-FC1138BA64A2}"/>
              </a:ext>
            </a:extLst>
          </p:cNvPr>
          <p:cNvSpPr txBox="1"/>
          <p:nvPr/>
        </p:nvSpPr>
        <p:spPr>
          <a:xfrm>
            <a:off x="1297744" y="4809591"/>
            <a:ext cx="10279966" cy="646331"/>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In most states implementing the subsidy policy, the road tax for electric 4 wheelers is completely exempted, with the exception of Kerala, Gujarat, and Uttar Pradesh.</a:t>
            </a:r>
          </a:p>
        </p:txBody>
      </p:sp>
      <p:sp>
        <p:nvSpPr>
          <p:cNvPr id="4" name="TextBox 3">
            <a:extLst>
              <a:ext uri="{FF2B5EF4-FFF2-40B4-BE49-F238E27FC236}">
                <a16:creationId xmlns:a16="http://schemas.microsoft.com/office/drawing/2014/main" id="{5904152A-0762-250C-23FC-C4C9D00D25C8}"/>
              </a:ext>
            </a:extLst>
          </p:cNvPr>
          <p:cNvSpPr txBox="1"/>
          <p:nvPr/>
        </p:nvSpPr>
        <p:spPr>
          <a:xfrm>
            <a:off x="1297744" y="5584231"/>
            <a:ext cx="9675056" cy="923330"/>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Registration fees for all kinds of EVs are waived countrywide. The Ministry of roads and transport and highways announced that all battery powered vehicles are exempt from fees for issuing or renewing registration certificate</a:t>
            </a:r>
            <a:r>
              <a:rPr lang="en-US" dirty="0"/>
              <a:t>.</a:t>
            </a:r>
            <a:endParaRPr lang="en-IN" dirty="0"/>
          </a:p>
        </p:txBody>
      </p:sp>
    </p:spTree>
    <p:extLst>
      <p:ext uri="{BB962C8B-B14F-4D97-AF65-F5344CB8AC3E}">
        <p14:creationId xmlns:p14="http://schemas.microsoft.com/office/powerpoint/2010/main" val="3061810184"/>
      </p:ext>
    </p:extLst>
  </p:cSld>
  <p:clrMapOvr>
    <a:masterClrMapping/>
  </p:clrMapOvr>
  <mc:AlternateContent xmlns:mc="http://schemas.openxmlformats.org/markup-compatibility/2006" xmlns:p14="http://schemas.microsoft.com/office/powerpoint/2010/main">
    <mc:Choice Requires="p14">
      <p:transition spd="slow" p14:dur="2000" advTm="72962"/>
    </mc:Choice>
    <mc:Fallback xmlns="">
      <p:transition spd="slow" advTm="7296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541"/>
            <a:ext cx="12192000" cy="6858000"/>
          </a:xfrm>
          <a:prstGeom prst="rect">
            <a:avLst/>
          </a:prstGeom>
        </p:spPr>
      </p:pic>
      <p:sp>
        <p:nvSpPr>
          <p:cNvPr id="8" name="TextBox 7">
            <a:extLst>
              <a:ext uri="{FF2B5EF4-FFF2-40B4-BE49-F238E27FC236}">
                <a16:creationId xmlns:a16="http://schemas.microsoft.com/office/drawing/2014/main" id="{50A6C860-C7F6-4C46-B5B1-5690777F82C3}"/>
              </a:ext>
            </a:extLst>
          </p:cNvPr>
          <p:cNvSpPr txBox="1"/>
          <p:nvPr/>
        </p:nvSpPr>
        <p:spPr>
          <a:xfrm>
            <a:off x="1157065" y="799197"/>
            <a:ext cx="9900139" cy="646331"/>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Reduction of GST on EVs  – GST on EV has been reduced from 12% to 5% GST on chargers stations for EVs has been reduced from 18% to 5%</a:t>
            </a:r>
            <a:endParaRPr lang="en-IN"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7840F4F-7828-4C6F-A92C-E46A57FF242C}"/>
              </a:ext>
            </a:extLst>
          </p:cNvPr>
          <p:cNvSpPr txBox="1"/>
          <p:nvPr/>
        </p:nvSpPr>
        <p:spPr>
          <a:xfrm>
            <a:off x="1157065" y="1791213"/>
            <a:ext cx="10153359" cy="646331"/>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Ministry of Road Transport and High announced that battery operated vehicle will be given green license plates and be exempted from permit requirements for carrying passengers or goods.</a:t>
            </a:r>
            <a:endParaRPr lang="en-IN"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E20CDE6-0FCF-48CD-ACA6-176A64255D55}"/>
              </a:ext>
            </a:extLst>
          </p:cNvPr>
          <p:cNvSpPr txBox="1"/>
          <p:nvPr/>
        </p:nvSpPr>
        <p:spPr>
          <a:xfrm>
            <a:off x="1157064" y="2984061"/>
            <a:ext cx="10153359" cy="3416320"/>
          </a:xfrm>
          <a:prstGeom prst="rect">
            <a:avLst/>
          </a:prstGeom>
          <a:noFill/>
        </p:spPr>
        <p:txBody>
          <a:bodyPr wrap="square">
            <a:spAutoFit/>
          </a:bodyPr>
          <a:lstStyle/>
          <a:p>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Monatery</a:t>
            </a:r>
            <a:r>
              <a:rPr lang="en-US" b="1" dirty="0">
                <a:solidFill>
                  <a:schemeClr val="bg1"/>
                </a:solidFill>
                <a:latin typeface="Arial" panose="020B0604020202020204" pitchFamily="34" charset="0"/>
                <a:cs typeface="Arial" panose="020B0604020202020204" pitchFamily="34" charset="0"/>
              </a:rPr>
              <a:t> Benefit to customers-</a:t>
            </a:r>
          </a:p>
          <a:p>
            <a:endParaRPr lang="en-US" dirty="0">
              <a:solidFill>
                <a:schemeClr val="bg1"/>
              </a:solidFill>
              <a:latin typeface="Arial" panose="020B0604020202020204" pitchFamily="34" charset="0"/>
              <a:cs typeface="Arial" panose="020B0604020202020204" pitchFamily="34" charset="0"/>
            </a:endParaRPr>
          </a:p>
          <a:p>
            <a:pPr marL="342900" indent="-342900">
              <a:buAutoNum type="arabicPeriod"/>
            </a:pPr>
            <a:r>
              <a:rPr lang="en-US" dirty="0">
                <a:solidFill>
                  <a:schemeClr val="bg1"/>
                </a:solidFill>
                <a:latin typeface="Arial" panose="020B0604020202020204" pitchFamily="34" charset="0"/>
                <a:cs typeface="Arial" panose="020B0604020202020204" pitchFamily="34" charset="0"/>
              </a:rPr>
              <a:t>The running cost of an EV is much lower than an equivalent petrol or diesel vehicle. </a:t>
            </a:r>
          </a:p>
          <a:p>
            <a:pPr marL="342900" indent="-342900">
              <a:buAutoNum type="arabicPeriod"/>
            </a:pPr>
            <a:r>
              <a:rPr lang="en-US" b="0" i="0" dirty="0">
                <a:solidFill>
                  <a:schemeClr val="bg1"/>
                </a:solidFill>
                <a:effectLst/>
                <a:latin typeface="Arial" panose="020B0604020202020204" pitchFamily="34" charset="0"/>
                <a:cs typeface="Arial" panose="020B0604020202020204" pitchFamily="34" charset="0"/>
              </a:rPr>
              <a:t>Electric vehicles have very low maintenance costs because they don’t have as many moving parts as an internal combustion vehicle. </a:t>
            </a:r>
          </a:p>
          <a:p>
            <a:pPr marL="342900" indent="-342900">
              <a:buFontTx/>
              <a:buAutoNum type="arabicPeriod"/>
            </a:pPr>
            <a:r>
              <a:rPr lang="en-US" b="0" i="0" dirty="0">
                <a:solidFill>
                  <a:schemeClr val="bg1"/>
                </a:solidFill>
                <a:effectLst/>
                <a:latin typeface="Arial" panose="020B0604020202020204" pitchFamily="34" charset="0"/>
                <a:cs typeface="Arial" panose="020B0604020202020204" pitchFamily="34" charset="0"/>
              </a:rPr>
              <a:t>Electric vehicles don’t have gears and are very convenient to drive. There are no complicated controls, just accelerate, brake, and steer.</a:t>
            </a:r>
            <a:r>
              <a:rPr lang="en-US" b="1" i="0" dirty="0">
                <a:solidFill>
                  <a:schemeClr val="bg1"/>
                </a:solidFill>
                <a:effectLst/>
                <a:latin typeface="Arial" panose="020B0604020202020204" pitchFamily="34" charset="0"/>
                <a:cs typeface="Arial" panose="020B0604020202020204" pitchFamily="34" charset="0"/>
              </a:rPr>
              <a:t> </a:t>
            </a:r>
          </a:p>
          <a:p>
            <a:pPr marL="342900" indent="-342900">
              <a:buFontTx/>
              <a:buAutoNum type="arabicPeriod"/>
            </a:pPr>
            <a:r>
              <a:rPr lang="en-US" i="0" dirty="0">
                <a:solidFill>
                  <a:schemeClr val="bg1"/>
                </a:solidFill>
                <a:effectLst/>
                <a:latin typeface="Arial" panose="020B0604020202020204" pitchFamily="34" charset="0"/>
                <a:cs typeface="Arial" panose="020B0604020202020204" pitchFamily="34" charset="0"/>
              </a:rPr>
              <a:t>Convenience of charging at home.</a:t>
            </a:r>
            <a:r>
              <a:rPr lang="en-US" b="1" i="0" dirty="0">
                <a:solidFill>
                  <a:schemeClr val="bg1"/>
                </a:solidFill>
                <a:effectLst/>
                <a:latin typeface="Arial" panose="020B0604020202020204" pitchFamily="34" charset="0"/>
                <a:cs typeface="Arial" panose="020B0604020202020204" pitchFamily="34" charset="0"/>
              </a:rPr>
              <a:t> </a:t>
            </a:r>
          </a:p>
          <a:p>
            <a:pPr marL="342900" indent="-342900">
              <a:buFontTx/>
              <a:buAutoNum type="arabicPeriod"/>
            </a:pPr>
            <a:r>
              <a:rPr lang="en-US" i="0" dirty="0">
                <a:solidFill>
                  <a:schemeClr val="bg1"/>
                </a:solidFill>
                <a:effectLst/>
                <a:latin typeface="Arial" panose="020B0604020202020204" pitchFamily="34" charset="0"/>
                <a:cs typeface="Arial" panose="020B0604020202020204" pitchFamily="34" charset="0"/>
              </a:rPr>
              <a:t>No noise pollution</a:t>
            </a:r>
          </a:p>
          <a:p>
            <a:pPr marL="342900" indent="-342900">
              <a:buFontTx/>
              <a:buAutoNum type="arabicPeriod"/>
            </a:pPr>
            <a:endParaRPr lang="en-US" i="0" dirty="0">
              <a:solidFill>
                <a:schemeClr val="bg1"/>
              </a:solidFill>
              <a:effectLst/>
              <a:latin typeface="Arial" panose="020B0604020202020204" pitchFamily="34" charset="0"/>
              <a:cs typeface="Arial" panose="020B0604020202020204" pitchFamily="34" charset="0"/>
            </a:endParaRPr>
          </a:p>
          <a:p>
            <a:pPr marL="342900" indent="-342900">
              <a:buAutoNum type="arabicPeriod"/>
            </a:pPr>
            <a:endParaRPr lang="en-IN" dirty="0"/>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811341"/>
      </p:ext>
    </p:extLst>
  </p:cSld>
  <p:clrMapOvr>
    <a:masterClrMapping/>
  </p:clrMapOvr>
  <mc:AlternateContent xmlns:mc="http://schemas.openxmlformats.org/markup-compatibility/2006" xmlns:p14="http://schemas.microsoft.com/office/powerpoint/2010/main">
    <mc:Choice Requires="p14">
      <p:transition spd="slow" p14:dur="2000" advTm="74753"/>
    </mc:Choice>
    <mc:Fallback xmlns="">
      <p:transition spd="slow" advTm="747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828D041-24C5-4DB7-A5B6-D594E42C3D99}"/>
              </a:ext>
            </a:extLst>
          </p:cNvPr>
          <p:cNvSpPr txBox="1"/>
          <p:nvPr/>
        </p:nvSpPr>
        <p:spPr>
          <a:xfrm>
            <a:off x="1078523" y="640616"/>
            <a:ext cx="9589477"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2. How do government incentives and subsidies impact the adoption rates of 2-wheelers and 4-wheelers? Which states in India provided most subsidies?</a:t>
            </a:r>
            <a:endParaRPr lang="en-IN" sz="2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A037E2F-852D-493C-9D64-4444482A369F}"/>
              </a:ext>
            </a:extLst>
          </p:cNvPr>
          <p:cNvSpPr txBox="1"/>
          <p:nvPr/>
        </p:nvSpPr>
        <p:spPr>
          <a:xfrm>
            <a:off x="1078522" y="2075289"/>
            <a:ext cx="9894277" cy="1200329"/>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Strategies made by the government have made EVs accessible, affordable, and attractive to many customers. These initiatives are facilitating technological advancements and increasing domestic manufacturing without being dependent on imports. This is helping to reshape the entire electric two-wheeler ecosystem in India.</a:t>
            </a:r>
            <a:endParaRPr lang="en-IN"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967B3AE-7FF6-410A-ABDE-AB160B8FDF8E}"/>
              </a:ext>
            </a:extLst>
          </p:cNvPr>
          <p:cNvSpPr txBox="1"/>
          <p:nvPr/>
        </p:nvSpPr>
        <p:spPr>
          <a:xfrm>
            <a:off x="1078523" y="3465535"/>
            <a:ext cx="10372579" cy="2031325"/>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Government Policies such as FAME, Production Linked Incentives(PLI), and Electric Mobility Promotion Scheme 2024 (EMPS 2024) have a crucial role in generating the awareness among people leading to rise in the adoption of Electric Vehicle. </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To prove the above statements I have insights from my Electric vehicle analysis report-</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Total 2-Wheelers sold in 2023 were 728K and this number grew to 933K in 2024.</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Total 4-Wheelers sold in 2023 were 47K and this number grew to 87k in 2024.</a:t>
            </a:r>
          </a:p>
        </p:txBody>
      </p:sp>
    </p:spTree>
    <p:extLst>
      <p:ext uri="{BB962C8B-B14F-4D97-AF65-F5344CB8AC3E}">
        <p14:creationId xmlns:p14="http://schemas.microsoft.com/office/powerpoint/2010/main" val="2677450940"/>
      </p:ext>
    </p:extLst>
  </p:cSld>
  <p:clrMapOvr>
    <a:masterClrMapping/>
  </p:clrMapOvr>
  <mc:AlternateContent xmlns:mc="http://schemas.openxmlformats.org/markup-compatibility/2006" xmlns:p14="http://schemas.microsoft.com/office/powerpoint/2010/main">
    <mc:Choice Requires="p14">
      <p:transition spd="slow" p14:dur="2000" advTm="99787"/>
    </mc:Choice>
    <mc:Fallback xmlns="">
      <p:transition spd="slow" advTm="9978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0349E35-43DE-417A-9E28-E29EB5E0DBEE}"/>
              </a:ext>
            </a:extLst>
          </p:cNvPr>
          <p:cNvSpPr txBox="1"/>
          <p:nvPr/>
        </p:nvSpPr>
        <p:spPr>
          <a:xfrm>
            <a:off x="1167618" y="729172"/>
            <a:ext cx="9787597"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3. How does the availability of charging stations infrastructure correlate with the EV sales and penetration rates in the top 5 states? </a:t>
            </a:r>
            <a:endParaRPr lang="en-IN" sz="2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DDBC6B1-74AD-4E4A-95C3-0076F5CF0B48}"/>
              </a:ext>
            </a:extLst>
          </p:cNvPr>
          <p:cNvSpPr txBox="1"/>
          <p:nvPr/>
        </p:nvSpPr>
        <p:spPr>
          <a:xfrm>
            <a:off x="1167618" y="2394555"/>
            <a:ext cx="10663311" cy="3693319"/>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The availability of accessibility of charging infrastructure represent a linchpin in the widespread adoption of electric vehicles. In the realm of electric mobility the phrase “range anxiety has long been a deterrent for perspective EV buyers. The fear of running out of battery power without a nearby charging station has been a significant psychological barrier. Hence, the expansion and optimization of charging infrastructure play pivotal role in increasing EV sales and penetration rate. There are 12,146 public EV charging stations operational across the country.</a:t>
            </a:r>
          </a:p>
          <a:p>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States having most Charging Stations are –</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Maharashtra – 3079</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Delhi -  1889</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Karnataka – 1041</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Kerala – 852</a:t>
            </a: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Tamil Nadu - 643</a:t>
            </a:r>
          </a:p>
        </p:txBody>
      </p:sp>
    </p:spTree>
    <p:extLst>
      <p:ext uri="{BB962C8B-B14F-4D97-AF65-F5344CB8AC3E}">
        <p14:creationId xmlns:p14="http://schemas.microsoft.com/office/powerpoint/2010/main" val="947677091"/>
      </p:ext>
    </p:extLst>
  </p:cSld>
  <p:clrMapOvr>
    <a:masterClrMapping/>
  </p:clrMapOvr>
  <mc:AlternateContent xmlns:mc="http://schemas.openxmlformats.org/markup-compatibility/2006" xmlns:p14="http://schemas.microsoft.com/office/powerpoint/2010/main">
    <mc:Choice Requires="p14">
      <p:transition spd="slow" p14:dur="2000" advTm="75796"/>
    </mc:Choice>
    <mc:Fallback xmlns="">
      <p:transition spd="slow" advTm="7579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44224FA9-5E21-46EE-868F-07B75F504C2D}"/>
              </a:ext>
            </a:extLst>
          </p:cNvPr>
          <p:cNvSpPr txBox="1"/>
          <p:nvPr/>
        </p:nvSpPr>
        <p:spPr>
          <a:xfrm>
            <a:off x="1354014" y="476032"/>
            <a:ext cx="9689123"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4. Who should be the brand ambassador if </a:t>
            </a:r>
            <a:r>
              <a:rPr lang="en-US" sz="2400" dirty="0" err="1">
                <a:solidFill>
                  <a:schemeClr val="bg1"/>
                </a:solidFill>
                <a:latin typeface="Arial" panose="020B0604020202020204" pitchFamily="34" charset="0"/>
                <a:cs typeface="Arial" panose="020B0604020202020204" pitchFamily="34" charset="0"/>
              </a:rPr>
              <a:t>AtliQ</a:t>
            </a:r>
            <a:r>
              <a:rPr lang="en-US" sz="2400" dirty="0">
                <a:solidFill>
                  <a:schemeClr val="bg1"/>
                </a:solidFill>
                <a:latin typeface="Arial" panose="020B0604020202020204" pitchFamily="34" charset="0"/>
                <a:cs typeface="Arial" panose="020B0604020202020204" pitchFamily="34" charset="0"/>
              </a:rPr>
              <a:t> Motors launches their EV/Hybrid vehicles in India and why? </a:t>
            </a:r>
            <a:endParaRPr lang="en-IN" sz="2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4C7B232-C4D9-4C47-8B69-CE081F99C7C5}"/>
              </a:ext>
            </a:extLst>
          </p:cNvPr>
          <p:cNvSpPr txBox="1"/>
          <p:nvPr/>
        </p:nvSpPr>
        <p:spPr>
          <a:xfrm>
            <a:off x="2275449" y="2274466"/>
            <a:ext cx="3393831" cy="584775"/>
          </a:xfrm>
          <a:prstGeom prst="rect">
            <a:avLst/>
          </a:prstGeom>
          <a:noFill/>
        </p:spPr>
        <p:txBody>
          <a:bodyPr wrap="square">
            <a:spAutoFit/>
          </a:bodyPr>
          <a:lstStyle/>
          <a:p>
            <a:r>
              <a:rPr lang="en-US" sz="3200" b="1" dirty="0" err="1">
                <a:solidFill>
                  <a:schemeClr val="bg1"/>
                </a:solidFill>
                <a:latin typeface="Arial" panose="020B0604020202020204" pitchFamily="34" charset="0"/>
                <a:cs typeface="Arial" panose="020B0604020202020204" pitchFamily="34" charset="0"/>
              </a:rPr>
              <a:t>Akshay</a:t>
            </a:r>
            <a:r>
              <a:rPr lang="en-US" sz="3200" b="1" dirty="0">
                <a:solidFill>
                  <a:schemeClr val="bg1"/>
                </a:solidFill>
                <a:latin typeface="Arial" panose="020B0604020202020204" pitchFamily="34" charset="0"/>
                <a:cs typeface="Arial" panose="020B0604020202020204" pitchFamily="34" charset="0"/>
              </a:rPr>
              <a:t> Kumar</a:t>
            </a:r>
            <a:endParaRPr lang="en-IN" sz="3200" b="1"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BA90373-C3D7-4FC0-BED6-524709C67119}"/>
              </a:ext>
            </a:extLst>
          </p:cNvPr>
          <p:cNvSpPr txBox="1"/>
          <p:nvPr/>
        </p:nvSpPr>
        <p:spPr>
          <a:xfrm>
            <a:off x="1241473" y="4156294"/>
            <a:ext cx="10195561" cy="1754326"/>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According to me </a:t>
            </a:r>
            <a:r>
              <a:rPr lang="en-US" dirty="0" err="1">
                <a:solidFill>
                  <a:schemeClr val="bg1"/>
                </a:solidFill>
                <a:latin typeface="Arial" panose="020B0604020202020204" pitchFamily="34" charset="0"/>
                <a:cs typeface="Arial" panose="020B0604020202020204" pitchFamily="34" charset="0"/>
              </a:rPr>
              <a:t>Akshay</a:t>
            </a:r>
            <a:r>
              <a:rPr lang="en-US" dirty="0">
                <a:solidFill>
                  <a:schemeClr val="bg1"/>
                </a:solidFill>
                <a:latin typeface="Arial" panose="020B0604020202020204" pitchFamily="34" charset="0"/>
                <a:cs typeface="Arial" panose="020B0604020202020204" pitchFamily="34" charset="0"/>
              </a:rPr>
              <a:t> Kumar should be the brand ambassador od </a:t>
            </a:r>
            <a:r>
              <a:rPr lang="en-US" dirty="0" err="1">
                <a:solidFill>
                  <a:schemeClr val="bg1"/>
                </a:solidFill>
                <a:latin typeface="Arial" panose="020B0604020202020204" pitchFamily="34" charset="0"/>
                <a:cs typeface="Arial" panose="020B0604020202020204" pitchFamily="34" charset="0"/>
              </a:rPr>
              <a:t>AtliQ</a:t>
            </a:r>
            <a:r>
              <a:rPr lang="en-US" dirty="0">
                <a:solidFill>
                  <a:schemeClr val="bg1"/>
                </a:solidFill>
                <a:latin typeface="Arial" panose="020B0604020202020204" pitchFamily="34" charset="0"/>
                <a:cs typeface="Arial" panose="020B0604020202020204" pitchFamily="34" charset="0"/>
              </a:rPr>
              <a:t> Motors in India, because the main perception about EVs in people is that they are Environment friendly and cheaper especially in terms of vehicle running cost. And </a:t>
            </a:r>
            <a:r>
              <a:rPr lang="en-US" dirty="0" err="1">
                <a:solidFill>
                  <a:schemeClr val="bg1"/>
                </a:solidFill>
                <a:latin typeface="Arial" panose="020B0604020202020204" pitchFamily="34" charset="0"/>
                <a:cs typeface="Arial" panose="020B0604020202020204" pitchFamily="34" charset="0"/>
              </a:rPr>
              <a:t>Akshay</a:t>
            </a:r>
            <a:r>
              <a:rPr lang="en-US" dirty="0">
                <a:solidFill>
                  <a:schemeClr val="bg1"/>
                </a:solidFill>
                <a:latin typeface="Arial" panose="020B0604020202020204" pitchFamily="34" charset="0"/>
                <a:cs typeface="Arial" panose="020B0604020202020204" pitchFamily="34" charset="0"/>
              </a:rPr>
              <a:t> Kumar have a very good image and popularity in creating awareness among people in India. Till now </a:t>
            </a:r>
            <a:r>
              <a:rPr lang="en-US" dirty="0" err="1">
                <a:solidFill>
                  <a:schemeClr val="bg1"/>
                </a:solidFill>
                <a:latin typeface="Arial" panose="020B0604020202020204" pitchFamily="34" charset="0"/>
                <a:cs typeface="Arial" panose="020B0604020202020204" pitchFamily="34" charset="0"/>
              </a:rPr>
              <a:t>Akshay</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kumar</a:t>
            </a:r>
            <a:r>
              <a:rPr lang="en-US" dirty="0">
                <a:solidFill>
                  <a:schemeClr val="bg1"/>
                </a:solidFill>
                <a:latin typeface="Arial" panose="020B0604020202020204" pitchFamily="34" charset="0"/>
                <a:cs typeface="Arial" panose="020B0604020202020204" pitchFamily="34" charset="0"/>
              </a:rPr>
              <a:t> is not a brand ambassador of any EV making company, so it will be an excellent move to approach </a:t>
            </a:r>
            <a:r>
              <a:rPr lang="en-US" dirty="0" err="1">
                <a:solidFill>
                  <a:schemeClr val="bg1"/>
                </a:solidFill>
                <a:latin typeface="Arial" panose="020B0604020202020204" pitchFamily="34" charset="0"/>
                <a:cs typeface="Arial" panose="020B0604020202020204" pitchFamily="34" charset="0"/>
              </a:rPr>
              <a:t>Akshay</a:t>
            </a:r>
            <a:r>
              <a:rPr lang="en-US" dirty="0">
                <a:solidFill>
                  <a:schemeClr val="bg1"/>
                </a:solidFill>
                <a:latin typeface="Arial" panose="020B0604020202020204" pitchFamily="34" charset="0"/>
                <a:cs typeface="Arial" panose="020B0604020202020204" pitchFamily="34" charset="0"/>
              </a:rPr>
              <a:t> Kumar for being the Brand Ambassador of </a:t>
            </a:r>
            <a:r>
              <a:rPr lang="en-US" dirty="0" err="1">
                <a:solidFill>
                  <a:schemeClr val="bg1"/>
                </a:solidFill>
                <a:latin typeface="Arial" panose="020B0604020202020204" pitchFamily="34" charset="0"/>
                <a:cs typeface="Arial" panose="020B0604020202020204" pitchFamily="34" charset="0"/>
              </a:rPr>
              <a:t>AtliQ</a:t>
            </a:r>
            <a:r>
              <a:rPr lang="en-US" dirty="0">
                <a:solidFill>
                  <a:schemeClr val="bg1"/>
                </a:solidFill>
                <a:latin typeface="Arial" panose="020B0604020202020204" pitchFamily="34" charset="0"/>
                <a:cs typeface="Arial" panose="020B0604020202020204" pitchFamily="34" charset="0"/>
              </a:rPr>
              <a:t> Motors.</a:t>
            </a:r>
            <a:endParaRPr lang="en-IN" dirty="0">
              <a:solidFill>
                <a:schemeClr val="bg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DAE8ADB-583E-0A66-D1B0-E5EB77C25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11" y="1424733"/>
            <a:ext cx="3713480" cy="2613857"/>
          </a:xfrm>
          <a:prstGeom prst="rect">
            <a:avLst/>
          </a:prstGeom>
        </p:spPr>
      </p:pic>
    </p:spTree>
    <p:extLst>
      <p:ext uri="{BB962C8B-B14F-4D97-AF65-F5344CB8AC3E}">
        <p14:creationId xmlns:p14="http://schemas.microsoft.com/office/powerpoint/2010/main" val="1802493733"/>
      </p:ext>
    </p:extLst>
  </p:cSld>
  <p:clrMapOvr>
    <a:masterClrMapping/>
  </p:clrMapOvr>
  <mc:AlternateContent xmlns:mc="http://schemas.openxmlformats.org/markup-compatibility/2006" xmlns:p14="http://schemas.microsoft.com/office/powerpoint/2010/main">
    <mc:Choice Requires="p14">
      <p:transition spd="slow" p14:dur="2000" advTm="84413"/>
    </mc:Choice>
    <mc:Fallback xmlns="">
      <p:transition spd="slow" advTm="8441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5C572F1-ED6C-E378-F620-67BFAC8F8D37}"/>
              </a:ext>
            </a:extLst>
          </p:cNvPr>
          <p:cNvSpPr txBox="1"/>
          <p:nvPr/>
        </p:nvSpPr>
        <p:spPr>
          <a:xfrm>
            <a:off x="1524000" y="432178"/>
            <a:ext cx="9530080"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5. Which state of India is ideal to start the manufacturing unit? (Based on subsidies provided, ease of doing business, stability in governance etc.)</a:t>
            </a:r>
            <a:endParaRPr lang="en-IN" sz="24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6D4EEDE-94BC-9D7D-60C2-186FF5B63E22}"/>
              </a:ext>
            </a:extLst>
          </p:cNvPr>
          <p:cNvSpPr txBox="1"/>
          <p:nvPr/>
        </p:nvSpPr>
        <p:spPr>
          <a:xfrm>
            <a:off x="1595120" y="1861027"/>
            <a:ext cx="9387840" cy="646331"/>
          </a:xfrm>
          <a:prstGeom prst="rect">
            <a:avLst/>
          </a:prstGeom>
          <a:noFill/>
        </p:spPr>
        <p:txBody>
          <a:bodyPr wrap="square">
            <a:spAutoFit/>
          </a:bodyPr>
          <a:lstStyle/>
          <a:p>
            <a:r>
              <a:rPr lang="en-US" dirty="0">
                <a:solidFill>
                  <a:schemeClr val="bg1"/>
                </a:solidFill>
              </a:rPr>
              <a:t>Gujarat can be the  ideal state to the manufacturing unit because it can fulfill all three factors - ease in doing business, subsidies provided and stability in government.</a:t>
            </a:r>
          </a:p>
        </p:txBody>
      </p:sp>
      <p:sp>
        <p:nvSpPr>
          <p:cNvPr id="10" name="TextBox 9">
            <a:extLst>
              <a:ext uri="{FF2B5EF4-FFF2-40B4-BE49-F238E27FC236}">
                <a16:creationId xmlns:a16="http://schemas.microsoft.com/office/drawing/2014/main" id="{D8A90E3B-9247-51A3-85D4-04A80A207524}"/>
              </a:ext>
            </a:extLst>
          </p:cNvPr>
          <p:cNvSpPr txBox="1"/>
          <p:nvPr/>
        </p:nvSpPr>
        <p:spPr>
          <a:xfrm>
            <a:off x="1595120" y="2726135"/>
            <a:ext cx="8950960" cy="646331"/>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Gujarat have a stable government from a very long period of time and the promote its business friendly environment.</a:t>
            </a:r>
          </a:p>
        </p:txBody>
      </p:sp>
      <p:sp>
        <p:nvSpPr>
          <p:cNvPr id="12" name="TextBox 11">
            <a:extLst>
              <a:ext uri="{FF2B5EF4-FFF2-40B4-BE49-F238E27FC236}">
                <a16:creationId xmlns:a16="http://schemas.microsoft.com/office/drawing/2014/main" id="{FFD500DE-BB7B-A1B9-8A53-0E57386B35CF}"/>
              </a:ext>
            </a:extLst>
          </p:cNvPr>
          <p:cNvSpPr txBox="1"/>
          <p:nvPr/>
        </p:nvSpPr>
        <p:spPr>
          <a:xfrm>
            <a:off x="1595120" y="3602038"/>
            <a:ext cx="8991600" cy="1754326"/>
          </a:xfrm>
          <a:prstGeom prst="rect">
            <a:avLst/>
          </a:prstGeom>
          <a:noFill/>
        </p:spPr>
        <p:txBody>
          <a:bodyPr wrap="square">
            <a:spAutoFit/>
          </a:bodyPr>
          <a:lstStyle/>
          <a:p>
            <a:pPr algn="l" fontAlgn="base"/>
            <a:r>
              <a:rPr lang="en-US" b="0" i="0" dirty="0">
                <a:solidFill>
                  <a:schemeClr val="bg1"/>
                </a:solidFill>
                <a:effectLst/>
                <a:latin typeface="Arial" panose="020B0604020202020204" pitchFamily="34" charset="0"/>
                <a:cs typeface="Arial" panose="020B0604020202020204" pitchFamily="34" charset="0"/>
              </a:rPr>
              <a:t>The state has become a hub for EV manufacturing, attracting both new investments and expansions from existing car manufacturers. MG Motors has recently begun manufacturing its newly launched EV at its plant in Halol and has announced plans for a second plant with a Rs 5,000 crore investment. Maruti Suzuki, India's largest car maker, will roll out its first electric vehicle from its plant in Gujarat this year. Tata Motors has also operationalized its newly acquired car manufacturing plant in Sana ..</a:t>
            </a:r>
          </a:p>
        </p:txBody>
      </p:sp>
      <p:sp>
        <p:nvSpPr>
          <p:cNvPr id="14" name="TextBox 13">
            <a:extLst>
              <a:ext uri="{FF2B5EF4-FFF2-40B4-BE49-F238E27FC236}">
                <a16:creationId xmlns:a16="http://schemas.microsoft.com/office/drawing/2014/main" id="{2596AD29-9D8F-792A-1FB5-DE27625EA748}"/>
              </a:ext>
            </a:extLst>
          </p:cNvPr>
          <p:cNvSpPr txBox="1"/>
          <p:nvPr/>
        </p:nvSpPr>
        <p:spPr>
          <a:xfrm>
            <a:off x="1595120" y="5507017"/>
            <a:ext cx="8595360" cy="1200329"/>
          </a:xfrm>
          <a:prstGeom prst="rect">
            <a:avLst/>
          </a:prstGeom>
          <a:noFill/>
        </p:spPr>
        <p:txBody>
          <a:bodyPr wrap="square">
            <a:spAutoFit/>
          </a:bodyPr>
          <a:lstStyle/>
          <a:p>
            <a:r>
              <a:rPr lang="en-US" dirty="0">
                <a:solidFill>
                  <a:schemeClr val="bg1"/>
                </a:solidFill>
              </a:rPr>
              <a:t>Subsidies given in Gujarat for EVs-</a:t>
            </a:r>
          </a:p>
          <a:p>
            <a:r>
              <a:rPr lang="en-US" dirty="0">
                <a:solidFill>
                  <a:schemeClr val="bg1"/>
                </a:solidFill>
              </a:rPr>
              <a:t>Two-Wheeler: Maximum up to Rs. 20,000</a:t>
            </a:r>
          </a:p>
          <a:p>
            <a:r>
              <a:rPr lang="en-US" dirty="0">
                <a:solidFill>
                  <a:schemeClr val="bg1"/>
                </a:solidFill>
              </a:rPr>
              <a:t>Three-Wheelers: Benefit up to Rs. 50,000</a:t>
            </a:r>
          </a:p>
          <a:p>
            <a:r>
              <a:rPr lang="en-US" dirty="0">
                <a:solidFill>
                  <a:schemeClr val="bg1"/>
                </a:solidFill>
              </a:rPr>
              <a:t>Four-Wheelers: Benefits up to Rs. 1.5 lakhs</a:t>
            </a:r>
          </a:p>
        </p:txBody>
      </p:sp>
    </p:spTree>
    <p:extLst>
      <p:ext uri="{BB962C8B-B14F-4D97-AF65-F5344CB8AC3E}">
        <p14:creationId xmlns:p14="http://schemas.microsoft.com/office/powerpoint/2010/main" val="4154144451"/>
      </p:ext>
    </p:extLst>
  </p:cSld>
  <p:clrMapOvr>
    <a:masterClrMapping/>
  </p:clrMapOvr>
  <mc:AlternateContent xmlns:mc="http://schemas.openxmlformats.org/markup-compatibility/2006" xmlns:p14="http://schemas.microsoft.com/office/powerpoint/2010/main">
    <mc:Choice Requires="p14">
      <p:transition spd="slow" p14:dur="2000" advTm="106793"/>
    </mc:Choice>
    <mc:Fallback xmlns="">
      <p:transition spd="slow" advTm="1067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B1C7483-CF14-4DD0-AF00-F6A755D9C9AE}"/>
              </a:ext>
            </a:extLst>
          </p:cNvPr>
          <p:cNvSpPr txBox="1"/>
          <p:nvPr/>
        </p:nvSpPr>
        <p:spPr>
          <a:xfrm>
            <a:off x="3049954" y="1863100"/>
            <a:ext cx="6784145" cy="3477875"/>
          </a:xfrm>
          <a:prstGeom prst="rect">
            <a:avLst/>
          </a:prstGeom>
          <a:noFill/>
        </p:spPr>
        <p:txBody>
          <a:bodyPr wrap="square">
            <a:spAutoFit/>
          </a:bodyPr>
          <a:lstStyle/>
          <a:p>
            <a:r>
              <a:rPr lang="en-US" sz="2000" dirty="0" err="1">
                <a:solidFill>
                  <a:schemeClr val="bg1"/>
                </a:solidFill>
                <a:latin typeface="Arial" panose="020B0604020202020204" pitchFamily="34" charset="0"/>
                <a:cs typeface="Arial" panose="020B0604020202020204" pitchFamily="34" charset="0"/>
              </a:rPr>
              <a:t>AtliQ</a:t>
            </a:r>
            <a:r>
              <a:rPr lang="en-US" sz="2000" dirty="0">
                <a:solidFill>
                  <a:schemeClr val="bg1"/>
                </a:solidFill>
                <a:latin typeface="Arial" panose="020B0604020202020204" pitchFamily="34" charset="0"/>
                <a:cs typeface="Arial" panose="020B0604020202020204" pitchFamily="34" charset="0"/>
              </a:rPr>
              <a:t> Motors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US" sz="2000" dirty="0" err="1">
                <a:solidFill>
                  <a:schemeClr val="bg1"/>
                </a:solidFill>
                <a:latin typeface="Arial" panose="020B0604020202020204" pitchFamily="34" charset="0"/>
                <a:cs typeface="Arial" panose="020B0604020202020204" pitchFamily="34" charset="0"/>
              </a:rPr>
              <a:t>Haryali</a:t>
            </a:r>
            <a:r>
              <a:rPr lang="en-US" sz="2000" dirty="0">
                <a:solidFill>
                  <a:schemeClr val="bg1"/>
                </a:solidFill>
                <a:latin typeface="Arial" panose="020B0604020202020204" pitchFamily="34" charset="0"/>
                <a:cs typeface="Arial" panose="020B0604020202020204" pitchFamily="34" charset="0"/>
              </a:rPr>
              <a:t>, the chief of </a:t>
            </a:r>
            <a:r>
              <a:rPr lang="en-US" sz="2000" dirty="0" err="1">
                <a:solidFill>
                  <a:schemeClr val="bg1"/>
                </a:solidFill>
                <a:latin typeface="Arial" panose="020B0604020202020204" pitchFamily="34" charset="0"/>
                <a:cs typeface="Arial" panose="020B0604020202020204" pitchFamily="34" charset="0"/>
              </a:rPr>
              <a:t>AtliQ</a:t>
            </a:r>
            <a:r>
              <a:rPr lang="en-US" sz="2000" dirty="0">
                <a:solidFill>
                  <a:schemeClr val="bg1"/>
                </a:solidFill>
                <a:latin typeface="Arial" panose="020B0604020202020204" pitchFamily="34" charset="0"/>
                <a:cs typeface="Arial" panose="020B0604020202020204" pitchFamily="34" charset="0"/>
              </a:rPr>
              <a:t> Motors India wanted to do a detailed market study of existing EV/Hybrid market in India before proceeding further. Bruce gave this task to the data analytics team of </a:t>
            </a:r>
            <a:r>
              <a:rPr lang="en-US" sz="2000" dirty="0" err="1">
                <a:solidFill>
                  <a:schemeClr val="bg1"/>
                </a:solidFill>
                <a:latin typeface="Arial" panose="020B0604020202020204" pitchFamily="34" charset="0"/>
                <a:cs typeface="Arial" panose="020B0604020202020204" pitchFamily="34" charset="0"/>
              </a:rPr>
              <a:t>AtliQ</a:t>
            </a:r>
            <a:r>
              <a:rPr lang="en-US" sz="2000" dirty="0">
                <a:solidFill>
                  <a:schemeClr val="bg1"/>
                </a:solidFill>
                <a:latin typeface="Arial" panose="020B0604020202020204" pitchFamily="34" charset="0"/>
                <a:cs typeface="Arial" panose="020B0604020202020204" pitchFamily="34" charset="0"/>
              </a:rPr>
              <a:t> motors and Peter Pandey is the data analyst working in this team.</a:t>
            </a:r>
            <a:endParaRPr lang="en-IN"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65229DF-5C80-451C-A146-BC6BBC6D561C}"/>
              </a:ext>
            </a:extLst>
          </p:cNvPr>
          <p:cNvSpPr txBox="1"/>
          <p:nvPr/>
        </p:nvSpPr>
        <p:spPr>
          <a:xfrm>
            <a:off x="3911601" y="755234"/>
            <a:ext cx="6196818" cy="707886"/>
          </a:xfrm>
          <a:prstGeom prst="rect">
            <a:avLst/>
          </a:prstGeom>
          <a:noFill/>
        </p:spPr>
        <p:txBody>
          <a:bodyPr wrap="square">
            <a:spAutoFit/>
          </a:bodyPr>
          <a:lstStyle/>
          <a:p>
            <a:r>
              <a:rPr lang="en-US" sz="4000" b="1" dirty="0">
                <a:solidFill>
                  <a:schemeClr val="bg1"/>
                </a:solidFill>
              </a:rPr>
              <a:t>Problem Statement</a:t>
            </a:r>
            <a:endParaRPr lang="en-IN" sz="4000" b="1" dirty="0">
              <a:solidFill>
                <a:schemeClr val="bg1"/>
              </a:solidFill>
            </a:endParaRPr>
          </a:p>
        </p:txBody>
      </p:sp>
      <p:pic>
        <p:nvPicPr>
          <p:cNvPr id="7" name="Picture 6">
            <a:extLst>
              <a:ext uri="{FF2B5EF4-FFF2-40B4-BE49-F238E27FC236}">
                <a16:creationId xmlns:a16="http://schemas.microsoft.com/office/drawing/2014/main" id="{0C84463D-96F8-F2A6-B0DF-C2A03B6D0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95" y="295417"/>
            <a:ext cx="872626" cy="853932"/>
          </a:xfrm>
          <a:prstGeom prst="rect">
            <a:avLst/>
          </a:prstGeom>
        </p:spPr>
      </p:pic>
      <p:sp>
        <p:nvSpPr>
          <p:cNvPr id="9" name="TextBox 8">
            <a:extLst>
              <a:ext uri="{FF2B5EF4-FFF2-40B4-BE49-F238E27FC236}">
                <a16:creationId xmlns:a16="http://schemas.microsoft.com/office/drawing/2014/main" id="{9DEC769C-993B-1258-F9F5-17C82C7EBF5D}"/>
              </a:ext>
            </a:extLst>
          </p:cNvPr>
          <p:cNvSpPr txBox="1"/>
          <p:nvPr/>
        </p:nvSpPr>
        <p:spPr>
          <a:xfrm>
            <a:off x="407572" y="1179997"/>
            <a:ext cx="1788942" cy="369332"/>
          </a:xfrm>
          <a:prstGeom prst="rect">
            <a:avLst/>
          </a:prstGeom>
          <a:noFill/>
        </p:spPr>
        <p:txBody>
          <a:bodyPr wrap="square" rtlCol="0">
            <a:spAutoFit/>
          </a:bodyPr>
          <a:lstStyle/>
          <a:p>
            <a:r>
              <a:rPr lang="en-US" b="1" dirty="0" err="1">
                <a:solidFill>
                  <a:schemeClr val="bg1"/>
                </a:solidFill>
                <a:latin typeface="Arial" panose="020B0604020202020204" pitchFamily="34" charset="0"/>
                <a:cs typeface="Arial" panose="020B0604020202020204" pitchFamily="34" charset="0"/>
              </a:rPr>
              <a:t>AtliQ</a:t>
            </a:r>
            <a:r>
              <a:rPr lang="en-US" b="1" dirty="0">
                <a:solidFill>
                  <a:schemeClr val="bg1"/>
                </a:solidFill>
                <a:latin typeface="Arial" panose="020B0604020202020204" pitchFamily="34" charset="0"/>
                <a:cs typeface="Arial" panose="020B0604020202020204" pitchFamily="34" charset="0"/>
              </a:rPr>
              <a:t> Motors</a:t>
            </a:r>
            <a:endParaRPr lang="en-IN"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945971"/>
      </p:ext>
    </p:extLst>
  </p:cSld>
  <p:clrMapOvr>
    <a:masterClrMapping/>
  </p:clrMapOvr>
  <mc:AlternateContent xmlns:mc="http://schemas.openxmlformats.org/markup-compatibility/2006" xmlns:p14="http://schemas.microsoft.com/office/powerpoint/2010/main">
    <mc:Choice Requires="p14">
      <p:transition spd="slow" p14:dur="2000" advTm="34716"/>
    </mc:Choice>
    <mc:Fallback xmlns="">
      <p:transition spd="slow" advTm="3471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3C6D7BA6-BA0B-685A-7274-41A15EF2509C}"/>
              </a:ext>
            </a:extLst>
          </p:cNvPr>
          <p:cNvSpPr txBox="1"/>
          <p:nvPr/>
        </p:nvSpPr>
        <p:spPr>
          <a:xfrm>
            <a:off x="1330960" y="450334"/>
            <a:ext cx="7142480" cy="461665"/>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6. Your top 3 recommendations for </a:t>
            </a:r>
            <a:r>
              <a:rPr lang="en-US" sz="2400" dirty="0" err="1">
                <a:solidFill>
                  <a:schemeClr val="bg1"/>
                </a:solidFill>
                <a:latin typeface="Arial" panose="020B0604020202020204" pitchFamily="34" charset="0"/>
                <a:cs typeface="Arial" panose="020B0604020202020204" pitchFamily="34" charset="0"/>
              </a:rPr>
              <a:t>AtliQ</a:t>
            </a:r>
            <a:r>
              <a:rPr lang="en-US" sz="2400" dirty="0">
                <a:solidFill>
                  <a:schemeClr val="bg1"/>
                </a:solidFill>
                <a:latin typeface="Arial" panose="020B0604020202020204" pitchFamily="34" charset="0"/>
                <a:cs typeface="Arial" panose="020B0604020202020204" pitchFamily="34" charset="0"/>
              </a:rPr>
              <a:t> Motors.</a:t>
            </a:r>
            <a:endParaRPr lang="en-IN" sz="2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3B0AE84-F2EA-CC81-5FBF-7374ACAF9367}"/>
              </a:ext>
            </a:extLst>
          </p:cNvPr>
          <p:cNvSpPr txBox="1"/>
          <p:nvPr/>
        </p:nvSpPr>
        <p:spPr>
          <a:xfrm>
            <a:off x="1290320" y="1547802"/>
            <a:ext cx="10901680" cy="4247317"/>
          </a:xfrm>
          <a:prstGeom prst="rect">
            <a:avLst/>
          </a:prstGeom>
          <a:noFill/>
        </p:spPr>
        <p:txBody>
          <a:bodyPr wrap="square">
            <a:spAutoFit/>
          </a:bodyPr>
          <a:lstStyle/>
          <a:p>
            <a:r>
              <a:rPr lang="en-US" dirty="0" err="1">
                <a:solidFill>
                  <a:schemeClr val="bg1"/>
                </a:solidFill>
                <a:latin typeface="Arial" panose="020B0604020202020204" pitchFamily="34" charset="0"/>
                <a:cs typeface="Arial" panose="020B0604020202020204" pitchFamily="34" charset="0"/>
              </a:rPr>
              <a:t>AtliQ</a:t>
            </a:r>
            <a:r>
              <a:rPr lang="en-US" dirty="0">
                <a:solidFill>
                  <a:schemeClr val="bg1"/>
                </a:solidFill>
                <a:latin typeface="Arial" panose="020B0604020202020204" pitchFamily="34" charset="0"/>
                <a:cs typeface="Arial" panose="020B0604020202020204" pitchFamily="34" charset="0"/>
              </a:rPr>
              <a:t> Motors should play very strategically while starting EV business in India, because the demand for electric vehicles is increasing because of increasing competition, variety in technology and designs of vehicles, government support, etc. My recommendation for </a:t>
            </a:r>
            <a:r>
              <a:rPr lang="en-US" dirty="0" err="1">
                <a:solidFill>
                  <a:schemeClr val="bg1"/>
                </a:solidFill>
                <a:latin typeface="Arial" panose="020B0604020202020204" pitchFamily="34" charset="0"/>
                <a:cs typeface="Arial" panose="020B0604020202020204" pitchFamily="34" charset="0"/>
              </a:rPr>
              <a:t>AtliQ</a:t>
            </a:r>
            <a:r>
              <a:rPr lang="en-US" dirty="0">
                <a:solidFill>
                  <a:schemeClr val="bg1"/>
                </a:solidFill>
                <a:latin typeface="Arial" panose="020B0604020202020204" pitchFamily="34" charset="0"/>
                <a:cs typeface="Arial" panose="020B0604020202020204" pitchFamily="34" charset="0"/>
              </a:rPr>
              <a:t> motors are-</a:t>
            </a:r>
          </a:p>
          <a:p>
            <a:endParaRPr lang="en-US" dirty="0">
              <a:solidFill>
                <a:schemeClr val="bg1"/>
              </a:solidFill>
              <a:latin typeface="Arial" panose="020B0604020202020204" pitchFamily="34" charset="0"/>
              <a:cs typeface="Arial" panose="020B0604020202020204" pitchFamily="34" charset="0"/>
            </a:endParaRP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Company must do a Quality Analysis of the Top Electric vehicle makers in India i.e. Ola, TVS, </a:t>
            </a:r>
            <a:r>
              <a:rPr lang="en-US" dirty="0" err="1">
                <a:solidFill>
                  <a:schemeClr val="bg1"/>
                </a:solidFill>
                <a:latin typeface="Arial" panose="020B0604020202020204" pitchFamily="34" charset="0"/>
                <a:cs typeface="Arial" panose="020B0604020202020204" pitchFamily="34" charset="0"/>
              </a:rPr>
              <a:t>Ather</a:t>
            </a:r>
            <a:r>
              <a:rPr lang="en-US" dirty="0">
                <a:solidFill>
                  <a:schemeClr val="bg1"/>
                </a:solidFill>
                <a:latin typeface="Arial" panose="020B0604020202020204" pitchFamily="34" charset="0"/>
                <a:cs typeface="Arial" panose="020B0604020202020204" pitchFamily="34" charset="0"/>
              </a:rPr>
              <a:t>, TATA, Mahindra and Mahindra, MG motors, etc.</a:t>
            </a:r>
          </a:p>
          <a:p>
            <a:pPr marL="228600" indent="-228600">
              <a:buAutoNum type="arabicPeriod"/>
            </a:pPr>
            <a:endParaRPr lang="en-US" dirty="0">
              <a:solidFill>
                <a:schemeClr val="bg1"/>
              </a:solidFill>
              <a:latin typeface="Arial" panose="020B0604020202020204" pitchFamily="34" charset="0"/>
              <a:cs typeface="Arial" panose="020B0604020202020204" pitchFamily="34" charset="0"/>
            </a:endParaRPr>
          </a:p>
          <a:p>
            <a:pPr marL="228600" indent="-228600">
              <a:buAutoNum type="arabicPeriod"/>
            </a:pPr>
            <a:r>
              <a:rPr lang="en-US" dirty="0">
                <a:solidFill>
                  <a:schemeClr val="bg1"/>
                </a:solidFill>
                <a:latin typeface="Arial" panose="020B0604020202020204" pitchFamily="34" charset="0"/>
                <a:cs typeface="Arial" panose="020B0604020202020204" pitchFamily="34" charset="0"/>
              </a:rPr>
              <a:t>Company should work on inventing, upgrading or bringing a cheaper substitute of Lithium battery because customer have to make the battery of their electric vehicle replace after a fixed period of time and it cost them way to much.</a:t>
            </a:r>
          </a:p>
          <a:p>
            <a:pPr marL="0" indent="0">
              <a:buNone/>
            </a:pPr>
            <a:r>
              <a:rPr lang="en-US" dirty="0">
                <a:solidFill>
                  <a:schemeClr val="bg1"/>
                </a:solidFill>
                <a:latin typeface="Arial" panose="020B0604020202020204" pitchFamily="34" charset="0"/>
                <a:cs typeface="Arial" panose="020B0604020202020204" pitchFamily="34" charset="0"/>
              </a:rPr>
              <a:t>    It  ranges between 20,000 to 50,000 for 2-Wheelers and 2,00,000 to 5,00,000 for 4-Wheelers.</a:t>
            </a:r>
          </a:p>
          <a:p>
            <a:pPr marL="0" indent="0">
              <a:buNone/>
            </a:pPr>
            <a:endParaRPr lang="en-US" dirty="0">
              <a:solidFill>
                <a:schemeClr val="bg1"/>
              </a:solidFill>
              <a:latin typeface="Arial" panose="020B0604020202020204" pitchFamily="34" charset="0"/>
              <a:cs typeface="Arial" panose="020B0604020202020204" pitchFamily="34" charset="0"/>
            </a:endParaRPr>
          </a:p>
          <a:p>
            <a:pPr marL="0" indent="0">
              <a:buNone/>
            </a:pPr>
            <a:r>
              <a:rPr lang="en-US" dirty="0">
                <a:solidFill>
                  <a:schemeClr val="bg1"/>
                </a:solidFill>
                <a:latin typeface="Arial" panose="020B0604020202020204" pitchFamily="34" charset="0"/>
                <a:cs typeface="Arial" panose="020B0604020202020204" pitchFamily="34" charset="0"/>
              </a:rPr>
              <a:t> 3. With establishment of their business in India, the company should focus on building Charging            Infrastructure in India especially in the areas where there are potential customers for EV and have less Charging stations in their area.</a:t>
            </a:r>
          </a:p>
        </p:txBody>
      </p:sp>
    </p:spTree>
    <p:extLst>
      <p:ext uri="{BB962C8B-B14F-4D97-AF65-F5344CB8AC3E}">
        <p14:creationId xmlns:p14="http://schemas.microsoft.com/office/powerpoint/2010/main" val="1953290789"/>
      </p:ext>
    </p:extLst>
  </p:cSld>
  <p:clrMapOvr>
    <a:masterClrMapping/>
  </p:clrMapOvr>
  <mc:AlternateContent xmlns:mc="http://schemas.openxmlformats.org/markup-compatibility/2006" xmlns:p14="http://schemas.microsoft.com/office/powerpoint/2010/main">
    <mc:Choice Requires="p14">
      <p:transition spd="slow" p14:dur="2000" advTm="150735"/>
    </mc:Choice>
    <mc:Fallback xmlns="">
      <p:transition spd="slow" advTm="15073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dirty="0">
              <a:solidFill>
                <a:schemeClr val="bg1"/>
              </a:solidFill>
            </a:endParaRPr>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EA19DD2-6062-490B-A923-2128BA11C2EE}"/>
              </a:ext>
            </a:extLst>
          </p:cNvPr>
          <p:cNvSpPr txBox="1"/>
          <p:nvPr/>
        </p:nvSpPr>
        <p:spPr>
          <a:xfrm>
            <a:off x="3688080" y="1600200"/>
            <a:ext cx="6177280" cy="769441"/>
          </a:xfrm>
          <a:prstGeom prst="rect">
            <a:avLst/>
          </a:prstGeom>
          <a:noFill/>
        </p:spPr>
        <p:txBody>
          <a:bodyPr wrap="square">
            <a:spAutoFit/>
          </a:bodyPr>
          <a:lstStyle/>
          <a:p>
            <a:r>
              <a:rPr lang="en-US" sz="4400" dirty="0">
                <a:solidFill>
                  <a:schemeClr val="bg1"/>
                </a:solidFill>
                <a:latin typeface="Arial" panose="020B0604020202020204" pitchFamily="34" charset="0"/>
                <a:cs typeface="Arial" panose="020B0604020202020204" pitchFamily="34" charset="0"/>
              </a:rPr>
              <a:t>THANK YOU TO -</a:t>
            </a:r>
          </a:p>
        </p:txBody>
      </p:sp>
      <p:pic>
        <p:nvPicPr>
          <p:cNvPr id="9" name="Picture 8">
            <a:extLst>
              <a:ext uri="{FF2B5EF4-FFF2-40B4-BE49-F238E27FC236}">
                <a16:creationId xmlns:a16="http://schemas.microsoft.com/office/drawing/2014/main" id="{37FAC8FC-1F11-3945-926B-8FD5B0180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4900" y="2806700"/>
            <a:ext cx="2362200" cy="2362200"/>
          </a:xfrm>
          <a:prstGeom prst="rect">
            <a:avLst/>
          </a:prstGeom>
        </p:spPr>
      </p:pic>
    </p:spTree>
    <p:extLst>
      <p:ext uri="{BB962C8B-B14F-4D97-AF65-F5344CB8AC3E}">
        <p14:creationId xmlns:p14="http://schemas.microsoft.com/office/powerpoint/2010/main" val="775434094"/>
      </p:ext>
    </p:extLst>
  </p:cSld>
  <p:clrMapOvr>
    <a:masterClrMapping/>
  </p:clrMapOvr>
  <mc:AlternateContent xmlns:mc="http://schemas.openxmlformats.org/markup-compatibility/2006" xmlns:p14="http://schemas.microsoft.com/office/powerpoint/2010/main">
    <mc:Choice Requires="p14">
      <p:transition spd="slow" p14:dur="2000" advTm="37295"/>
    </mc:Choice>
    <mc:Fallback xmlns="">
      <p:transition spd="slow" advTm="372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7" name="Picture 6">
            <a:extLst>
              <a:ext uri="{FF2B5EF4-FFF2-40B4-BE49-F238E27FC236}">
                <a16:creationId xmlns:a16="http://schemas.microsoft.com/office/drawing/2014/main" id="{A00BAADD-8CB2-4D81-A880-97627A1F34C9}"/>
              </a:ext>
            </a:extLst>
          </p:cNvPr>
          <p:cNvPicPr>
            <a:picLocks noChangeAspect="1"/>
          </p:cNvPicPr>
          <p:nvPr/>
        </p:nvPicPr>
        <p:blipFill>
          <a:blip r:embed="rId4"/>
          <a:stretch>
            <a:fillRect/>
          </a:stretch>
        </p:blipFill>
        <p:spPr>
          <a:xfrm>
            <a:off x="489768" y="2102609"/>
            <a:ext cx="5448885" cy="1859031"/>
          </a:xfrm>
          <a:prstGeom prst="rect">
            <a:avLst/>
          </a:prstGeom>
        </p:spPr>
      </p:pic>
      <p:pic>
        <p:nvPicPr>
          <p:cNvPr id="9" name="Picture 8">
            <a:extLst>
              <a:ext uri="{FF2B5EF4-FFF2-40B4-BE49-F238E27FC236}">
                <a16:creationId xmlns:a16="http://schemas.microsoft.com/office/drawing/2014/main" id="{9B0D048D-CC68-48A7-BFAA-5A5DC05088FF}"/>
              </a:ext>
            </a:extLst>
          </p:cNvPr>
          <p:cNvPicPr>
            <a:picLocks noChangeAspect="1"/>
          </p:cNvPicPr>
          <p:nvPr/>
        </p:nvPicPr>
        <p:blipFill>
          <a:blip r:embed="rId5"/>
          <a:stretch>
            <a:fillRect/>
          </a:stretch>
        </p:blipFill>
        <p:spPr>
          <a:xfrm>
            <a:off x="6253349" y="2118379"/>
            <a:ext cx="5692984" cy="1819435"/>
          </a:xfrm>
          <a:prstGeom prst="rect">
            <a:avLst/>
          </a:prstGeom>
        </p:spPr>
      </p:pic>
      <p:pic>
        <p:nvPicPr>
          <p:cNvPr id="13" name="Picture 12">
            <a:extLst>
              <a:ext uri="{FF2B5EF4-FFF2-40B4-BE49-F238E27FC236}">
                <a16:creationId xmlns:a16="http://schemas.microsoft.com/office/drawing/2014/main" id="{B9E62108-CB37-448C-99A9-53D3AE066679}"/>
              </a:ext>
            </a:extLst>
          </p:cNvPr>
          <p:cNvPicPr>
            <a:picLocks noChangeAspect="1"/>
          </p:cNvPicPr>
          <p:nvPr/>
        </p:nvPicPr>
        <p:blipFill>
          <a:blip r:embed="rId6"/>
          <a:stretch>
            <a:fillRect/>
          </a:stretch>
        </p:blipFill>
        <p:spPr>
          <a:xfrm>
            <a:off x="484164" y="4609581"/>
            <a:ext cx="5448885" cy="1888947"/>
          </a:xfrm>
          <a:prstGeom prst="rect">
            <a:avLst/>
          </a:prstGeom>
        </p:spPr>
      </p:pic>
      <p:pic>
        <p:nvPicPr>
          <p:cNvPr id="15" name="Picture 14">
            <a:extLst>
              <a:ext uri="{FF2B5EF4-FFF2-40B4-BE49-F238E27FC236}">
                <a16:creationId xmlns:a16="http://schemas.microsoft.com/office/drawing/2014/main" id="{C67E53F5-EA53-4092-9B8F-0D96864FFE2F}"/>
              </a:ext>
            </a:extLst>
          </p:cNvPr>
          <p:cNvPicPr>
            <a:picLocks noChangeAspect="1"/>
          </p:cNvPicPr>
          <p:nvPr/>
        </p:nvPicPr>
        <p:blipFill>
          <a:blip r:embed="rId7"/>
          <a:stretch>
            <a:fillRect/>
          </a:stretch>
        </p:blipFill>
        <p:spPr>
          <a:xfrm>
            <a:off x="6253349" y="4567652"/>
            <a:ext cx="5692984" cy="1911691"/>
          </a:xfrm>
          <a:prstGeom prst="rect">
            <a:avLst/>
          </a:prstGeom>
        </p:spPr>
      </p:pic>
      <p:sp>
        <p:nvSpPr>
          <p:cNvPr id="21" name="TextBox 20">
            <a:extLst>
              <a:ext uri="{FF2B5EF4-FFF2-40B4-BE49-F238E27FC236}">
                <a16:creationId xmlns:a16="http://schemas.microsoft.com/office/drawing/2014/main" id="{749CA258-1FC6-4CE2-8393-A305CFC01E4E}"/>
              </a:ext>
            </a:extLst>
          </p:cNvPr>
          <p:cNvSpPr txBox="1"/>
          <p:nvPr/>
        </p:nvSpPr>
        <p:spPr>
          <a:xfrm>
            <a:off x="1524000" y="1655755"/>
            <a:ext cx="3286480" cy="369332"/>
          </a:xfrm>
          <a:prstGeom prst="rect">
            <a:avLst/>
          </a:prstGeom>
          <a:noFill/>
        </p:spPr>
        <p:txBody>
          <a:bodyPr wrap="square">
            <a:spAutoFit/>
          </a:bodyPr>
          <a:lstStyle/>
          <a:p>
            <a:r>
              <a:rPr lang="en-US" dirty="0">
                <a:solidFill>
                  <a:schemeClr val="bg1"/>
                </a:solidFill>
              </a:rPr>
              <a:t>Top 5  Makers of 2-Wheelers EVs</a:t>
            </a:r>
            <a:endParaRPr lang="en-IN" dirty="0">
              <a:solidFill>
                <a:schemeClr val="bg1"/>
              </a:solidFill>
            </a:endParaRPr>
          </a:p>
        </p:txBody>
      </p:sp>
      <p:sp>
        <p:nvSpPr>
          <p:cNvPr id="23" name="TextBox 22">
            <a:extLst>
              <a:ext uri="{FF2B5EF4-FFF2-40B4-BE49-F238E27FC236}">
                <a16:creationId xmlns:a16="http://schemas.microsoft.com/office/drawing/2014/main" id="{C6967B6D-96B7-45DE-BF93-0292B6C851FC}"/>
              </a:ext>
            </a:extLst>
          </p:cNvPr>
          <p:cNvSpPr txBox="1"/>
          <p:nvPr/>
        </p:nvSpPr>
        <p:spPr>
          <a:xfrm>
            <a:off x="6696220" y="1656972"/>
            <a:ext cx="6196818" cy="369332"/>
          </a:xfrm>
          <a:prstGeom prst="rect">
            <a:avLst/>
          </a:prstGeom>
          <a:noFill/>
        </p:spPr>
        <p:txBody>
          <a:bodyPr wrap="square">
            <a:spAutoFit/>
          </a:bodyPr>
          <a:lstStyle/>
          <a:p>
            <a:r>
              <a:rPr lang="en-US" dirty="0">
                <a:solidFill>
                  <a:schemeClr val="bg1"/>
                </a:solidFill>
              </a:rPr>
              <a:t>Top 5  Makers of 4-Wheelers EVs</a:t>
            </a:r>
            <a:endParaRPr lang="en-IN" dirty="0">
              <a:solidFill>
                <a:schemeClr val="bg1"/>
              </a:solidFill>
            </a:endParaRPr>
          </a:p>
        </p:txBody>
      </p:sp>
      <p:sp>
        <p:nvSpPr>
          <p:cNvPr id="25" name="TextBox 24">
            <a:extLst>
              <a:ext uri="{FF2B5EF4-FFF2-40B4-BE49-F238E27FC236}">
                <a16:creationId xmlns:a16="http://schemas.microsoft.com/office/drawing/2014/main" id="{86F0CAF0-2DB5-4723-AADA-2EFE9B941257}"/>
              </a:ext>
            </a:extLst>
          </p:cNvPr>
          <p:cNvSpPr txBox="1"/>
          <p:nvPr/>
        </p:nvSpPr>
        <p:spPr>
          <a:xfrm>
            <a:off x="6696220" y="4045581"/>
            <a:ext cx="6787660" cy="369332"/>
          </a:xfrm>
          <a:prstGeom prst="rect">
            <a:avLst/>
          </a:prstGeom>
          <a:noFill/>
        </p:spPr>
        <p:txBody>
          <a:bodyPr wrap="square">
            <a:spAutoFit/>
          </a:bodyPr>
          <a:lstStyle/>
          <a:p>
            <a:r>
              <a:rPr lang="en-US" dirty="0">
                <a:solidFill>
                  <a:schemeClr val="bg1"/>
                </a:solidFill>
              </a:rPr>
              <a:t>Bottom 5  Makers of 4-Wheelers EVs</a:t>
            </a:r>
            <a:endParaRPr lang="en-IN" dirty="0">
              <a:solidFill>
                <a:schemeClr val="bg1"/>
              </a:solidFill>
            </a:endParaRPr>
          </a:p>
        </p:txBody>
      </p:sp>
      <p:sp>
        <p:nvSpPr>
          <p:cNvPr id="29" name="TextBox 28">
            <a:extLst>
              <a:ext uri="{FF2B5EF4-FFF2-40B4-BE49-F238E27FC236}">
                <a16:creationId xmlns:a16="http://schemas.microsoft.com/office/drawing/2014/main" id="{FB29E70D-57A2-4DF3-908C-B800C7DB8167}"/>
              </a:ext>
            </a:extLst>
          </p:cNvPr>
          <p:cNvSpPr txBox="1"/>
          <p:nvPr/>
        </p:nvSpPr>
        <p:spPr>
          <a:xfrm>
            <a:off x="1524000" y="4135807"/>
            <a:ext cx="7111218" cy="369332"/>
          </a:xfrm>
          <a:prstGeom prst="rect">
            <a:avLst/>
          </a:prstGeom>
          <a:noFill/>
        </p:spPr>
        <p:txBody>
          <a:bodyPr wrap="square">
            <a:spAutoFit/>
          </a:bodyPr>
          <a:lstStyle/>
          <a:p>
            <a:r>
              <a:rPr lang="en-US" dirty="0">
                <a:solidFill>
                  <a:schemeClr val="bg1"/>
                </a:solidFill>
              </a:rPr>
              <a:t>Bottom 5  Makers of 2-Wheelers EVs</a:t>
            </a:r>
            <a:endParaRPr lang="en-IN" dirty="0">
              <a:solidFill>
                <a:schemeClr val="bg1"/>
              </a:solidFill>
            </a:endParaRPr>
          </a:p>
        </p:txBody>
      </p:sp>
      <p:sp>
        <p:nvSpPr>
          <p:cNvPr id="33" name="TextBox 32">
            <a:extLst>
              <a:ext uri="{FF2B5EF4-FFF2-40B4-BE49-F238E27FC236}">
                <a16:creationId xmlns:a16="http://schemas.microsoft.com/office/drawing/2014/main" id="{C6C902A5-A31F-4125-80C7-211617BD666F}"/>
              </a:ext>
            </a:extLst>
          </p:cNvPr>
          <p:cNvSpPr txBox="1"/>
          <p:nvPr/>
        </p:nvSpPr>
        <p:spPr>
          <a:xfrm>
            <a:off x="647114" y="521235"/>
            <a:ext cx="8092441" cy="707886"/>
          </a:xfrm>
          <a:prstGeom prst="rect">
            <a:avLst/>
          </a:prstGeom>
          <a:noFill/>
        </p:spPr>
        <p:txBody>
          <a:bodyPr wrap="square">
            <a:spAutoFit/>
          </a:bodyPr>
          <a:lstStyle/>
          <a:p>
            <a:r>
              <a:rPr lang="en-US" sz="2000" dirty="0">
                <a:solidFill>
                  <a:schemeClr val="bg1"/>
                </a:solidFill>
              </a:rPr>
              <a:t>1. List the top 3 and bottom 3 makers for the fiscal years 2023 and 2024 in terms of the number of 2-wheelers sold. </a:t>
            </a:r>
            <a:endParaRPr lang="en-IN" sz="2000" dirty="0">
              <a:solidFill>
                <a:schemeClr val="bg1"/>
              </a:solidFill>
            </a:endParaRPr>
          </a:p>
        </p:txBody>
      </p:sp>
    </p:spTree>
    <p:extLst>
      <p:ext uri="{BB962C8B-B14F-4D97-AF65-F5344CB8AC3E}">
        <p14:creationId xmlns:p14="http://schemas.microsoft.com/office/powerpoint/2010/main" val="1291752740"/>
      </p:ext>
    </p:extLst>
  </p:cSld>
  <p:clrMapOvr>
    <a:masterClrMapping/>
  </p:clrMapOvr>
  <mc:AlternateContent xmlns:mc="http://schemas.openxmlformats.org/markup-compatibility/2006" xmlns:p14="http://schemas.microsoft.com/office/powerpoint/2010/main">
    <mc:Choice Requires="p14">
      <p:transition spd="slow" p14:dur="2000" advTm="98592"/>
    </mc:Choice>
    <mc:Fallback xmlns="">
      <p:transition spd="slow" advTm="985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FD8DE56-EBA0-4CAE-86A4-B265A2A648CC}"/>
              </a:ext>
            </a:extLst>
          </p:cNvPr>
          <p:cNvSpPr txBox="1"/>
          <p:nvPr/>
        </p:nvSpPr>
        <p:spPr>
          <a:xfrm>
            <a:off x="1255542" y="614531"/>
            <a:ext cx="9412458" cy="707886"/>
          </a:xfrm>
          <a:prstGeom prst="rect">
            <a:avLst/>
          </a:prstGeom>
          <a:no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2. Identify the top 5 states with the highest penetration rate in 2-wheeler and 4-wheeler EV sales in FY 2024. </a:t>
            </a:r>
            <a:endParaRPr lang="en-IN" sz="2000"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087AA6E-4300-4BD9-B4E8-6A15B8568858}"/>
              </a:ext>
            </a:extLst>
          </p:cNvPr>
          <p:cNvPicPr>
            <a:picLocks noChangeAspect="1"/>
          </p:cNvPicPr>
          <p:nvPr/>
        </p:nvPicPr>
        <p:blipFill>
          <a:blip r:embed="rId4"/>
          <a:stretch>
            <a:fillRect/>
          </a:stretch>
        </p:blipFill>
        <p:spPr>
          <a:xfrm>
            <a:off x="422031" y="2600020"/>
            <a:ext cx="5702107" cy="3505358"/>
          </a:xfrm>
          <a:prstGeom prst="rect">
            <a:avLst/>
          </a:prstGeom>
        </p:spPr>
      </p:pic>
      <p:sp>
        <p:nvSpPr>
          <p:cNvPr id="13" name="TextBox 12">
            <a:extLst>
              <a:ext uri="{FF2B5EF4-FFF2-40B4-BE49-F238E27FC236}">
                <a16:creationId xmlns:a16="http://schemas.microsoft.com/office/drawing/2014/main" id="{5408DD52-3458-435D-9499-56DD54FF0EE4}"/>
              </a:ext>
            </a:extLst>
          </p:cNvPr>
          <p:cNvSpPr txBox="1"/>
          <p:nvPr/>
        </p:nvSpPr>
        <p:spPr>
          <a:xfrm>
            <a:off x="534574" y="2131080"/>
            <a:ext cx="6246055" cy="338554"/>
          </a:xfrm>
          <a:prstGeom prst="rect">
            <a:avLst/>
          </a:prstGeom>
          <a:noFill/>
        </p:spPr>
        <p:txBody>
          <a:bodyPr wrap="square">
            <a:spAutoFit/>
          </a:bodyPr>
          <a:lstStyle/>
          <a:p>
            <a:r>
              <a:rPr lang="en-US" sz="1600" dirty="0">
                <a:solidFill>
                  <a:schemeClr val="bg1"/>
                </a:solidFill>
              </a:rPr>
              <a:t>Top 5 States with Highest Penetration Rate in 2-Wheelers in 2024</a:t>
            </a:r>
            <a:endParaRPr lang="en-IN" sz="1600" dirty="0">
              <a:solidFill>
                <a:schemeClr val="bg1"/>
              </a:solidFill>
            </a:endParaRPr>
          </a:p>
        </p:txBody>
      </p:sp>
      <p:pic>
        <p:nvPicPr>
          <p:cNvPr id="15" name="Picture 14">
            <a:extLst>
              <a:ext uri="{FF2B5EF4-FFF2-40B4-BE49-F238E27FC236}">
                <a16:creationId xmlns:a16="http://schemas.microsoft.com/office/drawing/2014/main" id="{E9EF3233-8F41-4F50-99C6-0E2858D0A686}"/>
              </a:ext>
            </a:extLst>
          </p:cNvPr>
          <p:cNvPicPr>
            <a:picLocks noChangeAspect="1"/>
          </p:cNvPicPr>
          <p:nvPr/>
        </p:nvPicPr>
        <p:blipFill>
          <a:blip r:embed="rId5"/>
          <a:stretch>
            <a:fillRect/>
          </a:stretch>
        </p:blipFill>
        <p:spPr>
          <a:xfrm>
            <a:off x="6414869" y="2600018"/>
            <a:ext cx="5486400" cy="3505357"/>
          </a:xfrm>
          <a:prstGeom prst="rect">
            <a:avLst/>
          </a:prstGeom>
        </p:spPr>
      </p:pic>
      <p:sp>
        <p:nvSpPr>
          <p:cNvPr id="17" name="TextBox 16">
            <a:extLst>
              <a:ext uri="{FF2B5EF4-FFF2-40B4-BE49-F238E27FC236}">
                <a16:creationId xmlns:a16="http://schemas.microsoft.com/office/drawing/2014/main" id="{96E445C9-9587-47F4-B21A-075020BC0C25}"/>
              </a:ext>
            </a:extLst>
          </p:cNvPr>
          <p:cNvSpPr txBox="1"/>
          <p:nvPr/>
        </p:nvSpPr>
        <p:spPr>
          <a:xfrm>
            <a:off x="6611817" y="2131080"/>
            <a:ext cx="6196818" cy="338554"/>
          </a:xfrm>
          <a:prstGeom prst="rect">
            <a:avLst/>
          </a:prstGeom>
          <a:noFill/>
        </p:spPr>
        <p:txBody>
          <a:bodyPr wrap="square">
            <a:spAutoFit/>
          </a:bodyPr>
          <a:lstStyle/>
          <a:p>
            <a:r>
              <a:rPr lang="en-US" sz="1600" dirty="0">
                <a:solidFill>
                  <a:schemeClr val="bg1"/>
                </a:solidFill>
              </a:rPr>
              <a:t>Top 5 States with Highest Penetration Rate in 4-Wheelers</a:t>
            </a:r>
            <a:endParaRPr lang="en-IN" sz="1600" dirty="0">
              <a:solidFill>
                <a:schemeClr val="bg1"/>
              </a:solidFill>
            </a:endParaRPr>
          </a:p>
        </p:txBody>
      </p:sp>
    </p:spTree>
    <p:extLst>
      <p:ext uri="{BB962C8B-B14F-4D97-AF65-F5344CB8AC3E}">
        <p14:creationId xmlns:p14="http://schemas.microsoft.com/office/powerpoint/2010/main" val="2310990115"/>
      </p:ext>
    </p:extLst>
  </p:cSld>
  <p:clrMapOvr>
    <a:masterClrMapping/>
  </p:clrMapOvr>
  <mc:AlternateContent xmlns:mc="http://schemas.openxmlformats.org/markup-compatibility/2006" xmlns:p14="http://schemas.microsoft.com/office/powerpoint/2010/main">
    <mc:Choice Requires="p14">
      <p:transition spd="slow" p14:dur="2000" advTm="31532"/>
    </mc:Choice>
    <mc:Fallback xmlns="">
      <p:transition spd="slow" advTm="315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CA6B095-1249-41D0-A133-A28153CE44D7}"/>
              </a:ext>
            </a:extLst>
          </p:cNvPr>
          <p:cNvSpPr txBox="1"/>
          <p:nvPr/>
        </p:nvSpPr>
        <p:spPr>
          <a:xfrm>
            <a:off x="1486486" y="577130"/>
            <a:ext cx="8718453"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3. List the states with negative penetration (decline) in EV sales from 2022 to 2024?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726DC84-62D4-4823-A532-1147F66B6BEF}"/>
              </a:ext>
            </a:extLst>
          </p:cNvPr>
          <p:cNvPicPr>
            <a:picLocks noChangeAspect="1"/>
          </p:cNvPicPr>
          <p:nvPr/>
        </p:nvPicPr>
        <p:blipFill>
          <a:blip r:embed="rId3"/>
          <a:stretch>
            <a:fillRect/>
          </a:stretch>
        </p:blipFill>
        <p:spPr>
          <a:xfrm>
            <a:off x="4025630" y="2236387"/>
            <a:ext cx="3064487" cy="2873808"/>
          </a:xfrm>
          <a:prstGeom prst="rect">
            <a:avLst/>
          </a:prstGeom>
        </p:spPr>
      </p:pic>
    </p:spTree>
    <p:extLst>
      <p:ext uri="{BB962C8B-B14F-4D97-AF65-F5344CB8AC3E}">
        <p14:creationId xmlns:p14="http://schemas.microsoft.com/office/powerpoint/2010/main" val="2078009549"/>
      </p:ext>
    </p:extLst>
  </p:cSld>
  <p:clrMapOvr>
    <a:masterClrMapping/>
  </p:clrMapOvr>
  <mc:AlternateContent xmlns:mc="http://schemas.openxmlformats.org/markup-compatibility/2006" xmlns:p14="http://schemas.microsoft.com/office/powerpoint/2010/main">
    <mc:Choice Requires="p14">
      <p:transition spd="slow" p14:dur="2000" advTm="13386"/>
    </mc:Choice>
    <mc:Fallback xmlns="">
      <p:transition spd="slow" advTm="133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788C638-478B-4AD5-A443-C31E15230AE2}"/>
              </a:ext>
            </a:extLst>
          </p:cNvPr>
          <p:cNvSpPr txBox="1"/>
          <p:nvPr/>
        </p:nvSpPr>
        <p:spPr>
          <a:xfrm>
            <a:off x="880403" y="423724"/>
            <a:ext cx="9787597"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4. What are the quarterly trends based on sales volume for the top 5 EV makers (4-wheelers) from 2022 to 2024?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1DB8721-6C19-4BF8-A534-B7E3F0B29E8D}"/>
              </a:ext>
            </a:extLst>
          </p:cNvPr>
          <p:cNvPicPr>
            <a:picLocks noChangeAspect="1"/>
          </p:cNvPicPr>
          <p:nvPr/>
        </p:nvPicPr>
        <p:blipFill>
          <a:blip r:embed="rId3"/>
          <a:stretch>
            <a:fillRect/>
          </a:stretch>
        </p:blipFill>
        <p:spPr>
          <a:xfrm>
            <a:off x="2477013" y="1900996"/>
            <a:ext cx="6688186" cy="4360105"/>
          </a:xfrm>
          <a:prstGeom prst="rect">
            <a:avLst/>
          </a:prstGeom>
        </p:spPr>
      </p:pic>
    </p:spTree>
    <p:extLst>
      <p:ext uri="{BB962C8B-B14F-4D97-AF65-F5344CB8AC3E}">
        <p14:creationId xmlns:p14="http://schemas.microsoft.com/office/powerpoint/2010/main" val="1180388580"/>
      </p:ext>
    </p:extLst>
  </p:cSld>
  <p:clrMapOvr>
    <a:masterClrMapping/>
  </p:clrMapOvr>
  <mc:AlternateContent xmlns:mc="http://schemas.openxmlformats.org/markup-compatibility/2006" xmlns:p14="http://schemas.microsoft.com/office/powerpoint/2010/main">
    <mc:Choice Requires="p14">
      <p:transition spd="slow" p14:dur="2000" advTm="28267"/>
    </mc:Choice>
    <mc:Fallback xmlns="">
      <p:transition spd="slow" advTm="282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E87046A-E4B9-4ECC-9CF7-C863FD34364E}"/>
              </a:ext>
            </a:extLst>
          </p:cNvPr>
          <p:cNvSpPr txBox="1"/>
          <p:nvPr/>
        </p:nvSpPr>
        <p:spPr>
          <a:xfrm>
            <a:off x="1361049" y="522198"/>
            <a:ext cx="9639886"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5. How do the EV sales and penetration rates in Delhi compare to Karnataka for 2024?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FE219BE-D498-4D7C-B42C-CDF2056A0326}"/>
              </a:ext>
            </a:extLst>
          </p:cNvPr>
          <p:cNvPicPr>
            <a:picLocks noChangeAspect="1"/>
          </p:cNvPicPr>
          <p:nvPr/>
        </p:nvPicPr>
        <p:blipFill>
          <a:blip r:embed="rId3"/>
          <a:stretch>
            <a:fillRect/>
          </a:stretch>
        </p:blipFill>
        <p:spPr>
          <a:xfrm>
            <a:off x="3034201" y="1875393"/>
            <a:ext cx="5127127" cy="3667199"/>
          </a:xfrm>
          <a:prstGeom prst="rect">
            <a:avLst/>
          </a:prstGeom>
        </p:spPr>
      </p:pic>
    </p:spTree>
    <p:extLst>
      <p:ext uri="{BB962C8B-B14F-4D97-AF65-F5344CB8AC3E}">
        <p14:creationId xmlns:p14="http://schemas.microsoft.com/office/powerpoint/2010/main" val="1439801514"/>
      </p:ext>
    </p:extLst>
  </p:cSld>
  <p:clrMapOvr>
    <a:masterClrMapping/>
  </p:clrMapOvr>
  <mc:AlternateContent xmlns:mc="http://schemas.openxmlformats.org/markup-compatibility/2006" xmlns:p14="http://schemas.microsoft.com/office/powerpoint/2010/main">
    <mc:Choice Requires="p14">
      <p:transition spd="slow" p14:dur="2000" advTm="11226"/>
    </mc:Choice>
    <mc:Fallback xmlns="">
      <p:transition spd="slow" advTm="112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63"/>
            <a:ext cx="12192000" cy="6858000"/>
          </a:xfrm>
          <a:prstGeom prst="rect">
            <a:avLst/>
          </a:prstGeom>
        </p:spPr>
      </p:pic>
      <p:sp>
        <p:nvSpPr>
          <p:cNvPr id="6" name="TextBox 5">
            <a:extLst>
              <a:ext uri="{FF2B5EF4-FFF2-40B4-BE49-F238E27FC236}">
                <a16:creationId xmlns:a16="http://schemas.microsoft.com/office/drawing/2014/main" id="{0C781AA7-4FAF-4D56-B091-5F03896CFF6A}"/>
              </a:ext>
            </a:extLst>
          </p:cNvPr>
          <p:cNvSpPr txBox="1"/>
          <p:nvPr/>
        </p:nvSpPr>
        <p:spPr>
          <a:xfrm>
            <a:off x="988255" y="769203"/>
            <a:ext cx="9872003"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6. List down the compounded annual growth rate (CAGR) in 4-wheeler units for the top 5 makers from 2022 to 2024.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3EDE5FF-284D-43B2-951E-0DFD1E4FC537}"/>
              </a:ext>
            </a:extLst>
          </p:cNvPr>
          <p:cNvPicPr>
            <a:picLocks noChangeAspect="1"/>
          </p:cNvPicPr>
          <p:nvPr/>
        </p:nvPicPr>
        <p:blipFill>
          <a:blip r:embed="rId3"/>
          <a:stretch>
            <a:fillRect/>
          </a:stretch>
        </p:blipFill>
        <p:spPr>
          <a:xfrm>
            <a:off x="2332671" y="1953360"/>
            <a:ext cx="7753864" cy="4575262"/>
          </a:xfrm>
          <a:prstGeom prst="rect">
            <a:avLst/>
          </a:prstGeom>
        </p:spPr>
      </p:pic>
    </p:spTree>
    <p:extLst>
      <p:ext uri="{BB962C8B-B14F-4D97-AF65-F5344CB8AC3E}">
        <p14:creationId xmlns:p14="http://schemas.microsoft.com/office/powerpoint/2010/main" val="596714445"/>
      </p:ext>
    </p:extLst>
  </p:cSld>
  <p:clrMapOvr>
    <a:masterClrMapping/>
  </p:clrMapOvr>
  <mc:AlternateContent xmlns:mc="http://schemas.openxmlformats.org/markup-compatibility/2006" xmlns:p14="http://schemas.microsoft.com/office/powerpoint/2010/main">
    <mc:Choice Requires="p14">
      <p:transition spd="slow" p14:dur="2000" advTm="31290"/>
    </mc:Choice>
    <mc:Fallback xmlns="">
      <p:transition spd="slow" advTm="3129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5326-63AB-48A3-80C9-18EEF812527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5F500DF-340A-4BBD-81E3-F1195AB79F0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344E037-4F49-4A66-8044-9B659C2B7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3026EBE-DB39-4DBB-8E52-5ABAF0AA931A}"/>
              </a:ext>
            </a:extLst>
          </p:cNvPr>
          <p:cNvSpPr txBox="1"/>
          <p:nvPr/>
        </p:nvSpPr>
        <p:spPr>
          <a:xfrm>
            <a:off x="990014" y="476161"/>
            <a:ext cx="10109395" cy="830997"/>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7. List down the top 10 states that had the highest compounded annual growth rate (CAGR) from 2022 to 2024 in total vehicles sold. </a:t>
            </a:r>
            <a:endParaRPr lang="en-IN" sz="2400"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E911DC8-274D-43A0-A12B-2515E67B2AB7}"/>
              </a:ext>
            </a:extLst>
          </p:cNvPr>
          <p:cNvPicPr>
            <a:picLocks noChangeAspect="1"/>
          </p:cNvPicPr>
          <p:nvPr/>
        </p:nvPicPr>
        <p:blipFill>
          <a:blip r:embed="rId3"/>
          <a:stretch>
            <a:fillRect/>
          </a:stretch>
        </p:blipFill>
        <p:spPr>
          <a:xfrm>
            <a:off x="2611712" y="1783319"/>
            <a:ext cx="7019424" cy="4406466"/>
          </a:xfrm>
          <a:prstGeom prst="rect">
            <a:avLst/>
          </a:prstGeom>
        </p:spPr>
      </p:pic>
    </p:spTree>
    <p:extLst>
      <p:ext uri="{BB962C8B-B14F-4D97-AF65-F5344CB8AC3E}">
        <p14:creationId xmlns:p14="http://schemas.microsoft.com/office/powerpoint/2010/main" val="692820831"/>
      </p:ext>
    </p:extLst>
  </p:cSld>
  <p:clrMapOvr>
    <a:masterClrMapping/>
  </p:clrMapOvr>
  <mc:AlternateContent xmlns:mc="http://schemas.openxmlformats.org/markup-compatibility/2006" xmlns:p14="http://schemas.microsoft.com/office/powerpoint/2010/main">
    <mc:Choice Requires="p14">
      <p:transition spd="slow" p14:dur="2000" advTm="15972"/>
    </mc:Choice>
    <mc:Fallback xmlns="">
      <p:transition spd="slow" advTm="1597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2159</Words>
  <Application>Microsoft Office PowerPoint</Application>
  <PresentationFormat>Widescreen</PresentationFormat>
  <Paragraphs>114</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Tulsi Meena</dc:creator>
  <cp:lastModifiedBy>HP5CD411G0R0@outlook.com</cp:lastModifiedBy>
  <cp:revision>25</cp:revision>
  <dcterms:created xsi:type="dcterms:W3CDTF">2024-09-04T09:34:23Z</dcterms:created>
  <dcterms:modified xsi:type="dcterms:W3CDTF">2024-09-04T16:42:49Z</dcterms:modified>
</cp:coreProperties>
</file>