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8" r:id="rId6"/>
    <p:sldId id="310" r:id="rId7"/>
    <p:sldId id="311" r:id="rId8"/>
    <p:sldId id="312" r:id="rId9"/>
    <p:sldId id="313" r:id="rId10"/>
    <p:sldId id="314" r:id="rId11"/>
    <p:sldId id="316" r:id="rId12"/>
    <p:sldId id="319" r:id="rId13"/>
    <p:sldId id="321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2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6215" y="2293277"/>
            <a:ext cx="10479215" cy="1924762"/>
          </a:xfrm>
        </p:spPr>
        <p:txBody>
          <a:bodyPr/>
          <a:lstStyle/>
          <a:p>
            <a:r>
              <a:rPr lang="en-IN" b="1" i="0" dirty="0">
                <a:solidFill>
                  <a:srgbClr val="FFFFFF"/>
                </a:solidFill>
                <a:effectLst/>
                <a:latin typeface="Manrope"/>
              </a:rPr>
              <a:t>Tech Instagram Influencer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F236-5773-9783-C149-F827934C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E9EB9-6797-736A-B537-E601938C8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F1FB2-D4D2-BEB9-82FC-A11EB1E6EABD}"/>
              </a:ext>
            </a:extLst>
          </p:cNvPr>
          <p:cNvSpPr txBox="1"/>
          <p:nvPr/>
        </p:nvSpPr>
        <p:spPr>
          <a:xfrm>
            <a:off x="776749" y="442055"/>
            <a:ext cx="91833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10. Create a stored procedure that takes the '</a:t>
            </a:r>
            <a:r>
              <a:rPr lang="en-US" sz="2400" b="1" dirty="0" err="1"/>
              <a:t>Week_no</a:t>
            </a:r>
            <a:r>
              <a:rPr lang="en-US" sz="2400" b="1" dirty="0"/>
              <a:t>' as input and generates a report displaying the total shares for each '</a:t>
            </a:r>
            <a:r>
              <a:rPr lang="en-US" sz="2400" b="1" dirty="0" err="1"/>
              <a:t>Post_type</a:t>
            </a:r>
            <a:r>
              <a:rPr lang="en-US" sz="2400" b="1" dirty="0"/>
              <a:t>'. The output of the procedure should consist of two columns: </a:t>
            </a:r>
          </a:p>
          <a:p>
            <a:r>
              <a:rPr lang="en-US" sz="2400" b="1" dirty="0"/>
              <a:t>• </a:t>
            </a:r>
            <a:r>
              <a:rPr lang="en-US" sz="2400" b="1" dirty="0" err="1"/>
              <a:t>post_type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• </a:t>
            </a:r>
            <a:r>
              <a:rPr lang="en-US" sz="2400" b="1" dirty="0" err="1"/>
              <a:t>total_shares</a:t>
            </a:r>
            <a:r>
              <a:rPr lang="en-US" sz="2400" b="1" dirty="0"/>
              <a:t> 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B3E69-DA9E-B353-7E94-75FD22FF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9" y="2518350"/>
            <a:ext cx="8316486" cy="2347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C3947-31AB-D454-3363-EE9322F5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9" y="5243148"/>
            <a:ext cx="5077534" cy="24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9891C1-E9C1-009E-903D-FAFA3B73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22" y="5015129"/>
            <a:ext cx="2837003" cy="12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62" y="2710065"/>
            <a:ext cx="5962680" cy="1262167"/>
          </a:xfrm>
        </p:spPr>
        <p:txBody>
          <a:bodyPr/>
          <a:lstStyle/>
          <a:p>
            <a:r>
              <a:rPr lang="en-US" b="1" dirty="0">
                <a:latin typeface="+mj-lt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F1EAD2-604E-6BBE-C143-94D85962FCFB}"/>
              </a:ext>
            </a:extLst>
          </p:cNvPr>
          <p:cNvSpPr txBox="1"/>
          <p:nvPr/>
        </p:nvSpPr>
        <p:spPr>
          <a:xfrm>
            <a:off x="176981" y="450588"/>
            <a:ext cx="83770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1. How many unique post types are found in the '</a:t>
            </a:r>
            <a:r>
              <a:rPr lang="en-US" sz="3200" b="1" dirty="0" err="1">
                <a:latin typeface="+mj-lt"/>
              </a:rPr>
              <a:t>fact_content</a:t>
            </a:r>
            <a:r>
              <a:rPr lang="en-US" sz="3200" b="1" dirty="0">
                <a:latin typeface="+mj-lt"/>
              </a:rPr>
              <a:t>' table? </a:t>
            </a:r>
            <a:endParaRPr lang="en-IN" sz="3200" b="1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8661A2-C380-CC5A-749D-0A3D40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2" y="1730526"/>
            <a:ext cx="8649907" cy="352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522395-EEAD-3061-699B-676D145D29CC}"/>
              </a:ext>
            </a:extLst>
          </p:cNvPr>
          <p:cNvSpPr txBox="1"/>
          <p:nvPr/>
        </p:nvSpPr>
        <p:spPr>
          <a:xfrm>
            <a:off x="176981" y="3429000"/>
            <a:ext cx="88631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2. </a:t>
            </a:r>
            <a:r>
              <a:rPr lang="en-US" sz="3200" b="1" dirty="0">
                <a:latin typeface="+mj-lt"/>
              </a:rPr>
              <a:t>What are the highest and lowest recorded impressions for each post type? </a:t>
            </a:r>
            <a:endParaRPr lang="en-IN" sz="3200" b="1" dirty="0"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6DBB7D-65FE-D74E-DB73-4A33DB63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4" y="2251138"/>
            <a:ext cx="1606985" cy="7555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B0D043-93B7-9D7D-1587-BE1122793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1" y="4674356"/>
            <a:ext cx="5720702" cy="14930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C9ECBB-930E-5BCF-DCC5-38375493D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252" y="4674356"/>
            <a:ext cx="4975684" cy="14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8048C-EF81-65DB-2337-43B756ACF6A3}"/>
              </a:ext>
            </a:extLst>
          </p:cNvPr>
          <p:cNvSpPr txBox="1"/>
          <p:nvPr/>
        </p:nvSpPr>
        <p:spPr>
          <a:xfrm>
            <a:off x="275303" y="192180"/>
            <a:ext cx="103533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3. Filter all the posts that were published on a weekend in the month of March and April and export them to a separate csv file. </a:t>
            </a:r>
            <a:endParaRPr lang="en-IN" sz="2800" b="1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36633A-A25F-4086-AB57-B153242D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0" y="1729239"/>
            <a:ext cx="3591426" cy="933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AFD565-BEE2-D23C-CDB6-36A2A8D2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0" y="2910347"/>
            <a:ext cx="10030723" cy="36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D930E-9FE8-F230-9BDF-13B152862E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1DA74-EDB8-B9C7-4A38-23003A5D936F}"/>
              </a:ext>
            </a:extLst>
          </p:cNvPr>
          <p:cNvSpPr txBox="1"/>
          <p:nvPr/>
        </p:nvSpPr>
        <p:spPr>
          <a:xfrm>
            <a:off x="403121" y="1037755"/>
            <a:ext cx="116217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4. Create a report to get the statistics for the account. The final output includes the following fields: </a:t>
            </a:r>
          </a:p>
          <a:p>
            <a:r>
              <a:rPr lang="en-US" sz="2000" b="1" dirty="0">
                <a:latin typeface="+mj-lt"/>
              </a:rPr>
              <a:t>• </a:t>
            </a:r>
            <a:r>
              <a:rPr lang="en-US" sz="2000" b="1" dirty="0" err="1">
                <a:latin typeface="+mj-lt"/>
              </a:rPr>
              <a:t>month_name</a:t>
            </a:r>
            <a:r>
              <a:rPr lang="en-US" sz="2000" b="1" dirty="0">
                <a:latin typeface="+mj-lt"/>
              </a:rPr>
              <a:t> </a:t>
            </a:r>
          </a:p>
          <a:p>
            <a:r>
              <a:rPr lang="en-US" sz="2000" b="1" dirty="0">
                <a:latin typeface="+mj-lt"/>
              </a:rPr>
              <a:t>• </a:t>
            </a:r>
            <a:r>
              <a:rPr lang="en-US" sz="2000" b="1" dirty="0" err="1">
                <a:latin typeface="+mj-lt"/>
              </a:rPr>
              <a:t>total_profile_visits</a:t>
            </a:r>
            <a:r>
              <a:rPr lang="en-US" sz="2000" b="1" dirty="0">
                <a:latin typeface="+mj-lt"/>
              </a:rPr>
              <a:t> </a:t>
            </a:r>
          </a:p>
          <a:p>
            <a:r>
              <a:rPr lang="en-US" sz="2000" b="1" dirty="0">
                <a:latin typeface="+mj-lt"/>
              </a:rPr>
              <a:t>• </a:t>
            </a:r>
            <a:r>
              <a:rPr lang="en-US" sz="2000" b="1" dirty="0" err="1">
                <a:latin typeface="+mj-lt"/>
              </a:rPr>
              <a:t>total_new_followers</a:t>
            </a:r>
            <a:r>
              <a:rPr lang="en-US" sz="2000" b="1" dirty="0">
                <a:latin typeface="+mj-lt"/>
              </a:rPr>
              <a:t> </a:t>
            </a:r>
            <a:endParaRPr lang="en-IN" sz="2000" b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4084BF-9499-C610-DFFD-6747B369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2" y="2887200"/>
            <a:ext cx="5734850" cy="1486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A48B12-3510-6606-D31C-1F09E31C3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01" y="2453018"/>
            <a:ext cx="4442744" cy="26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3F41C-794F-98CD-391C-DCBF1D7B4FBA}"/>
              </a:ext>
            </a:extLst>
          </p:cNvPr>
          <p:cNvSpPr txBox="1"/>
          <p:nvPr/>
        </p:nvSpPr>
        <p:spPr>
          <a:xfrm>
            <a:off x="592254" y="972996"/>
            <a:ext cx="10107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5. Write a CTE that calculates the total number of 'likes’ for each '</a:t>
            </a:r>
            <a:r>
              <a:rPr lang="en-US" sz="2000" b="1" dirty="0" err="1">
                <a:latin typeface="+mj-lt"/>
              </a:rPr>
              <a:t>post_category</a:t>
            </a:r>
            <a:r>
              <a:rPr lang="en-US" sz="2000" b="1" dirty="0">
                <a:latin typeface="+mj-lt"/>
              </a:rPr>
              <a:t>' during the month of 'July' and subsequently, arrange the '</a:t>
            </a:r>
            <a:r>
              <a:rPr lang="en-US" sz="2000" b="1" dirty="0" err="1">
                <a:latin typeface="+mj-lt"/>
              </a:rPr>
              <a:t>post_category</a:t>
            </a:r>
            <a:r>
              <a:rPr lang="en-US" sz="2000" b="1" dirty="0">
                <a:latin typeface="+mj-lt"/>
              </a:rPr>
              <a:t>' values in descending order according to their total likes. </a:t>
            </a:r>
            <a:endParaRPr lang="en-IN" sz="2000" b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77B6BE-B40F-896E-5952-E26853BC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6" y="2405679"/>
            <a:ext cx="4477375" cy="23339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01356A-839B-538E-4479-F0CB4466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35" y="2405679"/>
            <a:ext cx="365573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AA3C-075D-E8DD-D48B-DA9E07CBE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BB160-5B0E-9FB4-E93A-63CD9C2BD7CA}"/>
              </a:ext>
            </a:extLst>
          </p:cNvPr>
          <p:cNvSpPr txBox="1"/>
          <p:nvPr/>
        </p:nvSpPr>
        <p:spPr>
          <a:xfrm>
            <a:off x="717754" y="33237"/>
            <a:ext cx="97732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6. Create a report that displays the unique </a:t>
            </a:r>
            <a:r>
              <a:rPr lang="en-US" b="1" dirty="0" err="1">
                <a:latin typeface="+mj-lt"/>
              </a:rPr>
              <a:t>post_category</a:t>
            </a:r>
            <a:r>
              <a:rPr lang="en-US" b="1" dirty="0">
                <a:latin typeface="+mj-lt"/>
              </a:rPr>
              <a:t> names alongside their respective counts for each month. The output should have three columns: </a:t>
            </a:r>
          </a:p>
          <a:p>
            <a:r>
              <a:rPr lang="en-US" b="1" dirty="0">
                <a:latin typeface="+mj-lt"/>
              </a:rPr>
              <a:t>• </a:t>
            </a:r>
            <a:r>
              <a:rPr lang="en-US" b="1" dirty="0" err="1">
                <a:latin typeface="+mj-lt"/>
              </a:rPr>
              <a:t>month_name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b="1" dirty="0">
                <a:latin typeface="+mj-lt"/>
              </a:rPr>
              <a:t>• </a:t>
            </a:r>
            <a:r>
              <a:rPr lang="en-US" b="1" dirty="0" err="1">
                <a:latin typeface="+mj-lt"/>
              </a:rPr>
              <a:t>post_category_names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b="1" dirty="0">
                <a:latin typeface="+mj-lt"/>
              </a:rPr>
              <a:t>• </a:t>
            </a:r>
            <a:r>
              <a:rPr lang="en-US" b="1" dirty="0" err="1">
                <a:latin typeface="+mj-lt"/>
              </a:rPr>
              <a:t>post_category_count</a:t>
            </a:r>
            <a:r>
              <a:rPr lang="en-US" b="1" dirty="0">
                <a:latin typeface="+mj-lt"/>
              </a:rPr>
              <a:t> 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Example: </a:t>
            </a:r>
          </a:p>
          <a:p>
            <a:r>
              <a:rPr lang="en-US" b="1" dirty="0">
                <a:latin typeface="+mj-lt"/>
              </a:rPr>
              <a:t>• 'April', '</a:t>
            </a:r>
            <a:r>
              <a:rPr lang="en-US" b="1" dirty="0" err="1">
                <a:latin typeface="+mj-lt"/>
              </a:rPr>
              <a:t>Earphone,Laptop,Mobile,Other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Gadgets,Smartwatch</a:t>
            </a:r>
            <a:r>
              <a:rPr lang="en-US" b="1" dirty="0">
                <a:latin typeface="+mj-lt"/>
              </a:rPr>
              <a:t>', '5’ </a:t>
            </a:r>
          </a:p>
          <a:p>
            <a:r>
              <a:rPr lang="en-US" b="1" dirty="0">
                <a:latin typeface="+mj-lt"/>
              </a:rPr>
              <a:t>• 'February', '</a:t>
            </a:r>
            <a:r>
              <a:rPr lang="en-US" b="1" dirty="0" err="1">
                <a:latin typeface="+mj-lt"/>
              </a:rPr>
              <a:t>Earphone,Laptop,Mobile,Smartwatch</a:t>
            </a:r>
            <a:r>
              <a:rPr lang="en-US" b="1" dirty="0">
                <a:latin typeface="+mj-lt"/>
              </a:rPr>
              <a:t>', '4' </a:t>
            </a:r>
            <a:endParaRPr lang="en-IN" b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29E373-B6EC-BD5D-6AAD-F432A57C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4" y="2780545"/>
            <a:ext cx="8487518" cy="12969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5C153A-5019-CA13-9527-126ED95C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4" y="4335915"/>
            <a:ext cx="848751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8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33A90-2ED2-EF64-F9B3-7807A3275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BE2A5-9648-806A-F3A3-86551E8A9B23}"/>
              </a:ext>
            </a:extLst>
          </p:cNvPr>
          <p:cNvSpPr txBox="1"/>
          <p:nvPr/>
        </p:nvSpPr>
        <p:spPr>
          <a:xfrm>
            <a:off x="540774" y="747702"/>
            <a:ext cx="94389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7. What is the percentage breakdown of total reach by post type? The final output includes the following fields: </a:t>
            </a:r>
          </a:p>
          <a:p>
            <a:r>
              <a:rPr lang="en-US" sz="2400" b="1" dirty="0">
                <a:latin typeface="+mj-lt"/>
              </a:rPr>
              <a:t>• </a:t>
            </a:r>
            <a:r>
              <a:rPr lang="en-US" sz="2400" b="1" dirty="0" err="1">
                <a:latin typeface="+mj-lt"/>
              </a:rPr>
              <a:t>post_type</a:t>
            </a:r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• </a:t>
            </a:r>
            <a:r>
              <a:rPr lang="en-US" sz="2400" b="1" dirty="0" err="1">
                <a:latin typeface="+mj-lt"/>
              </a:rPr>
              <a:t>total_reach</a:t>
            </a:r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• </a:t>
            </a:r>
            <a:r>
              <a:rPr lang="en-US" sz="2400" b="1" dirty="0" err="1">
                <a:latin typeface="+mj-lt"/>
              </a:rPr>
              <a:t>reach_percentage</a:t>
            </a:r>
            <a:r>
              <a:rPr lang="en-US" sz="2400" b="1" dirty="0">
                <a:latin typeface="+mj-lt"/>
              </a:rPr>
              <a:t> </a:t>
            </a:r>
            <a:endParaRPr lang="en-IN" sz="2400" b="1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5B64B3-18C4-C4A8-0F45-13CB0D12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3243855"/>
            <a:ext cx="5756138" cy="1854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810C6-CA59-E455-F572-34162C21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72" y="3243856"/>
            <a:ext cx="4890196" cy="18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E480-D58D-8A4F-D9AD-3E0956702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A11FE-327E-1DA4-1B34-D505748D26ED}"/>
              </a:ext>
            </a:extLst>
          </p:cNvPr>
          <p:cNvSpPr txBox="1"/>
          <p:nvPr/>
        </p:nvSpPr>
        <p:spPr>
          <a:xfrm>
            <a:off x="521109" y="204385"/>
            <a:ext cx="94881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8. Create a report that includes the quarter, total comments, and total saves recorded for each post category. Assign the following quarter groupings: </a:t>
            </a:r>
          </a:p>
          <a:p>
            <a:r>
              <a:rPr lang="en-US" b="1" dirty="0">
                <a:latin typeface="+mj-lt"/>
              </a:rPr>
              <a:t>(January, February, March) → “Q1” </a:t>
            </a:r>
          </a:p>
          <a:p>
            <a:r>
              <a:rPr lang="en-US" b="1" dirty="0">
                <a:latin typeface="+mj-lt"/>
              </a:rPr>
              <a:t>(April, May, June) → “Q2” </a:t>
            </a:r>
          </a:p>
          <a:p>
            <a:r>
              <a:rPr lang="en-US" b="1" dirty="0">
                <a:latin typeface="+mj-lt"/>
              </a:rPr>
              <a:t>(July, August, September) → “Q3” 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The final output columns should consist of: </a:t>
            </a:r>
          </a:p>
          <a:p>
            <a:r>
              <a:rPr lang="en-US" b="1" dirty="0">
                <a:latin typeface="+mj-lt"/>
              </a:rPr>
              <a:t>• </a:t>
            </a:r>
            <a:r>
              <a:rPr lang="en-US" b="1" dirty="0" err="1">
                <a:latin typeface="+mj-lt"/>
              </a:rPr>
              <a:t>post_category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b="1" dirty="0">
                <a:latin typeface="+mj-lt"/>
              </a:rPr>
              <a:t>• quarter </a:t>
            </a:r>
          </a:p>
          <a:p>
            <a:r>
              <a:rPr lang="en-US" b="1" dirty="0">
                <a:latin typeface="+mj-lt"/>
              </a:rPr>
              <a:t>• </a:t>
            </a:r>
            <a:r>
              <a:rPr lang="en-US" b="1" dirty="0" err="1">
                <a:latin typeface="+mj-lt"/>
              </a:rPr>
              <a:t>total_comments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b="1" dirty="0">
                <a:latin typeface="+mj-lt"/>
              </a:rPr>
              <a:t>• </a:t>
            </a:r>
            <a:r>
              <a:rPr lang="en-US" b="1" dirty="0" err="1">
                <a:latin typeface="+mj-lt"/>
              </a:rPr>
              <a:t>total_saves</a:t>
            </a:r>
            <a:r>
              <a:rPr lang="en-US" b="1" dirty="0">
                <a:latin typeface="+mj-lt"/>
              </a:rPr>
              <a:t> </a:t>
            </a:r>
            <a:endParaRPr lang="en-IN" b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B13B5D-B438-6898-2AFA-B8A9DB3B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3429000"/>
            <a:ext cx="4896465" cy="2956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3529CB-E641-07D4-07F1-A1299703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2" y="2326465"/>
            <a:ext cx="4070555" cy="40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0AAC-D636-0AD5-9104-5351A61EE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B6B06-8D32-04E9-B446-216DD47B8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A8C74-2472-B94C-634E-31A18D0FB322}"/>
              </a:ext>
            </a:extLst>
          </p:cNvPr>
          <p:cNvSpPr txBox="1"/>
          <p:nvPr/>
        </p:nvSpPr>
        <p:spPr>
          <a:xfrm>
            <a:off x="550606" y="256089"/>
            <a:ext cx="88097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9. List the top three dates in each month with the highest number of new followers. The final output should include the following columns:</a:t>
            </a:r>
          </a:p>
          <a:p>
            <a:r>
              <a:rPr lang="en-US" sz="2000" b="1" dirty="0">
                <a:latin typeface="+mj-lt"/>
              </a:rPr>
              <a:t> • month </a:t>
            </a:r>
          </a:p>
          <a:p>
            <a:r>
              <a:rPr lang="en-US" sz="2000" b="1" dirty="0">
                <a:latin typeface="+mj-lt"/>
              </a:rPr>
              <a:t>• date </a:t>
            </a:r>
          </a:p>
          <a:p>
            <a:r>
              <a:rPr lang="en-US" sz="2000" b="1" dirty="0">
                <a:latin typeface="+mj-lt"/>
              </a:rPr>
              <a:t>• </a:t>
            </a:r>
            <a:r>
              <a:rPr lang="en-US" sz="2000" b="1" dirty="0" err="1">
                <a:latin typeface="+mj-lt"/>
              </a:rPr>
              <a:t>new_followers</a:t>
            </a:r>
            <a:r>
              <a:rPr lang="en-US" sz="2000" b="1" dirty="0">
                <a:latin typeface="+mj-lt"/>
              </a:rPr>
              <a:t> </a:t>
            </a:r>
            <a:endParaRPr lang="en-IN" sz="2000" b="1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190EF-E120-307C-299B-0B98B7F1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8" y="2204866"/>
            <a:ext cx="5917077" cy="3114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ABBB8-D5BE-E1AB-1F74-C61407CC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82" y="938572"/>
            <a:ext cx="2419688" cy="5306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D80F44-704F-6064-9AEF-E1BED153B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561" y="6244737"/>
            <a:ext cx="239110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61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77</TotalTime>
  <Words>431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Light</vt:lpstr>
      <vt:lpstr>Arial</vt:lpstr>
      <vt:lpstr>Calibri</vt:lpstr>
      <vt:lpstr>Manrope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 meena</dc:creator>
  <cp:lastModifiedBy>Priyansh meena</cp:lastModifiedBy>
  <cp:revision>1</cp:revision>
  <dcterms:created xsi:type="dcterms:W3CDTF">2025-03-16T07:13:25Z</dcterms:created>
  <dcterms:modified xsi:type="dcterms:W3CDTF">2025-03-16T08:31:15Z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