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58" r:id="rId9"/>
    <p:sldId id="2146847060" r:id="rId10"/>
    <p:sldId id="2146847061" r:id="rId11"/>
    <p:sldId id="2146847062" r:id="rId12"/>
    <p:sldId id="266" r:id="rId13"/>
    <p:sldId id="2146847063" r:id="rId14"/>
    <p:sldId id="267" r:id="rId15"/>
    <p:sldId id="2146847064" r:id="rId16"/>
    <p:sldId id="2146847065" r:id="rId17"/>
    <p:sldId id="268" r:id="rId18"/>
    <p:sldId id="2146847066" r:id="rId19"/>
    <p:sldId id="2146847055" r:id="rId20"/>
    <p:sldId id="2146847067" r:id="rId21"/>
    <p:sldId id="269" r:id="rId22"/>
    <p:sldId id="2146847056" r:id="rId23"/>
    <p:sldId id="2146847057"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2" d="100"/>
          <a:sy n="62" d="100"/>
        </p:scale>
        <p:origin x="82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Enquiry ChatBot – “QUEST”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Priyansh Chaudhary-DIT University-CSE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56881"/>
            <a:ext cx="11029615" cy="4109663"/>
          </a:xfrm>
        </p:spPr>
        <p:txBody>
          <a:bodyPr>
            <a:normAutofit/>
          </a:bodyPr>
          <a:lstStyle/>
          <a:p>
            <a:pPr marL="305435" indent="-305435"/>
            <a:r>
              <a:rPr lang="en-IN" sz="1400" b="1" u="sng" dirty="0">
                <a:ea typeface="+mn-lt"/>
                <a:cs typeface="+mn-lt"/>
              </a:rPr>
              <a:t>Prediction Process</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Real-Time Data Input: </a:t>
            </a:r>
            <a:r>
              <a:rPr lang="en-US" sz="1200" dirty="0">
                <a:latin typeface="Calibri" panose="020F0502020204030204" pitchFamily="34" charset="0"/>
                <a:ea typeface="Calibri" panose="020F0502020204030204" pitchFamily="34" charset="0"/>
                <a:cs typeface="Calibri" panose="020F0502020204030204" pitchFamily="34" charset="0"/>
              </a:rPr>
              <a:t>Continuously feeding the model with updated real-time data on bus and train locations, speeds, and occupancy.</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Generating Predictions</a:t>
            </a:r>
            <a:r>
              <a:rPr lang="en-US" sz="1200" dirty="0">
                <a:latin typeface="Calibri" panose="020F0502020204030204" pitchFamily="34" charset="0"/>
                <a:ea typeface="Calibri" panose="020F0502020204030204" pitchFamily="34" charset="0"/>
                <a:cs typeface="Calibri" panose="020F0502020204030204" pitchFamily="34" charset="0"/>
              </a:rPr>
              <a:t>: The GBM model processes the input features and generates predictions for the availability and expected arrival times of buses and trains.</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Updating Predictions: </a:t>
            </a:r>
            <a:r>
              <a:rPr lang="en-US" sz="1200" dirty="0">
                <a:latin typeface="Calibri" panose="020F0502020204030204" pitchFamily="34" charset="0"/>
                <a:ea typeface="Calibri" panose="020F0502020204030204" pitchFamily="34" charset="0"/>
                <a:cs typeface="Calibri" panose="020F0502020204030204" pitchFamily="34" charset="0"/>
              </a:rPr>
              <a:t>As new real-time data becomes available, the model updates its predictions to reflect the latest conditions, providing users with accurate and up-to-date information.</a:t>
            </a:r>
            <a:endParaRPr lang="en-IN" sz="1200" dirty="0">
              <a:latin typeface="Calibri" panose="020F0502020204030204" pitchFamily="34" charset="0"/>
              <a:ea typeface="Calibri" panose="020F0502020204030204" pitchFamily="34" charset="0"/>
              <a:cs typeface="Calibri" panose="020F0502020204030204" pitchFamily="34" charset="0"/>
            </a:endParaRPr>
          </a:p>
          <a:p>
            <a:pPr marL="629920" lvl="1" indent="-305435"/>
            <a:endParaRPr lang="en-IN" dirty="0"/>
          </a:p>
          <a:p>
            <a:pPr marL="305435" indent="-305435"/>
            <a:endParaRPr lang="en-IN" dirty="0"/>
          </a:p>
        </p:txBody>
      </p:sp>
    </p:spTree>
    <p:extLst>
      <p:ext uri="{BB962C8B-B14F-4D97-AF65-F5344CB8AC3E}">
        <p14:creationId xmlns:p14="http://schemas.microsoft.com/office/powerpoint/2010/main" val="2865693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2F929CD6-036D-439A-BED4-42FC6ADF9586}"/>
              </a:ext>
            </a:extLst>
          </p:cNvPr>
          <p:cNvPicPr>
            <a:picLocks noGrp="1" noChangeAspect="1"/>
          </p:cNvPicPr>
          <p:nvPr>
            <p:ph idx="1"/>
          </p:nvPr>
        </p:nvPicPr>
        <p:blipFill>
          <a:blip r:embed="rId2"/>
          <a:stretch>
            <a:fillRect/>
          </a:stretch>
        </p:blipFill>
        <p:spPr>
          <a:xfrm>
            <a:off x="746858" y="1232452"/>
            <a:ext cx="4954045" cy="4788203"/>
          </a:xfrm>
        </p:spPr>
      </p:pic>
      <p:pic>
        <p:nvPicPr>
          <p:cNvPr id="11" name="Picture 10">
            <a:extLst>
              <a:ext uri="{FF2B5EF4-FFF2-40B4-BE49-F238E27FC236}">
                <a16:creationId xmlns:a16="http://schemas.microsoft.com/office/drawing/2014/main" id="{7C404886-FD16-4D79-B0FB-7BC0532542D9}"/>
              </a:ext>
            </a:extLst>
          </p:cNvPr>
          <p:cNvPicPr>
            <a:picLocks noChangeAspect="1"/>
          </p:cNvPicPr>
          <p:nvPr/>
        </p:nvPicPr>
        <p:blipFill>
          <a:blip r:embed="rId3"/>
          <a:stretch>
            <a:fillRect/>
          </a:stretch>
        </p:blipFill>
        <p:spPr>
          <a:xfrm>
            <a:off x="5700902" y="1232452"/>
            <a:ext cx="4758189" cy="478820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3BC16088-3CF7-482D-86B6-2C750347F867}"/>
              </a:ext>
            </a:extLst>
          </p:cNvPr>
          <p:cNvPicPr>
            <a:picLocks noGrp="1" noChangeAspect="1"/>
          </p:cNvPicPr>
          <p:nvPr>
            <p:ph idx="1"/>
          </p:nvPr>
        </p:nvPicPr>
        <p:blipFill>
          <a:blip r:embed="rId2"/>
          <a:stretch>
            <a:fillRect/>
          </a:stretch>
        </p:blipFill>
        <p:spPr>
          <a:xfrm>
            <a:off x="824104" y="1232452"/>
            <a:ext cx="4723941" cy="4673600"/>
          </a:xfrm>
        </p:spPr>
      </p:pic>
      <p:pic>
        <p:nvPicPr>
          <p:cNvPr id="12" name="Picture 11">
            <a:extLst>
              <a:ext uri="{FF2B5EF4-FFF2-40B4-BE49-F238E27FC236}">
                <a16:creationId xmlns:a16="http://schemas.microsoft.com/office/drawing/2014/main" id="{B89ED02F-6C5D-40B8-A76B-7CB43CA5C41A}"/>
              </a:ext>
            </a:extLst>
          </p:cNvPr>
          <p:cNvPicPr>
            <a:picLocks noChangeAspect="1"/>
          </p:cNvPicPr>
          <p:nvPr/>
        </p:nvPicPr>
        <p:blipFill>
          <a:blip r:embed="rId3"/>
          <a:stretch>
            <a:fillRect/>
          </a:stretch>
        </p:blipFill>
        <p:spPr>
          <a:xfrm>
            <a:off x="5548045" y="1219752"/>
            <a:ext cx="4592548" cy="4686300"/>
          </a:xfrm>
          <a:prstGeom prst="rect">
            <a:avLst/>
          </a:prstGeom>
        </p:spPr>
      </p:pic>
    </p:spTree>
    <p:extLst>
      <p:ext uri="{BB962C8B-B14F-4D97-AF65-F5344CB8AC3E}">
        <p14:creationId xmlns:p14="http://schemas.microsoft.com/office/powerpoint/2010/main" val="4250365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25C8B834-5FF0-43F9-8538-6C7C05A73DC1}"/>
              </a:ext>
            </a:extLst>
          </p:cNvPr>
          <p:cNvPicPr>
            <a:picLocks noGrp="1" noChangeAspect="1"/>
          </p:cNvPicPr>
          <p:nvPr>
            <p:ph idx="1"/>
          </p:nvPr>
        </p:nvPicPr>
        <p:blipFill>
          <a:blip r:embed="rId2"/>
          <a:stretch>
            <a:fillRect/>
          </a:stretch>
        </p:blipFill>
        <p:spPr>
          <a:xfrm>
            <a:off x="3042328" y="1232452"/>
            <a:ext cx="4807128" cy="4673600"/>
          </a:xfrm>
        </p:spPr>
      </p:pic>
    </p:spTree>
    <p:extLst>
      <p:ext uri="{BB962C8B-B14F-4D97-AF65-F5344CB8AC3E}">
        <p14:creationId xmlns:p14="http://schemas.microsoft.com/office/powerpoint/2010/main" val="4280136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2452"/>
            <a:ext cx="11029615" cy="4923392"/>
          </a:xfrm>
        </p:spPr>
        <p:txBody>
          <a:bodyPr>
            <a:noAutofit/>
          </a:bodyPr>
          <a:lstStyle/>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The implementation of a travel chatbot designed to show bus and train availability using IBM Cloud demonstrated several key findings:</a:t>
            </a:r>
          </a:p>
          <a:p>
            <a:pPr marL="305435" indent="-305435"/>
            <a:r>
              <a:rPr lang="en-US" sz="1200" b="1" u="sng" dirty="0">
                <a:latin typeface="Calibri" panose="020F0502020204030204" pitchFamily="34" charset="0"/>
                <a:ea typeface="Calibri" panose="020F0502020204030204" pitchFamily="34" charset="0"/>
                <a:cs typeface="Calibri" panose="020F0502020204030204" pitchFamily="34" charset="0"/>
              </a:rPr>
              <a:t>Effectiveness of the Proposed Solution</a:t>
            </a:r>
            <a:r>
              <a:rPr lang="en-US" sz="1200" b="1"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US" sz="1200" dirty="0">
                <a:latin typeface="Calibri" panose="020F0502020204030204" pitchFamily="34" charset="0"/>
                <a:ea typeface="Calibri" panose="020F0502020204030204" pitchFamily="34" charset="0"/>
                <a:cs typeface="Calibri" panose="020F0502020204030204" pitchFamily="34" charset="0"/>
              </a:rPr>
              <a:t>The travel chatbot successfully utilized IBM Cloud's robust infrastructure to provide real-time predictions for bus and train availability.</a:t>
            </a:r>
          </a:p>
          <a:p>
            <a:pPr marL="305435" indent="-305435"/>
            <a:r>
              <a:rPr lang="en-US" sz="1200" dirty="0">
                <a:latin typeface="Calibri" panose="020F0502020204030204" pitchFamily="34" charset="0"/>
                <a:ea typeface="Calibri" panose="020F0502020204030204" pitchFamily="34" charset="0"/>
                <a:cs typeface="Calibri" panose="020F0502020204030204" pitchFamily="34" charset="0"/>
              </a:rPr>
              <a:t>The solution leveraged IBM Watson's natural language processing capabilities to understand and respond to user queries accurately.</a:t>
            </a:r>
          </a:p>
          <a:p>
            <a:pPr marL="305435" indent="-305435"/>
            <a:r>
              <a:rPr lang="en-US" sz="1200" dirty="0">
                <a:latin typeface="Calibri" panose="020F0502020204030204" pitchFamily="34" charset="0"/>
                <a:ea typeface="Calibri" panose="020F0502020204030204" pitchFamily="34" charset="0"/>
                <a:cs typeface="Calibri" panose="020F0502020204030204" pitchFamily="34" charset="0"/>
              </a:rPr>
              <a:t>The system integrated with external APIs to fetch live data, ensuring that users received the most current information.</a:t>
            </a:r>
          </a:p>
          <a:p>
            <a:pPr marL="305435" indent="-305435"/>
            <a:r>
              <a:rPr lang="en-US" sz="1200" b="1" u="sng" dirty="0">
                <a:latin typeface="Calibri" panose="020F0502020204030204" pitchFamily="34" charset="0"/>
                <a:ea typeface="Calibri" panose="020F0502020204030204" pitchFamily="34" charset="0"/>
                <a:cs typeface="Calibri" panose="020F0502020204030204" pitchFamily="34" charset="0"/>
              </a:rPr>
              <a:t>Challenges Encountered:</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Data Integration: </a:t>
            </a:r>
            <a:r>
              <a:rPr lang="en-US" sz="1200" dirty="0">
                <a:latin typeface="Calibri" panose="020F0502020204030204" pitchFamily="34" charset="0"/>
                <a:ea typeface="Calibri" panose="020F0502020204030204" pitchFamily="34" charset="0"/>
                <a:cs typeface="Calibri" panose="020F0502020204030204" pitchFamily="34" charset="0"/>
              </a:rPr>
              <a:t>Integrating multiple data sources for bus and train schedules was complex. Ensuring consistent data formatting and handling discrepancies between sources required additional development time.</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Latency Issues</a:t>
            </a:r>
            <a:r>
              <a:rPr lang="en-US" sz="1200" dirty="0">
                <a:latin typeface="Calibri" panose="020F0502020204030204" pitchFamily="34" charset="0"/>
                <a:ea typeface="Calibri" panose="020F0502020204030204" pitchFamily="34" charset="0"/>
                <a:cs typeface="Calibri" panose="020F0502020204030204" pitchFamily="34" charset="0"/>
              </a:rPr>
              <a:t>: Fetching real-time data introduced latency, occasionally leading to delayed responses. Optimizing API calls and caching frequently accessed data helped mitigate this issue.</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Scalability</a:t>
            </a:r>
            <a:r>
              <a:rPr lang="en-US" sz="1200" dirty="0">
                <a:latin typeface="Calibri" panose="020F0502020204030204" pitchFamily="34" charset="0"/>
                <a:ea typeface="Calibri" panose="020F0502020204030204" pitchFamily="34" charset="0"/>
                <a:cs typeface="Calibri" panose="020F0502020204030204" pitchFamily="34" charset="0"/>
              </a:rPr>
              <a:t>: Handling high volumes of simultaneous user queries necessitated scalable solutions. IBM Cloud's autoscaling features were crucial in maintaining performance during peak times.</a:t>
            </a:r>
          </a:p>
          <a:p>
            <a:pPr marL="305435" indent="-305435"/>
            <a:r>
              <a:rPr lang="en-US" sz="1200" b="1" u="sng" dirty="0">
                <a:latin typeface="Calibri" panose="020F0502020204030204" pitchFamily="34" charset="0"/>
                <a:ea typeface="Calibri" panose="020F0502020204030204" pitchFamily="34" charset="0"/>
                <a:cs typeface="Calibri" panose="020F0502020204030204" pitchFamily="34" charset="0"/>
              </a:rPr>
              <a:t>Potential Improvements:</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Enhanced Data Accuracy: </a:t>
            </a:r>
            <a:r>
              <a:rPr lang="en-US" sz="1200" dirty="0">
                <a:latin typeface="Calibri" panose="020F0502020204030204" pitchFamily="34" charset="0"/>
                <a:ea typeface="Calibri" panose="020F0502020204030204" pitchFamily="34" charset="0"/>
                <a:cs typeface="Calibri" panose="020F0502020204030204" pitchFamily="34" charset="0"/>
              </a:rPr>
              <a:t>Implementing more sophisticated data validation techniques could further improve the reliability of predictions.</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User Interface</a:t>
            </a:r>
            <a:r>
              <a:rPr lang="en-US" sz="1200" dirty="0">
                <a:latin typeface="Calibri" panose="020F0502020204030204" pitchFamily="34" charset="0"/>
                <a:ea typeface="Calibri" panose="020F0502020204030204" pitchFamily="34" charset="0"/>
                <a:cs typeface="Calibri" panose="020F0502020204030204" pitchFamily="34" charset="0"/>
              </a:rPr>
              <a:t>: Enhancing the chatbot's UI with more interactive elements and real-time updates could improve user experience.</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Additional Features: </a:t>
            </a:r>
            <a:r>
              <a:rPr lang="en-US" sz="1200" dirty="0">
                <a:latin typeface="Calibri" panose="020F0502020204030204" pitchFamily="34" charset="0"/>
                <a:ea typeface="Calibri" panose="020F0502020204030204" pitchFamily="34" charset="0"/>
                <a:cs typeface="Calibri" panose="020F0502020204030204" pitchFamily="34" charset="0"/>
              </a:rPr>
              <a:t>Including features like route planning, fare calculations, and service disruption alerts could provide added value to users.</a:t>
            </a:r>
          </a:p>
          <a:p>
            <a:pPr marL="305435" indent="-305435"/>
            <a:r>
              <a:rPr lang="en-US" sz="1200" dirty="0">
                <a:latin typeface="Calibri" panose="020F0502020204030204" pitchFamily="34" charset="0"/>
                <a:ea typeface="Calibri" panose="020F0502020204030204" pitchFamily="34" charset="0"/>
                <a:cs typeface="Calibri" panose="020F0502020204030204" pitchFamily="34" charset="0"/>
              </a:rPr>
              <a:t>Reliability of information contributes to the stability of the service, encouraging more users to depend on the chatbot for their travel needs.</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2452"/>
            <a:ext cx="11029615" cy="4923392"/>
          </a:xfrm>
        </p:spPr>
        <p:txBody>
          <a:bodyPr>
            <a:noAutofit/>
          </a:bodyPr>
          <a:lstStyle/>
          <a:p>
            <a:pPr marL="305435" indent="-305435"/>
            <a:r>
              <a:rPr lang="en-US" sz="1200" b="1" u="sng" dirty="0">
                <a:latin typeface="Calibri" panose="020F0502020204030204" pitchFamily="34" charset="0"/>
                <a:ea typeface="Calibri" panose="020F0502020204030204" pitchFamily="34" charset="0"/>
                <a:cs typeface="Calibri" panose="020F0502020204030204" pitchFamily="34" charset="0"/>
              </a:rPr>
              <a:t>Importance of Accurate Availability Predictions:</a:t>
            </a:r>
          </a:p>
          <a:p>
            <a:pPr marL="305435" indent="-305435"/>
            <a:r>
              <a:rPr lang="en-US" sz="1200" dirty="0">
                <a:latin typeface="Calibri" panose="020F0502020204030204" pitchFamily="34" charset="0"/>
                <a:ea typeface="Calibri" panose="020F0502020204030204" pitchFamily="34" charset="0"/>
                <a:cs typeface="Calibri" panose="020F0502020204030204" pitchFamily="34" charset="0"/>
              </a:rPr>
              <a:t>Accurate predictions are vital for ensuring user trust and satisfaction. Inaccurate or outdated information could lead to missed connections and travel delays, negatively impacting user experience.</a:t>
            </a:r>
          </a:p>
          <a:p>
            <a:pPr marL="305435" indent="-305435"/>
            <a:r>
              <a:rPr lang="en-US" sz="1200" dirty="0">
                <a:latin typeface="Calibri" panose="020F0502020204030204" pitchFamily="34" charset="0"/>
                <a:ea typeface="Calibri" panose="020F0502020204030204" pitchFamily="34" charset="0"/>
                <a:cs typeface="Calibri" panose="020F0502020204030204" pitchFamily="34" charset="0"/>
              </a:rPr>
              <a:t>Reliability of information contributes to the stability of the service, encouraging more users to depend on the chatbot for their travel needs.</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55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5002521"/>
          </a:xfrm>
        </p:spPr>
        <p:txBody>
          <a:bodyPr>
            <a:normAutofit/>
          </a:bodyPr>
          <a:lstStyle/>
          <a:p>
            <a:pPr marL="305435" indent="-305435"/>
            <a:r>
              <a:rPr lang="en-US" sz="1400" b="1" dirty="0">
                <a:latin typeface="Calibri" panose="020F0502020204030204" pitchFamily="34" charset="0"/>
                <a:ea typeface="Calibri" panose="020F0502020204030204" pitchFamily="34" charset="0"/>
                <a:cs typeface="Calibri" panose="020F0502020204030204" pitchFamily="34" charset="0"/>
              </a:rPr>
              <a:t>Potential Enhancements and Expansions</a:t>
            </a:r>
          </a:p>
          <a:p>
            <a:pPr marL="305435" indent="-305435"/>
            <a:r>
              <a:rPr lang="en-US" sz="1200" b="1" u="sng" dirty="0">
                <a:latin typeface="Calibri" panose="020F0502020204030204" pitchFamily="34" charset="0"/>
                <a:ea typeface="Calibri" panose="020F0502020204030204" pitchFamily="34" charset="0"/>
                <a:cs typeface="Calibri" panose="020F0502020204030204" pitchFamily="34" charset="0"/>
              </a:rPr>
              <a:t>Incorporating Additional Data Sources</a:t>
            </a:r>
            <a:r>
              <a:rPr lang="en-US" sz="1200"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Real-Time Traffic Data</a:t>
            </a:r>
            <a:r>
              <a:rPr lang="en-US" sz="1200" dirty="0">
                <a:latin typeface="Calibri" panose="020F0502020204030204" pitchFamily="34" charset="0"/>
                <a:ea typeface="Calibri" panose="020F0502020204030204" pitchFamily="34" charset="0"/>
                <a:cs typeface="Calibri" panose="020F0502020204030204" pitchFamily="34" charset="0"/>
              </a:rPr>
              <a:t>: Integrating real-time traffic data can enhance the accuracy of bus and train arrival predictions by accounting for current road conditions and delays.</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User Feedback</a:t>
            </a:r>
            <a:r>
              <a:rPr lang="en-US" sz="1200" dirty="0">
                <a:latin typeface="Calibri" panose="020F0502020204030204" pitchFamily="34" charset="0"/>
                <a:ea typeface="Calibri" panose="020F0502020204030204" pitchFamily="34" charset="0"/>
                <a:cs typeface="Calibri" panose="020F0502020204030204" pitchFamily="34" charset="0"/>
              </a:rPr>
              <a:t>: Collecting and analyzing user feedback on bus and train services can provide insights into the system’s performance and areas for improvement.</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Weather Data</a:t>
            </a:r>
            <a:r>
              <a:rPr lang="en-US" sz="1200" dirty="0">
                <a:latin typeface="Calibri" panose="020F0502020204030204" pitchFamily="34" charset="0"/>
                <a:ea typeface="Calibri" panose="020F0502020204030204" pitchFamily="34" charset="0"/>
                <a:cs typeface="Calibri" panose="020F0502020204030204" pitchFamily="34" charset="0"/>
              </a:rPr>
              <a:t>: Including weather forecasts can help predict potential delays due to adverse weather conditions.</a:t>
            </a:r>
          </a:p>
          <a:p>
            <a:pPr marL="305435" indent="-305435"/>
            <a:r>
              <a:rPr lang="en-US" sz="1200" b="1" u="sng" dirty="0">
                <a:latin typeface="Calibri" panose="020F0502020204030204" pitchFamily="34" charset="0"/>
                <a:ea typeface="Calibri" panose="020F0502020204030204" pitchFamily="34" charset="0"/>
                <a:cs typeface="Calibri" panose="020F0502020204030204" pitchFamily="34" charset="0"/>
              </a:rPr>
              <a:t>Optimizing the Algorithm for Better Performance:</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Improved Prediction Models</a:t>
            </a:r>
            <a:r>
              <a:rPr lang="en-US" sz="1200" dirty="0">
                <a:latin typeface="Calibri" panose="020F0502020204030204" pitchFamily="34" charset="0"/>
                <a:ea typeface="Calibri" panose="020F0502020204030204" pitchFamily="34" charset="0"/>
                <a:cs typeface="Calibri" panose="020F0502020204030204" pitchFamily="34" charset="0"/>
              </a:rPr>
              <a:t>: Leveraging advanced machine learning techniques such as neural networks or reinforcement learning can improve the accuracy of arrival time predictions.</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Data Preprocessing</a:t>
            </a:r>
            <a:r>
              <a:rPr lang="en-US" sz="1200" dirty="0">
                <a:latin typeface="Calibri" panose="020F0502020204030204" pitchFamily="34" charset="0"/>
                <a:ea typeface="Calibri" panose="020F0502020204030204" pitchFamily="34" charset="0"/>
                <a:cs typeface="Calibri" panose="020F0502020204030204" pitchFamily="34" charset="0"/>
              </a:rPr>
              <a:t>: Implementing more sophisticated data preprocessing techniques can reduce noise and enhance the quality of input data, leading to better prediction outcomes.</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Real-Time Updates</a:t>
            </a:r>
            <a:r>
              <a:rPr lang="en-US" sz="1200" dirty="0">
                <a:latin typeface="Calibri" panose="020F0502020204030204" pitchFamily="34" charset="0"/>
                <a:ea typeface="Calibri" panose="020F0502020204030204" pitchFamily="34" charset="0"/>
                <a:cs typeface="Calibri" panose="020F0502020204030204" pitchFamily="34" charset="0"/>
              </a:rPr>
              <a:t>: Enhancing the system's ability to provide real-time updates with minimal latency by optimizing API calls and employing efficient caching mechanisms.</a:t>
            </a:r>
          </a:p>
          <a:p>
            <a:pPr marL="305435" indent="-305435"/>
            <a:r>
              <a:rPr lang="en-US" sz="1200" b="1" u="sng" dirty="0">
                <a:latin typeface="Calibri" panose="020F0502020204030204" pitchFamily="34" charset="0"/>
                <a:ea typeface="Calibri" panose="020F0502020204030204" pitchFamily="34" charset="0"/>
                <a:cs typeface="Calibri" panose="020F0502020204030204" pitchFamily="34" charset="0"/>
              </a:rPr>
              <a:t>Expanding System Coverage:</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Multi-City and Regional Expansion</a:t>
            </a:r>
            <a:r>
              <a:rPr lang="en-US" sz="1200" dirty="0">
                <a:latin typeface="Calibri" panose="020F0502020204030204" pitchFamily="34" charset="0"/>
                <a:ea typeface="Calibri" panose="020F0502020204030204" pitchFamily="34" charset="0"/>
                <a:cs typeface="Calibri" panose="020F0502020204030204" pitchFamily="34" charset="0"/>
              </a:rPr>
              <a:t>: Scaling the system to cover multiple cities or regions can provide broader access to users. This would involve integrating data from various transit authorities and standardizing the data formats.</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Global Reach: </a:t>
            </a:r>
            <a:r>
              <a:rPr lang="en-US" sz="1200" dirty="0">
                <a:latin typeface="Calibri" panose="020F0502020204030204" pitchFamily="34" charset="0"/>
                <a:ea typeface="Calibri" panose="020F0502020204030204" pitchFamily="34" charset="0"/>
                <a:cs typeface="Calibri" panose="020F0502020204030204" pitchFamily="34" charset="0"/>
              </a:rPr>
              <a:t>Developing a scalable architecture that can support global deployment, ensuring that the system can handle the diverse requirements of different countries' transit systems.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5002521"/>
          </a:xfrm>
        </p:spPr>
        <p:txBody>
          <a:bodyPr>
            <a:normAutofit/>
          </a:bodyPr>
          <a:lstStyle/>
          <a:p>
            <a:pPr marL="305435" indent="-305435"/>
            <a:r>
              <a:rPr lang="en-US" sz="1200" b="1" u="sng" dirty="0">
                <a:latin typeface="Calibri" panose="020F0502020204030204" pitchFamily="34" charset="0"/>
                <a:ea typeface="Calibri" panose="020F0502020204030204" pitchFamily="34" charset="0"/>
                <a:cs typeface="Calibri" panose="020F0502020204030204" pitchFamily="34" charset="0"/>
              </a:rPr>
              <a:t>Integration of Emerging Technologies:</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Edge Computing</a:t>
            </a:r>
            <a:r>
              <a:rPr lang="en-US" sz="1200" dirty="0">
                <a:latin typeface="Calibri" panose="020F0502020204030204" pitchFamily="34" charset="0"/>
                <a:ea typeface="Calibri" panose="020F0502020204030204" pitchFamily="34" charset="0"/>
                <a:cs typeface="Calibri" panose="020F0502020204030204" pitchFamily="34" charset="0"/>
              </a:rPr>
              <a:t>: Utilizing edge computing can reduce latency and improve the responsiveness of the chatbot by processing data closer to the source, especially beneficial in scenarios with poor connectivity.</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Advanced Machine Learning Techniques: </a:t>
            </a:r>
            <a:r>
              <a:rPr lang="en-US" sz="1200" dirty="0">
                <a:latin typeface="Calibri" panose="020F0502020204030204" pitchFamily="34" charset="0"/>
                <a:ea typeface="Calibri" panose="020F0502020204030204" pitchFamily="34" charset="0"/>
                <a:cs typeface="Calibri" panose="020F0502020204030204" pitchFamily="34" charset="0"/>
              </a:rPr>
              <a:t>Implementing techniques such as deep learning for more complex pattern recognition and predictive analytics can enhance the system’s capabilities.</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Natural Language Understanding (NLU): </a:t>
            </a:r>
            <a:r>
              <a:rPr lang="en-US" sz="1200" dirty="0">
                <a:latin typeface="Calibri" panose="020F0502020204030204" pitchFamily="34" charset="0"/>
                <a:ea typeface="Calibri" panose="020F0502020204030204" pitchFamily="34" charset="0"/>
                <a:cs typeface="Calibri" panose="020F0502020204030204" pitchFamily="34" charset="0"/>
              </a:rPr>
              <a:t>Enhancing the chatbot’s NLU capabilities can improve its ability to understand and process user queries more accurately, making interactions more seamless.</a:t>
            </a:r>
          </a:p>
          <a:p>
            <a:pPr marL="305435" indent="-305435"/>
            <a:r>
              <a:rPr lang="en-US" sz="1200" b="1" u="sng" dirty="0">
                <a:latin typeface="Calibri" panose="020F0502020204030204" pitchFamily="34" charset="0"/>
                <a:ea typeface="Calibri" panose="020F0502020204030204" pitchFamily="34" charset="0"/>
                <a:cs typeface="Calibri" panose="020F0502020204030204" pitchFamily="34" charset="0"/>
              </a:rPr>
              <a:t>Additional Features and Services:</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Multi-Modal Transportation</a:t>
            </a:r>
            <a:r>
              <a:rPr lang="en-US" sz="1200" dirty="0">
                <a:latin typeface="Calibri" panose="020F0502020204030204" pitchFamily="34" charset="0"/>
                <a:ea typeface="Calibri" panose="020F0502020204030204" pitchFamily="34" charset="0"/>
                <a:cs typeface="Calibri" panose="020F0502020204030204" pitchFamily="34" charset="0"/>
              </a:rPr>
              <a:t>: Expanding the system to provide information on different modes of transportation (e.g., taxis, ride-sharing services, bicycles) for a comprehensive travel planning experience.</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Personalization: </a:t>
            </a:r>
            <a:r>
              <a:rPr lang="en-US" sz="1200" dirty="0">
                <a:latin typeface="Calibri" panose="020F0502020204030204" pitchFamily="34" charset="0"/>
                <a:ea typeface="Calibri" panose="020F0502020204030204" pitchFamily="34" charset="0"/>
                <a:cs typeface="Calibri" panose="020F0502020204030204" pitchFamily="34" charset="0"/>
              </a:rPr>
              <a:t>Implementing personalized recommendations based on user preferences and travel history can improve user engagement and satisfaction.</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Service Disruption Alerts</a:t>
            </a:r>
            <a:r>
              <a:rPr lang="en-US" sz="1200" dirty="0">
                <a:latin typeface="Calibri" panose="020F0502020204030204" pitchFamily="34" charset="0"/>
                <a:ea typeface="Calibri" panose="020F0502020204030204" pitchFamily="34" charset="0"/>
                <a:cs typeface="Calibri" panose="020F0502020204030204" pitchFamily="34" charset="0"/>
              </a:rPr>
              <a:t>: Providing real-time alerts for service disruptions, maintenance activities, or other significant events that might affect travel plans.</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Route Optimization: </a:t>
            </a:r>
            <a:r>
              <a:rPr lang="en-US" sz="1200" dirty="0">
                <a:latin typeface="Calibri" panose="020F0502020204030204" pitchFamily="34" charset="0"/>
                <a:ea typeface="Calibri" panose="020F0502020204030204" pitchFamily="34" charset="0"/>
                <a:cs typeface="Calibri" panose="020F0502020204030204" pitchFamily="34" charset="0"/>
              </a:rPr>
              <a:t>Offering optimal travel routes based on current conditions, user preferences, and historical data.</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3933323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1200" b="1" u="sng" dirty="0">
                <a:latin typeface="Calibri" panose="020F0502020204030204" pitchFamily="34" charset="0"/>
                <a:ea typeface="Calibri" panose="020F0502020204030204" pitchFamily="34" charset="0"/>
                <a:cs typeface="Calibri" panose="020F0502020204030204" pitchFamily="34" charset="0"/>
              </a:rPr>
              <a:t>IBM Cloud and Watson Services</a:t>
            </a:r>
          </a:p>
          <a:p>
            <a:pPr marL="305435" indent="-305435"/>
            <a:r>
              <a:rPr lang="en-IN" sz="1200" dirty="0">
                <a:latin typeface="Calibri" panose="020F0502020204030204" pitchFamily="34" charset="0"/>
                <a:ea typeface="Calibri" panose="020F0502020204030204" pitchFamily="34" charset="0"/>
                <a:cs typeface="Calibri" panose="020F0502020204030204" pitchFamily="34" charset="0"/>
              </a:rPr>
              <a:t>IBM Cloud. "IBM Cloud Overview." IBM. IBM Cloud.</a:t>
            </a:r>
          </a:p>
          <a:p>
            <a:pPr marL="305435" indent="-305435"/>
            <a:r>
              <a:rPr lang="en-IN" sz="1200" dirty="0">
                <a:latin typeface="Calibri" panose="020F0502020204030204" pitchFamily="34" charset="0"/>
                <a:ea typeface="Calibri" panose="020F0502020204030204" pitchFamily="34" charset="0"/>
                <a:cs typeface="Calibri" panose="020F0502020204030204" pitchFamily="34" charset="0"/>
              </a:rPr>
              <a:t>IBM Watson. "Watson Natural Language Understanding." IBM. Watson NLU.</a:t>
            </a:r>
          </a:p>
          <a:p>
            <a:pPr marL="305435" indent="-305435"/>
            <a:r>
              <a:rPr lang="en-IN" sz="1200" b="1" dirty="0" err="1">
                <a:latin typeface="Calibri" panose="020F0502020204030204" pitchFamily="34" charset="0"/>
                <a:ea typeface="Calibri" panose="020F0502020204030204" pitchFamily="34" charset="0"/>
                <a:cs typeface="Calibri" panose="020F0502020204030204" pitchFamily="34" charset="0"/>
              </a:rPr>
              <a:t>GeeksForGeeks</a:t>
            </a:r>
            <a:r>
              <a:rPr lang="en-IN" sz="1200" b="1" dirty="0">
                <a:latin typeface="Calibri" panose="020F0502020204030204" pitchFamily="34" charset="0"/>
                <a:ea typeface="Calibri" panose="020F0502020204030204" pitchFamily="34" charset="0"/>
                <a:cs typeface="Calibri" panose="020F0502020204030204" pitchFamily="34" charset="0"/>
              </a:rPr>
              <a:t> (GFG) – ML </a:t>
            </a:r>
            <a:r>
              <a:rPr lang="en-IN" sz="1200" b="1" dirty="0" err="1">
                <a:latin typeface="Calibri" panose="020F0502020204030204" pitchFamily="34" charset="0"/>
                <a:ea typeface="Calibri" panose="020F0502020204030204" pitchFamily="34" charset="0"/>
                <a:cs typeface="Calibri" panose="020F0502020204030204" pitchFamily="34" charset="0"/>
              </a:rPr>
              <a:t>Alogrithims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panose="020F0502020204030204" pitchFamily="34" charset="0"/>
                <a:ea typeface="Calibri" panose="020F0502020204030204" pitchFamily="34" charset="0"/>
                <a:cs typeface="Calibri" panose="020F0502020204030204" pitchFamily="34" charset="0"/>
              </a:rPr>
              <a:t>IBM Docs – Large Language Model (LLM)</a:t>
            </a:r>
          </a:p>
          <a:p>
            <a:pPr marL="305435" indent="-305435"/>
            <a:r>
              <a:rPr lang="en-IN" sz="1200" b="1" dirty="0" err="1">
                <a:latin typeface="Calibri" panose="020F0502020204030204" pitchFamily="34" charset="0"/>
                <a:ea typeface="Calibri" panose="020F0502020204030204" pitchFamily="34" charset="0"/>
                <a:cs typeface="Calibri" panose="020F0502020204030204" pitchFamily="34" charset="0"/>
              </a:rPr>
              <a:t>ChatGPT</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endParaRPr lang="en-IN" sz="1200" dirty="0">
              <a:latin typeface="Calibri" panose="020F0502020204030204" pitchFamily="34" charset="0"/>
              <a:ea typeface="Calibri" panose="020F0502020204030204" pitchFamily="34" charset="0"/>
              <a:cs typeface="Calibri" panose="020F0502020204030204" pitchFamily="34" charset="0"/>
            </a:endParaRPr>
          </a:p>
          <a:p>
            <a:pPr marL="305435" indent="-305435"/>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3" name="Picture 2">
            <a:extLst>
              <a:ext uri="{FF2B5EF4-FFF2-40B4-BE49-F238E27FC236}">
                <a16:creationId xmlns:a16="http://schemas.microsoft.com/office/drawing/2014/main" id="{E9B6B52C-4EFF-437C-BA47-2B29034BBBFC}"/>
              </a:ext>
            </a:extLst>
          </p:cNvPr>
          <p:cNvPicPr>
            <a:picLocks noChangeAspect="1"/>
          </p:cNvPicPr>
          <p:nvPr/>
        </p:nvPicPr>
        <p:blipFill>
          <a:blip r:embed="rId2"/>
          <a:stretch>
            <a:fillRect/>
          </a:stretch>
        </p:blipFill>
        <p:spPr>
          <a:xfrm>
            <a:off x="115503" y="1282985"/>
            <a:ext cx="7050905" cy="4779431"/>
          </a:xfrm>
          <a:prstGeom prst="rect">
            <a:avLst/>
          </a:prstGeom>
        </p:spPr>
      </p:pic>
      <p:pic>
        <p:nvPicPr>
          <p:cNvPr id="5" name="Picture 4">
            <a:extLst>
              <a:ext uri="{FF2B5EF4-FFF2-40B4-BE49-F238E27FC236}">
                <a16:creationId xmlns:a16="http://schemas.microsoft.com/office/drawing/2014/main" id="{DE785193-5E30-4EC0-9E34-106681DE2D50}"/>
              </a:ext>
            </a:extLst>
          </p:cNvPr>
          <p:cNvPicPr>
            <a:picLocks noChangeAspect="1"/>
          </p:cNvPicPr>
          <p:nvPr/>
        </p:nvPicPr>
        <p:blipFill>
          <a:blip r:embed="rId3"/>
          <a:stretch>
            <a:fillRect/>
          </a:stretch>
        </p:blipFill>
        <p:spPr>
          <a:xfrm>
            <a:off x="7166409" y="1282985"/>
            <a:ext cx="4910087" cy="4910087"/>
          </a:xfrm>
          <a:prstGeom prst="rect">
            <a:avLst/>
          </a:prstGeom>
        </p:spPr>
      </p:pic>
    </p:spTree>
    <p:extLst>
      <p:ext uri="{BB962C8B-B14F-4D97-AF65-F5344CB8AC3E}">
        <p14:creationId xmlns:p14="http://schemas.microsoft.com/office/powerpoint/2010/main" val="171806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a:t>
            </a:r>
            <a:r>
              <a:rPr lang="en-IN" sz="3200" b="1">
                <a:solidFill>
                  <a:srgbClr val="00B0F0"/>
                </a:solidFill>
                <a:latin typeface="Arial" pitchFamily="34" charset="0"/>
                <a:cs typeface="Arial" pitchFamily="34" charset="0"/>
              </a:rPr>
              <a:t>certificate 2 </a:t>
            </a:r>
            <a:endParaRPr lang="en-IN" sz="3200" b="1" dirty="0">
              <a:solidFill>
                <a:srgbClr val="00B0F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549F0A6D-B086-4AB5-9D1A-ACAF170B537C}"/>
              </a:ext>
            </a:extLst>
          </p:cNvPr>
          <p:cNvPicPr>
            <a:picLocks noChangeAspect="1"/>
          </p:cNvPicPr>
          <p:nvPr/>
        </p:nvPicPr>
        <p:blipFill>
          <a:blip r:embed="rId2"/>
          <a:stretch>
            <a:fillRect/>
          </a:stretch>
        </p:blipFill>
        <p:spPr>
          <a:xfrm>
            <a:off x="131166" y="1164658"/>
            <a:ext cx="6900180" cy="2714323"/>
          </a:xfrm>
          <a:prstGeom prst="rect">
            <a:avLst/>
          </a:prstGeom>
        </p:spPr>
      </p:pic>
      <p:pic>
        <p:nvPicPr>
          <p:cNvPr id="4" name="Picture 3">
            <a:extLst>
              <a:ext uri="{FF2B5EF4-FFF2-40B4-BE49-F238E27FC236}">
                <a16:creationId xmlns:a16="http://schemas.microsoft.com/office/drawing/2014/main" id="{984D56DD-3F61-4228-B274-66D2AC11F494}"/>
              </a:ext>
            </a:extLst>
          </p:cNvPr>
          <p:cNvPicPr>
            <a:picLocks noChangeAspect="1"/>
          </p:cNvPicPr>
          <p:nvPr/>
        </p:nvPicPr>
        <p:blipFill>
          <a:blip r:embed="rId3"/>
          <a:stretch>
            <a:fillRect/>
          </a:stretch>
        </p:blipFill>
        <p:spPr>
          <a:xfrm>
            <a:off x="227419" y="4004759"/>
            <a:ext cx="6803927" cy="2636673"/>
          </a:xfrm>
          <a:prstGeom prst="rect">
            <a:avLst/>
          </a:prstGeom>
        </p:spPr>
      </p:pic>
      <p:pic>
        <p:nvPicPr>
          <p:cNvPr id="6" name="Picture 5">
            <a:extLst>
              <a:ext uri="{FF2B5EF4-FFF2-40B4-BE49-F238E27FC236}">
                <a16:creationId xmlns:a16="http://schemas.microsoft.com/office/drawing/2014/main" id="{927157AB-92AB-414E-8AD1-14D90A505883}"/>
              </a:ext>
            </a:extLst>
          </p:cNvPr>
          <p:cNvPicPr>
            <a:picLocks noChangeAspect="1"/>
          </p:cNvPicPr>
          <p:nvPr/>
        </p:nvPicPr>
        <p:blipFill>
          <a:blip r:embed="rId4"/>
          <a:stretch>
            <a:fillRect/>
          </a:stretch>
        </p:blipFill>
        <p:spPr>
          <a:xfrm>
            <a:off x="7031346" y="1358230"/>
            <a:ext cx="5029488" cy="5029488"/>
          </a:xfrm>
          <a:prstGeom prst="rect">
            <a:avLst/>
          </a:prstGeom>
        </p:spPr>
      </p:pic>
    </p:spTree>
    <p:extLst>
      <p:ext uri="{BB962C8B-B14F-4D97-AF65-F5344CB8AC3E}">
        <p14:creationId xmlns:p14="http://schemas.microsoft.com/office/powerpoint/2010/main" val="1005656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t>In the rapidly growing travel and transportation industry, users often face difficulties in accessing accurate and up-to-date information about bus and train availability and booking options, both for inter-state and intra-state travel. This can lead to frustration, time wastage, and missed opportunities for better travel planning. Current solutions are often fragmented across multiple websites and platforms, making it cumbersome for users to compare prices, availability, and schedules in one place.</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883578"/>
            <a:ext cx="11613485" cy="58151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US" sz="1200" dirty="0">
                <a:latin typeface="Calibri" panose="020F0502020204030204" pitchFamily="34" charset="0"/>
                <a:ea typeface="Calibri" panose="020F0502020204030204" pitchFamily="34" charset="0"/>
                <a:cs typeface="Calibri" panose="020F0502020204030204" pitchFamily="34" charset="0"/>
              </a:rPr>
              <a:t>The proposed enquiry chatbot aims to provide users with seamless access to availability information and booking options for buses and trains, ensuring a stable and efficient journey</a:t>
            </a:r>
            <a:r>
              <a:rPr lang="en-IN" sz="1200" b="1" dirty="0">
                <a:latin typeface="Calibri" panose="020F0502020204030204" pitchFamily="34" charset="0"/>
                <a:ea typeface="Calibri" panose="020F0502020204030204" pitchFamily="34" charset="0"/>
                <a:cs typeface="Calibri" panose="020F0502020204030204" pitchFamily="34" charset="0"/>
              </a:rPr>
              <a:t>. </a:t>
            </a:r>
            <a:r>
              <a:rPr lang="en-IN" sz="1200" dirty="0">
                <a:latin typeface="Calibri"/>
                <a:ea typeface="+mn-lt"/>
                <a:cs typeface="+mn-lt"/>
              </a:rPr>
              <a:t>The solution will consist of the following components:</a:t>
            </a:r>
            <a:endParaRPr lang="en-IN" sz="1200"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Historical data includes past records of bus and train schedules, booking patterns, passenger traffic, and operational logs. It also encompasses seasonal trends, location preferences, event impacts, and weather conditions that have historically influenced travel demand. This data helps identify patterns and trends, providing a foundation for accurate demand forecasting and resource allocation.</a:t>
            </a:r>
            <a:endParaRPr lang="en-IN" sz="1200"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dirty="0">
                <a:latin typeface="Calibri"/>
                <a:cs typeface="Calibri"/>
              </a:rPr>
              <a:t>Real-time data provides up-to-the-minute information on current bus and train availability, live schedules, passenger counts, traffic conditions, and weather. It also includes ongoing booking activity, event information, and system health status. This dynamic data allows for immediate adjustments to predictions and operations, ensuring accurate, responsive, and efficient travel management.</a:t>
            </a:r>
            <a:endParaRPr lang="en-IN" sz="1200"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dirty="0">
                <a:latin typeface="Calibri"/>
                <a:cs typeface="Calibri"/>
              </a:rPr>
              <a:t>Data cleaning for the enquiry chatbot involves detecting and correcting errors in the collected data to ensure its accuracy and quality. This includes handling missing values, removing outliers, and resolving inconsistencies in historical and real-time data on bus and train schedules, availability, and bookings. Clean data is essential for the chatbot to provide reliable and accurate information to users.</a:t>
            </a:r>
            <a:endParaRPr lang="en-IN" sz="1200" dirty="0">
              <a:latin typeface="Calibri"/>
              <a:cs typeface="Calibri"/>
            </a:endParaRPr>
          </a:p>
          <a:p>
            <a:pPr marL="629920" lvl="1" indent="-305435"/>
            <a:r>
              <a:rPr lang="en-US" sz="1200" dirty="0">
                <a:latin typeface="Calibri"/>
                <a:cs typeface="Calibri"/>
              </a:rPr>
              <a:t>Feature engineering for the enquiry chatbot entails extracting and creating relevant features from the raw data to improve the performance of its machine learning models. By transforming and selecting variables such as weather conditions, day of the week, special events, and historical travel patterns, the chatbot can better predict bus and train availability. Effective feature engineering enhances the chatbot's ability to provide accurate real-time information and booking options to users.</a:t>
            </a:r>
            <a:endParaRPr lang="en-IN" sz="1200"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dirty="0">
                <a:latin typeface="Calibri"/>
                <a:cs typeface="Calibri"/>
              </a:rPr>
              <a:t>The enquiry chatbot for buses and trains utilizes advanced machine learning algorithms, such as ARIMA, SARIMA, or LSTM, to predict availability based on historical data and current patterns. By incorporating additional factors like real-time weather conditions, day of the week, special events, and live traffic updates, the model enhances its prediction accuracy. This integration ensures users receive reliable and up-to-date information on bus and train availability, helping them plan their journeys more efficiently.</a:t>
            </a:r>
            <a:endParaRPr lang="en-IN" sz="1200"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dirty="0"/>
              <a:t>The performance of the enquiry chatbot for buses and trains is evaluated using metrics such as user satisfaction, response accuracy, and booking success rate. These metrics help assess the chatbot's effectiveness in providing accurate information and facilitating bookings. A feedback loop is implemented to gather user feedback continuously, enabling the system to make iterative improvements based on user experiences and preferences. </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045058"/>
          </a:xfrm>
        </p:spPr>
        <p:txBody>
          <a:bodyPr vert="horz" lIns="91440" tIns="45720" rIns="91440" bIns="45720" rtlCol="0" anchor="ctr">
            <a:noAutofit/>
          </a:bodyPr>
          <a:lstStyle/>
          <a:p>
            <a:pPr marL="0" indent="0">
              <a:buNone/>
            </a:pPr>
            <a:r>
              <a:rPr lang="en-IN" sz="1200" b="1" dirty="0">
                <a:latin typeface="Calibri"/>
                <a:ea typeface="+mn-lt"/>
                <a:cs typeface="+mn-lt"/>
              </a:rPr>
              <a:t>Evaluation</a:t>
            </a: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The performance of the enquiry chatbot for buses and trains is evaluated using metrics such as user satisfaction, response accuracy, and booking success rate. These metrics help assess the chatbot's effectiveness in providing accurate information and facilitating bookings. A feedback loop is implemented to gather user feedback continuously, enabling the system to make iterative improvements based on user experiences and preferences. This ongoing refinement ensures the chatbot remains responsive to user needs and maintains high levels of accuracy and efficiency.</a:t>
            </a:r>
          </a:p>
          <a:p>
            <a:pPr marL="324485" lvl="1" indent="0">
              <a:buNone/>
            </a:pPr>
            <a:endParaRPr lang="en-IN" sz="1200"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IN" sz="1200" b="1" dirty="0">
                <a:ea typeface="+mn-lt"/>
                <a:cs typeface="+mn-lt"/>
              </a:rPr>
              <a:t>Result:  </a:t>
            </a:r>
            <a:r>
              <a:rPr lang="en-US" sz="1200" dirty="0">
                <a:latin typeface="Calibri" panose="020F0502020204030204" pitchFamily="34" charset="0"/>
                <a:ea typeface="Calibri" panose="020F0502020204030204" pitchFamily="34" charset="0"/>
                <a:cs typeface="Calibri" panose="020F0502020204030204" pitchFamily="34" charset="0"/>
              </a:rPr>
              <a:t>By implementing this enquiry chatbot, transportation operators will be able to:</a:t>
            </a:r>
          </a:p>
          <a:p>
            <a:pPr marL="629920" lvl="1" indent="-305435"/>
            <a:endParaRPr lang="en-US" sz="1200"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Provide Accurate Information: Offer real-time and accurate bus and train availability information to users.</a:t>
            </a:r>
          </a:p>
          <a:p>
            <a:pPr marL="629920" lvl="1" indent="-305435"/>
            <a:endParaRPr lang="en-US" sz="1200"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Streamline Booking Process: Simplify the booking process, making it easier and more convenient for users to make reservations.</a:t>
            </a:r>
          </a:p>
          <a:p>
            <a:pPr marL="629920" lvl="1" indent="-305435"/>
            <a:endParaRPr lang="en-US" sz="1200"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Enhance User Experience: Improve overall user satisfaction by providing quick, reliable, and accessible information and booking services.</a:t>
            </a:r>
          </a:p>
          <a:p>
            <a:pPr marL="629920" lvl="1" indent="-305435"/>
            <a:endParaRPr lang="en-US" sz="1200"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Optimize Resource Allocation: Use data-driven insights to optimize bus and train schedules, ensuring better resource allocation and improved operational efficiency.</a:t>
            </a:r>
            <a:endParaRPr lang="en-IN" sz="12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113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215756"/>
            <a:ext cx="11029615" cy="7993294"/>
          </a:xfrm>
        </p:spPr>
        <p:txBody>
          <a:bodyPr>
            <a:normAutofit/>
          </a:bodyPr>
          <a:lstStyle/>
          <a:p>
            <a:pPr marL="0" indent="0">
              <a:buNone/>
            </a:pPr>
            <a:r>
              <a:rPr lang="en-IN" sz="1800" b="1" dirty="0">
                <a:solidFill>
                  <a:srgbClr val="0F0F0F"/>
                </a:solidFill>
              </a:rPr>
              <a:t>System requirements</a:t>
            </a:r>
          </a:p>
          <a:p>
            <a:pPr marL="0" indent="0">
              <a:buNone/>
            </a:pPr>
            <a:r>
              <a:rPr lang="en-IN" sz="1200" b="1" u="sng" dirty="0">
                <a:solidFill>
                  <a:srgbClr val="0F0F0F"/>
                </a:solidFill>
                <a:latin typeface="Calibri" panose="020F0502020204030204" pitchFamily="34" charset="0"/>
                <a:ea typeface="Calibri" panose="020F0502020204030204" pitchFamily="34" charset="0"/>
                <a:cs typeface="Calibri" panose="020F0502020204030204" pitchFamily="34" charset="0"/>
              </a:rPr>
              <a:t>IBM Cloud Services</a:t>
            </a:r>
          </a:p>
          <a:p>
            <a:pPr marL="0" indent="0">
              <a:buNone/>
            </a:pPr>
            <a:r>
              <a:rPr lang="en-IN" sz="1200" b="1" dirty="0">
                <a:solidFill>
                  <a:srgbClr val="0F0F0F"/>
                </a:solidFill>
                <a:latin typeface="Calibri" panose="020F0502020204030204" pitchFamily="34" charset="0"/>
                <a:ea typeface="Calibri" panose="020F0502020204030204" pitchFamily="34" charset="0"/>
                <a:cs typeface="Calibri" panose="020F0502020204030204" pitchFamily="34" charset="0"/>
              </a:rPr>
              <a:t>IBM Watson Assistant</a:t>
            </a:r>
            <a:r>
              <a:rPr lang="en-IN" sz="1200" dirty="0">
                <a:solidFill>
                  <a:srgbClr val="0F0F0F"/>
                </a:solidFill>
                <a:latin typeface="Calibri" panose="020F0502020204030204" pitchFamily="34" charset="0"/>
                <a:ea typeface="Calibri" panose="020F0502020204030204" pitchFamily="34" charset="0"/>
                <a:cs typeface="Calibri" panose="020F0502020204030204" pitchFamily="34" charset="0"/>
              </a:rPr>
              <a:t>: Utilize Watson Assistant for building, training, and deploying the chatbot with natural language understanding capabilities. Watson Assistant's easy         integration with other IBM Cloud services for seamless data flow and functionality. </a:t>
            </a:r>
          </a:p>
          <a:p>
            <a:pPr marL="0" indent="0">
              <a:buNone/>
            </a:pPr>
            <a:r>
              <a:rPr lang="en-IN" sz="1200" b="1" dirty="0">
                <a:solidFill>
                  <a:srgbClr val="0F0F0F"/>
                </a:solidFill>
                <a:latin typeface="Calibri" panose="020F0502020204030204" pitchFamily="34" charset="0"/>
                <a:ea typeface="Calibri" panose="020F0502020204030204" pitchFamily="34" charset="0"/>
                <a:cs typeface="Calibri" panose="020F0502020204030204" pitchFamily="34" charset="0"/>
              </a:rPr>
              <a:t>IBM Cloud Functions: </a:t>
            </a:r>
            <a:r>
              <a:rPr lang="en-IN" sz="1200" dirty="0">
                <a:solidFill>
                  <a:srgbClr val="0F0F0F"/>
                </a:solidFill>
                <a:latin typeface="Calibri" panose="020F0502020204030204" pitchFamily="34" charset="0"/>
                <a:ea typeface="Calibri" panose="020F0502020204030204" pitchFamily="34" charset="0"/>
                <a:cs typeface="Calibri" panose="020F0502020204030204" pitchFamily="34" charset="0"/>
              </a:rPr>
              <a:t>Use IBM Cloud Functions (serverless computing) to handle backend logic, including data processing and API integrations.</a:t>
            </a:r>
          </a:p>
          <a:p>
            <a:pPr marL="0" indent="0">
              <a:buNone/>
            </a:pPr>
            <a:r>
              <a:rPr lang="en-US" sz="1200" b="1" dirty="0">
                <a:solidFill>
                  <a:srgbClr val="0F0F0F"/>
                </a:solidFill>
                <a:latin typeface="Calibri" panose="020F0502020204030204" pitchFamily="34" charset="0"/>
                <a:ea typeface="Calibri" panose="020F0502020204030204" pitchFamily="34" charset="0"/>
                <a:cs typeface="Calibri" panose="020F0502020204030204" pitchFamily="34" charset="0"/>
              </a:rPr>
              <a:t>IBM Cloud Databases</a:t>
            </a: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 IBM Db2 or </a:t>
            </a:r>
            <a:r>
              <a:rPr lang="en-US" sz="1200" dirty="0" err="1">
                <a:solidFill>
                  <a:srgbClr val="0F0F0F"/>
                </a:solidFill>
                <a:latin typeface="Calibri" panose="020F0502020204030204" pitchFamily="34" charset="0"/>
                <a:ea typeface="Calibri" panose="020F0502020204030204" pitchFamily="34" charset="0"/>
                <a:cs typeface="Calibri" panose="020F0502020204030204" pitchFamily="34" charset="0"/>
              </a:rPr>
              <a:t>Cloudant</a:t>
            </a: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 for storing structured and unstructured data, including historical and real-time data on bus and train availability.</a:t>
            </a:r>
          </a:p>
          <a:p>
            <a:pPr marL="0" indent="0">
              <a:buNone/>
            </a:pPr>
            <a:r>
              <a:rPr lang="en-US" sz="1200" b="1" dirty="0">
                <a:solidFill>
                  <a:srgbClr val="0F0F0F"/>
                </a:solidFill>
                <a:latin typeface="Calibri" panose="020F0502020204030204" pitchFamily="34" charset="0"/>
                <a:ea typeface="Calibri" panose="020F0502020204030204" pitchFamily="34" charset="0"/>
                <a:cs typeface="Calibri" panose="020F0502020204030204" pitchFamily="34" charset="0"/>
              </a:rPr>
              <a:t>IBM Watson Machine Learning</a:t>
            </a: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 Implement Watson Machine Learning for building, training, and deploying machine learning models to predict availability and demand patterns.</a:t>
            </a:r>
          </a:p>
          <a:p>
            <a:pPr marL="0" indent="0">
              <a:buNone/>
            </a:pPr>
            <a:r>
              <a:rPr lang="en-US" sz="1200" b="1" dirty="0">
                <a:solidFill>
                  <a:srgbClr val="0F0F0F"/>
                </a:solidFill>
                <a:latin typeface="Calibri" panose="020F0502020204030204" pitchFamily="34" charset="0"/>
                <a:ea typeface="Calibri" panose="020F0502020204030204" pitchFamily="34" charset="0"/>
                <a:cs typeface="Calibri" panose="020F0502020204030204" pitchFamily="34" charset="0"/>
              </a:rPr>
              <a:t>IBM Weather Company Data: </a:t>
            </a: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Integrate with IBM Weather Company Data to incorporate real-time weather data into availability predictions and user information.</a:t>
            </a:r>
          </a:p>
          <a:p>
            <a:pPr marL="0" indent="0">
              <a:buNone/>
            </a:pPr>
            <a:r>
              <a:rPr lang="en-IN" sz="1200" b="1" u="sng" dirty="0">
                <a:solidFill>
                  <a:srgbClr val="0F0F0F"/>
                </a:solidFill>
                <a:latin typeface="Calibri" panose="020F0502020204030204" pitchFamily="34" charset="0"/>
                <a:ea typeface="Calibri" panose="020F0502020204030204" pitchFamily="34" charset="0"/>
                <a:cs typeface="Calibri" panose="020F0502020204030204" pitchFamily="34" charset="0"/>
              </a:rPr>
              <a:t>Hardware Requirements</a:t>
            </a:r>
            <a:endParaRPr lang="en-IN" sz="1200" u="sng"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200" b="1" dirty="0">
                <a:solidFill>
                  <a:srgbClr val="0F0F0F"/>
                </a:solidFill>
                <a:latin typeface="Calibri" panose="020F0502020204030204" pitchFamily="34" charset="0"/>
                <a:ea typeface="Calibri" panose="020F0502020204030204" pitchFamily="34" charset="0"/>
                <a:cs typeface="Calibri" panose="020F0502020204030204" pitchFamily="34" charset="0"/>
              </a:rPr>
              <a:t>IBM Cloud Infrastructure: </a:t>
            </a:r>
            <a:r>
              <a:rPr lang="en-IN" sz="1200" dirty="0">
                <a:solidFill>
                  <a:srgbClr val="0F0F0F"/>
                </a:solidFill>
                <a:latin typeface="Calibri" panose="020F0502020204030204" pitchFamily="34" charset="0"/>
                <a:ea typeface="Calibri" panose="020F0502020204030204" pitchFamily="34" charset="0"/>
                <a:cs typeface="Calibri" panose="020F0502020204030204" pitchFamily="34" charset="0"/>
              </a:rPr>
              <a:t>Utilize IBM Cloud virtual servers and scalable infrastructure to handle concurrent user requests and ensure system reliability.</a:t>
            </a:r>
          </a:p>
          <a:p>
            <a:pPr marL="0" indent="0">
              <a:buNone/>
            </a:pPr>
            <a:r>
              <a:rPr lang="en-IN" sz="1200" b="1" dirty="0">
                <a:solidFill>
                  <a:srgbClr val="0F0F0F"/>
                </a:solidFill>
                <a:latin typeface="Calibri" panose="020F0502020204030204" pitchFamily="34" charset="0"/>
                <a:ea typeface="Calibri" panose="020F0502020204030204" pitchFamily="34" charset="0"/>
                <a:cs typeface="Calibri" panose="020F0502020204030204" pitchFamily="34" charset="0"/>
              </a:rPr>
              <a:t>Storage: </a:t>
            </a:r>
            <a:r>
              <a:rPr lang="en-IN" sz="1200" dirty="0">
                <a:solidFill>
                  <a:srgbClr val="0F0F0F"/>
                </a:solidFill>
                <a:latin typeface="Calibri" panose="020F0502020204030204" pitchFamily="34" charset="0"/>
                <a:ea typeface="Calibri" panose="020F0502020204030204" pitchFamily="34" charset="0"/>
                <a:cs typeface="Calibri" panose="020F0502020204030204" pitchFamily="34" charset="0"/>
              </a:rPr>
              <a:t>IBM Cloud Object Storage for high-capacity, scalable storage solutions for historical data, real-time logs, and backups.</a:t>
            </a:r>
          </a:p>
          <a:p>
            <a:pPr marL="0" indent="0">
              <a:buNone/>
            </a:pPr>
            <a:r>
              <a:rPr lang="en-IN" sz="1200" b="1" u="sng" dirty="0">
                <a:solidFill>
                  <a:srgbClr val="0F0F0F"/>
                </a:solidFill>
                <a:latin typeface="Calibri" panose="020F0502020204030204" pitchFamily="34" charset="0"/>
                <a:ea typeface="Calibri" panose="020F0502020204030204" pitchFamily="34" charset="0"/>
                <a:cs typeface="Calibri" panose="020F0502020204030204" pitchFamily="34" charset="0"/>
              </a:rPr>
              <a:t>Software Requirements</a:t>
            </a:r>
          </a:p>
          <a:p>
            <a:pPr marL="0" indent="0">
              <a:buNone/>
            </a:pPr>
            <a:r>
              <a:rPr lang="en-IN" sz="1200" b="1" dirty="0">
                <a:solidFill>
                  <a:srgbClr val="0F0F0F"/>
                </a:solidFill>
                <a:latin typeface="Calibri" panose="020F0502020204030204" pitchFamily="34" charset="0"/>
                <a:ea typeface="Calibri" panose="020F0502020204030204" pitchFamily="34" charset="0"/>
                <a:cs typeface="Calibri" panose="020F0502020204030204" pitchFamily="34" charset="0"/>
              </a:rPr>
              <a:t>Operating System</a:t>
            </a:r>
            <a:r>
              <a:rPr lang="en-IN" sz="1200" dirty="0">
                <a:solidFill>
                  <a:srgbClr val="0F0F0F"/>
                </a:solidFill>
                <a:latin typeface="Calibri" panose="020F0502020204030204" pitchFamily="34" charset="0"/>
                <a:ea typeface="Calibri" panose="020F0502020204030204" pitchFamily="34" charset="0"/>
                <a:cs typeface="Calibri" panose="020F0502020204030204" pitchFamily="34" charset="0"/>
              </a:rPr>
              <a:t>: Managed by IBM Cloud services, typically Linux-based environments for backend operations.</a:t>
            </a:r>
          </a:p>
          <a:p>
            <a:pPr marL="0" indent="0">
              <a:buNone/>
            </a:pPr>
            <a:r>
              <a:rPr lang="en-IN" sz="1200" b="1" dirty="0">
                <a:solidFill>
                  <a:srgbClr val="0F0F0F"/>
                </a:solidFill>
                <a:latin typeface="Calibri" panose="020F0502020204030204" pitchFamily="34" charset="0"/>
                <a:ea typeface="Calibri" panose="020F0502020204030204" pitchFamily="34" charset="0"/>
                <a:cs typeface="Calibri" panose="020F0502020204030204" pitchFamily="34" charset="0"/>
              </a:rPr>
              <a:t>Database Management</a:t>
            </a:r>
            <a:r>
              <a:rPr lang="en-IN" sz="1200" dirty="0">
                <a:solidFill>
                  <a:srgbClr val="0F0F0F"/>
                </a:solidFill>
                <a:latin typeface="Calibri" panose="020F0502020204030204" pitchFamily="34" charset="0"/>
                <a:ea typeface="Calibri" panose="020F0502020204030204" pitchFamily="34" charset="0"/>
                <a:cs typeface="Calibri" panose="020F0502020204030204" pitchFamily="34" charset="0"/>
              </a:rPr>
              <a:t>: IBM Db2 for SQL-based database management. IBM </a:t>
            </a:r>
            <a:r>
              <a:rPr lang="en-IN" sz="1200" dirty="0" err="1">
                <a:solidFill>
                  <a:srgbClr val="0F0F0F"/>
                </a:solidFill>
                <a:latin typeface="Calibri" panose="020F0502020204030204" pitchFamily="34" charset="0"/>
                <a:ea typeface="Calibri" panose="020F0502020204030204" pitchFamily="34" charset="0"/>
                <a:cs typeface="Calibri" panose="020F0502020204030204" pitchFamily="34" charset="0"/>
              </a:rPr>
              <a:t>Cloudant</a:t>
            </a:r>
            <a:r>
              <a:rPr lang="en-IN" sz="1200" dirty="0">
                <a:solidFill>
                  <a:srgbClr val="0F0F0F"/>
                </a:solidFill>
                <a:latin typeface="Calibri" panose="020F0502020204030204" pitchFamily="34" charset="0"/>
                <a:ea typeface="Calibri" panose="020F0502020204030204" pitchFamily="34" charset="0"/>
                <a:cs typeface="Calibri" panose="020F0502020204030204" pitchFamily="34" charset="0"/>
              </a:rPr>
              <a:t> for NoSQL database needs, providing flexibility for handling various data formats.                </a:t>
            </a:r>
          </a:p>
          <a:p>
            <a:pPr marL="0" indent="0">
              <a:buNone/>
            </a:pPr>
            <a:r>
              <a:rPr lang="en-IN" sz="1200" b="1" dirty="0">
                <a:solidFill>
                  <a:srgbClr val="0F0F0F"/>
                </a:solidFill>
                <a:latin typeface="Calibri" panose="020F0502020204030204" pitchFamily="34" charset="0"/>
                <a:ea typeface="Calibri" panose="020F0502020204030204" pitchFamily="34" charset="0"/>
                <a:cs typeface="Calibri" panose="020F0502020204030204" pitchFamily="34" charset="0"/>
              </a:rPr>
              <a:t>APIs and Integrations</a:t>
            </a:r>
            <a:r>
              <a:rPr lang="en-IN" sz="1200" dirty="0">
                <a:solidFill>
                  <a:srgbClr val="0F0F0F"/>
                </a:solidFill>
                <a:latin typeface="Calibri" panose="020F0502020204030204" pitchFamily="34" charset="0"/>
                <a:ea typeface="Calibri" panose="020F0502020204030204" pitchFamily="34" charset="0"/>
                <a:cs typeface="Calibri" panose="020F0502020204030204" pitchFamily="34" charset="0"/>
              </a:rPr>
              <a:t>: Watson Assistant APIs for chatbot functionalities. Custom APIs for integrating with external data sources (e.g., transportation schedules, booking systems).</a:t>
            </a:r>
          </a:p>
        </p:txBody>
      </p:sp>
    </p:spTree>
    <p:extLst>
      <p:ext uri="{BB962C8B-B14F-4D97-AF65-F5344CB8AC3E}">
        <p14:creationId xmlns:p14="http://schemas.microsoft.com/office/powerpoint/2010/main" val="2789474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5207932"/>
          </a:xfrm>
        </p:spPr>
        <p:txBody>
          <a:bodyPr>
            <a:normAutofit/>
          </a:bodyPr>
          <a:lstStyle/>
          <a:p>
            <a:pPr marL="0" indent="0">
              <a:buNone/>
            </a:pPr>
            <a:r>
              <a:rPr lang="en-IN" sz="1800" b="1" dirty="0">
                <a:solidFill>
                  <a:srgbClr val="0F0F0F"/>
                </a:solidFill>
              </a:rPr>
              <a:t>System requirements</a:t>
            </a:r>
          </a:p>
          <a:p>
            <a:pPr marL="0" indent="0">
              <a:buNone/>
            </a:pPr>
            <a:r>
              <a:rPr lang="en-US" sz="1200" b="1" u="sng" dirty="0">
                <a:solidFill>
                  <a:srgbClr val="0F0F0F"/>
                </a:solidFill>
                <a:latin typeface="Calibri" panose="020F0502020204030204" pitchFamily="34" charset="0"/>
                <a:ea typeface="Calibri" panose="020F0502020204030204" pitchFamily="34" charset="0"/>
                <a:cs typeface="Calibri" panose="020F0502020204030204" pitchFamily="34" charset="0"/>
              </a:rPr>
              <a:t>Security Requirements</a:t>
            </a:r>
          </a:p>
          <a:p>
            <a:pPr marL="0" indent="0">
              <a:buNone/>
            </a:pPr>
            <a:r>
              <a:rPr lang="en-US" sz="1200" b="1" dirty="0">
                <a:solidFill>
                  <a:srgbClr val="0F0F0F"/>
                </a:solidFill>
                <a:latin typeface="Calibri" panose="020F0502020204030204" pitchFamily="34" charset="0"/>
                <a:ea typeface="Calibri" panose="020F0502020204030204" pitchFamily="34" charset="0"/>
                <a:cs typeface="Calibri" panose="020F0502020204030204" pitchFamily="34" charset="0"/>
              </a:rPr>
              <a:t>Data Encryption</a:t>
            </a: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 Enforce SSL/TLS for secure communications. Use IBM Key Protect for managing encryption keys and securing sensitive data.</a:t>
            </a:r>
          </a:p>
          <a:p>
            <a:pPr marL="0" indent="0">
              <a:buNone/>
            </a:pPr>
            <a:r>
              <a:rPr lang="en-US" sz="1200" b="1" dirty="0">
                <a:solidFill>
                  <a:srgbClr val="0F0F0F"/>
                </a:solidFill>
                <a:latin typeface="Calibri" panose="020F0502020204030204" pitchFamily="34" charset="0"/>
                <a:ea typeface="Calibri" panose="020F0502020204030204" pitchFamily="34" charset="0"/>
                <a:cs typeface="Calibri" panose="020F0502020204030204" pitchFamily="34" charset="0"/>
              </a:rPr>
              <a:t>Authentication and Authorization: </a:t>
            </a: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Implement IBM Identity and Access Management (IAM) for robust authentication and authorization controls.</a:t>
            </a:r>
          </a:p>
          <a:p>
            <a:pPr marL="0" indent="0">
              <a:buNone/>
            </a:pPr>
            <a:r>
              <a:rPr lang="en-US" sz="1200" b="1" dirty="0">
                <a:solidFill>
                  <a:srgbClr val="0F0F0F"/>
                </a:solidFill>
                <a:latin typeface="Calibri" panose="020F0502020204030204" pitchFamily="34" charset="0"/>
                <a:ea typeface="Calibri" panose="020F0502020204030204" pitchFamily="34" charset="0"/>
                <a:cs typeface="Calibri" panose="020F0502020204030204" pitchFamily="34" charset="0"/>
              </a:rPr>
              <a:t>Monitoring and Logging: </a:t>
            </a: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Use IBM Cloud Monitoring and Log Analysis to track system performance, detect anomalies, and ensure uptime.</a:t>
            </a:r>
          </a:p>
          <a:p>
            <a:pPr marL="0" indent="0">
              <a:buNone/>
            </a:pPr>
            <a:r>
              <a:rPr lang="en-US" sz="1200" b="1" u="sng" dirty="0">
                <a:solidFill>
                  <a:srgbClr val="0F0F0F"/>
                </a:solidFill>
                <a:latin typeface="Calibri" panose="020F0502020204030204" pitchFamily="34" charset="0"/>
                <a:ea typeface="Calibri" panose="020F0502020204030204" pitchFamily="34" charset="0"/>
                <a:cs typeface="Calibri" panose="020F0502020204030204" pitchFamily="34" charset="0"/>
              </a:rPr>
              <a:t>Additional Requirements</a:t>
            </a:r>
          </a:p>
          <a:p>
            <a:pPr marL="0" indent="0">
              <a:buNone/>
            </a:pPr>
            <a:r>
              <a:rPr lang="en-US" sz="1200" b="1" dirty="0">
                <a:solidFill>
                  <a:srgbClr val="0F0F0F"/>
                </a:solidFill>
                <a:latin typeface="Calibri" panose="020F0502020204030204" pitchFamily="34" charset="0"/>
                <a:ea typeface="Calibri" panose="020F0502020204030204" pitchFamily="34" charset="0"/>
                <a:cs typeface="Calibri" panose="020F0502020204030204" pitchFamily="34" charset="0"/>
              </a:rPr>
              <a:t>Reliability: </a:t>
            </a: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High availability configurations with IBM Cloud regions and availability zones. Regular backups and disaster recovery plans facilitated by IBM Cloud services.</a:t>
            </a:r>
          </a:p>
          <a:p>
            <a:pPr marL="0" indent="0">
              <a:buNone/>
            </a:pPr>
            <a:r>
              <a:rPr lang="en-US" sz="1200" b="1" dirty="0">
                <a:solidFill>
                  <a:srgbClr val="0F0F0F"/>
                </a:solidFill>
                <a:latin typeface="Calibri" panose="020F0502020204030204" pitchFamily="34" charset="0"/>
                <a:ea typeface="Calibri" panose="020F0502020204030204" pitchFamily="34" charset="0"/>
                <a:cs typeface="Calibri" panose="020F0502020204030204" pitchFamily="34" charset="0"/>
              </a:rPr>
              <a:t>User Interface: </a:t>
            </a: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Watson Assistant’s integrated web chat interface for deployment on web and mobile platforms. Support for multiple languages and accessibility features to cater to a diverse user base.</a:t>
            </a:r>
          </a:p>
          <a:p>
            <a:pPr marL="0" indent="0">
              <a:buNone/>
            </a:pPr>
            <a:r>
              <a:rPr lang="en-US" sz="1200" b="1" dirty="0">
                <a:solidFill>
                  <a:srgbClr val="0F0F0F"/>
                </a:solidFill>
                <a:latin typeface="Calibri" panose="020F0502020204030204" pitchFamily="34" charset="0"/>
                <a:ea typeface="Calibri" panose="020F0502020204030204" pitchFamily="34" charset="0"/>
                <a:cs typeface="Calibri" panose="020F0502020204030204" pitchFamily="34" charset="0"/>
              </a:rPr>
              <a:t>Support and Maintenance: </a:t>
            </a: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IBM Cloud support plans for ongoing technical assistance and system updates. Automated updates and maintenance schedules to ensure system security and performance.</a:t>
            </a:r>
            <a:endParaRPr lang="en-IN" sz="1200"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954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5207932"/>
          </a:xfrm>
        </p:spPr>
        <p:txBody>
          <a:bodyPr>
            <a:normAutofit fontScale="92500" lnSpcReduction="20000"/>
          </a:bodyPr>
          <a:lstStyle/>
          <a:p>
            <a:pPr marL="0" indent="0">
              <a:buNone/>
            </a:pPr>
            <a:r>
              <a:rPr lang="en-IN" sz="1800" b="1" dirty="0">
                <a:solidFill>
                  <a:srgbClr val="0F0F0F"/>
                </a:solidFill>
              </a:rPr>
              <a:t>Libraries Used</a:t>
            </a:r>
          </a:p>
          <a:p>
            <a:pPr marL="0" indent="0">
              <a:buNone/>
            </a:pPr>
            <a:r>
              <a:rPr lang="en-IN" sz="1300" b="1" u="sng" dirty="0">
                <a:solidFill>
                  <a:srgbClr val="0F0F0F"/>
                </a:solidFill>
                <a:latin typeface="Calibri" panose="020F0502020204030204" pitchFamily="34" charset="0"/>
                <a:ea typeface="Calibri" panose="020F0502020204030204" pitchFamily="34" charset="0"/>
                <a:cs typeface="Calibri" panose="020F0502020204030204" pitchFamily="34" charset="0"/>
              </a:rPr>
              <a:t>Natural Language Processing (NLP):</a:t>
            </a:r>
          </a:p>
          <a:p>
            <a:pPr marL="0" indent="0">
              <a:buNone/>
            </a:pPr>
            <a:r>
              <a:rPr lang="en-IN" sz="1300" b="1" dirty="0">
                <a:solidFill>
                  <a:srgbClr val="0F0F0F"/>
                </a:solidFill>
                <a:latin typeface="Calibri" panose="020F0502020204030204" pitchFamily="34" charset="0"/>
                <a:ea typeface="Calibri" panose="020F0502020204030204" pitchFamily="34" charset="0"/>
                <a:cs typeface="Calibri" panose="020F0502020204030204" pitchFamily="34" charset="0"/>
              </a:rPr>
              <a:t>Watson Assistant: </a:t>
            </a:r>
            <a:r>
              <a:rPr lang="en-IN" sz="1300" dirty="0">
                <a:solidFill>
                  <a:srgbClr val="0F0F0F"/>
                </a:solidFill>
                <a:latin typeface="Calibri" panose="020F0502020204030204" pitchFamily="34" charset="0"/>
                <a:ea typeface="Calibri" panose="020F0502020204030204" pitchFamily="34" charset="0"/>
                <a:cs typeface="Calibri" panose="020F0502020204030204" pitchFamily="34" charset="0"/>
              </a:rPr>
              <a:t>IBM Watson Assistant for building the conversational interface.</a:t>
            </a:r>
          </a:p>
          <a:p>
            <a:pPr marL="0" indent="0">
              <a:buNone/>
            </a:pPr>
            <a:r>
              <a:rPr lang="en-IN" sz="1300" b="1" dirty="0">
                <a:solidFill>
                  <a:srgbClr val="0F0F0F"/>
                </a:solidFill>
                <a:latin typeface="Calibri" panose="020F0502020204030204" pitchFamily="34" charset="0"/>
                <a:ea typeface="Calibri" panose="020F0502020204030204" pitchFamily="34" charset="0"/>
                <a:cs typeface="Calibri" panose="020F0502020204030204" pitchFamily="34" charset="0"/>
              </a:rPr>
              <a:t>NLTK</a:t>
            </a:r>
            <a:r>
              <a:rPr lang="en-IN" sz="1300" dirty="0">
                <a:solidFill>
                  <a:srgbClr val="0F0F0F"/>
                </a:solidFill>
                <a:latin typeface="Calibri" panose="020F0502020204030204" pitchFamily="34" charset="0"/>
                <a:ea typeface="Calibri" panose="020F0502020204030204" pitchFamily="34" charset="0"/>
                <a:cs typeface="Calibri" panose="020F0502020204030204" pitchFamily="34" charset="0"/>
              </a:rPr>
              <a:t>: Natural Language Toolkit for text processing tasks.</a:t>
            </a:r>
          </a:p>
          <a:p>
            <a:pPr marL="0" indent="0">
              <a:buNone/>
            </a:pPr>
            <a:r>
              <a:rPr lang="en-IN" sz="1300" b="1" dirty="0" err="1">
                <a:solidFill>
                  <a:srgbClr val="0F0F0F"/>
                </a:solidFill>
                <a:latin typeface="Calibri" panose="020F0502020204030204" pitchFamily="34" charset="0"/>
                <a:ea typeface="Calibri" panose="020F0502020204030204" pitchFamily="34" charset="0"/>
                <a:cs typeface="Calibri" panose="020F0502020204030204" pitchFamily="34" charset="0"/>
              </a:rPr>
              <a:t>spaCy</a:t>
            </a:r>
            <a:r>
              <a:rPr lang="en-IN" sz="1300" b="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en-IN" sz="1300" dirty="0">
                <a:solidFill>
                  <a:srgbClr val="0F0F0F"/>
                </a:solidFill>
                <a:latin typeface="Calibri" panose="020F0502020204030204" pitchFamily="34" charset="0"/>
                <a:ea typeface="Calibri" panose="020F0502020204030204" pitchFamily="34" charset="0"/>
                <a:cs typeface="Calibri" panose="020F0502020204030204" pitchFamily="34" charset="0"/>
              </a:rPr>
              <a:t>Industrial-strength NLP library for advanced text processing.</a:t>
            </a:r>
          </a:p>
          <a:p>
            <a:pPr marL="0" indent="0">
              <a:buNone/>
            </a:pPr>
            <a:r>
              <a:rPr lang="en-IN" sz="1300" b="1" u="sng" dirty="0">
                <a:solidFill>
                  <a:srgbClr val="0F0F0F"/>
                </a:solidFill>
                <a:latin typeface="Calibri" panose="020F0502020204030204" pitchFamily="34" charset="0"/>
                <a:ea typeface="Calibri" panose="020F0502020204030204" pitchFamily="34" charset="0"/>
                <a:cs typeface="Calibri" panose="020F0502020204030204" pitchFamily="34" charset="0"/>
              </a:rPr>
              <a:t>Machine Learning and Data Processing:</a:t>
            </a:r>
          </a:p>
          <a:p>
            <a:pPr marL="0" indent="0">
              <a:buNone/>
            </a:pPr>
            <a:r>
              <a:rPr lang="en-IN" sz="1300" b="1" dirty="0" err="1">
                <a:solidFill>
                  <a:srgbClr val="0F0F0F"/>
                </a:solidFill>
                <a:latin typeface="Calibri" panose="020F0502020204030204" pitchFamily="34" charset="0"/>
                <a:ea typeface="Calibri" panose="020F0502020204030204" pitchFamily="34" charset="0"/>
                <a:cs typeface="Calibri" panose="020F0502020204030204" pitchFamily="34" charset="0"/>
              </a:rPr>
              <a:t>scikit</a:t>
            </a:r>
            <a:r>
              <a:rPr lang="en-IN" sz="1300" b="1" dirty="0">
                <a:solidFill>
                  <a:srgbClr val="0F0F0F"/>
                </a:solidFill>
                <a:latin typeface="Calibri" panose="020F0502020204030204" pitchFamily="34" charset="0"/>
                <a:ea typeface="Calibri" panose="020F0502020204030204" pitchFamily="34" charset="0"/>
                <a:cs typeface="Calibri" panose="020F0502020204030204" pitchFamily="34" charset="0"/>
              </a:rPr>
              <a:t>-learn:</a:t>
            </a:r>
            <a:r>
              <a:rPr lang="en-IN" sz="1300" dirty="0">
                <a:solidFill>
                  <a:srgbClr val="0F0F0F"/>
                </a:solidFill>
                <a:latin typeface="Calibri" panose="020F0502020204030204" pitchFamily="34" charset="0"/>
                <a:ea typeface="Calibri" panose="020F0502020204030204" pitchFamily="34" charset="0"/>
                <a:cs typeface="Calibri" panose="020F0502020204030204" pitchFamily="34" charset="0"/>
              </a:rPr>
              <a:t> For implementing machine learning models and data </a:t>
            </a:r>
            <a:r>
              <a:rPr lang="en-IN" sz="1300" dirty="0" err="1">
                <a:solidFill>
                  <a:srgbClr val="0F0F0F"/>
                </a:solidFill>
                <a:latin typeface="Calibri" panose="020F0502020204030204" pitchFamily="34" charset="0"/>
                <a:ea typeface="Calibri" panose="020F0502020204030204" pitchFamily="34" charset="0"/>
                <a:cs typeface="Calibri" panose="020F0502020204030204" pitchFamily="34" charset="0"/>
              </a:rPr>
              <a:t>preprocessing</a:t>
            </a:r>
            <a:r>
              <a:rPr lang="en-IN" sz="1300"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1300" b="1" dirty="0">
                <a:solidFill>
                  <a:srgbClr val="0F0F0F"/>
                </a:solidFill>
                <a:latin typeface="Calibri" panose="020F0502020204030204" pitchFamily="34" charset="0"/>
                <a:ea typeface="Calibri" panose="020F0502020204030204" pitchFamily="34" charset="0"/>
                <a:cs typeface="Calibri" panose="020F0502020204030204" pitchFamily="34" charset="0"/>
              </a:rPr>
              <a:t>pandas</a:t>
            </a:r>
            <a:r>
              <a:rPr lang="en-IN" sz="1300" dirty="0">
                <a:solidFill>
                  <a:srgbClr val="0F0F0F"/>
                </a:solidFill>
                <a:latin typeface="Calibri" panose="020F0502020204030204" pitchFamily="34" charset="0"/>
                <a:ea typeface="Calibri" panose="020F0502020204030204" pitchFamily="34" charset="0"/>
                <a:cs typeface="Calibri" panose="020F0502020204030204" pitchFamily="34" charset="0"/>
              </a:rPr>
              <a:t>: For data manipulation and analysis.</a:t>
            </a:r>
          </a:p>
          <a:p>
            <a:pPr marL="0" indent="0">
              <a:buNone/>
            </a:pPr>
            <a:r>
              <a:rPr lang="en-IN" sz="1300" b="1" dirty="0" err="1">
                <a:solidFill>
                  <a:srgbClr val="0F0F0F"/>
                </a:solidFill>
                <a:latin typeface="Calibri" panose="020F0502020204030204" pitchFamily="34" charset="0"/>
                <a:ea typeface="Calibri" panose="020F0502020204030204" pitchFamily="34" charset="0"/>
                <a:cs typeface="Calibri" panose="020F0502020204030204" pitchFamily="34" charset="0"/>
              </a:rPr>
              <a:t>numpy</a:t>
            </a:r>
            <a:r>
              <a:rPr lang="en-IN" sz="1300" b="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en-IN" sz="1300" dirty="0">
                <a:solidFill>
                  <a:srgbClr val="0F0F0F"/>
                </a:solidFill>
                <a:latin typeface="Calibri" panose="020F0502020204030204" pitchFamily="34" charset="0"/>
                <a:ea typeface="Calibri" panose="020F0502020204030204" pitchFamily="34" charset="0"/>
                <a:cs typeface="Calibri" panose="020F0502020204030204" pitchFamily="34" charset="0"/>
              </a:rPr>
              <a:t>For numerical operations and handling arrays.</a:t>
            </a:r>
          </a:p>
          <a:p>
            <a:pPr marL="0" indent="0">
              <a:buNone/>
            </a:pPr>
            <a:r>
              <a:rPr lang="en-IN" sz="1300" b="1" dirty="0" err="1">
                <a:solidFill>
                  <a:srgbClr val="0F0F0F"/>
                </a:solidFill>
                <a:latin typeface="Calibri" panose="020F0502020204030204" pitchFamily="34" charset="0"/>
                <a:ea typeface="Calibri" panose="020F0502020204030204" pitchFamily="34" charset="0"/>
                <a:cs typeface="Calibri" panose="020F0502020204030204" pitchFamily="34" charset="0"/>
              </a:rPr>
              <a:t>statsmodels</a:t>
            </a:r>
            <a:r>
              <a:rPr lang="en-IN" sz="1300" dirty="0">
                <a:solidFill>
                  <a:srgbClr val="0F0F0F"/>
                </a:solidFill>
                <a:latin typeface="Calibri" panose="020F0502020204030204" pitchFamily="34" charset="0"/>
                <a:ea typeface="Calibri" panose="020F0502020204030204" pitchFamily="34" charset="0"/>
                <a:cs typeface="Calibri" panose="020F0502020204030204" pitchFamily="34" charset="0"/>
              </a:rPr>
              <a:t>: For time-series forecasting models like ARIMA and SARIMA.</a:t>
            </a:r>
          </a:p>
          <a:p>
            <a:pPr marL="0" indent="0">
              <a:buNone/>
            </a:pPr>
            <a:r>
              <a:rPr lang="en-IN" sz="1300" b="1" dirty="0" err="1">
                <a:solidFill>
                  <a:srgbClr val="0F0F0F"/>
                </a:solidFill>
                <a:latin typeface="Calibri" panose="020F0502020204030204" pitchFamily="34" charset="0"/>
                <a:ea typeface="Calibri" panose="020F0502020204030204" pitchFamily="34" charset="0"/>
                <a:cs typeface="Calibri" panose="020F0502020204030204" pitchFamily="34" charset="0"/>
              </a:rPr>
              <a:t>tensorflow</a:t>
            </a:r>
            <a:r>
              <a:rPr lang="en-IN" sz="1300" b="1" dirty="0">
                <a:solidFill>
                  <a:srgbClr val="0F0F0F"/>
                </a:solidFill>
                <a:latin typeface="Calibri" panose="020F0502020204030204" pitchFamily="34" charset="0"/>
                <a:ea typeface="Calibri" panose="020F0502020204030204" pitchFamily="34" charset="0"/>
                <a:cs typeface="Calibri" panose="020F0502020204030204" pitchFamily="34" charset="0"/>
              </a:rPr>
              <a:t>/</a:t>
            </a:r>
            <a:r>
              <a:rPr lang="en-IN" sz="1300" b="1" dirty="0" err="1">
                <a:solidFill>
                  <a:srgbClr val="0F0F0F"/>
                </a:solidFill>
                <a:latin typeface="Calibri" panose="020F0502020204030204" pitchFamily="34" charset="0"/>
                <a:ea typeface="Calibri" panose="020F0502020204030204" pitchFamily="34" charset="0"/>
                <a:cs typeface="Calibri" panose="020F0502020204030204" pitchFamily="34" charset="0"/>
              </a:rPr>
              <a:t>keras</a:t>
            </a:r>
            <a:r>
              <a:rPr lang="en-IN" sz="1300" b="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en-IN" sz="1300" dirty="0">
                <a:solidFill>
                  <a:srgbClr val="0F0F0F"/>
                </a:solidFill>
                <a:latin typeface="Calibri" panose="020F0502020204030204" pitchFamily="34" charset="0"/>
                <a:ea typeface="Calibri" panose="020F0502020204030204" pitchFamily="34" charset="0"/>
                <a:cs typeface="Calibri" panose="020F0502020204030204" pitchFamily="34" charset="0"/>
              </a:rPr>
              <a:t>For deep learning models such as LSTM.</a:t>
            </a:r>
          </a:p>
          <a:p>
            <a:pPr marL="0" indent="0">
              <a:buNone/>
            </a:pPr>
            <a:r>
              <a:rPr lang="en-IN" sz="1300" b="1" u="sng" dirty="0">
                <a:solidFill>
                  <a:srgbClr val="0F0F0F"/>
                </a:solidFill>
                <a:latin typeface="Calibri" panose="020F0502020204030204" pitchFamily="34" charset="0"/>
                <a:ea typeface="Calibri" panose="020F0502020204030204" pitchFamily="34" charset="0"/>
                <a:cs typeface="Calibri" panose="020F0502020204030204" pitchFamily="34" charset="0"/>
              </a:rPr>
              <a:t>Data Collection and Integration:</a:t>
            </a:r>
          </a:p>
          <a:p>
            <a:pPr marL="0" indent="0">
              <a:buNone/>
            </a:pPr>
            <a:r>
              <a:rPr lang="en-IN" sz="1300" b="1" dirty="0">
                <a:solidFill>
                  <a:srgbClr val="0F0F0F"/>
                </a:solidFill>
                <a:latin typeface="Calibri" panose="020F0502020204030204" pitchFamily="34" charset="0"/>
                <a:ea typeface="Calibri" panose="020F0502020204030204" pitchFamily="34" charset="0"/>
                <a:cs typeface="Calibri" panose="020F0502020204030204" pitchFamily="34" charset="0"/>
              </a:rPr>
              <a:t>requests: </a:t>
            </a:r>
            <a:r>
              <a:rPr lang="en-IN" sz="1300" dirty="0">
                <a:solidFill>
                  <a:srgbClr val="0F0F0F"/>
                </a:solidFill>
                <a:latin typeface="Calibri" panose="020F0502020204030204" pitchFamily="34" charset="0"/>
                <a:ea typeface="Calibri" panose="020F0502020204030204" pitchFamily="34" charset="0"/>
                <a:cs typeface="Calibri" panose="020F0502020204030204" pitchFamily="34" charset="0"/>
              </a:rPr>
              <a:t>For making HTTP requests to real-time data APIs (e.g., weather, traffic).</a:t>
            </a:r>
          </a:p>
          <a:p>
            <a:pPr marL="0" indent="0">
              <a:buNone/>
            </a:pPr>
            <a:r>
              <a:rPr lang="en-IN" sz="1300" b="1" dirty="0" err="1">
                <a:solidFill>
                  <a:srgbClr val="0F0F0F"/>
                </a:solidFill>
                <a:latin typeface="Calibri" panose="020F0502020204030204" pitchFamily="34" charset="0"/>
                <a:ea typeface="Calibri" panose="020F0502020204030204" pitchFamily="34" charset="0"/>
                <a:cs typeface="Calibri" panose="020F0502020204030204" pitchFamily="34" charset="0"/>
              </a:rPr>
              <a:t>BeautifulSoup</a:t>
            </a:r>
            <a:r>
              <a:rPr lang="en-IN" sz="1300" dirty="0">
                <a:solidFill>
                  <a:srgbClr val="0F0F0F"/>
                </a:solidFill>
                <a:latin typeface="Calibri" panose="020F0502020204030204" pitchFamily="34" charset="0"/>
                <a:ea typeface="Calibri" panose="020F0502020204030204" pitchFamily="34" charset="0"/>
                <a:cs typeface="Calibri" panose="020F0502020204030204" pitchFamily="34" charset="0"/>
              </a:rPr>
              <a:t>: For web scraping and data extraction.</a:t>
            </a:r>
          </a:p>
          <a:p>
            <a:pPr marL="0" indent="0">
              <a:buNone/>
            </a:pPr>
            <a:r>
              <a:rPr lang="en-IN" sz="1300" b="1" dirty="0" err="1">
                <a:solidFill>
                  <a:srgbClr val="0F0F0F"/>
                </a:solidFill>
                <a:latin typeface="Calibri" panose="020F0502020204030204" pitchFamily="34" charset="0"/>
                <a:ea typeface="Calibri" panose="020F0502020204030204" pitchFamily="34" charset="0"/>
                <a:cs typeface="Calibri" panose="020F0502020204030204" pitchFamily="34" charset="0"/>
              </a:rPr>
              <a:t>ibm-watson</a:t>
            </a:r>
            <a:r>
              <a:rPr lang="en-IN" sz="1300" dirty="0">
                <a:solidFill>
                  <a:srgbClr val="0F0F0F"/>
                </a:solidFill>
                <a:latin typeface="Calibri" panose="020F0502020204030204" pitchFamily="34" charset="0"/>
                <a:ea typeface="Calibri" panose="020F0502020204030204" pitchFamily="34" charset="0"/>
                <a:cs typeface="Calibri" panose="020F0502020204030204" pitchFamily="34" charset="0"/>
              </a:rPr>
              <a:t>: For integrating with other IBM Watson services, such as Natural Language Understanding.</a:t>
            </a:r>
          </a:p>
          <a:p>
            <a:pPr marL="0" indent="0">
              <a:buNone/>
            </a:pPr>
            <a:r>
              <a:rPr lang="en-IN" sz="1300" b="1" u="sng" dirty="0">
                <a:solidFill>
                  <a:srgbClr val="0F0F0F"/>
                </a:solidFill>
                <a:latin typeface="Calibri" panose="020F0502020204030204" pitchFamily="34" charset="0"/>
                <a:ea typeface="Calibri" panose="020F0502020204030204" pitchFamily="34" charset="0"/>
                <a:cs typeface="Calibri" panose="020F0502020204030204" pitchFamily="34" charset="0"/>
              </a:rPr>
              <a:t>Database Management:</a:t>
            </a:r>
          </a:p>
          <a:p>
            <a:pPr marL="0" indent="0">
              <a:buNone/>
            </a:pPr>
            <a:r>
              <a:rPr lang="en-IN" sz="1300" b="1" dirty="0" err="1">
                <a:solidFill>
                  <a:srgbClr val="0F0F0F"/>
                </a:solidFill>
                <a:latin typeface="Calibri" panose="020F0502020204030204" pitchFamily="34" charset="0"/>
                <a:ea typeface="Calibri" panose="020F0502020204030204" pitchFamily="34" charset="0"/>
                <a:cs typeface="Calibri" panose="020F0502020204030204" pitchFamily="34" charset="0"/>
              </a:rPr>
              <a:t>SQLAlchemy</a:t>
            </a:r>
            <a:r>
              <a:rPr lang="en-IN" sz="1300" b="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en-IN" sz="1300" dirty="0">
                <a:solidFill>
                  <a:srgbClr val="0F0F0F"/>
                </a:solidFill>
                <a:latin typeface="Calibri" panose="020F0502020204030204" pitchFamily="34" charset="0"/>
                <a:ea typeface="Calibri" panose="020F0502020204030204" pitchFamily="34" charset="0"/>
                <a:cs typeface="Calibri" panose="020F0502020204030204" pitchFamily="34" charset="0"/>
              </a:rPr>
              <a:t>For database operations and ORM (Object Relational Mapping).</a:t>
            </a:r>
          </a:p>
          <a:p>
            <a:pPr marL="0" indent="0">
              <a:buNone/>
            </a:pPr>
            <a:r>
              <a:rPr lang="en-IN" sz="1300" b="1" dirty="0" err="1">
                <a:solidFill>
                  <a:srgbClr val="0F0F0F"/>
                </a:solidFill>
                <a:latin typeface="Calibri" panose="020F0502020204030204" pitchFamily="34" charset="0"/>
                <a:ea typeface="Calibri" panose="020F0502020204030204" pitchFamily="34" charset="0"/>
                <a:cs typeface="Calibri" panose="020F0502020204030204" pitchFamily="34" charset="0"/>
              </a:rPr>
              <a:t>ibm_db</a:t>
            </a:r>
            <a:r>
              <a:rPr lang="en-IN" sz="1300" b="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en-IN" sz="1300" dirty="0">
                <a:solidFill>
                  <a:srgbClr val="0F0F0F"/>
                </a:solidFill>
                <a:latin typeface="Calibri" panose="020F0502020204030204" pitchFamily="34" charset="0"/>
                <a:ea typeface="Calibri" panose="020F0502020204030204" pitchFamily="34" charset="0"/>
                <a:cs typeface="Calibri" panose="020F0502020204030204" pitchFamily="34" charset="0"/>
              </a:rPr>
              <a:t>For connecting to IBM Db2 databases.</a:t>
            </a:r>
          </a:p>
        </p:txBody>
      </p:sp>
    </p:spTree>
    <p:extLst>
      <p:ext uri="{BB962C8B-B14F-4D97-AF65-F5344CB8AC3E}">
        <p14:creationId xmlns:p14="http://schemas.microsoft.com/office/powerpoint/2010/main" val="191325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089061"/>
            <a:ext cx="11029615" cy="5661059"/>
          </a:xfrm>
        </p:spPr>
        <p:txBody>
          <a:bodyPr>
            <a:normAutofit fontScale="92500" lnSpcReduction="10000"/>
          </a:bodyPr>
          <a:lstStyle/>
          <a:p>
            <a:pPr marL="305435" indent="-305435"/>
            <a:r>
              <a:rPr lang="en-IN" sz="1400" b="1" u="sng" dirty="0">
                <a:ea typeface="+mn-lt"/>
                <a:cs typeface="+mn-lt"/>
              </a:rPr>
              <a:t>Algorithm Selection</a:t>
            </a:r>
          </a:p>
          <a:p>
            <a:pPr marL="305435" indent="-305435"/>
            <a:r>
              <a:rPr lang="en-US" sz="1200" dirty="0">
                <a:latin typeface="Calibri" panose="020F0502020204030204" pitchFamily="34" charset="0"/>
                <a:ea typeface="Calibri" panose="020F0502020204030204" pitchFamily="34" charset="0"/>
                <a:cs typeface="Calibri" panose="020F0502020204030204" pitchFamily="34" charset="0"/>
              </a:rPr>
              <a:t>For predicting the availability of buses and trains, we selected a Gradient Boosting Machine (GBM) algorithm. GBM is an ensemble learning technique that combines the predictions of several base estimators to improve accuracy and robustness. It was chosen because of its ability to handle various types of data and capture complex relationships between features, making it suitable for predicting transportation availability based on historical and real-time data.</a:t>
            </a:r>
            <a:endParaRPr lang="en-IN" sz="12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400" b="1" u="sng" dirty="0">
                <a:ea typeface="+mn-lt"/>
                <a:cs typeface="+mn-lt"/>
              </a:rPr>
              <a:t>Data Input</a:t>
            </a:r>
          </a:p>
          <a:p>
            <a:pPr marL="0" indent="0">
              <a:buNone/>
            </a:pPr>
            <a:r>
              <a:rPr lang="en-US" sz="1300" b="1" dirty="0">
                <a:latin typeface="Calibri" panose="020F0502020204030204" pitchFamily="34" charset="0"/>
                <a:ea typeface="Calibri" panose="020F0502020204030204" pitchFamily="34" charset="0"/>
                <a:cs typeface="Calibri" panose="020F0502020204030204" pitchFamily="34" charset="0"/>
              </a:rPr>
              <a:t>          Historical Transportation Data</a:t>
            </a:r>
            <a:r>
              <a:rPr lang="en-US" sz="1300" dirty="0">
                <a:latin typeface="Calibri" panose="020F0502020204030204" pitchFamily="34" charset="0"/>
                <a:ea typeface="Calibri" panose="020F0502020204030204" pitchFamily="34" charset="0"/>
                <a:cs typeface="Calibri" panose="020F0502020204030204" pitchFamily="34" charset="0"/>
              </a:rPr>
              <a:t>: Previous schedules and availability of buses and trains.</a:t>
            </a:r>
          </a:p>
          <a:p>
            <a:pPr marL="0" indent="0">
              <a:buNone/>
            </a:pPr>
            <a:r>
              <a:rPr lang="en-US" sz="1300" b="1" dirty="0">
                <a:latin typeface="Calibri" panose="020F0502020204030204" pitchFamily="34" charset="0"/>
                <a:ea typeface="Calibri" panose="020F0502020204030204" pitchFamily="34" charset="0"/>
                <a:cs typeface="Calibri" panose="020F0502020204030204" pitchFamily="34" charset="0"/>
              </a:rPr>
              <a:t>         Real-Time Data</a:t>
            </a:r>
            <a:r>
              <a:rPr lang="en-US" sz="1300" dirty="0">
                <a:latin typeface="Calibri" panose="020F0502020204030204" pitchFamily="34" charset="0"/>
                <a:ea typeface="Calibri" panose="020F0502020204030204" pitchFamily="34" charset="0"/>
                <a:cs typeface="Calibri" panose="020F0502020204030204" pitchFamily="34" charset="0"/>
              </a:rPr>
              <a:t>: Current location, speed, and occupancy of buses and trains, updated in real-time.</a:t>
            </a:r>
          </a:p>
          <a:p>
            <a:pPr marL="0" indent="0">
              <a:buNone/>
            </a:pPr>
            <a:r>
              <a:rPr lang="en-US" sz="1300" b="1" dirty="0">
                <a:latin typeface="Calibri" panose="020F0502020204030204" pitchFamily="34" charset="0"/>
                <a:ea typeface="Calibri" panose="020F0502020204030204" pitchFamily="34" charset="0"/>
                <a:cs typeface="Calibri" panose="020F0502020204030204" pitchFamily="34" charset="0"/>
              </a:rPr>
              <a:t>         Weather Conditions: </a:t>
            </a:r>
            <a:r>
              <a:rPr lang="en-US" sz="1300" dirty="0">
                <a:latin typeface="Calibri" panose="020F0502020204030204" pitchFamily="34" charset="0"/>
                <a:ea typeface="Calibri" panose="020F0502020204030204" pitchFamily="34" charset="0"/>
                <a:cs typeface="Calibri" panose="020F0502020204030204" pitchFamily="34" charset="0"/>
              </a:rPr>
              <a:t>Temperature, precipitation, and other weather-related factors that can affect transportation schedules.</a:t>
            </a:r>
          </a:p>
          <a:p>
            <a:pPr marL="0" indent="0">
              <a:buNone/>
            </a:pPr>
            <a:r>
              <a:rPr lang="en-US" sz="1300" b="1" dirty="0">
                <a:latin typeface="Calibri" panose="020F0502020204030204" pitchFamily="34" charset="0"/>
                <a:ea typeface="Calibri" panose="020F0502020204030204" pitchFamily="34" charset="0"/>
                <a:cs typeface="Calibri" panose="020F0502020204030204" pitchFamily="34" charset="0"/>
              </a:rPr>
              <a:t>         Traffic Data</a:t>
            </a:r>
            <a:r>
              <a:rPr lang="en-US" sz="1300" dirty="0">
                <a:latin typeface="Calibri" panose="020F0502020204030204" pitchFamily="34" charset="0"/>
                <a:ea typeface="Calibri" panose="020F0502020204030204" pitchFamily="34" charset="0"/>
                <a:cs typeface="Calibri" panose="020F0502020204030204" pitchFamily="34" charset="0"/>
              </a:rPr>
              <a:t>: Current traffic conditions and incidents that might cause delays.</a:t>
            </a:r>
          </a:p>
          <a:p>
            <a:pPr marL="0" indent="0">
              <a:buNone/>
            </a:pPr>
            <a:r>
              <a:rPr lang="en-US" sz="1300" b="1" dirty="0">
                <a:latin typeface="Calibri" panose="020F0502020204030204" pitchFamily="34" charset="0"/>
                <a:ea typeface="Calibri" panose="020F0502020204030204" pitchFamily="34" charset="0"/>
                <a:cs typeface="Calibri" panose="020F0502020204030204" pitchFamily="34" charset="0"/>
              </a:rPr>
              <a:t>         Temporal Features: </a:t>
            </a:r>
            <a:r>
              <a:rPr lang="en-US" sz="1300" dirty="0">
                <a:latin typeface="Calibri" panose="020F0502020204030204" pitchFamily="34" charset="0"/>
                <a:ea typeface="Calibri" panose="020F0502020204030204" pitchFamily="34" charset="0"/>
                <a:cs typeface="Calibri" panose="020F0502020204030204" pitchFamily="34" charset="0"/>
              </a:rPr>
              <a:t>Day of the week, time of day, and whether it is a holiday or weekend.</a:t>
            </a:r>
          </a:p>
          <a:p>
            <a:pPr marL="0" indent="0">
              <a:buNone/>
            </a:pPr>
            <a:r>
              <a:rPr lang="en-US" sz="1300" b="1" dirty="0">
                <a:latin typeface="Calibri" panose="020F0502020204030204" pitchFamily="34" charset="0"/>
                <a:ea typeface="Calibri" panose="020F0502020204030204" pitchFamily="34" charset="0"/>
                <a:cs typeface="Calibri" panose="020F0502020204030204" pitchFamily="34" charset="0"/>
              </a:rPr>
              <a:t>          External Events</a:t>
            </a:r>
            <a:r>
              <a:rPr lang="en-US" sz="1300" dirty="0">
                <a:latin typeface="Calibri" panose="020F0502020204030204" pitchFamily="34" charset="0"/>
                <a:ea typeface="Calibri" panose="020F0502020204030204" pitchFamily="34" charset="0"/>
                <a:cs typeface="Calibri" panose="020F0502020204030204" pitchFamily="34" charset="0"/>
              </a:rPr>
              <a:t>: Information on major events or roadworks that might impact transportation services.</a:t>
            </a:r>
          </a:p>
          <a:p>
            <a:pPr marL="305435" indent="-305435"/>
            <a:r>
              <a:rPr lang="en-IN" sz="1400" b="1" u="sng" dirty="0">
                <a:ea typeface="+mn-lt"/>
                <a:cs typeface="+mn-lt"/>
              </a:rPr>
              <a:t>Training Process</a:t>
            </a:r>
          </a:p>
          <a:p>
            <a:pPr marL="324485" lvl="1" indent="0">
              <a:buNone/>
            </a:pPr>
            <a:r>
              <a:rPr lang="en-US" b="1" dirty="0">
                <a:latin typeface="Calibri" panose="020F0502020204030204" pitchFamily="34" charset="0"/>
                <a:ea typeface="Calibri" panose="020F0502020204030204" pitchFamily="34" charset="0"/>
                <a:cs typeface="Calibri" panose="020F0502020204030204" pitchFamily="34" charset="0"/>
              </a:rPr>
              <a:t>Data Preprocessing</a:t>
            </a:r>
            <a:r>
              <a:rPr lang="en-US" dirty="0">
                <a:latin typeface="Calibri" panose="020F0502020204030204" pitchFamily="34" charset="0"/>
                <a:ea typeface="Calibri" panose="020F0502020204030204" pitchFamily="34" charset="0"/>
                <a:cs typeface="Calibri" panose="020F0502020204030204" pitchFamily="34" charset="0"/>
              </a:rPr>
              <a:t>: Cleaning and normalizing the dataset to handle missing values and ensure consistent feature scaling.</a:t>
            </a:r>
          </a:p>
          <a:p>
            <a:pPr marL="324485" lvl="1" indent="0">
              <a:buNone/>
            </a:pPr>
            <a:r>
              <a:rPr lang="en-US" b="1" dirty="0">
                <a:latin typeface="Calibri" panose="020F0502020204030204" pitchFamily="34" charset="0"/>
                <a:ea typeface="Calibri" panose="020F0502020204030204" pitchFamily="34" charset="0"/>
                <a:cs typeface="Calibri" panose="020F0502020204030204" pitchFamily="34" charset="0"/>
              </a:rPr>
              <a:t>Feature Engineering</a:t>
            </a:r>
            <a:r>
              <a:rPr lang="en-US" dirty="0">
                <a:latin typeface="Calibri" panose="020F0502020204030204" pitchFamily="34" charset="0"/>
                <a:ea typeface="Calibri" panose="020F0502020204030204" pitchFamily="34" charset="0"/>
                <a:cs typeface="Calibri" panose="020F0502020204030204" pitchFamily="34" charset="0"/>
              </a:rPr>
              <a:t>: Creating new features that can enhance the model's predictive power, such as lagged variables or interaction terms between different features.</a:t>
            </a:r>
          </a:p>
          <a:p>
            <a:pPr marL="324485" lvl="1" indent="0">
              <a:buNone/>
            </a:pPr>
            <a:r>
              <a:rPr lang="en-US" b="1" dirty="0">
                <a:latin typeface="Calibri" panose="020F0502020204030204" pitchFamily="34" charset="0"/>
                <a:ea typeface="Calibri" panose="020F0502020204030204" pitchFamily="34" charset="0"/>
                <a:cs typeface="Calibri" panose="020F0502020204030204" pitchFamily="34" charset="0"/>
              </a:rPr>
              <a:t>Model Training</a:t>
            </a:r>
            <a:r>
              <a:rPr lang="en-US" dirty="0">
                <a:latin typeface="Calibri" panose="020F0502020204030204" pitchFamily="34" charset="0"/>
                <a:ea typeface="Calibri" panose="020F0502020204030204" pitchFamily="34" charset="0"/>
                <a:cs typeface="Calibri" panose="020F0502020204030204" pitchFamily="34" charset="0"/>
              </a:rPr>
              <a:t>: The GBM algorithm iteratively builds an ensemble of decision trees, where each tree corrects the errors of the previous one. This process helps the model to capture complex patterns and improve its predictive accuracy.</a:t>
            </a:r>
          </a:p>
          <a:p>
            <a:pPr marL="324485" lvl="1" indent="0">
              <a:buNone/>
            </a:pPr>
            <a:r>
              <a:rPr lang="en-US" b="1" dirty="0">
                <a:latin typeface="Calibri" panose="020F0502020204030204" pitchFamily="34" charset="0"/>
                <a:ea typeface="Calibri" panose="020F0502020204030204" pitchFamily="34" charset="0"/>
                <a:cs typeface="Calibri" panose="020F0502020204030204" pitchFamily="34" charset="0"/>
              </a:rPr>
              <a:t>Cross-Validation:</a:t>
            </a:r>
            <a:r>
              <a:rPr lang="en-US" dirty="0">
                <a:latin typeface="Calibri" panose="020F0502020204030204" pitchFamily="34" charset="0"/>
                <a:ea typeface="Calibri" panose="020F0502020204030204" pitchFamily="34" charset="0"/>
                <a:cs typeface="Calibri" panose="020F0502020204030204" pitchFamily="34" charset="0"/>
              </a:rPr>
              <a:t> Using cross-validation techniques to evaluate the model's performance on different subsets of the data, ensuring that it generalizes well to unseen data.</a:t>
            </a:r>
          </a:p>
          <a:p>
            <a:pPr marL="324485" lvl="1" indent="0">
              <a:buNone/>
            </a:pPr>
            <a:r>
              <a:rPr lang="en-US" b="1" dirty="0">
                <a:latin typeface="Calibri" panose="020F0502020204030204" pitchFamily="34" charset="0"/>
                <a:ea typeface="Calibri" panose="020F0502020204030204" pitchFamily="34" charset="0"/>
                <a:cs typeface="Calibri" panose="020F0502020204030204" pitchFamily="34" charset="0"/>
              </a:rPr>
              <a:t>Hyperparameter Tuning</a:t>
            </a:r>
            <a:r>
              <a:rPr lang="en-US" dirty="0">
                <a:latin typeface="Calibri" panose="020F0502020204030204" pitchFamily="34" charset="0"/>
                <a:ea typeface="Calibri" panose="020F0502020204030204" pitchFamily="34" charset="0"/>
                <a:cs typeface="Calibri" panose="020F0502020204030204" pitchFamily="34" charset="0"/>
              </a:rPr>
              <a:t>: Optimizing hyperparameters such as the learning rate, number of trees, and tree depth to enhance the model's performance.</a:t>
            </a:r>
            <a:endParaRPr lang="en-IN" dirty="0">
              <a:latin typeface="Calibri" panose="020F0502020204030204" pitchFamily="34" charset="0"/>
              <a:ea typeface="Calibri" panose="020F0502020204030204" pitchFamily="34" charset="0"/>
              <a:cs typeface="Calibri" panose="020F0502020204030204" pitchFamily="34"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terms/"/>
    <ds:schemaRef ds:uri="http://www.w3.org/XML/1998/namespace"/>
    <ds:schemaRef ds:uri="http://schemas.microsoft.com/office/2006/documentManagement/types"/>
    <ds:schemaRef ds:uri="http://purl.org/dc/dcmitype/"/>
    <ds:schemaRef ds:uri="9162bd5b-4ed9-4da3-b376-05204580ba3f"/>
    <ds:schemaRef ds:uri="c0fa2617-96bd-425d-8578-e93563fe37c5"/>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323</TotalTime>
  <Words>2593</Words>
  <Application>Microsoft Office PowerPoint</Application>
  <PresentationFormat>Widescreen</PresentationFormat>
  <Paragraphs>163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Enquiry ChatBot – “QUEST”</vt:lpstr>
      <vt:lpstr>OUTLINE</vt:lpstr>
      <vt:lpstr>Problem Statement</vt:lpstr>
      <vt:lpstr>Proposed Solution</vt:lpstr>
      <vt:lpstr>Proposed Solution</vt:lpstr>
      <vt:lpstr>System  Approach</vt:lpstr>
      <vt:lpstr>System  Approach</vt:lpstr>
      <vt:lpstr>System  Approach</vt:lpstr>
      <vt:lpstr>Algorithm &amp; Deployment</vt:lpstr>
      <vt:lpstr>Algorithm &amp; Deployment</vt:lpstr>
      <vt:lpstr>Result</vt:lpstr>
      <vt:lpstr>Result</vt:lpstr>
      <vt:lpstr>Result</vt:lpstr>
      <vt:lpstr>Conclusion</vt:lpstr>
      <vt:lpstr>Conclusion</vt:lpstr>
      <vt:lpstr>PowerPoint Presentation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PRIYANSH  CHAUDHARY</cp:lastModifiedBy>
  <cp:revision>64</cp:revision>
  <dcterms:created xsi:type="dcterms:W3CDTF">2021-05-26T16:50:10Z</dcterms:created>
  <dcterms:modified xsi:type="dcterms:W3CDTF">2024-08-03T11:07:36Z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