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60" r:id="rId5"/>
    <p:sldId id="259" r:id="rId6"/>
    <p:sldId id="261" r:id="rId7"/>
    <p:sldId id="262" r:id="rId8"/>
    <p:sldId id="263" r:id="rId9"/>
    <p:sldId id="273" r:id="rId10"/>
    <p:sldId id="265" r:id="rId11"/>
    <p:sldId id="264" r:id="rId12"/>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79"/>
    <p:restoredTop sz="94610"/>
  </p:normalViewPr>
  <p:slideViewPr>
    <p:cSldViewPr snapToGrid="0" snapToObjects="1">
      <p:cViewPr varScale="1">
        <p:scale>
          <a:sx n="162" d="100"/>
          <a:sy n="162"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719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effectLst/>
                <a:latin typeface="Helvetica Neue" panose="02000503000000020004" pitchFamily="2" charset="0"/>
              </a:rPr>
              <a:t>T20 cricket- </a:t>
            </a:r>
            <a:br>
              <a:rPr lang="en-IN" dirty="0">
                <a:effectLst/>
                <a:latin typeface="Helvetica Neue" panose="02000503000000020004" pitchFamily="2" charset="0"/>
              </a:rPr>
            </a:br>
            <a:endParaRPr lang="en-IN" dirty="0">
              <a:effectLst/>
              <a:latin typeface="Helvetica Neue" panose="02000503000000020004" pitchFamily="2" charset="0"/>
            </a:endParaRPr>
          </a:p>
          <a:p>
            <a:r>
              <a:rPr lang="en-IN" dirty="0">
                <a:effectLst/>
                <a:latin typeface="Helvetica Neue" panose="02000503000000020004" pitchFamily="2" charset="0"/>
              </a:rPr>
              <a:t>Cricket is played in 3 different format, Test (5 days game), One day internationals ( 50 Overs per inning) and T-20 format. This research is based on the t20 format of the game. The game consist of 20 overs per side of the inning. It was introduced in 2003 but got its popularity with World Cup 2007, and then IPL which started in 2008 and later many such leagues has emerged in different countries. In each inning first 6 overs are termed as powerplay. which has field restriction of only 2 fielder allowed outside 30-yard circle. 2 breaks.</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Duckworth -</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2471675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s://pexels.com/?utm_source=magicslides.app&amp;utm_medium=presentation"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4" name="Text 1"/>
          <p:cNvSpPr/>
          <p:nvPr/>
        </p:nvSpPr>
        <p:spPr>
          <a:xfrm>
            <a:off x="520262" y="1285873"/>
            <a:ext cx="8079828" cy="2571750"/>
          </a:xfrm>
          <a:prstGeom prst="rect">
            <a:avLst/>
          </a:prstGeom>
          <a:noFill/>
          <a:ln/>
        </p:spPr>
        <p:txBody>
          <a:bodyPr wrap="square" rtlCol="0" anchor="t"/>
          <a:lstStyle/>
          <a:p>
            <a:pPr marL="0" indent="0">
              <a:buNone/>
            </a:pPr>
            <a:r>
              <a:rPr lang="en-US" sz="3200" b="1" dirty="0">
                <a:solidFill>
                  <a:srgbClr val="1A6847"/>
                </a:solidFill>
                <a:latin typeface="Outfit" pitchFamily="34" charset="0"/>
                <a:ea typeface="Outfit" pitchFamily="34" charset="-122"/>
                <a:cs typeface="Outfit" pitchFamily="34" charset="-120"/>
              </a:rPr>
              <a:t>Navigating the Rink: Analyzing Zone Entry Sequences and Expected Threat in Ice Hockey </a:t>
            </a:r>
          </a:p>
          <a:p>
            <a:pPr marL="0" indent="0">
              <a:buNone/>
            </a:pPr>
            <a:endParaRPr lang="en-US" sz="3200" b="1" dirty="0">
              <a:solidFill>
                <a:srgbClr val="1A6847"/>
              </a:solidFill>
              <a:latin typeface="Outfit" pitchFamily="34" charset="0"/>
              <a:ea typeface="Outfit" pitchFamily="34" charset="-122"/>
              <a:cs typeface="Outfit" pitchFamily="34" charset="-120"/>
            </a:endParaRPr>
          </a:p>
          <a:p>
            <a:pPr marL="0" indent="0">
              <a:buNone/>
            </a:pPr>
            <a:r>
              <a:rPr lang="en-US" sz="1100" dirty="0">
                <a:solidFill>
                  <a:srgbClr val="000000"/>
                </a:solidFill>
                <a:latin typeface="Outfit" pitchFamily="34" charset="0"/>
                <a:ea typeface="Outfit" pitchFamily="34" charset="-122"/>
                <a:cs typeface="Outfit" pitchFamily="34" charset="-120"/>
              </a:rPr>
              <a:t>Priyansh Gupta </a:t>
            </a:r>
          </a:p>
          <a:p>
            <a:pPr marL="0" indent="0">
              <a:buNone/>
            </a:pPr>
            <a:r>
              <a:rPr lang="en-US" sz="1100" dirty="0">
                <a:solidFill>
                  <a:srgbClr val="000000"/>
                </a:solidFill>
                <a:latin typeface="Outfit" pitchFamily="34" charset="0"/>
                <a:ea typeface="Outfit" pitchFamily="34" charset="-122"/>
                <a:cs typeface="Outfit" pitchFamily="34" charset="-120"/>
              </a:rPr>
              <a:t>Vignesh Aswathanarayana</a:t>
            </a:r>
          </a:p>
          <a:p>
            <a:pPr marL="0" indent="0">
              <a:buNone/>
            </a:pPr>
            <a:r>
              <a:rPr lang="en-US" sz="1100" dirty="0">
                <a:solidFill>
                  <a:srgbClr val="000000"/>
                </a:solidFill>
                <a:latin typeface="Outfit" pitchFamily="34" charset="0"/>
                <a:ea typeface="Outfit" pitchFamily="34" charset="-122"/>
                <a:cs typeface="Outfit" pitchFamily="34" charset="-120"/>
              </a:rPr>
              <a:t>Ragini Gunda</a:t>
            </a:r>
          </a:p>
          <a:p>
            <a:pPr marL="0" indent="0">
              <a:buNone/>
            </a:pPr>
            <a:endParaRPr lang="en-US" sz="1100" dirty="0">
              <a:solidFill>
                <a:srgbClr val="000000"/>
              </a:solidFill>
              <a:latin typeface="Outfit" pitchFamily="34" charset="0"/>
              <a:ea typeface="Outfit" pitchFamily="34" charset="-122"/>
              <a:cs typeface="Outfit" pitchFamily="34" charset="-120"/>
            </a:endParaRPr>
          </a:p>
          <a:p>
            <a:pPr marL="0" indent="0">
              <a:buNone/>
            </a:pPr>
            <a:r>
              <a:rPr lang="en-US" sz="1100" dirty="0">
                <a:solidFill>
                  <a:srgbClr val="000000"/>
                </a:solidFill>
                <a:latin typeface="Outfit" pitchFamily="34" charset="0"/>
                <a:ea typeface="Outfit" pitchFamily="34" charset="-122"/>
                <a:cs typeface="Outfit" pitchFamily="34" charset="-120"/>
              </a:rPr>
              <a:t>Linköping university, Sweden</a:t>
            </a:r>
          </a:p>
          <a:p>
            <a:pPr marL="0" indent="0">
              <a:buNone/>
            </a:pPr>
            <a:endParaRPr lang="en-US" sz="1100" dirty="0">
              <a:solidFill>
                <a:srgbClr val="000000"/>
              </a:solidFill>
              <a:latin typeface="Outfit" pitchFamily="34" charset="0"/>
              <a:ea typeface="Outfit" pitchFamily="34" charset="-122"/>
              <a:cs typeface="Outfit" pitchFamily="34" charset="-120"/>
            </a:endParaRPr>
          </a:p>
          <a:p>
            <a:pPr marL="0" indent="0">
              <a:buNone/>
            </a:pPr>
            <a:endParaRPr lang="en-US" sz="3200" dirty="0"/>
          </a:p>
        </p:txBody>
      </p:sp>
      <p:sp>
        <p:nvSpPr>
          <p:cNvPr id="5" name="Text 2"/>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3" tooltip="Pexel">
                  <a:extLst>
                    <a:ext uri="{A12FA001-AC4F-418D-AE19-62706E023703}">
                      <ahyp:hlinkClr xmlns:ahyp="http://schemas.microsoft.com/office/drawing/2018/hyperlinkcolor" val="tx"/>
                    </a:ext>
                  </a:extLst>
                </a:hlinkClick>
              </a:rPr>
              <a:t>Photo by Pexels</a:t>
            </a:r>
            <a:endParaRPr lang="en-US" sz="800" dirty="0"/>
          </a:p>
        </p:txBody>
      </p:sp>
      <p:sp>
        <p:nvSpPr>
          <p:cNvPr id="3" name="Shape 0">
            <a:extLst>
              <a:ext uri="{FF2B5EF4-FFF2-40B4-BE49-F238E27FC236}">
                <a16:creationId xmlns:a16="http://schemas.microsoft.com/office/drawing/2014/main" id="{A2BDD369-9B3E-C9E9-5AF9-5EF7CFA233BC}"/>
              </a:ext>
            </a:extLst>
          </p:cNvPr>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8686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8686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10</a:t>
            </a:r>
            <a:endParaRPr lang="en-US" sz="1800" dirty="0"/>
          </a:p>
        </p:txBody>
      </p:sp>
      <p:sp>
        <p:nvSpPr>
          <p:cNvPr id="8" name="Text 4"/>
          <p:cNvSpPr/>
          <p:nvPr/>
        </p:nvSpPr>
        <p:spPr>
          <a:xfrm>
            <a:off x="320040" y="394336"/>
            <a:ext cx="333756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Conclusion</a:t>
            </a:r>
            <a:endParaRPr lang="en-US" sz="2800" dirty="0"/>
          </a:p>
        </p:txBody>
      </p:sp>
      <p:sp>
        <p:nvSpPr>
          <p:cNvPr id="9" name="Text 5"/>
          <p:cNvSpPr/>
          <p:nvPr/>
        </p:nvSpPr>
        <p:spPr>
          <a:xfrm>
            <a:off x="868680" y="1048703"/>
            <a:ext cx="3749040" cy="514350"/>
          </a:xfrm>
          <a:prstGeom prst="rect">
            <a:avLst/>
          </a:prstGeom>
          <a:noFill/>
          <a:ln/>
        </p:spPr>
        <p:txBody>
          <a:bodyPr wrap="square" rtlCol="0" anchor="ctr"/>
          <a:lstStyle/>
          <a:p>
            <a:pPr marL="0" indent="0">
              <a:buNone/>
            </a:pPr>
            <a:endParaRPr lang="en-US" sz="16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3" tooltip="Pexel">
                  <a:extLst>
                    <a:ext uri="{A12FA001-AC4F-418D-AE19-62706E023703}">
                      <ahyp:hlinkClr xmlns:ahyp="http://schemas.microsoft.com/office/drawing/2018/hyperlinkcolor" val="tx"/>
                    </a:ext>
                  </a:extLst>
                </a:hlinkClick>
              </a:rPr>
              <a:t>Photo by Pexels</a:t>
            </a:r>
            <a:endParaRPr lang="en-US" sz="800" dirty="0"/>
          </a:p>
        </p:txBody>
      </p:sp>
      <p:sp>
        <p:nvSpPr>
          <p:cNvPr id="3" name="TextBox 2">
            <a:extLst>
              <a:ext uri="{FF2B5EF4-FFF2-40B4-BE49-F238E27FC236}">
                <a16:creationId xmlns:a16="http://schemas.microsoft.com/office/drawing/2014/main" id="{A5C5007F-510D-4B66-E5C2-31C053984686}"/>
              </a:ext>
            </a:extLst>
          </p:cNvPr>
          <p:cNvSpPr txBox="1"/>
          <p:nvPr/>
        </p:nvSpPr>
        <p:spPr>
          <a:xfrm>
            <a:off x="535577" y="1843088"/>
            <a:ext cx="8164286" cy="1015663"/>
          </a:xfrm>
          <a:prstGeom prst="rect">
            <a:avLst/>
          </a:prstGeom>
          <a:noFill/>
        </p:spPr>
        <p:txBody>
          <a:bodyPr wrap="square" rtlCol="0">
            <a:spAutoFit/>
          </a:bodyPr>
          <a:lstStyle/>
          <a:p>
            <a:r>
              <a:rPr lang="en-IN" sz="2000" dirty="0">
                <a:effectLst/>
              </a:rPr>
              <a:t>Offensive zone entry through centre of rink while passing, possess high threat on opposition. However, making offensive zone entry while carrying the puck induce a risk of losing possession.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8686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8686800" y="0"/>
            <a:ext cx="457200" cy="457200"/>
          </a:xfrm>
          <a:prstGeom prst="rect">
            <a:avLst/>
          </a:prstGeom>
          <a:noFill/>
          <a:ln/>
        </p:spPr>
        <p:txBody>
          <a:bodyPr wrap="square" rtlCol="0" anchor="t"/>
          <a:lstStyle/>
          <a:p>
            <a:pPr marL="0" indent="0" algn="ctr">
              <a:buNone/>
            </a:pPr>
            <a:r>
              <a:rPr lang="en-US" b="1" dirty="0">
                <a:solidFill>
                  <a:srgbClr val="FFD600"/>
                </a:solidFill>
                <a:latin typeface="Outfit" pitchFamily="34" charset="0"/>
                <a:ea typeface="Outfit" pitchFamily="34" charset="-122"/>
              </a:rPr>
              <a:t>11</a:t>
            </a:r>
            <a:endParaRPr lang="en-US" sz="1800" dirty="0"/>
          </a:p>
        </p:txBody>
      </p:sp>
      <p:sp>
        <p:nvSpPr>
          <p:cNvPr id="10" name="Text 6"/>
          <p:cNvSpPr/>
          <p:nvPr/>
        </p:nvSpPr>
        <p:spPr>
          <a:xfrm>
            <a:off x="4114800" y="2160270"/>
            <a:ext cx="4389120" cy="2314575"/>
          </a:xfrm>
          <a:prstGeom prst="rect">
            <a:avLst/>
          </a:prstGeom>
          <a:noFill/>
          <a:ln/>
        </p:spPr>
        <p:txBody>
          <a:bodyPr wrap="square" rtlCol="0" anchor="t"/>
          <a:lstStyle/>
          <a:p>
            <a:pPr marL="342900" indent="-342900" algn="just">
              <a:lnSpc>
                <a:spcPts val="2000"/>
              </a:lnSpc>
              <a:buSzPct val="100000"/>
              <a:buChar char="•"/>
            </a:pP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3" tooltip="Pexel">
                  <a:extLst>
                    <a:ext uri="{A12FA001-AC4F-418D-AE19-62706E023703}">
                      <ahyp:hlinkClr xmlns:ahyp="http://schemas.microsoft.com/office/drawing/2018/hyperlinkcolor" val="tx"/>
                    </a:ext>
                  </a:extLst>
                </a:hlinkClick>
              </a:rPr>
              <a:t>Photo by Pexels</a:t>
            </a:r>
            <a:endParaRPr lang="en-US" sz="800" dirty="0"/>
          </a:p>
        </p:txBody>
      </p:sp>
      <p:sp>
        <p:nvSpPr>
          <p:cNvPr id="15" name="TextBox 14">
            <a:extLst>
              <a:ext uri="{FF2B5EF4-FFF2-40B4-BE49-F238E27FC236}">
                <a16:creationId xmlns:a16="http://schemas.microsoft.com/office/drawing/2014/main" id="{64890F4C-2B47-41F9-BA79-34AEF41F8DBC}"/>
              </a:ext>
            </a:extLst>
          </p:cNvPr>
          <p:cNvSpPr txBox="1"/>
          <p:nvPr/>
        </p:nvSpPr>
        <p:spPr>
          <a:xfrm>
            <a:off x="638503" y="1213945"/>
            <a:ext cx="184731" cy="369332"/>
          </a:xfrm>
          <a:prstGeom prst="rect">
            <a:avLst/>
          </a:prstGeom>
          <a:noFill/>
        </p:spPr>
        <p:txBody>
          <a:bodyPr wrap="none" rtlCol="0">
            <a:spAutoFit/>
          </a:bodyPr>
          <a:lstStyle/>
          <a:p>
            <a:endParaRPr lang="en-US" dirty="0"/>
          </a:p>
        </p:txBody>
      </p:sp>
      <p:sp>
        <p:nvSpPr>
          <p:cNvPr id="2" name="Text 4">
            <a:extLst>
              <a:ext uri="{FF2B5EF4-FFF2-40B4-BE49-F238E27FC236}">
                <a16:creationId xmlns:a16="http://schemas.microsoft.com/office/drawing/2014/main" id="{A1B19C04-07A5-B2ED-F52F-09DB46B0BE68}"/>
              </a:ext>
            </a:extLst>
          </p:cNvPr>
          <p:cNvSpPr/>
          <p:nvPr/>
        </p:nvSpPr>
        <p:spPr>
          <a:xfrm>
            <a:off x="516609" y="153631"/>
            <a:ext cx="4619297"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Future work</a:t>
            </a:r>
            <a:endParaRPr lang="en-US" sz="2800" dirty="0"/>
          </a:p>
        </p:txBody>
      </p:sp>
      <p:pic>
        <p:nvPicPr>
          <p:cNvPr id="28" name="Picture 27" descr="A diagram of a hockey field with Ice hockey rink in the background&#10;&#10;Description automatically generated">
            <a:extLst>
              <a:ext uri="{FF2B5EF4-FFF2-40B4-BE49-F238E27FC236}">
                <a16:creationId xmlns:a16="http://schemas.microsoft.com/office/drawing/2014/main" id="{641EC5D1-0C2C-6DC4-818D-85102BBC80B7}"/>
              </a:ext>
            </a:extLst>
          </p:cNvPr>
          <p:cNvPicPr>
            <a:picLocks noChangeAspect="1"/>
          </p:cNvPicPr>
          <p:nvPr/>
        </p:nvPicPr>
        <p:blipFill>
          <a:blip r:embed="rId4"/>
          <a:stretch>
            <a:fillRect/>
          </a:stretch>
        </p:blipFill>
        <p:spPr>
          <a:xfrm>
            <a:off x="3860955" y="1278655"/>
            <a:ext cx="5283045" cy="2314575"/>
          </a:xfrm>
          <a:prstGeom prst="rect">
            <a:avLst/>
          </a:prstGeom>
        </p:spPr>
      </p:pic>
      <p:sp>
        <p:nvSpPr>
          <p:cNvPr id="29" name="TextBox 28">
            <a:extLst>
              <a:ext uri="{FF2B5EF4-FFF2-40B4-BE49-F238E27FC236}">
                <a16:creationId xmlns:a16="http://schemas.microsoft.com/office/drawing/2014/main" id="{2CD2B0A5-DC2C-4F6D-4DDB-5650E6410124}"/>
              </a:ext>
            </a:extLst>
          </p:cNvPr>
          <p:cNvSpPr txBox="1"/>
          <p:nvPr/>
        </p:nvSpPr>
        <p:spPr>
          <a:xfrm>
            <a:off x="516609" y="1452265"/>
            <a:ext cx="3222453" cy="3139321"/>
          </a:xfrm>
          <a:prstGeom prst="rect">
            <a:avLst/>
          </a:prstGeom>
          <a:noFill/>
        </p:spPr>
        <p:txBody>
          <a:bodyPr wrap="square" rtlCol="0">
            <a:spAutoFit/>
          </a:bodyPr>
          <a:lstStyle/>
          <a:p>
            <a:pPr marL="285750" indent="-285750">
              <a:buFont typeface="Arial" panose="020B0604020202020204" pitchFamily="34" charset="0"/>
              <a:buChar char="•"/>
            </a:pPr>
            <a:r>
              <a:rPr lang="en-US" dirty="0"/>
              <a:t>What happen after Zone entry?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 can we convert a Zone entry to a successful goal?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How can teams can reduce risk of penalties?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1" name="TextBox 30">
            <a:extLst>
              <a:ext uri="{FF2B5EF4-FFF2-40B4-BE49-F238E27FC236}">
                <a16:creationId xmlns:a16="http://schemas.microsoft.com/office/drawing/2014/main" id="{F6DEBAFD-38B2-C0B0-3CA3-A3BC4F4074A3}"/>
              </a:ext>
            </a:extLst>
          </p:cNvPr>
          <p:cNvSpPr txBox="1"/>
          <p:nvPr/>
        </p:nvSpPr>
        <p:spPr>
          <a:xfrm>
            <a:off x="4114799" y="3756524"/>
            <a:ext cx="4863737" cy="523220"/>
          </a:xfrm>
          <a:prstGeom prst="rect">
            <a:avLst/>
          </a:prstGeom>
          <a:noFill/>
        </p:spPr>
        <p:txBody>
          <a:bodyPr wrap="square" rtlCol="0">
            <a:spAutoFit/>
          </a:bodyPr>
          <a:lstStyle/>
          <a:p>
            <a:r>
              <a:rPr lang="en-US" sz="1400" dirty="0"/>
              <a:t>Fig. 5. A Example Attacking sequence after combining three different research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3" name="Text 1"/>
          <p:cNvSpPr/>
          <p:nvPr/>
        </p:nvSpPr>
        <p:spPr>
          <a:xfrm>
            <a:off x="1355035" y="514350"/>
            <a:ext cx="4223657" cy="437198"/>
          </a:xfrm>
          <a:prstGeom prst="rect">
            <a:avLst/>
          </a:prstGeom>
          <a:noFill/>
          <a:ln/>
        </p:spPr>
        <p:txBody>
          <a:bodyPr wrap="square" rtlCol="0" anchor="b"/>
          <a:lstStyle/>
          <a:p>
            <a:pPr marL="0" indent="0">
              <a:buNone/>
            </a:pPr>
            <a:r>
              <a:rPr lang="en-US" sz="2800" b="1" dirty="0">
                <a:solidFill>
                  <a:srgbClr val="1A6847"/>
                </a:solidFill>
                <a:latin typeface="Outfit" pitchFamily="34" charset="0"/>
                <a:ea typeface="Outfit" pitchFamily="34" charset="-122"/>
                <a:cs typeface="Outfit" pitchFamily="34" charset="-120"/>
              </a:rPr>
              <a:t>Table of Contents</a:t>
            </a:r>
            <a:endParaRPr lang="en-US" sz="2800" dirty="0"/>
          </a:p>
        </p:txBody>
      </p:sp>
      <p:sp>
        <p:nvSpPr>
          <p:cNvPr id="17" name="Text 15"/>
          <p:cNvSpPr/>
          <p:nvPr/>
        </p:nvSpPr>
        <p:spPr>
          <a:xfrm>
            <a:off x="5029200" y="3831907"/>
            <a:ext cx="4114800" cy="360045"/>
          </a:xfrm>
          <a:prstGeom prst="rect">
            <a:avLst/>
          </a:prstGeom>
          <a:noFill/>
          <a:ln/>
        </p:spPr>
        <p:txBody>
          <a:bodyPr wrap="square" rtlCol="0" anchor="ctr"/>
          <a:lstStyle/>
          <a:p>
            <a:pPr marL="0" indent="0">
              <a:buNone/>
            </a:pPr>
            <a:endParaRPr lang="en-US" sz="1200" dirty="0"/>
          </a:p>
        </p:txBody>
      </p:sp>
      <p:sp>
        <p:nvSpPr>
          <p:cNvPr id="24" name="TextBox 23">
            <a:extLst>
              <a:ext uri="{FF2B5EF4-FFF2-40B4-BE49-F238E27FC236}">
                <a16:creationId xmlns:a16="http://schemas.microsoft.com/office/drawing/2014/main" id="{C9C3C1AF-78CD-00BB-1726-2C6E06F64429}"/>
              </a:ext>
            </a:extLst>
          </p:cNvPr>
          <p:cNvSpPr txBox="1"/>
          <p:nvPr/>
        </p:nvSpPr>
        <p:spPr>
          <a:xfrm>
            <a:off x="9443545" y="-39414"/>
            <a:ext cx="184731" cy="369332"/>
          </a:xfrm>
          <a:prstGeom prst="rect">
            <a:avLst/>
          </a:prstGeom>
          <a:noFill/>
        </p:spPr>
        <p:txBody>
          <a:bodyPr wrap="none" rtlCol="0">
            <a:spAutoFit/>
          </a:bodyPr>
          <a:lstStyle/>
          <a:p>
            <a:endParaRPr lang="en-US"/>
          </a:p>
        </p:txBody>
      </p:sp>
      <p:graphicFrame>
        <p:nvGraphicFramePr>
          <p:cNvPr id="31" name="Table 30">
            <a:extLst>
              <a:ext uri="{FF2B5EF4-FFF2-40B4-BE49-F238E27FC236}">
                <a16:creationId xmlns:a16="http://schemas.microsoft.com/office/drawing/2014/main" id="{A89C1ADA-7BAA-7DEA-E5D2-B45C1F26DC05}"/>
              </a:ext>
            </a:extLst>
          </p:cNvPr>
          <p:cNvGraphicFramePr>
            <a:graphicFrameLocks noGrp="1"/>
          </p:cNvGraphicFramePr>
          <p:nvPr>
            <p:extLst>
              <p:ext uri="{D42A27DB-BD31-4B8C-83A1-F6EECF244321}">
                <p14:modId xmlns:p14="http://schemas.microsoft.com/office/powerpoint/2010/main" val="3992610608"/>
              </p:ext>
            </p:extLst>
          </p:nvPr>
        </p:nvGraphicFramePr>
        <p:xfrm>
          <a:off x="1355035" y="1428750"/>
          <a:ext cx="6096000" cy="2973433"/>
        </p:xfrm>
        <a:graphic>
          <a:graphicData uri="http://schemas.openxmlformats.org/drawingml/2006/table">
            <a:tbl>
              <a:tblPr firstRow="1" bandRow="1">
                <a:tableStyleId>{5C22544A-7EE6-4342-B048-85BDC9FD1C3A}</a:tableStyleId>
              </a:tblPr>
              <a:tblGrid>
                <a:gridCol w="1368287">
                  <a:extLst>
                    <a:ext uri="{9D8B030D-6E8A-4147-A177-3AD203B41FA5}">
                      <a16:colId xmlns:a16="http://schemas.microsoft.com/office/drawing/2014/main" val="3578306072"/>
                    </a:ext>
                  </a:extLst>
                </a:gridCol>
                <a:gridCol w="4727713">
                  <a:extLst>
                    <a:ext uri="{9D8B030D-6E8A-4147-A177-3AD203B41FA5}">
                      <a16:colId xmlns:a16="http://schemas.microsoft.com/office/drawing/2014/main" val="3081848753"/>
                    </a:ext>
                  </a:extLst>
                </a:gridCol>
              </a:tblGrid>
              <a:tr h="266946">
                <a:tc>
                  <a:txBody>
                    <a:bodyPr/>
                    <a:lstStyle/>
                    <a:p>
                      <a:r>
                        <a:rPr lang="en-US" b="0" dirty="0">
                          <a:ln>
                            <a:noFill/>
                          </a:ln>
                          <a:solidFill>
                            <a:schemeClr val="tx1"/>
                          </a:solidFill>
                        </a:rPr>
                        <a:t>1</a:t>
                      </a:r>
                    </a:p>
                  </a:txBody>
                  <a:tcPr>
                    <a:noFill/>
                  </a:tcPr>
                </a:tc>
                <a:tc>
                  <a:txBody>
                    <a:bodyPr/>
                    <a:lstStyle/>
                    <a:p>
                      <a:r>
                        <a:rPr lang="en-US" b="0" dirty="0">
                          <a:ln>
                            <a:noFill/>
                          </a:ln>
                          <a:solidFill>
                            <a:schemeClr val="tx1"/>
                          </a:solidFill>
                        </a:rPr>
                        <a:t>Introduction</a:t>
                      </a:r>
                    </a:p>
                  </a:txBody>
                  <a:tcPr>
                    <a:noFill/>
                  </a:tcPr>
                </a:tc>
                <a:extLst>
                  <a:ext uri="{0D108BD9-81ED-4DB2-BD59-A6C34878D82A}">
                    <a16:rowId xmlns:a16="http://schemas.microsoft.com/office/drawing/2014/main" val="859004133"/>
                  </a:ext>
                </a:extLst>
              </a:tr>
              <a:tr h="266946">
                <a:tc>
                  <a:txBody>
                    <a:bodyPr/>
                    <a:lstStyle/>
                    <a:p>
                      <a:r>
                        <a:rPr lang="en-US" b="0" dirty="0">
                          <a:ln>
                            <a:noFill/>
                          </a:ln>
                          <a:solidFill>
                            <a:schemeClr val="tx1"/>
                          </a:solidFill>
                        </a:rPr>
                        <a:t>2</a:t>
                      </a:r>
                    </a:p>
                  </a:txBody>
                  <a:tcPr>
                    <a:noFill/>
                  </a:tcPr>
                </a:tc>
                <a:tc>
                  <a:txBody>
                    <a:bodyPr/>
                    <a:lstStyle/>
                    <a:p>
                      <a:r>
                        <a:rPr lang="en-US" b="0" dirty="0">
                          <a:ln>
                            <a:noFill/>
                          </a:ln>
                          <a:solidFill>
                            <a:schemeClr val="tx1"/>
                          </a:solidFill>
                        </a:rPr>
                        <a:t>Thesis statement</a:t>
                      </a:r>
                    </a:p>
                  </a:txBody>
                  <a:tcPr>
                    <a:noFill/>
                  </a:tcPr>
                </a:tc>
                <a:extLst>
                  <a:ext uri="{0D108BD9-81ED-4DB2-BD59-A6C34878D82A}">
                    <a16:rowId xmlns:a16="http://schemas.microsoft.com/office/drawing/2014/main" val="3972622132"/>
                  </a:ext>
                </a:extLst>
              </a:tr>
              <a:tr h="266946">
                <a:tc>
                  <a:txBody>
                    <a:bodyPr/>
                    <a:lstStyle/>
                    <a:p>
                      <a:r>
                        <a:rPr lang="en-US" b="0" dirty="0">
                          <a:ln>
                            <a:noFill/>
                          </a:ln>
                          <a:solidFill>
                            <a:schemeClr val="tx1"/>
                          </a:solidFill>
                        </a:rPr>
                        <a:t>3</a:t>
                      </a:r>
                    </a:p>
                  </a:txBody>
                  <a:tcPr>
                    <a:noFill/>
                  </a:tcPr>
                </a:tc>
                <a:tc>
                  <a:txBody>
                    <a:bodyPr/>
                    <a:lstStyle/>
                    <a:p>
                      <a:r>
                        <a:rPr lang="en-US" b="0" dirty="0">
                          <a:ln>
                            <a:noFill/>
                          </a:ln>
                          <a:solidFill>
                            <a:schemeClr val="tx1"/>
                          </a:solidFill>
                        </a:rPr>
                        <a:t>Rink grid division</a:t>
                      </a:r>
                    </a:p>
                  </a:txBody>
                  <a:tcPr>
                    <a:noFill/>
                  </a:tcPr>
                </a:tc>
                <a:extLst>
                  <a:ext uri="{0D108BD9-81ED-4DB2-BD59-A6C34878D82A}">
                    <a16:rowId xmlns:a16="http://schemas.microsoft.com/office/drawing/2014/main" val="2130900802"/>
                  </a:ext>
                </a:extLst>
              </a:tr>
              <a:tr h="413113">
                <a:tc>
                  <a:txBody>
                    <a:bodyPr/>
                    <a:lstStyle/>
                    <a:p>
                      <a:r>
                        <a:rPr lang="en-US" b="0" dirty="0">
                          <a:ln>
                            <a:noFill/>
                          </a:ln>
                          <a:solidFill>
                            <a:schemeClr val="tx1"/>
                          </a:solidFill>
                        </a:rPr>
                        <a:t>4</a:t>
                      </a:r>
                    </a:p>
                  </a:txBody>
                  <a:tcPr>
                    <a:noFill/>
                  </a:tcPr>
                </a:tc>
                <a:tc>
                  <a:txBody>
                    <a:bodyPr/>
                    <a:lstStyle/>
                    <a:p>
                      <a:r>
                        <a:rPr lang="en-US" b="0" dirty="0">
                          <a:ln>
                            <a:noFill/>
                          </a:ln>
                          <a:solidFill>
                            <a:schemeClr val="tx1"/>
                          </a:solidFill>
                        </a:rPr>
                        <a:t>Expected Thread</a:t>
                      </a:r>
                    </a:p>
                  </a:txBody>
                  <a:tcPr>
                    <a:noFill/>
                  </a:tcPr>
                </a:tc>
                <a:extLst>
                  <a:ext uri="{0D108BD9-81ED-4DB2-BD59-A6C34878D82A}">
                    <a16:rowId xmlns:a16="http://schemas.microsoft.com/office/drawing/2014/main" val="386118192"/>
                  </a:ext>
                </a:extLst>
              </a:tr>
              <a:tr h="266946">
                <a:tc>
                  <a:txBody>
                    <a:bodyPr/>
                    <a:lstStyle/>
                    <a:p>
                      <a:r>
                        <a:rPr lang="en-US" dirty="0">
                          <a:ln>
                            <a:noFill/>
                          </a:ln>
                          <a:solidFill>
                            <a:schemeClr val="tx1"/>
                          </a:solidFill>
                        </a:rPr>
                        <a:t>5</a:t>
                      </a:r>
                    </a:p>
                  </a:txBody>
                  <a:tcPr>
                    <a:noFill/>
                  </a:tcPr>
                </a:tc>
                <a:tc>
                  <a:txBody>
                    <a:bodyPr/>
                    <a:lstStyle/>
                    <a:p>
                      <a:r>
                        <a:rPr lang="en-US" dirty="0">
                          <a:ln>
                            <a:noFill/>
                          </a:ln>
                          <a:solidFill>
                            <a:schemeClr val="tx1"/>
                          </a:solidFill>
                        </a:rPr>
                        <a:t>Entry sequence analysis</a:t>
                      </a:r>
                    </a:p>
                  </a:txBody>
                  <a:tcPr>
                    <a:noFill/>
                  </a:tcPr>
                </a:tc>
                <a:extLst>
                  <a:ext uri="{0D108BD9-81ED-4DB2-BD59-A6C34878D82A}">
                    <a16:rowId xmlns:a16="http://schemas.microsoft.com/office/drawing/2014/main" val="1864747996"/>
                  </a:ext>
                </a:extLst>
              </a:tr>
              <a:tr h="266946">
                <a:tc>
                  <a:txBody>
                    <a:bodyPr/>
                    <a:lstStyle/>
                    <a:p>
                      <a:r>
                        <a:rPr lang="en-US" dirty="0">
                          <a:ln>
                            <a:noFill/>
                          </a:ln>
                          <a:solidFill>
                            <a:schemeClr val="tx1"/>
                          </a:solidFill>
                        </a:rPr>
                        <a:t>6</a:t>
                      </a:r>
                    </a:p>
                  </a:txBody>
                  <a:tcPr>
                    <a:noFill/>
                  </a:tcPr>
                </a:tc>
                <a:tc>
                  <a:txBody>
                    <a:bodyPr/>
                    <a:lstStyle/>
                    <a:p>
                      <a:r>
                        <a:rPr lang="en-US">
                          <a:ln>
                            <a:noFill/>
                          </a:ln>
                          <a:solidFill>
                            <a:schemeClr val="tx1"/>
                          </a:solidFill>
                        </a:rPr>
                        <a:t>Result</a:t>
                      </a:r>
                      <a:endParaRPr lang="en-US" dirty="0">
                        <a:ln>
                          <a:noFill/>
                        </a:ln>
                        <a:solidFill>
                          <a:schemeClr val="tx1"/>
                        </a:solidFill>
                      </a:endParaRPr>
                    </a:p>
                  </a:txBody>
                  <a:tcPr>
                    <a:noFill/>
                  </a:tcPr>
                </a:tc>
                <a:extLst>
                  <a:ext uri="{0D108BD9-81ED-4DB2-BD59-A6C34878D82A}">
                    <a16:rowId xmlns:a16="http://schemas.microsoft.com/office/drawing/2014/main" val="1455522568"/>
                  </a:ext>
                </a:extLst>
              </a:tr>
              <a:tr h="266946">
                <a:tc>
                  <a:txBody>
                    <a:bodyPr/>
                    <a:lstStyle/>
                    <a:p>
                      <a:r>
                        <a:rPr lang="en-US" dirty="0">
                          <a:ln>
                            <a:noFill/>
                          </a:ln>
                          <a:solidFill>
                            <a:schemeClr val="tx1"/>
                          </a:solidFill>
                        </a:rPr>
                        <a:t>7</a:t>
                      </a:r>
                    </a:p>
                  </a:txBody>
                  <a:tcPr>
                    <a:noFill/>
                  </a:tcPr>
                </a:tc>
                <a:tc>
                  <a:txBody>
                    <a:bodyPr/>
                    <a:lstStyle/>
                    <a:p>
                      <a:r>
                        <a:rPr lang="en-US" dirty="0">
                          <a:ln>
                            <a:noFill/>
                          </a:ln>
                          <a:solidFill>
                            <a:schemeClr val="tx1"/>
                          </a:solidFill>
                        </a:rPr>
                        <a:t>conclusion</a:t>
                      </a:r>
                    </a:p>
                  </a:txBody>
                  <a:tcPr>
                    <a:noFill/>
                  </a:tcPr>
                </a:tc>
                <a:extLst>
                  <a:ext uri="{0D108BD9-81ED-4DB2-BD59-A6C34878D82A}">
                    <a16:rowId xmlns:a16="http://schemas.microsoft.com/office/drawing/2014/main" val="917764827"/>
                  </a:ext>
                </a:extLst>
              </a:tr>
              <a:tr h="266946">
                <a:tc>
                  <a:txBody>
                    <a:bodyPr/>
                    <a:lstStyle/>
                    <a:p>
                      <a:r>
                        <a:rPr lang="en-US" dirty="0">
                          <a:ln>
                            <a:noFill/>
                          </a:ln>
                          <a:solidFill>
                            <a:schemeClr val="tx1"/>
                          </a:solidFill>
                        </a:rPr>
                        <a:t>8</a:t>
                      </a:r>
                    </a:p>
                  </a:txBody>
                  <a:tcPr>
                    <a:noFill/>
                  </a:tcPr>
                </a:tc>
                <a:tc>
                  <a:txBody>
                    <a:bodyPr/>
                    <a:lstStyle/>
                    <a:p>
                      <a:r>
                        <a:rPr lang="en-US" dirty="0">
                          <a:ln>
                            <a:noFill/>
                          </a:ln>
                          <a:solidFill>
                            <a:schemeClr val="tx1"/>
                          </a:solidFill>
                        </a:rPr>
                        <a:t>Future work</a:t>
                      </a:r>
                    </a:p>
                  </a:txBody>
                  <a:tcPr>
                    <a:noFill/>
                  </a:tcPr>
                </a:tc>
                <a:extLst>
                  <a:ext uri="{0D108BD9-81ED-4DB2-BD59-A6C34878D82A}">
                    <a16:rowId xmlns:a16="http://schemas.microsoft.com/office/drawing/2014/main" val="3326869298"/>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8686800" y="-1"/>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8686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3</a:t>
            </a:r>
            <a:endParaRPr lang="en-US" sz="1800" dirty="0"/>
          </a:p>
        </p:txBody>
      </p:sp>
      <p:sp>
        <p:nvSpPr>
          <p:cNvPr id="8" name="Text 4"/>
          <p:cNvSpPr/>
          <p:nvPr/>
        </p:nvSpPr>
        <p:spPr>
          <a:xfrm>
            <a:off x="947057" y="533944"/>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Introduction</a:t>
            </a:r>
            <a:endParaRPr lang="en-US" sz="2800" dirty="0"/>
          </a:p>
        </p:txBody>
      </p:sp>
      <p:sp>
        <p:nvSpPr>
          <p:cNvPr id="12" name="Text 6">
            <a:extLst>
              <a:ext uri="{FF2B5EF4-FFF2-40B4-BE49-F238E27FC236}">
                <a16:creationId xmlns:a16="http://schemas.microsoft.com/office/drawing/2014/main" id="{2D7643FC-1650-43FE-B56F-860CCF533947}"/>
              </a:ext>
            </a:extLst>
          </p:cNvPr>
          <p:cNvSpPr/>
          <p:nvPr/>
        </p:nvSpPr>
        <p:spPr>
          <a:xfrm>
            <a:off x="947057" y="1414462"/>
            <a:ext cx="6751320" cy="3018201"/>
          </a:xfrm>
          <a:prstGeom prst="rect">
            <a:avLst/>
          </a:prstGeom>
          <a:noFill/>
          <a:ln/>
        </p:spPr>
        <p:txBody>
          <a:bodyPr wrap="square" rtlCol="0" anchor="t"/>
          <a:lstStyle/>
          <a:p>
            <a:pPr marL="342900" indent="-342900" algn="just">
              <a:buSzPct val="100000"/>
              <a:buChar char="•"/>
            </a:pPr>
            <a:r>
              <a:rPr lang="en-US" sz="1600" dirty="0"/>
              <a:t>Ice hockey , renowned for its intense pace and complex strategies revolves around critical moments that finishes in scoring goals.</a:t>
            </a:r>
          </a:p>
          <a:p>
            <a:pPr marL="342900" indent="-342900" algn="just">
              <a:buSzPct val="100000"/>
              <a:buChar char="•"/>
            </a:pPr>
            <a:endParaRPr lang="en-US" sz="800" dirty="0"/>
          </a:p>
          <a:p>
            <a:pPr marL="342900" indent="-342900" algn="just">
              <a:buSzPct val="100000"/>
              <a:buChar char="•"/>
            </a:pPr>
            <a:r>
              <a:rPr lang="en-US" sz="1600" dirty="0"/>
              <a:t>There were many factors that can be considered for predicting the outcome(scoring goals) of a team.</a:t>
            </a:r>
          </a:p>
          <a:p>
            <a:pPr marL="342900" indent="-342900" algn="just">
              <a:buSzPct val="100000"/>
              <a:buChar char="•"/>
            </a:pPr>
            <a:endParaRPr lang="en-US" sz="800" dirty="0"/>
          </a:p>
          <a:p>
            <a:pPr marL="342900" indent="-342900" algn="just">
              <a:buSzPct val="100000"/>
              <a:buChar char="•"/>
            </a:pPr>
            <a:r>
              <a:rPr lang="en-US" sz="1600" dirty="0"/>
              <a:t>Among these factors, we look closely at offensive zone entries.</a:t>
            </a:r>
          </a:p>
          <a:p>
            <a:pPr marL="342900" indent="-342900" algn="just">
              <a:buSzPct val="100000"/>
              <a:buChar char="•"/>
            </a:pPr>
            <a:endParaRPr lang="en-US" sz="800" dirty="0"/>
          </a:p>
          <a:p>
            <a:pPr marL="342900" indent="-342900" algn="just">
              <a:buSzPct val="100000"/>
              <a:buChar char="•"/>
            </a:pPr>
            <a:r>
              <a:rPr lang="en-US" sz="1600" dirty="0"/>
              <a:t>Strategies that enable a team to advance the puck beyond the blue line and into the opposition´s defensive zone.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8686800" y="0"/>
            <a:ext cx="457200" cy="457200"/>
          </a:xfrm>
          <a:prstGeom prst="rect">
            <a:avLst/>
          </a:prstGeom>
          <a:solidFill>
            <a:srgbClr val="1A6847"/>
          </a:solidFill>
          <a:ln w="12700">
            <a:solidFill>
              <a:srgbClr val="1A6847"/>
            </a:solidFill>
            <a:prstDash val="solid"/>
          </a:ln>
        </p:spPr>
        <p:txBody>
          <a:bodyPr/>
          <a:lstStyle/>
          <a:p>
            <a:endParaRPr lang="en-US" dirty="0"/>
          </a:p>
        </p:txBody>
      </p:sp>
      <p:sp>
        <p:nvSpPr>
          <p:cNvPr id="7" name="Text 3"/>
          <p:cNvSpPr/>
          <p:nvPr/>
        </p:nvSpPr>
        <p:spPr>
          <a:xfrm>
            <a:off x="8686800" y="0"/>
            <a:ext cx="457200" cy="457200"/>
          </a:xfrm>
          <a:prstGeom prst="rect">
            <a:avLst/>
          </a:prstGeom>
          <a:noFill/>
          <a:ln/>
        </p:spPr>
        <p:txBody>
          <a:bodyPr wrap="square" rtlCol="0" anchor="t"/>
          <a:lstStyle/>
          <a:p>
            <a:pPr marL="0" indent="0" algn="ctr">
              <a:buNone/>
            </a:pPr>
            <a:r>
              <a:rPr lang="en-US" b="1" dirty="0">
                <a:solidFill>
                  <a:srgbClr val="FFD600"/>
                </a:solidFill>
                <a:latin typeface="Outfit" pitchFamily="34" charset="0"/>
                <a:ea typeface="Outfit" pitchFamily="34" charset="-122"/>
              </a:rPr>
              <a:t>4</a:t>
            </a:r>
            <a:endParaRPr lang="en-US" sz="1800" dirty="0"/>
          </a:p>
        </p:txBody>
      </p:sp>
      <p:sp>
        <p:nvSpPr>
          <p:cNvPr id="8" name="Text 4"/>
          <p:cNvSpPr/>
          <p:nvPr/>
        </p:nvSpPr>
        <p:spPr>
          <a:xfrm>
            <a:off x="992459" y="443151"/>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rPr>
              <a:t>Thesis statement</a:t>
            </a:r>
            <a:endParaRPr lang="en-US" sz="2800" dirty="0"/>
          </a:p>
        </p:txBody>
      </p:sp>
      <p:sp>
        <p:nvSpPr>
          <p:cNvPr id="9" name="Text 5"/>
          <p:cNvSpPr/>
          <p:nvPr/>
        </p:nvSpPr>
        <p:spPr>
          <a:xfrm>
            <a:off x="992458" y="1184496"/>
            <a:ext cx="7694341" cy="2133061"/>
          </a:xfrm>
          <a:prstGeom prst="rect">
            <a:avLst/>
          </a:prstGeom>
          <a:noFill/>
          <a:ln/>
        </p:spPr>
        <p:txBody>
          <a:bodyPr wrap="square" rtlCol="0" anchor="ctr"/>
          <a:lstStyle/>
          <a:p>
            <a:pPr marL="0" indent="0">
              <a:buNone/>
            </a:pPr>
            <a:r>
              <a:rPr lang="en-US" sz="2000" b="1" dirty="0"/>
              <a:t>While passing the puck, entering the offensive zone from center of rink is more effective and danger-reducing.</a:t>
            </a:r>
          </a:p>
        </p:txBody>
      </p:sp>
      <p:sp>
        <p:nvSpPr>
          <p:cNvPr id="10" name="Text 6"/>
          <p:cNvSpPr/>
          <p:nvPr/>
        </p:nvSpPr>
        <p:spPr>
          <a:xfrm>
            <a:off x="4114800" y="2160270"/>
            <a:ext cx="4389120" cy="2314575"/>
          </a:xfrm>
          <a:prstGeom prst="rect">
            <a:avLst/>
          </a:prstGeom>
          <a:noFill/>
          <a:ln/>
        </p:spPr>
        <p:txBody>
          <a:bodyPr wrap="square" rtlCol="0" anchor="t"/>
          <a:lstStyle/>
          <a:p>
            <a:pPr marL="342900" indent="-342900" algn="just">
              <a:lnSpc>
                <a:spcPts val="2000"/>
              </a:lnSpc>
              <a:buSzPct val="100000"/>
              <a:buChar char="•"/>
            </a:pP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8686800" y="0"/>
            <a:ext cx="457200" cy="457200"/>
          </a:xfrm>
          <a:prstGeom prst="rect">
            <a:avLst/>
          </a:prstGeom>
          <a:solidFill>
            <a:srgbClr val="1A6847"/>
          </a:solidFill>
          <a:ln w="12700">
            <a:solidFill>
              <a:srgbClr val="1A6847"/>
            </a:solidFill>
            <a:prstDash val="solid"/>
          </a:ln>
        </p:spPr>
        <p:txBody>
          <a:bodyPr/>
          <a:lstStyle/>
          <a:p>
            <a:r>
              <a:rPr lang="en-US" dirty="0"/>
              <a:t> </a:t>
            </a:r>
            <a:endParaRPr lang="en-US" dirty="0">
              <a:solidFill>
                <a:srgbClr val="FFFF00"/>
              </a:solidFill>
            </a:endParaRPr>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endParaRPr lang="en-US" sz="1800" dirty="0"/>
          </a:p>
        </p:txBody>
      </p:sp>
      <p:sp>
        <p:nvSpPr>
          <p:cNvPr id="8" name="Text 4"/>
          <p:cNvSpPr/>
          <p:nvPr/>
        </p:nvSpPr>
        <p:spPr>
          <a:xfrm>
            <a:off x="685800" y="228600"/>
            <a:ext cx="3697014"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Rink Grid division</a:t>
            </a:r>
            <a:endParaRPr lang="en-US" sz="28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3" tooltip="Pexel">
                  <a:extLst>
                    <a:ext uri="{A12FA001-AC4F-418D-AE19-62706E023703}">
                      <ahyp:hlinkClr xmlns:ahyp="http://schemas.microsoft.com/office/drawing/2018/hyperlinkcolor" val="tx"/>
                    </a:ext>
                  </a:extLst>
                </a:hlinkClick>
              </a:rPr>
              <a:t>Photo by Pexels</a:t>
            </a:r>
            <a:endParaRPr lang="en-US" sz="800" dirty="0"/>
          </a:p>
        </p:txBody>
      </p:sp>
      <p:sp>
        <p:nvSpPr>
          <p:cNvPr id="20" name="Text 3">
            <a:extLst>
              <a:ext uri="{FF2B5EF4-FFF2-40B4-BE49-F238E27FC236}">
                <a16:creationId xmlns:a16="http://schemas.microsoft.com/office/drawing/2014/main" id="{A00F1853-8C8C-515A-BCAE-48C68AD0CFB4}"/>
              </a:ext>
            </a:extLst>
          </p:cNvPr>
          <p:cNvSpPr/>
          <p:nvPr/>
        </p:nvSpPr>
        <p:spPr>
          <a:xfrm>
            <a:off x="8686800" y="0"/>
            <a:ext cx="457200" cy="457200"/>
          </a:xfrm>
          <a:prstGeom prst="rect">
            <a:avLst/>
          </a:prstGeom>
          <a:noFill/>
          <a:ln/>
        </p:spPr>
        <p:txBody>
          <a:bodyPr wrap="square" rtlCol="0" anchor="t"/>
          <a:lstStyle/>
          <a:p>
            <a:pPr marL="0" indent="0" algn="ctr">
              <a:buNone/>
            </a:pPr>
            <a:r>
              <a:rPr lang="en-US" b="1" dirty="0">
                <a:solidFill>
                  <a:srgbClr val="FFD600"/>
                </a:solidFill>
                <a:latin typeface="Outfit" pitchFamily="34" charset="0"/>
                <a:ea typeface="Outfit" pitchFamily="34" charset="-122"/>
              </a:rPr>
              <a:t>5</a:t>
            </a:r>
            <a:endParaRPr lang="en-US" sz="1800" dirty="0"/>
          </a:p>
        </p:txBody>
      </p:sp>
      <p:pic>
        <p:nvPicPr>
          <p:cNvPr id="14" name="Picture 13" descr="A diagram of a hockey field&#10;&#10;Description automatically generated">
            <a:extLst>
              <a:ext uri="{FF2B5EF4-FFF2-40B4-BE49-F238E27FC236}">
                <a16:creationId xmlns:a16="http://schemas.microsoft.com/office/drawing/2014/main" id="{B88FD52F-127E-3DD9-AF06-3A752729FC7F}"/>
              </a:ext>
            </a:extLst>
          </p:cNvPr>
          <p:cNvPicPr>
            <a:picLocks noChangeAspect="1"/>
          </p:cNvPicPr>
          <p:nvPr/>
        </p:nvPicPr>
        <p:blipFill>
          <a:blip r:embed="rId4"/>
          <a:stretch>
            <a:fillRect/>
          </a:stretch>
        </p:blipFill>
        <p:spPr>
          <a:xfrm>
            <a:off x="685800" y="739679"/>
            <a:ext cx="7772400" cy="3405196"/>
          </a:xfrm>
          <a:prstGeom prst="rect">
            <a:avLst/>
          </a:prstGeom>
        </p:spPr>
      </p:pic>
      <p:sp>
        <p:nvSpPr>
          <p:cNvPr id="16" name="TextBox 15">
            <a:extLst>
              <a:ext uri="{FF2B5EF4-FFF2-40B4-BE49-F238E27FC236}">
                <a16:creationId xmlns:a16="http://schemas.microsoft.com/office/drawing/2014/main" id="{52BD4B56-22F1-6BB5-1639-608D8009597D}"/>
              </a:ext>
            </a:extLst>
          </p:cNvPr>
          <p:cNvSpPr txBox="1"/>
          <p:nvPr/>
        </p:nvSpPr>
        <p:spPr>
          <a:xfrm>
            <a:off x="2342605" y="4242688"/>
            <a:ext cx="3380413" cy="369332"/>
          </a:xfrm>
          <a:prstGeom prst="rect">
            <a:avLst/>
          </a:prstGeom>
          <a:noFill/>
        </p:spPr>
        <p:txBody>
          <a:bodyPr wrap="none" rtlCol="0">
            <a:spAutoFit/>
          </a:bodyPr>
          <a:lstStyle/>
          <a:p>
            <a:r>
              <a:rPr lang="en-US" dirty="0"/>
              <a:t>Fig. 1. Ice hockey rink lane division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8686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8686800" y="15766"/>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6</a:t>
            </a:r>
            <a:endParaRPr lang="en-US" sz="1800" dirty="0"/>
          </a:p>
        </p:txBody>
      </p:sp>
      <p:sp>
        <p:nvSpPr>
          <p:cNvPr id="8" name="Text 4"/>
          <p:cNvSpPr/>
          <p:nvPr/>
        </p:nvSpPr>
        <p:spPr>
          <a:xfrm>
            <a:off x="457200" y="244366"/>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Expected threat</a:t>
            </a:r>
            <a:endParaRPr lang="en-US" sz="2800" dirty="0"/>
          </a:p>
        </p:txBody>
      </p:sp>
      <p:sp>
        <p:nvSpPr>
          <p:cNvPr id="10" name="Text 6"/>
          <p:cNvSpPr/>
          <p:nvPr/>
        </p:nvSpPr>
        <p:spPr>
          <a:xfrm>
            <a:off x="4114800" y="2160270"/>
            <a:ext cx="4389120" cy="2314575"/>
          </a:xfrm>
          <a:prstGeom prst="rect">
            <a:avLst/>
          </a:prstGeom>
          <a:noFill/>
          <a:ln/>
        </p:spPr>
        <p:txBody>
          <a:bodyPr wrap="square" rtlCol="0" anchor="t"/>
          <a:lstStyle/>
          <a:p>
            <a:pPr marL="342900" indent="-342900" algn="just">
              <a:lnSpc>
                <a:spcPts val="2000"/>
              </a:lnSpc>
              <a:buSzPct val="100000"/>
              <a:buChar char="•"/>
            </a:pP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3" tooltip="Pexel">
                  <a:extLst>
                    <a:ext uri="{A12FA001-AC4F-418D-AE19-62706E023703}">
                      <ahyp:hlinkClr xmlns:ahyp="http://schemas.microsoft.com/office/drawing/2018/hyperlinkcolor" val="tx"/>
                    </a:ext>
                  </a:extLst>
                </a:hlinkClick>
              </a:rPr>
              <a:t>Photo by Pexels</a:t>
            </a:r>
            <a:endParaRPr lang="en-US" sz="800" dirty="0"/>
          </a:p>
        </p:txBody>
      </p:sp>
      <p:sp>
        <p:nvSpPr>
          <p:cNvPr id="3" name="Text 5">
            <a:extLst>
              <a:ext uri="{FF2B5EF4-FFF2-40B4-BE49-F238E27FC236}">
                <a16:creationId xmlns:a16="http://schemas.microsoft.com/office/drawing/2014/main" id="{715B42E1-3462-EB8F-440B-A8C3DF1A95D5}"/>
              </a:ext>
            </a:extLst>
          </p:cNvPr>
          <p:cNvSpPr/>
          <p:nvPr/>
        </p:nvSpPr>
        <p:spPr>
          <a:xfrm>
            <a:off x="516320" y="758716"/>
            <a:ext cx="3681211" cy="4205170"/>
          </a:xfrm>
          <a:prstGeom prst="rect">
            <a:avLst/>
          </a:prstGeom>
          <a:noFill/>
          <a:ln/>
        </p:spPr>
        <p:txBody>
          <a:bodyPr wrap="square" rtlCol="0" anchor="ctr"/>
          <a:lstStyle/>
          <a:p>
            <a:pPr marL="285750" indent="-285750">
              <a:buFont typeface="Arial" panose="020B0604020202020204" pitchFamily="34" charset="0"/>
              <a:buChar char="•"/>
            </a:pPr>
            <a:r>
              <a:rPr lang="en-US" sz="1600" dirty="0"/>
              <a:t>Adapted from its original application in soccer metrics</a:t>
            </a:r>
          </a:p>
          <a:p>
            <a:pPr marL="285750" indent="-285750">
              <a:buFont typeface="Arial" panose="020B0604020202020204" pitchFamily="34" charset="0"/>
              <a:buChar char="•"/>
            </a:pPr>
            <a:endParaRPr lang="en-US" sz="800" dirty="0"/>
          </a:p>
          <a:p>
            <a:pPr marL="285750" indent="-285750">
              <a:buFont typeface="Arial" panose="020B0604020202020204" pitchFamily="34" charset="0"/>
              <a:buChar char="•"/>
            </a:pPr>
            <a:r>
              <a:rPr lang="en-US" sz="1600" dirty="0"/>
              <a:t>Allows us to assess the likelihood of scoring opportunities leading to specific offensive plays.</a:t>
            </a:r>
          </a:p>
          <a:p>
            <a:pPr marL="285750" indent="-285750">
              <a:buFont typeface="Arial" panose="020B0604020202020204" pitchFamily="34" charset="0"/>
              <a:buChar char="•"/>
            </a:pPr>
            <a:endParaRPr lang="en-US" sz="800" dirty="0"/>
          </a:p>
          <a:p>
            <a:pPr marL="285750" indent="-285750">
              <a:buFont typeface="Arial" panose="020B0604020202020204" pitchFamily="34" charset="0"/>
              <a:buChar char="•"/>
            </a:pPr>
            <a:r>
              <a:rPr lang="en-US" sz="1600" dirty="0"/>
              <a:t>Quantifying the probabilities of transitions between events to calculate the offensive threat</a:t>
            </a:r>
          </a:p>
          <a:p>
            <a:pPr marL="285750" indent="-285750">
              <a:buFont typeface="Arial" panose="020B0604020202020204" pitchFamily="34" charset="0"/>
              <a:buChar char="•"/>
            </a:pPr>
            <a:endParaRPr lang="en-US" sz="800" dirty="0"/>
          </a:p>
          <a:p>
            <a:pPr marL="285750" indent="-285750">
              <a:buFont typeface="Arial" panose="020B0604020202020204" pitchFamily="34" charset="0"/>
              <a:buChar char="•"/>
            </a:pPr>
            <a:r>
              <a:rPr lang="en-US" sz="1600" dirty="0"/>
              <a:t>Flipped negative values of offensive threat to obtain defensive threat.</a:t>
            </a:r>
          </a:p>
          <a:p>
            <a:pPr marL="285750" indent="-285750">
              <a:buFont typeface="Arial" panose="020B0604020202020204" pitchFamily="34" charset="0"/>
              <a:buChar char="•"/>
            </a:pPr>
            <a:endParaRPr lang="en-US" sz="800" dirty="0"/>
          </a:p>
          <a:p>
            <a:pPr marL="285750" indent="-285750">
              <a:buFont typeface="Arial" panose="020B0604020202020204" pitchFamily="34" charset="0"/>
              <a:buChar char="•"/>
            </a:pPr>
            <a:r>
              <a:rPr lang="en-US" sz="1600" dirty="0"/>
              <a:t>Net threat is summation of offensive and defensive threat.</a:t>
            </a:r>
          </a:p>
        </p:txBody>
      </p:sp>
      <p:pic>
        <p:nvPicPr>
          <p:cNvPr id="12" name="Picture 11" descr="A close-up of a hockey field with Ice hockey rink in the background&#10;&#10;Description automatically generated">
            <a:extLst>
              <a:ext uri="{FF2B5EF4-FFF2-40B4-BE49-F238E27FC236}">
                <a16:creationId xmlns:a16="http://schemas.microsoft.com/office/drawing/2014/main" id="{C273BF01-C12B-1484-23E3-5F637013D784}"/>
              </a:ext>
            </a:extLst>
          </p:cNvPr>
          <p:cNvPicPr>
            <a:picLocks noChangeAspect="1"/>
          </p:cNvPicPr>
          <p:nvPr/>
        </p:nvPicPr>
        <p:blipFill>
          <a:blip r:embed="rId4"/>
          <a:stretch>
            <a:fillRect/>
          </a:stretch>
        </p:blipFill>
        <p:spPr>
          <a:xfrm>
            <a:off x="4197531" y="1273934"/>
            <a:ext cx="4946469" cy="2314575"/>
          </a:xfrm>
          <a:prstGeom prst="rect">
            <a:avLst/>
          </a:prstGeom>
        </p:spPr>
      </p:pic>
      <p:sp>
        <p:nvSpPr>
          <p:cNvPr id="13" name="TextBox 12">
            <a:extLst>
              <a:ext uri="{FF2B5EF4-FFF2-40B4-BE49-F238E27FC236}">
                <a16:creationId xmlns:a16="http://schemas.microsoft.com/office/drawing/2014/main" id="{13D36BDA-974C-BC36-D676-5717EA0E52E0}"/>
              </a:ext>
            </a:extLst>
          </p:cNvPr>
          <p:cNvSpPr txBox="1"/>
          <p:nvPr/>
        </p:nvSpPr>
        <p:spPr>
          <a:xfrm>
            <a:off x="4197532" y="3683878"/>
            <a:ext cx="4711338" cy="307777"/>
          </a:xfrm>
          <a:prstGeom prst="rect">
            <a:avLst/>
          </a:prstGeom>
          <a:noFill/>
        </p:spPr>
        <p:txBody>
          <a:bodyPr wrap="square" rtlCol="0">
            <a:spAutoFit/>
          </a:bodyPr>
          <a:lstStyle/>
          <a:p>
            <a:r>
              <a:rPr lang="en-US" sz="1400" dirty="0"/>
              <a:t>Fig. 2. Expected threat matrix at different position of rink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8686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8686800" y="15766"/>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7</a:t>
            </a:r>
            <a:endParaRPr lang="en-US" sz="1800" dirty="0"/>
          </a:p>
        </p:txBody>
      </p:sp>
      <p:sp>
        <p:nvSpPr>
          <p:cNvPr id="8" name="Text 4"/>
          <p:cNvSpPr/>
          <p:nvPr/>
        </p:nvSpPr>
        <p:spPr>
          <a:xfrm>
            <a:off x="516609" y="153631"/>
            <a:ext cx="4619297"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Entry sequence analysis</a:t>
            </a:r>
            <a:endParaRPr lang="en-US" sz="2800" dirty="0"/>
          </a:p>
        </p:txBody>
      </p:sp>
      <p:sp>
        <p:nvSpPr>
          <p:cNvPr id="10" name="Text 6"/>
          <p:cNvSpPr/>
          <p:nvPr/>
        </p:nvSpPr>
        <p:spPr>
          <a:xfrm>
            <a:off x="4114800" y="2571750"/>
            <a:ext cx="4389120" cy="1903096"/>
          </a:xfrm>
          <a:prstGeom prst="rect">
            <a:avLst/>
          </a:prstGeom>
          <a:noFill/>
          <a:ln/>
        </p:spPr>
        <p:txBody>
          <a:bodyPr wrap="square" rtlCol="0" anchor="t"/>
          <a:lstStyle/>
          <a:p>
            <a:pPr algn="just">
              <a:lnSpc>
                <a:spcPts val="2000"/>
              </a:lnSpc>
              <a:buSzPct val="100000"/>
            </a:pPr>
            <a:endParaRPr lang="en-US" sz="14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3" tooltip="Pexel">
                  <a:extLst>
                    <a:ext uri="{A12FA001-AC4F-418D-AE19-62706E023703}">
                      <ahyp:hlinkClr xmlns:ahyp="http://schemas.microsoft.com/office/drawing/2018/hyperlinkcolor" val="tx"/>
                    </a:ext>
                  </a:extLst>
                </a:hlinkClick>
              </a:rPr>
              <a:t>Photo by Pexels</a:t>
            </a:r>
            <a:endParaRPr lang="en-US" sz="800" dirty="0"/>
          </a:p>
        </p:txBody>
      </p:sp>
      <p:sp>
        <p:nvSpPr>
          <p:cNvPr id="3" name="Text 5">
            <a:extLst>
              <a:ext uri="{FF2B5EF4-FFF2-40B4-BE49-F238E27FC236}">
                <a16:creationId xmlns:a16="http://schemas.microsoft.com/office/drawing/2014/main" id="{7B29A468-2A1E-E26F-1C59-34F26ABB7BDC}"/>
              </a:ext>
            </a:extLst>
          </p:cNvPr>
          <p:cNvSpPr/>
          <p:nvPr/>
        </p:nvSpPr>
        <p:spPr>
          <a:xfrm>
            <a:off x="344301" y="991559"/>
            <a:ext cx="3367414" cy="2853443"/>
          </a:xfrm>
          <a:prstGeom prst="rect">
            <a:avLst/>
          </a:prstGeom>
          <a:noFill/>
          <a:ln/>
        </p:spPr>
        <p:txBody>
          <a:bodyPr wrap="square" rtlCol="0" anchor="ctr"/>
          <a:lstStyle/>
          <a:p>
            <a:pPr marL="171450" indent="-171450">
              <a:buFont typeface="Arial" panose="020B0604020202020204" pitchFamily="34" charset="0"/>
              <a:buChar char="•"/>
            </a:pPr>
            <a:r>
              <a:rPr lang="en-US" sz="1400" dirty="0"/>
              <a:t>A custom method that is employed to </a:t>
            </a:r>
            <a:r>
              <a:rPr lang="en-US" sz="1400" dirty="0" err="1"/>
              <a:t>analyse</a:t>
            </a:r>
            <a:r>
              <a:rPr lang="en-US" sz="1400" dirty="0"/>
              <a:t> entry sequences.</a:t>
            </a:r>
          </a:p>
          <a:p>
            <a:pPr marL="171450" indent="-171450">
              <a:buFont typeface="Arial" panose="020B0604020202020204" pitchFamily="34" charset="0"/>
              <a:buChar char="•"/>
            </a:pPr>
            <a:endParaRPr lang="en-US" sz="800" dirty="0"/>
          </a:p>
          <a:p>
            <a:pPr marL="171450" indent="-171450">
              <a:buFont typeface="Arial" panose="020B0604020202020204" pitchFamily="34" charset="0"/>
              <a:buChar char="•"/>
            </a:pPr>
            <a:r>
              <a:rPr lang="en-US" sz="1400" dirty="0"/>
              <a:t>This includes tracking the puck possession and events such as Pass and Carry, leading to controlled zone entries.</a:t>
            </a:r>
          </a:p>
          <a:p>
            <a:pPr marL="171450" indent="-171450">
              <a:buFont typeface="Arial" panose="020B0604020202020204" pitchFamily="34" charset="0"/>
              <a:buChar char="•"/>
            </a:pPr>
            <a:endParaRPr lang="en-US" sz="800" dirty="0"/>
          </a:p>
          <a:p>
            <a:pPr marL="171450" indent="-171450">
              <a:buFont typeface="Arial" panose="020B0604020202020204" pitchFamily="34" charset="0"/>
              <a:buChar char="•"/>
            </a:pPr>
            <a:r>
              <a:rPr lang="en-US" sz="1400" dirty="0"/>
              <a:t>The methodology involves data preprocessing  to isolate entry sequences.</a:t>
            </a:r>
          </a:p>
        </p:txBody>
      </p:sp>
      <p:pic>
        <p:nvPicPr>
          <p:cNvPr id="12" name="Picture 11" descr="A diagram of a hockey field with Ice hockey rink in the background&#10;&#10;Description automatically generated">
            <a:extLst>
              <a:ext uri="{FF2B5EF4-FFF2-40B4-BE49-F238E27FC236}">
                <a16:creationId xmlns:a16="http://schemas.microsoft.com/office/drawing/2014/main" id="{3C9BF1D9-091C-A802-C41B-D942B1A15C2F}"/>
              </a:ext>
            </a:extLst>
          </p:cNvPr>
          <p:cNvPicPr>
            <a:picLocks noChangeAspect="1"/>
          </p:cNvPicPr>
          <p:nvPr/>
        </p:nvPicPr>
        <p:blipFill>
          <a:blip r:embed="rId4"/>
          <a:stretch>
            <a:fillRect/>
          </a:stretch>
        </p:blipFill>
        <p:spPr>
          <a:xfrm>
            <a:off x="3735977" y="1176699"/>
            <a:ext cx="5408024" cy="2584044"/>
          </a:xfrm>
          <a:prstGeom prst="rect">
            <a:avLst/>
          </a:prstGeom>
        </p:spPr>
      </p:pic>
      <p:sp>
        <p:nvSpPr>
          <p:cNvPr id="15" name="TextBox 14">
            <a:extLst>
              <a:ext uri="{FF2B5EF4-FFF2-40B4-BE49-F238E27FC236}">
                <a16:creationId xmlns:a16="http://schemas.microsoft.com/office/drawing/2014/main" id="{67EEC627-CF26-441C-1730-882BC4EC0C6D}"/>
              </a:ext>
            </a:extLst>
          </p:cNvPr>
          <p:cNvSpPr txBox="1"/>
          <p:nvPr/>
        </p:nvSpPr>
        <p:spPr>
          <a:xfrm>
            <a:off x="4407542" y="3845002"/>
            <a:ext cx="4096378" cy="307777"/>
          </a:xfrm>
          <a:prstGeom prst="rect">
            <a:avLst/>
          </a:prstGeom>
          <a:noFill/>
        </p:spPr>
        <p:txBody>
          <a:bodyPr wrap="none" rtlCol="0">
            <a:spAutoFit/>
          </a:bodyPr>
          <a:lstStyle/>
          <a:p>
            <a:r>
              <a:rPr lang="en-US" sz="1400" dirty="0"/>
              <a:t>Fig. 3. An example entry sequence into offensive zone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8686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8686800" y="69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8</a:t>
            </a:r>
            <a:endParaRPr lang="en-US" sz="18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3" tooltip="Pexel">
                  <a:extLst>
                    <a:ext uri="{A12FA001-AC4F-418D-AE19-62706E023703}">
                      <ahyp:hlinkClr xmlns:ahyp="http://schemas.microsoft.com/office/drawing/2018/hyperlinkcolor" val="tx"/>
                    </a:ext>
                  </a:extLst>
                </a:hlinkClick>
              </a:rPr>
              <a:t>Photo by Pexels</a:t>
            </a:r>
            <a:endParaRPr lang="en-US" sz="800" dirty="0"/>
          </a:p>
        </p:txBody>
      </p:sp>
      <p:sp>
        <p:nvSpPr>
          <p:cNvPr id="3" name="Text 4">
            <a:extLst>
              <a:ext uri="{FF2B5EF4-FFF2-40B4-BE49-F238E27FC236}">
                <a16:creationId xmlns:a16="http://schemas.microsoft.com/office/drawing/2014/main" id="{3310B069-9B53-6D51-8C39-51EEE1CA87BC}"/>
              </a:ext>
            </a:extLst>
          </p:cNvPr>
          <p:cNvSpPr/>
          <p:nvPr/>
        </p:nvSpPr>
        <p:spPr>
          <a:xfrm>
            <a:off x="516609" y="153631"/>
            <a:ext cx="4619297"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Result</a:t>
            </a:r>
            <a:endParaRPr lang="en-US" sz="2800" dirty="0"/>
          </a:p>
        </p:txBody>
      </p:sp>
      <p:pic>
        <p:nvPicPr>
          <p:cNvPr id="8" name="Picture 7" descr="A graph of a graph showing the average net expected threat&#10;&#10;Description automatically generated">
            <a:extLst>
              <a:ext uri="{FF2B5EF4-FFF2-40B4-BE49-F238E27FC236}">
                <a16:creationId xmlns:a16="http://schemas.microsoft.com/office/drawing/2014/main" id="{8EADD97A-70EF-7E9D-2097-A77A7939463E}"/>
              </a:ext>
            </a:extLst>
          </p:cNvPr>
          <p:cNvPicPr>
            <a:picLocks noChangeAspect="1"/>
          </p:cNvPicPr>
          <p:nvPr/>
        </p:nvPicPr>
        <p:blipFill>
          <a:blip r:embed="rId4"/>
          <a:stretch>
            <a:fillRect/>
          </a:stretch>
        </p:blipFill>
        <p:spPr>
          <a:xfrm>
            <a:off x="1045029" y="667981"/>
            <a:ext cx="6482887" cy="3874945"/>
          </a:xfrm>
          <a:prstGeom prst="rect">
            <a:avLst/>
          </a:prstGeom>
        </p:spPr>
      </p:pic>
      <p:sp>
        <p:nvSpPr>
          <p:cNvPr id="10" name="TextBox 9">
            <a:extLst>
              <a:ext uri="{FF2B5EF4-FFF2-40B4-BE49-F238E27FC236}">
                <a16:creationId xmlns:a16="http://schemas.microsoft.com/office/drawing/2014/main" id="{75C18515-62E0-CBD6-2AEC-892C73107D17}"/>
              </a:ext>
            </a:extLst>
          </p:cNvPr>
          <p:cNvSpPr txBox="1"/>
          <p:nvPr/>
        </p:nvSpPr>
        <p:spPr>
          <a:xfrm>
            <a:off x="2183149" y="4542926"/>
            <a:ext cx="4960782" cy="307777"/>
          </a:xfrm>
          <a:prstGeom prst="rect">
            <a:avLst/>
          </a:prstGeom>
          <a:noFill/>
        </p:spPr>
        <p:txBody>
          <a:bodyPr wrap="none" rtlCol="0">
            <a:spAutoFit/>
          </a:bodyPr>
          <a:lstStyle/>
          <a:p>
            <a:r>
              <a:rPr lang="en-US" sz="1400" dirty="0"/>
              <a:t>Fig. 4. Violin plot with Average expected threat for different lanes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8686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8686800" y="690"/>
            <a:ext cx="457200" cy="457200"/>
          </a:xfrm>
          <a:prstGeom prst="rect">
            <a:avLst/>
          </a:prstGeom>
          <a:noFill/>
          <a:ln/>
        </p:spPr>
        <p:txBody>
          <a:bodyPr wrap="square" rtlCol="0" anchor="t"/>
          <a:lstStyle/>
          <a:p>
            <a:pPr marL="0" indent="0" algn="ctr">
              <a:buNone/>
            </a:pPr>
            <a:r>
              <a:rPr lang="en-US" b="1" dirty="0">
                <a:solidFill>
                  <a:srgbClr val="FFD600"/>
                </a:solidFill>
                <a:latin typeface="Outfit" pitchFamily="34" charset="0"/>
                <a:ea typeface="Outfit" pitchFamily="34" charset="-122"/>
              </a:rPr>
              <a:t>9</a:t>
            </a:r>
            <a:endParaRPr lang="en-US" sz="18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3" tooltip="Pexel">
                  <a:extLst>
                    <a:ext uri="{A12FA001-AC4F-418D-AE19-62706E023703}">
                      <ahyp:hlinkClr xmlns:ahyp="http://schemas.microsoft.com/office/drawing/2018/hyperlinkcolor" val="tx"/>
                    </a:ext>
                  </a:extLst>
                </a:hlinkClick>
              </a:rPr>
              <a:t>Photo by Pexels</a:t>
            </a:r>
            <a:endParaRPr lang="en-US" sz="800" dirty="0"/>
          </a:p>
        </p:txBody>
      </p:sp>
      <p:sp>
        <p:nvSpPr>
          <p:cNvPr id="15" name="TextBox 14">
            <a:extLst>
              <a:ext uri="{FF2B5EF4-FFF2-40B4-BE49-F238E27FC236}">
                <a16:creationId xmlns:a16="http://schemas.microsoft.com/office/drawing/2014/main" id="{647915A5-4EB9-DD8D-7EE6-3FB0B98A3BE8}"/>
              </a:ext>
            </a:extLst>
          </p:cNvPr>
          <p:cNvSpPr txBox="1"/>
          <p:nvPr/>
        </p:nvSpPr>
        <p:spPr>
          <a:xfrm>
            <a:off x="831271" y="3383279"/>
            <a:ext cx="2633041" cy="276999"/>
          </a:xfrm>
          <a:prstGeom prst="rect">
            <a:avLst/>
          </a:prstGeom>
          <a:noFill/>
        </p:spPr>
        <p:txBody>
          <a:bodyPr wrap="square" rtlCol="0">
            <a:spAutoFit/>
          </a:bodyPr>
          <a:lstStyle/>
          <a:p>
            <a:r>
              <a:rPr lang="en-US" sz="1200" dirty="0"/>
              <a:t>Table1: </a:t>
            </a:r>
            <a:r>
              <a:rPr lang="en-US" sz="1200" dirty="0" err="1"/>
              <a:t>Xt</a:t>
            </a:r>
            <a:r>
              <a:rPr lang="en-US" sz="1200" dirty="0"/>
              <a:t> for Pass on different lanes</a:t>
            </a:r>
          </a:p>
        </p:txBody>
      </p:sp>
      <p:sp>
        <p:nvSpPr>
          <p:cNvPr id="16" name="TextBox 15">
            <a:extLst>
              <a:ext uri="{FF2B5EF4-FFF2-40B4-BE49-F238E27FC236}">
                <a16:creationId xmlns:a16="http://schemas.microsoft.com/office/drawing/2014/main" id="{05A2A3E8-6443-C6CC-3FF1-AE15A837717C}"/>
              </a:ext>
            </a:extLst>
          </p:cNvPr>
          <p:cNvSpPr txBox="1"/>
          <p:nvPr/>
        </p:nvSpPr>
        <p:spPr>
          <a:xfrm>
            <a:off x="4718385" y="3383278"/>
            <a:ext cx="2633041" cy="276999"/>
          </a:xfrm>
          <a:prstGeom prst="rect">
            <a:avLst/>
          </a:prstGeom>
          <a:noFill/>
        </p:spPr>
        <p:txBody>
          <a:bodyPr wrap="square" rtlCol="0">
            <a:spAutoFit/>
          </a:bodyPr>
          <a:lstStyle/>
          <a:p>
            <a:r>
              <a:rPr lang="en-US" sz="1200" dirty="0"/>
              <a:t>Table2: </a:t>
            </a:r>
            <a:r>
              <a:rPr lang="en-US" sz="1200" dirty="0" err="1"/>
              <a:t>Xt</a:t>
            </a:r>
            <a:r>
              <a:rPr lang="en-US" sz="1200" dirty="0"/>
              <a:t> for Carry on different lanes</a:t>
            </a:r>
          </a:p>
        </p:txBody>
      </p:sp>
      <p:graphicFrame>
        <p:nvGraphicFramePr>
          <p:cNvPr id="19" name="Table 18">
            <a:extLst>
              <a:ext uri="{FF2B5EF4-FFF2-40B4-BE49-F238E27FC236}">
                <a16:creationId xmlns:a16="http://schemas.microsoft.com/office/drawing/2014/main" id="{A5BC7ADF-2BB0-1CC3-4BD9-2A8AF70C46BA}"/>
              </a:ext>
            </a:extLst>
          </p:cNvPr>
          <p:cNvGraphicFramePr>
            <a:graphicFrameLocks noGrp="1"/>
          </p:cNvGraphicFramePr>
          <p:nvPr>
            <p:extLst>
              <p:ext uri="{D42A27DB-BD31-4B8C-83A1-F6EECF244321}">
                <p14:modId xmlns:p14="http://schemas.microsoft.com/office/powerpoint/2010/main" val="31126053"/>
              </p:ext>
            </p:extLst>
          </p:nvPr>
        </p:nvGraphicFramePr>
        <p:xfrm>
          <a:off x="756188" y="676773"/>
          <a:ext cx="2783205" cy="2456830"/>
        </p:xfrm>
        <a:graphic>
          <a:graphicData uri="http://schemas.openxmlformats.org/drawingml/2006/table">
            <a:tbl>
              <a:tblPr firstRow="1" firstCol="1" bandRow="1"/>
              <a:tblGrid>
                <a:gridCol w="1253490">
                  <a:extLst>
                    <a:ext uri="{9D8B030D-6E8A-4147-A177-3AD203B41FA5}">
                      <a16:colId xmlns:a16="http://schemas.microsoft.com/office/drawing/2014/main" val="1216809391"/>
                    </a:ext>
                  </a:extLst>
                </a:gridCol>
                <a:gridCol w="1529715">
                  <a:extLst>
                    <a:ext uri="{9D8B030D-6E8A-4147-A177-3AD203B41FA5}">
                      <a16:colId xmlns:a16="http://schemas.microsoft.com/office/drawing/2014/main" val="4235611016"/>
                    </a:ext>
                  </a:extLst>
                </a:gridCol>
              </a:tblGrid>
              <a:tr h="382270">
                <a:tc>
                  <a:txBody>
                    <a:bodyPr/>
                    <a:lstStyle/>
                    <a:p>
                      <a:pPr>
                        <a:lnSpc>
                          <a:spcPct val="115000"/>
                        </a:lnSpc>
                        <a:spcAft>
                          <a:spcPts val="800"/>
                        </a:spcAft>
                      </a:pPr>
                      <a:r>
                        <a:rPr lang="en-US" sz="1200" b="1" kern="100">
                          <a:effectLst/>
                          <a:latin typeface="Aptos" panose="020B0004020202020204" pitchFamily="34" charset="0"/>
                          <a:ea typeface="Aptos" panose="020B0004020202020204" pitchFamily="34" charset="0"/>
                          <a:cs typeface="Times New Roman" panose="02020603050405020304" pitchFamily="18" charset="0"/>
                        </a:rPr>
                        <a:t>Lanes</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IN" sz="1200" kern="100">
                          <a:effectLst/>
                          <a:latin typeface="Aptos" panose="020B0004020202020204" pitchFamily="34" charset="0"/>
                          <a:ea typeface="Aptos" panose="020B000402020202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800"/>
                        </a:spcAft>
                      </a:pPr>
                      <a:r>
                        <a:rPr lang="en-US" sz="1200" b="1" kern="100">
                          <a:effectLst/>
                          <a:latin typeface="Aptos" panose="020B0004020202020204" pitchFamily="34" charset="0"/>
                          <a:ea typeface="Aptos" panose="020B0004020202020204" pitchFamily="34" charset="0"/>
                          <a:cs typeface="Times New Roman" panose="02020603050405020304" pitchFamily="18" charset="0"/>
                        </a:rPr>
                        <a:t>Xt for Pass</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77287675"/>
                  </a:ext>
                </a:extLst>
              </a:tr>
              <a:tr h="394970">
                <a:tc>
                  <a:txBody>
                    <a:bodyPr/>
                    <a:lstStyle/>
                    <a:p>
                      <a:pPr>
                        <a:lnSpc>
                          <a:spcPct val="115000"/>
                        </a:lnSpc>
                        <a:spcAft>
                          <a:spcPts val="800"/>
                        </a:spcAft>
                      </a:pPr>
                      <a:r>
                        <a:rPr lang="en-US" sz="1200" kern="100">
                          <a:effectLst/>
                          <a:latin typeface="Aptos" panose="020B0004020202020204" pitchFamily="34" charset="0"/>
                          <a:ea typeface="Aptos" panose="020B0004020202020204" pitchFamily="34" charset="0"/>
                          <a:cs typeface="Times New Roman" panose="02020603050405020304" pitchFamily="18" charset="0"/>
                        </a:rPr>
                        <a:t>Middle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800"/>
                        </a:spcAft>
                      </a:pPr>
                      <a:r>
                        <a:rPr lang="en-IN" sz="1200" kern="100">
                          <a:effectLst/>
                          <a:latin typeface="Aptos" panose="020B0004020202020204" pitchFamily="34" charset="0"/>
                          <a:ea typeface="Aptos" panose="020B0004020202020204" pitchFamily="34" charset="0"/>
                          <a:cs typeface="Times New Roman" panose="02020603050405020304" pitchFamily="18" charset="0"/>
                        </a:rPr>
                        <a:t>0.002503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05955545"/>
                  </a:ext>
                </a:extLst>
              </a:tr>
              <a:tr h="382270">
                <a:tc>
                  <a:txBody>
                    <a:bodyPr/>
                    <a:lstStyle/>
                    <a:p>
                      <a:pPr>
                        <a:lnSpc>
                          <a:spcPct val="115000"/>
                        </a:lnSpc>
                        <a:spcAft>
                          <a:spcPts val="800"/>
                        </a:spcAft>
                      </a:pPr>
                      <a:r>
                        <a:rPr lang="en-US" sz="1200" kern="100">
                          <a:effectLst/>
                          <a:latin typeface="Aptos" panose="020B0004020202020204" pitchFamily="34" charset="0"/>
                          <a:ea typeface="Aptos" panose="020B0004020202020204" pitchFamily="34" charset="0"/>
                          <a:cs typeface="Times New Roman" panose="02020603050405020304" pitchFamily="18" charset="0"/>
                        </a:rPr>
                        <a:t>Middle Left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800"/>
                        </a:spcAft>
                      </a:pPr>
                      <a:r>
                        <a:rPr lang="en-IN" sz="1200" kern="100">
                          <a:effectLst/>
                          <a:latin typeface="Aptos" panose="020B0004020202020204" pitchFamily="34" charset="0"/>
                          <a:ea typeface="Aptos" panose="020B0004020202020204" pitchFamily="34" charset="0"/>
                          <a:cs typeface="Times New Roman" panose="02020603050405020304" pitchFamily="18" charset="0"/>
                        </a:rPr>
                        <a:t>0.001492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2927490"/>
                  </a:ext>
                </a:extLst>
              </a:tr>
              <a:tr h="403240">
                <a:tc>
                  <a:txBody>
                    <a:bodyPr/>
                    <a:lstStyle/>
                    <a:p>
                      <a:pPr>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Middle Right</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800"/>
                        </a:spcAf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0.001092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66727433"/>
                  </a:ext>
                </a:extLst>
              </a:tr>
              <a:tr h="382270">
                <a:tc>
                  <a:txBody>
                    <a:bodyPr/>
                    <a:lstStyle/>
                    <a:p>
                      <a:pPr>
                        <a:lnSpc>
                          <a:spcPct val="115000"/>
                        </a:lnSpc>
                        <a:spcAft>
                          <a:spcPts val="800"/>
                        </a:spcAft>
                      </a:pPr>
                      <a:r>
                        <a:rPr lang="en-US" sz="1200" kern="100">
                          <a:effectLst/>
                          <a:latin typeface="Aptos" panose="020B0004020202020204" pitchFamily="34" charset="0"/>
                          <a:ea typeface="Aptos" panose="020B0004020202020204" pitchFamily="34" charset="0"/>
                          <a:cs typeface="Times New Roman" panose="02020603050405020304" pitchFamily="18" charset="0"/>
                        </a:rPr>
                        <a:t>Right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800"/>
                        </a:spcAft>
                      </a:pPr>
                      <a:r>
                        <a:rPr lang="en-IN" sz="1200" kern="100">
                          <a:effectLst/>
                          <a:latin typeface="Aptos" panose="020B0004020202020204" pitchFamily="34" charset="0"/>
                          <a:ea typeface="Aptos" panose="020B0004020202020204" pitchFamily="34" charset="0"/>
                          <a:cs typeface="Times New Roman" panose="02020603050405020304" pitchFamily="18" charset="0"/>
                        </a:rPr>
                        <a:t>0.000332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97987488"/>
                  </a:ext>
                </a:extLst>
              </a:tr>
              <a:tr h="382270">
                <a:tc>
                  <a:txBody>
                    <a:bodyPr/>
                    <a:lstStyle/>
                    <a:p>
                      <a:pPr>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Left</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800"/>
                        </a:spcAf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0.000048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9500522"/>
                  </a:ext>
                </a:extLst>
              </a:tr>
            </a:tbl>
          </a:graphicData>
        </a:graphic>
      </p:graphicFrame>
      <p:graphicFrame>
        <p:nvGraphicFramePr>
          <p:cNvPr id="20" name="Table 19">
            <a:extLst>
              <a:ext uri="{FF2B5EF4-FFF2-40B4-BE49-F238E27FC236}">
                <a16:creationId xmlns:a16="http://schemas.microsoft.com/office/drawing/2014/main" id="{59B6E6CD-0EC5-87C8-5B99-C3D5737F3674}"/>
              </a:ext>
            </a:extLst>
          </p:cNvPr>
          <p:cNvGraphicFramePr>
            <a:graphicFrameLocks noGrp="1"/>
          </p:cNvGraphicFramePr>
          <p:nvPr>
            <p:extLst>
              <p:ext uri="{D42A27DB-BD31-4B8C-83A1-F6EECF244321}">
                <p14:modId xmlns:p14="http://schemas.microsoft.com/office/powerpoint/2010/main" val="1444461107"/>
              </p:ext>
            </p:extLst>
          </p:nvPr>
        </p:nvGraphicFramePr>
        <p:xfrm>
          <a:off x="4643302" y="628748"/>
          <a:ext cx="2783205" cy="2430041"/>
        </p:xfrm>
        <a:graphic>
          <a:graphicData uri="http://schemas.openxmlformats.org/drawingml/2006/table">
            <a:tbl>
              <a:tblPr firstRow="1" firstCol="1" bandRow="1"/>
              <a:tblGrid>
                <a:gridCol w="1253490">
                  <a:extLst>
                    <a:ext uri="{9D8B030D-6E8A-4147-A177-3AD203B41FA5}">
                      <a16:colId xmlns:a16="http://schemas.microsoft.com/office/drawing/2014/main" val="1216809391"/>
                    </a:ext>
                  </a:extLst>
                </a:gridCol>
                <a:gridCol w="1529715">
                  <a:extLst>
                    <a:ext uri="{9D8B030D-6E8A-4147-A177-3AD203B41FA5}">
                      <a16:colId xmlns:a16="http://schemas.microsoft.com/office/drawing/2014/main" val="4235611016"/>
                    </a:ext>
                  </a:extLst>
                </a:gridCol>
              </a:tblGrid>
              <a:tr h="382270">
                <a:tc>
                  <a:txBody>
                    <a:bodyPr/>
                    <a:lstStyle/>
                    <a:p>
                      <a:pPr>
                        <a:lnSpc>
                          <a:spcPct val="115000"/>
                        </a:lnSpc>
                        <a:spcAft>
                          <a:spcPts val="800"/>
                        </a:spcAft>
                      </a:pPr>
                      <a:r>
                        <a:rPr lang="en-US" sz="1200" b="1" kern="100">
                          <a:effectLst/>
                          <a:latin typeface="Aptos" panose="020B0004020202020204" pitchFamily="34" charset="0"/>
                          <a:ea typeface="Aptos" panose="020B0004020202020204" pitchFamily="34" charset="0"/>
                          <a:cs typeface="Times New Roman" panose="02020603050405020304" pitchFamily="18" charset="0"/>
                        </a:rPr>
                        <a:t>Lanes</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IN" sz="1200" kern="100">
                          <a:effectLst/>
                          <a:latin typeface="Aptos" panose="020B0004020202020204" pitchFamily="34" charset="0"/>
                          <a:ea typeface="Aptos" panose="020B000402020202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800"/>
                        </a:spcAft>
                      </a:pPr>
                      <a:r>
                        <a:rPr lang="en-US" sz="1200" b="1" kern="100" dirty="0" err="1">
                          <a:effectLst/>
                          <a:latin typeface="Aptos" panose="020B0004020202020204" pitchFamily="34" charset="0"/>
                          <a:ea typeface="Aptos" panose="020B0004020202020204" pitchFamily="34" charset="0"/>
                          <a:cs typeface="Times New Roman" panose="02020603050405020304" pitchFamily="18" charset="0"/>
                        </a:rPr>
                        <a:t>Xt</a:t>
                      </a:r>
                      <a:r>
                        <a:rPr lang="en-US" sz="1200" b="1" kern="100" dirty="0">
                          <a:effectLst/>
                          <a:latin typeface="Aptos" panose="020B0004020202020204" pitchFamily="34" charset="0"/>
                          <a:ea typeface="Aptos" panose="020B0004020202020204" pitchFamily="34" charset="0"/>
                          <a:cs typeface="Times New Roman" panose="02020603050405020304" pitchFamily="18" charset="0"/>
                        </a:rPr>
                        <a:t> for Carry</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77287675"/>
                  </a:ext>
                </a:extLst>
              </a:tr>
              <a:tr h="394970">
                <a:tc>
                  <a:txBody>
                    <a:bodyPr/>
                    <a:lstStyle/>
                    <a:p>
                      <a:pPr>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Right</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effectLst/>
                          <a:latin typeface="+mn-lt"/>
                          <a:ea typeface="+mn-ea"/>
                          <a:cs typeface="+mn-cs"/>
                        </a:rPr>
                        <a:t>-0.000411 </a:t>
                      </a:r>
                      <a:endParaRPr lang="en-IN" sz="1200"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05955545"/>
                  </a:ext>
                </a:extLst>
              </a:tr>
              <a:tr h="382270">
                <a:tc>
                  <a:txBody>
                    <a:bodyPr/>
                    <a:lstStyle/>
                    <a:p>
                      <a:pPr>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Left</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r>
                        <a:rPr lang="en-IN" sz="1200" kern="1200" dirty="0">
                          <a:solidFill>
                            <a:schemeClr val="dk1"/>
                          </a:solidFill>
                          <a:effectLst/>
                          <a:latin typeface="+mn-lt"/>
                          <a:ea typeface="+mn-ea"/>
                          <a:cs typeface="+mn-cs"/>
                        </a:rPr>
                        <a:t>0.000466 </a:t>
                      </a:r>
                      <a:endParaRPr lang="en-IN" sz="1200"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2927490"/>
                  </a:ext>
                </a:extLst>
              </a:tr>
              <a:tr h="376451">
                <a:tc>
                  <a:txBody>
                    <a:bodyPr/>
                    <a:lstStyle/>
                    <a:p>
                      <a:pPr>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Middle Left</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r>
                        <a:rPr lang="en-IN" sz="1200" kern="1200" dirty="0">
                          <a:solidFill>
                            <a:schemeClr val="dk1"/>
                          </a:solidFill>
                          <a:effectLst/>
                          <a:latin typeface="+mn-lt"/>
                          <a:ea typeface="+mn-ea"/>
                          <a:cs typeface="+mn-cs"/>
                        </a:rPr>
                        <a:t>0.01649 </a:t>
                      </a:r>
                      <a:endParaRPr lang="en-IN" sz="1200"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66727433"/>
                  </a:ext>
                </a:extLst>
              </a:tr>
              <a:tr h="382270">
                <a:tc>
                  <a:txBody>
                    <a:bodyPr/>
                    <a:lstStyle/>
                    <a:p>
                      <a:pPr>
                        <a:lnSpc>
                          <a:spcPct val="115000"/>
                        </a:lnSpc>
                        <a:spcAft>
                          <a:spcPts val="800"/>
                        </a:spcAft>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Middle Right</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lang="en-IN" sz="1200" kern="1200" dirty="0">
                          <a:solidFill>
                            <a:schemeClr val="dk1"/>
                          </a:solidFill>
                          <a:effectLst/>
                          <a:latin typeface="+mn-lt"/>
                          <a:ea typeface="+mn-ea"/>
                          <a:cs typeface="+mn-cs"/>
                        </a:rPr>
                        <a:t>-0.002539 </a:t>
                      </a:r>
                      <a:endParaRPr lang="en-IN" sz="1200" dirty="0"/>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97987488"/>
                  </a:ext>
                </a:extLst>
              </a:tr>
              <a:tr h="382270">
                <a:tc>
                  <a:txBody>
                    <a:bodyPr/>
                    <a:lstStyle/>
                    <a:p>
                      <a:pPr>
                        <a:lnSpc>
                          <a:spcPct val="115000"/>
                        </a:lnSpc>
                        <a:spcAft>
                          <a:spcPts val="800"/>
                        </a:spcAft>
                      </a:pPr>
                      <a:r>
                        <a:rPr lang="en-US" sz="1200" kern="100">
                          <a:effectLst/>
                          <a:latin typeface="Aptos" panose="020B0004020202020204" pitchFamily="34" charset="0"/>
                          <a:ea typeface="Aptos" panose="020B0004020202020204" pitchFamily="34" charset="0"/>
                          <a:cs typeface="Times New Roman" panose="02020603050405020304" pitchFamily="18" charset="0"/>
                        </a:rPr>
                        <a:t>Middle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r>
                        <a:rPr lang="en-IN" sz="1200" kern="1200" dirty="0">
                          <a:solidFill>
                            <a:schemeClr val="dk1"/>
                          </a:solidFill>
                          <a:effectLst/>
                          <a:latin typeface="+mn-lt"/>
                          <a:ea typeface="+mn-ea"/>
                          <a:cs typeface="+mn-cs"/>
                        </a:rPr>
                        <a:t>0.009637 </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9500522"/>
                  </a:ext>
                </a:extLst>
              </a:tr>
            </a:tbl>
          </a:graphicData>
        </a:graphic>
      </p:graphicFrame>
    </p:spTree>
    <p:extLst>
      <p:ext uri="{BB962C8B-B14F-4D97-AF65-F5344CB8AC3E}">
        <p14:creationId xmlns:p14="http://schemas.microsoft.com/office/powerpoint/2010/main" val="2300578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8140</TotalTime>
  <Words>589</Words>
  <Application>Microsoft Macintosh PowerPoint</Application>
  <PresentationFormat>On-screen Show (16:9)</PresentationFormat>
  <Paragraphs>126</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Arial</vt:lpstr>
      <vt:lpstr>Helvetica Neue</vt:lpstr>
      <vt:lpstr>Outfit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Priyansh Gupta</cp:lastModifiedBy>
  <cp:revision>17</cp:revision>
  <dcterms:created xsi:type="dcterms:W3CDTF">2024-05-12T12:11:50Z</dcterms:created>
  <dcterms:modified xsi:type="dcterms:W3CDTF">2024-06-05T08:35:34Z</dcterms:modified>
</cp:coreProperties>
</file>