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3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EB6"/>
    <a:srgbClr val="A365D1"/>
    <a:srgbClr val="969696"/>
    <a:srgbClr val="5335A9"/>
    <a:srgbClr val="35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C3515-0726-49C9-B73E-9E435FD0A12B}" v="9" dt="2021-07-06T02:59:36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87BA-2676-4AE3-AA2D-CEAB9F0A7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EA9B-3F20-4EAC-B0F0-359924F4B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803E-947C-4F96-8470-FC8320FB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CB33-C509-45F5-AA23-3A0CAEC0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7BB0-08CC-4890-8A7C-EE2427BF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9A5F-17EA-4E02-8DDD-49DBEA7C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9C0D5-55C7-4837-AC55-A002E7C4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DD823-37F8-4DCA-9259-08036F38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E3B8-4595-4685-8845-2AA218BA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9C16-4721-4AEC-A995-B3E4799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3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64EAD-0449-4921-9BF5-F5AE9465D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F75CC-BAA3-4754-B5A2-042CDD0A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60E6-F42A-4A84-A61D-2CC948B0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8AF5-3D17-403E-A3C2-AB599605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8971-632C-4341-98C5-A2D36928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1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A35E-4CA7-4FD8-99D9-22379C5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0736-D344-408B-83A4-3E922700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A03E-6877-4E8E-A592-FA3AEEA2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0168-8C69-4A92-8F74-0A37BC2C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1D19-62EB-4E0A-BC24-3D5984FB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8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FF0B-B5F8-44E4-BFFD-C134B6D2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3F558-5C0B-419B-80AE-387BC5FB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578B-D869-44DD-A268-BD86D1B3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3B5E-5B9D-4F24-8332-7F28BEEA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BFB5-B5FB-477F-80EC-C72E9DCF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0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6B61-7510-4CF4-90C0-12B8308F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53B1-461D-4EA4-8872-A4FD40889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29FB2-9F81-4DA9-B9FA-59ABFE61A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2C6B7-B6BA-4F2D-A464-232A90CC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E05CB-F42B-4235-A6FC-830ECF37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78A4-D581-4E32-89B9-62192C0F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5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E9C-8F59-4668-A95D-9B9EC4B6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8009B-3899-4348-9143-1D347D0F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108D4-213D-44B9-84AA-D992E1B5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5E6F-FBE0-49FF-8E7E-B6D8D0CBF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61645-30D7-4E07-9C24-20AEDCE0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421D3-47D4-4358-9EEF-F7FE0036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3B427-090D-4C52-9A01-3D0E9BAF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F62E0-A876-44A6-91A6-E904AD41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0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4903-5D2E-458A-9375-AB3FF22D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F4172-CB84-466A-A664-52A1E467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13A4-71BE-4DBE-9C49-17824555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7F915-8FA1-45AB-97D9-2D744248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36D0E-13F3-4E79-B938-A9213977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B2128-4148-478F-ACF0-E8F1E71B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61C6-9613-4977-BE2B-3CD42A90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AA30-01EC-46F6-BBD0-536E2DA4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ADAF-51D9-46CA-8967-16DB213E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C0876-BCFB-45A6-9E1F-8BE63520E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ED42E-0316-4FEB-9395-AD39597C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E1B5F-994E-4AA0-9757-DF510A3F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8A5A-2A70-4602-AD6D-CC80A7CB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7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03AE-6EF1-49DA-9633-38F37471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388B-2C2E-41B4-A499-268378C51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1D64E-48FA-49C3-B6E6-7F380C458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83E6C-DE05-4760-9027-51B424F9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F8E1-722B-4A8D-84A4-26CB8CA7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7D9E2-4996-4244-AF10-2AFDC18C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07C7F-4CB4-4641-96BB-346E144C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1A150-9E98-4B25-8063-BBCCA2EB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0169-4F54-42A3-8CDC-80CCAE5E6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BCD3-8F6F-4504-A451-088E7AC53D0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26E7-4165-4D3E-AA33-8E109EF5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8EE8-9A31-47D5-BF5A-795CEB6FA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BB96-1A8B-4BD5-9F6D-6924AF21F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3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hashicorp.com/tutorials/terraform/install-cl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utorials/terraform/install-cli?in=terraform/aws-get-started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azure.microsoft.com/en-in/free/search/?&amp;ef_id=Cj0KCQjw24qHBhCnARIsAPbdtlKfYpvpd1E2V-HOXkE03HKFG4mA0VN5j_LbPutKNwoPECHgaG4jA-AaAjspEALw_wcB:G:s&amp;OCID=AID2200195_SEM_Cj0KCQjw24qHBhCnARIsAPbdtlKfYpvpd1E2V-HOXkE03HKFG4mA0VN5j_LbPutKNwoPECHgaG4jA-AaAjspEALw_wcB:G:s&amp;gclid=Cj0KCQjw24qHBhCnARIsAPbdtlKfYpvpd1E2V-HOXkE03HKFG4mA0VN5j_LbPutKNwoPECHgaG4jA-AaAjspEALw_wc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/setup/windows" TargetMode="External"/><Relationship Id="rId5" Type="http://schemas.openxmlformats.org/officeDocument/2006/relationships/hyperlink" Target="https://docs.microsoft.com/en-us/cli/azure/#:~:text=The%20Azure%20command%2Dline%20interface,with%20an%20emphasis%20on%20automation." TargetMode="External"/><Relationship Id="rId4" Type="http://schemas.openxmlformats.org/officeDocument/2006/relationships/hyperlink" Target="https://docs.microsoft.com/en-us/azure/cloud-shell/overview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F8662-7B94-4526-8C88-27C64BE8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321" y="1839190"/>
            <a:ext cx="1246170" cy="687455"/>
          </a:xfrm>
        </p:spPr>
        <p:txBody>
          <a:bodyPr anchor="b">
            <a:normAutofit fontScale="90000"/>
          </a:bodyPr>
          <a:lstStyle/>
          <a:p>
            <a:r>
              <a:rPr lang="en-US" sz="8800" dirty="0">
                <a:solidFill>
                  <a:srgbClr val="A365D1"/>
                </a:solidFill>
              </a:rPr>
              <a:t> </a:t>
            </a:r>
            <a:endParaRPr lang="en-IN" sz="8800" dirty="0">
              <a:solidFill>
                <a:srgbClr val="A365D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A0253-7386-4711-9230-9F2F01B31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797" y="4719123"/>
            <a:ext cx="3016877" cy="115552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Priyansh Gupta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SDE 1 at AIS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Priyansh Gupta">
            <a:extLst>
              <a:ext uri="{FF2B5EF4-FFF2-40B4-BE49-F238E27FC236}">
                <a16:creationId xmlns:a16="http://schemas.microsoft.com/office/drawing/2014/main" id="{23117393-E452-4B64-964E-F437F02CD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37" y="1178661"/>
            <a:ext cx="3455196" cy="3269639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 w="88900">
            <a:solidFill>
              <a:srgbClr val="A365D1"/>
            </a:solidFill>
          </a:ln>
          <a:effectLst>
            <a:softEdge rad="0"/>
          </a:effectLst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253B65-6C01-4851-8DF2-31F27BF6A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43"/>
          <a:stretch/>
        </p:blipFill>
        <p:spPr>
          <a:xfrm>
            <a:off x="2300057" y="2398353"/>
            <a:ext cx="5122413" cy="2282946"/>
          </a:xfrm>
          <a:prstGeom prst="rect">
            <a:avLst/>
          </a:prstGeom>
        </p:spPr>
      </p:pic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81DEB94B-805B-4AF8-B790-0DBEDDF21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2331211"/>
            <a:ext cx="1881253" cy="18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05210-4EC7-4B44-9173-6E532B35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35" y="2739891"/>
            <a:ext cx="9885863" cy="137489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rgbClr val="A365D1"/>
                </a:solidFill>
                <a:latin typeface="Tenorite" panose="00000500000000000000" pitchFamily="2" charset="0"/>
              </a:rPr>
              <a:t>Let’s do hands-on now :! </a:t>
            </a:r>
            <a:endParaRPr lang="en-IN" sz="6600" b="1" dirty="0">
              <a:solidFill>
                <a:srgbClr val="A365D1"/>
              </a:solidFill>
              <a:latin typeface="Tenorite" panose="00000500000000000000" pitchFamily="2" charset="0"/>
            </a:endParaRPr>
          </a:p>
        </p:txBody>
      </p:sp>
      <p:pic>
        <p:nvPicPr>
          <p:cNvPr id="6" name="Picture 5" descr="Shape, icon&#10;&#10;Description automatically generated">
            <a:extLst>
              <a:ext uri="{FF2B5EF4-FFF2-40B4-BE49-F238E27FC236}">
                <a16:creationId xmlns:a16="http://schemas.microsoft.com/office/drawing/2014/main" id="{15ADD310-5B80-486E-B219-2CDE48351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17" y="161215"/>
            <a:ext cx="1881253" cy="18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4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B6934-4DC3-4954-92A8-5CB7091C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20" y="1071305"/>
            <a:ext cx="887767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A365D1"/>
                </a:solidFill>
                <a:latin typeface="Tenorite" panose="020B0604020202020204" pitchFamily="2" charset="0"/>
              </a:rPr>
              <a:t>Terraform ?</a:t>
            </a:r>
            <a:endParaRPr lang="en-IN" sz="6000" b="1" dirty="0">
              <a:solidFill>
                <a:srgbClr val="A365D1"/>
              </a:solidFill>
              <a:latin typeface="Tenorite" panose="020B0604020202020204" pitchFamily="2" charset="0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A557C-C9FD-408B-9C6A-6EBF76F3409C}"/>
              </a:ext>
            </a:extLst>
          </p:cNvPr>
          <p:cNvSpPr txBox="1"/>
          <p:nvPr/>
        </p:nvSpPr>
        <p:spPr>
          <a:xfrm>
            <a:off x="550412" y="2364838"/>
            <a:ext cx="107464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Terraform is an open-source tool used for deploying, managing and versioning our infrastructure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</a:rPr>
              <a:t>C</a:t>
            </a: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an manage existing and popular cloud service providers as well as custom on-premise solutions.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Terraform can manage both low-level components as well as high-level components </a:t>
            </a:r>
            <a:endParaRPr lang="en-IN" sz="2800" dirty="0">
              <a:solidFill>
                <a:schemeClr val="tx1">
                  <a:lumMod val="85000"/>
                </a:schemeClr>
              </a:solidFill>
              <a:latin typeface="Tenorite" panose="00000500000000000000" pitchFamily="2" charset="0"/>
            </a:endParaRPr>
          </a:p>
        </p:txBody>
      </p:sp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6787492D-05B7-44FE-8C1D-59FDD47B5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57" y="112145"/>
            <a:ext cx="1881253" cy="18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05210-4EC7-4B44-9173-6E532B35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728" y="559546"/>
            <a:ext cx="10102290" cy="98284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A365D1"/>
                </a:solidFill>
                <a:latin typeface="Tenorite" panose="00000500000000000000" pitchFamily="2" charset="0"/>
              </a:rPr>
              <a:t>Alternatives of Terraform</a:t>
            </a:r>
            <a:endParaRPr lang="en-IN" sz="5400" b="1" dirty="0">
              <a:solidFill>
                <a:srgbClr val="A365D1"/>
              </a:solidFill>
              <a:latin typeface="Tenorite" panose="00000500000000000000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7DC4D94-B012-4DE7-9919-97BF187A859B}"/>
              </a:ext>
            </a:extLst>
          </p:cNvPr>
          <p:cNvSpPr txBox="1">
            <a:spLocks/>
          </p:cNvSpPr>
          <p:nvPr/>
        </p:nvSpPr>
        <p:spPr>
          <a:xfrm>
            <a:off x="702861" y="479075"/>
            <a:ext cx="7377344" cy="5896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Azure ARM Templates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Azure Bicep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AWS Cloud Formation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Salt stack</a:t>
            </a:r>
            <a:endParaRPr lang="en-US" dirty="0">
              <a:solidFill>
                <a:schemeClr val="tx1">
                  <a:lumMod val="85000"/>
                </a:schemeClr>
              </a:solidFill>
              <a:latin typeface="Tenorite" panose="00000500000000000000" pitchFamily="2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Ansible</a:t>
            </a:r>
          </a:p>
        </p:txBody>
      </p:sp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CE78E852-A27F-4C87-89C2-90B0843D3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48" y="65677"/>
            <a:ext cx="1881253" cy="18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6CA80-30C1-4E4C-BDE0-79275212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22" y="63280"/>
            <a:ext cx="11024776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A365D1"/>
                </a:solidFill>
                <a:latin typeface="Tenorite" panose="00000500000000000000" pitchFamily="2" charset="0"/>
              </a:rPr>
              <a:t>Advantage</a:t>
            </a:r>
            <a:r>
              <a:rPr lang="en-US" sz="4200" b="1" dirty="0">
                <a:solidFill>
                  <a:srgbClr val="A365D1"/>
                </a:solidFill>
                <a:latin typeface="Tenorite" panose="00000500000000000000" pitchFamily="2" charset="0"/>
              </a:rPr>
              <a:t> </a:t>
            </a:r>
            <a:r>
              <a:rPr lang="en-US" sz="5400" b="1" dirty="0">
                <a:solidFill>
                  <a:srgbClr val="A365D1"/>
                </a:solidFill>
                <a:latin typeface="Tenorite" panose="00000500000000000000" pitchFamily="2" charset="0"/>
              </a:rPr>
              <a:t>of Terraform :?</a:t>
            </a:r>
            <a:endParaRPr lang="en-IN" sz="5400" b="1" dirty="0">
              <a:solidFill>
                <a:srgbClr val="A365D1"/>
              </a:solidFill>
              <a:latin typeface="Tenorite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5EAD2-AFA6-4C4F-AA27-54AB18121E1A}"/>
              </a:ext>
            </a:extLst>
          </p:cNvPr>
          <p:cNvSpPr txBox="1"/>
          <p:nvPr/>
        </p:nvSpPr>
        <p:spPr>
          <a:xfrm>
            <a:off x="460130" y="1278378"/>
            <a:ext cx="1102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285750" algn="l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Easily portable</a:t>
            </a:r>
          </a:p>
          <a:p>
            <a:pPr marL="432000" indent="-285750" algn="l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Works with multiple cloud providers.</a:t>
            </a:r>
          </a:p>
          <a:p>
            <a:pPr marL="432000" indent="-285750" algn="l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Uses a declarative syntax </a:t>
            </a:r>
          </a:p>
          <a:p>
            <a:pPr marL="432000" indent="-285750" algn="l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Maintains a .tfstate, making it smart enough to deal updates, deletion, and failovers.</a:t>
            </a:r>
          </a:p>
          <a:p>
            <a:pPr marL="432000" indent="-285750" algn="l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Can do orchestration and configuration of resources</a:t>
            </a:r>
          </a:p>
          <a:p>
            <a:pPr marL="432000" indent="-285750" algn="l"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Supports Client only architecture </a:t>
            </a:r>
          </a:p>
        </p:txBody>
      </p:sp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6C64A18B-490B-4972-9334-EA8EAF7FA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199" y="76928"/>
            <a:ext cx="1881253" cy="18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1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05210-4EC7-4B44-9173-6E532B35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51" y="801902"/>
            <a:ext cx="6210300" cy="137489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A365D1"/>
                </a:solidFill>
                <a:latin typeface="Tenorite" panose="00000500000000000000" pitchFamily="2" charset="0"/>
              </a:rPr>
              <a:t>Components of a .tf config files </a:t>
            </a:r>
            <a:endParaRPr lang="en-IN" sz="5400" b="1" dirty="0">
              <a:solidFill>
                <a:srgbClr val="A365D1"/>
              </a:solidFill>
              <a:latin typeface="Tenorite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43B06-1BB1-47FB-B665-FF745D239774}"/>
              </a:ext>
            </a:extLst>
          </p:cNvPr>
          <p:cNvSpPr txBox="1"/>
          <p:nvPr/>
        </p:nvSpPr>
        <p:spPr>
          <a:xfrm>
            <a:off x="593351" y="2556474"/>
            <a:ext cx="3107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</a:rPr>
              <a:t> </a:t>
            </a:r>
            <a:r>
              <a:rPr lang="en-US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Module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</a:rPr>
              <a:t> </a:t>
            </a:r>
            <a:r>
              <a:rPr lang="en-US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Provider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 State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</a:rPr>
              <a:t> Resources</a:t>
            </a:r>
            <a:endParaRPr lang="en-US" sz="3200" b="0" i="0" dirty="0">
              <a:solidFill>
                <a:schemeClr val="tx1">
                  <a:lumMod val="85000"/>
                </a:schemeClr>
              </a:solidFill>
              <a:effectLst/>
              <a:latin typeface="Tenorite" panose="00000500000000000000" pitchFamily="2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 Variables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</a:rPr>
              <a:t> </a:t>
            </a:r>
            <a:r>
              <a:rPr lang="en-US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5" name="Picture 4" descr="Fig:1 module">
            <a:extLst>
              <a:ext uri="{FF2B5EF4-FFF2-40B4-BE49-F238E27FC236}">
                <a16:creationId xmlns:a16="http://schemas.microsoft.com/office/drawing/2014/main" id="{B0D44FE2-319D-4A8E-AF3B-9888A952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34" y="331373"/>
            <a:ext cx="3011698" cy="248876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1513B5-DFF6-497C-A310-50B4ECBA75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17" b="8617"/>
          <a:stretch/>
        </p:blipFill>
        <p:spPr>
          <a:xfrm>
            <a:off x="4759293" y="3032698"/>
            <a:ext cx="5468457" cy="3630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E8598-FDCB-4ADD-B5A1-BC8616269E7A}"/>
              </a:ext>
            </a:extLst>
          </p:cNvPr>
          <p:cNvSpPr txBox="1"/>
          <p:nvPr/>
        </p:nvSpPr>
        <p:spPr>
          <a:xfrm>
            <a:off x="9752269" y="1681441"/>
            <a:ext cx="106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</a:t>
            </a:r>
          </a:p>
          <a:p>
            <a:r>
              <a:rPr lang="en-US" dirty="0"/>
              <a:t>Module and State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C49489-1C49-4FEE-85A6-F7FC46CEBDEA}"/>
              </a:ext>
            </a:extLst>
          </p:cNvPr>
          <p:cNvSpPr txBox="1"/>
          <p:nvPr/>
        </p:nvSpPr>
        <p:spPr>
          <a:xfrm>
            <a:off x="10298019" y="5682204"/>
            <a:ext cx="1517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</a:t>
            </a:r>
          </a:p>
          <a:p>
            <a:r>
              <a:rPr lang="en-IN" dirty="0"/>
              <a:t>Terraform configuration</a:t>
            </a:r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17CC5789-A4F5-47A3-BC7C-A8139CC32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750" y="87730"/>
            <a:ext cx="1881253" cy="18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5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E9FE9-286A-4ACF-BDD8-C019D1CF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9" y="7015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A365D1"/>
                </a:solidFill>
                <a:latin typeface="Tenorite" panose="00000500000000000000" pitchFamily="2" charset="0"/>
              </a:rPr>
              <a:t>Terraform Lifecycle</a:t>
            </a:r>
            <a:endParaRPr lang="en-IN" sz="5400" b="1" dirty="0">
              <a:solidFill>
                <a:srgbClr val="A365D1"/>
              </a:solidFill>
              <a:latin typeface="Tenorite" panose="00000500000000000000" pitchFamily="2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3D596E-2279-4F03-92DC-431E81917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8" y="2509176"/>
            <a:ext cx="11810625" cy="2545370"/>
          </a:xfrm>
          <a:prstGeom prst="rect">
            <a:avLst/>
          </a:prstGeom>
        </p:spPr>
      </p:pic>
      <p:pic>
        <p:nvPicPr>
          <p:cNvPr id="39" name="Picture 38" descr="Shape, icon&#10;&#10;Description automatically generated">
            <a:extLst>
              <a:ext uri="{FF2B5EF4-FFF2-40B4-BE49-F238E27FC236}">
                <a16:creationId xmlns:a16="http://schemas.microsoft.com/office/drawing/2014/main" id="{9EBD1EF2-D386-4409-9F27-54E7FE02C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0" y="109580"/>
            <a:ext cx="1881253" cy="18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05210-4EC7-4B44-9173-6E532B35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3" y="-106531"/>
            <a:ext cx="9989737" cy="137489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A365D1"/>
                </a:solidFill>
                <a:latin typeface="Tenorite" panose="00000500000000000000" pitchFamily="2" charset="0"/>
              </a:rPr>
              <a:t>How to install Terraform locally</a:t>
            </a:r>
            <a:endParaRPr lang="en-IN" sz="5400" b="1" dirty="0">
              <a:solidFill>
                <a:srgbClr val="A365D1"/>
              </a:solidFill>
              <a:latin typeface="Tenorit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4D3A7-B0A2-48AA-AAD3-C82ED2626681}"/>
              </a:ext>
            </a:extLst>
          </p:cNvPr>
          <p:cNvSpPr txBox="1"/>
          <p:nvPr/>
        </p:nvSpPr>
        <p:spPr>
          <a:xfrm>
            <a:off x="396034" y="1696865"/>
            <a:ext cx="623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Link to blog: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hlinkClick r:id="rId2"/>
              </a:rPr>
              <a:t>https://learn.hashicorp.com/tutorials/terraform/install-cli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F877A-7752-49FC-87BB-F6F85431D158}"/>
              </a:ext>
            </a:extLst>
          </p:cNvPr>
          <p:cNvSpPr txBox="1"/>
          <p:nvPr/>
        </p:nvSpPr>
        <p:spPr>
          <a:xfrm>
            <a:off x="405246" y="999031"/>
            <a:ext cx="651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Download the terraform executables from the below mentioned link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F6281-05DC-4046-83F8-BFBB34FBCE8C}"/>
              </a:ext>
            </a:extLst>
          </p:cNvPr>
          <p:cNvSpPr txBox="1"/>
          <p:nvPr/>
        </p:nvSpPr>
        <p:spPr>
          <a:xfrm>
            <a:off x="395307" y="2760517"/>
            <a:ext cx="66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Extract this folder in C:// drive in a new folder named Terraform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142EB-1338-4886-9113-53D5693A9D91}"/>
              </a:ext>
            </a:extLst>
          </p:cNvPr>
          <p:cNvSpPr txBox="1"/>
          <p:nvPr/>
        </p:nvSpPr>
        <p:spPr>
          <a:xfrm>
            <a:off x="6632513" y="4089238"/>
            <a:ext cx="550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Add this folder path to your environment variables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CB798-8314-4972-AD93-F0D4AB8558AF}"/>
              </a:ext>
            </a:extLst>
          </p:cNvPr>
          <p:cNvSpPr txBox="1"/>
          <p:nvPr/>
        </p:nvSpPr>
        <p:spPr>
          <a:xfrm>
            <a:off x="405973" y="5734590"/>
            <a:ext cx="550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good to go now !!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FF799-9619-4FAD-9FE9-54EE39E9F065}"/>
              </a:ext>
            </a:extLst>
          </p:cNvPr>
          <p:cNvSpPr txBox="1"/>
          <p:nvPr/>
        </p:nvSpPr>
        <p:spPr>
          <a:xfrm>
            <a:off x="396033" y="6116278"/>
            <a:ext cx="1158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verify your installation, open a CMD and type “terraform –version” and it will show terraform version installed</a:t>
            </a:r>
            <a:endParaRPr lang="en-IN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F85A61-C1BD-42F7-B019-0AC29D89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23" y="1452887"/>
            <a:ext cx="4185629" cy="2133785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986644-EDA7-48FD-AF8B-C019C6723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5" y="3488634"/>
            <a:ext cx="5787188" cy="2001022"/>
          </a:xfrm>
          <a:prstGeom prst="rect">
            <a:avLst/>
          </a:prstGeom>
        </p:spPr>
      </p:pic>
      <p:pic>
        <p:nvPicPr>
          <p:cNvPr id="17" name="Picture 16" descr="Shape, icon&#10;&#10;Description automatically generated">
            <a:extLst>
              <a:ext uri="{FF2B5EF4-FFF2-40B4-BE49-F238E27FC236}">
                <a16:creationId xmlns:a16="http://schemas.microsoft.com/office/drawing/2014/main" id="{EC81DA5D-FEFB-498D-903E-90ED42326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53" y="106621"/>
            <a:ext cx="1881253" cy="18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2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49114-04D9-43A9-8B4B-633C8357E392}"/>
              </a:ext>
            </a:extLst>
          </p:cNvPr>
          <p:cNvSpPr txBox="1"/>
          <p:nvPr/>
        </p:nvSpPr>
        <p:spPr>
          <a:xfrm>
            <a:off x="405246" y="1373743"/>
            <a:ext cx="105155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Subscription</a:t>
            </a:r>
            <a:r>
              <a:rPr lang="en-IN" sz="32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</a:rPr>
              <a:t> </a:t>
            </a:r>
          </a:p>
          <a:p>
            <a:pPr algn="l"/>
            <a:r>
              <a:rPr lang="en-IN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	Link: </a:t>
            </a:r>
            <a:r>
              <a:rPr lang="en-IN" sz="3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enorite" panose="00000500000000000000" pitchFamily="2" charset="0"/>
              </a:rPr>
              <a:t>https://bit.ly/3yqFopo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 CLI</a:t>
            </a:r>
            <a:r>
              <a:rPr lang="en-IN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 installed locally</a:t>
            </a:r>
          </a:p>
          <a:p>
            <a:pPr algn="l"/>
            <a:r>
              <a:rPr lang="en-IN" sz="32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</a:rPr>
              <a:t>  	Link: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enorite" panose="00000500000000000000" pitchFamily="2" charset="0"/>
              </a:rPr>
              <a:t>https://bit.ly/3dNVOQF</a:t>
            </a:r>
            <a:endParaRPr lang="en-IN" sz="3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enorite" panose="00000500000000000000" pitchFamily="2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  <a:hlinkClick r:id="rId4" tooltip="https://docs.microsoft.com/en-us/azure/cloud-shell/overvie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cloud shell</a:t>
            </a:r>
            <a:endParaRPr lang="en-IN" sz="3200" b="0" i="0" dirty="0">
              <a:solidFill>
                <a:schemeClr val="tx1">
                  <a:lumMod val="85000"/>
                </a:schemeClr>
              </a:solidFill>
              <a:effectLst/>
              <a:latin typeface="Tenorite" panose="00000500000000000000" pitchFamily="2" charset="0"/>
            </a:endParaRPr>
          </a:p>
          <a:p>
            <a:pPr lvl="1"/>
            <a:r>
              <a:rPr lang="en-IN" sz="32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</a:rPr>
              <a:t>	Link: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enorite" panose="00000500000000000000" pitchFamily="2" charset="0"/>
              </a:rPr>
              <a:t>https://bit.ly/36mwInH</a:t>
            </a:r>
            <a:endParaRPr lang="en-IN" sz="3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enorite" panose="00000500000000000000" pitchFamily="2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  <a:r>
              <a:rPr lang="en-IN" sz="3200" dirty="0" err="1">
                <a:solidFill>
                  <a:schemeClr val="tx1">
                    <a:lumMod val="85000"/>
                  </a:schemeClr>
                </a:solidFill>
                <a:latin typeface="Tenorite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</a:t>
            </a:r>
            <a:endParaRPr lang="en-IN" sz="3200" dirty="0">
              <a:solidFill>
                <a:schemeClr val="tx1">
                  <a:lumMod val="85000"/>
                </a:schemeClr>
              </a:solidFill>
              <a:latin typeface="Tenorite" panose="00000500000000000000" pitchFamily="2" charset="0"/>
            </a:endParaRPr>
          </a:p>
          <a:p>
            <a:pPr lvl="1"/>
            <a:r>
              <a:rPr lang="en-IN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	Link: </a:t>
            </a:r>
            <a:r>
              <a:rPr lang="en-IN" sz="3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enorite" panose="00000500000000000000" pitchFamily="2" charset="0"/>
              </a:rPr>
              <a:t>https://bit.ly/36mwInH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endParaRPr lang="en-IN" sz="3200" b="0" i="0" dirty="0">
              <a:solidFill>
                <a:schemeClr val="tx1">
                  <a:lumMod val="85000"/>
                </a:schemeClr>
              </a:solidFill>
              <a:effectLst/>
              <a:latin typeface="Tenorite" panose="00000500000000000000" pitchFamily="2" charset="0"/>
            </a:endParaRPr>
          </a:p>
          <a:p>
            <a:pPr algn="l"/>
            <a:r>
              <a:rPr lang="en-IN" sz="3200" b="0" i="0" dirty="0">
                <a:solidFill>
                  <a:schemeClr val="tx1">
                    <a:lumMod val="85000"/>
                  </a:schemeClr>
                </a:solidFill>
                <a:effectLst/>
                <a:latin typeface="Tenorite" panose="00000500000000000000" pitchFamily="2" charset="0"/>
              </a:rPr>
              <a:t>	Link: </a:t>
            </a:r>
            <a:r>
              <a:rPr lang="en-IN" sz="3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enorite" panose="00000500000000000000" pitchFamily="2" charset="0"/>
              </a:rPr>
              <a:t>https://bit.ly/3qMh1zC</a:t>
            </a:r>
          </a:p>
          <a:p>
            <a:endParaRPr lang="en-US" sz="3200" dirty="0">
              <a:solidFill>
                <a:schemeClr val="tx1">
                  <a:lumMod val="85000"/>
                </a:schemeClr>
              </a:solidFill>
              <a:latin typeface="Tenorite" panose="00000500000000000000" pitchFamily="2" charset="0"/>
            </a:endParaRPr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9F9C652A-6258-4C15-A41E-AB89B9B0B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80" y="-106360"/>
            <a:ext cx="1881253" cy="1821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9BC7DE-1A81-4EE2-971C-AA967F7B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9" y="186245"/>
            <a:ext cx="10870388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A365D1"/>
                </a:solidFill>
                <a:latin typeface="Tenorite" panose="00000500000000000000" pitchFamily="2" charset="0"/>
              </a:rPr>
              <a:t>Pre-requisite for hands-on exercise</a:t>
            </a:r>
            <a:endParaRPr lang="en-IN" sz="5400" b="1" dirty="0">
              <a:solidFill>
                <a:srgbClr val="A365D1"/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05210-4EC7-4B44-9173-6E532B35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29" y="326006"/>
            <a:ext cx="9293351" cy="137489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A365D1"/>
                </a:solidFill>
                <a:latin typeface="Tenorite" panose="00000500000000000000" pitchFamily="2" charset="0"/>
              </a:rPr>
              <a:t>Resources deployed in this hands-on demo</a:t>
            </a:r>
            <a:endParaRPr lang="en-IN" sz="5400" b="1" dirty="0">
              <a:solidFill>
                <a:srgbClr val="A365D1"/>
              </a:solidFill>
              <a:latin typeface="Tenorite" panose="00000500000000000000" pitchFamily="2" charset="0"/>
            </a:endParaRPr>
          </a:p>
        </p:txBody>
      </p:sp>
      <p:pic>
        <p:nvPicPr>
          <p:cNvPr id="6" name="Picture 5" descr="Shape, icon&#10;&#10;Description automatically generated">
            <a:extLst>
              <a:ext uri="{FF2B5EF4-FFF2-40B4-BE49-F238E27FC236}">
                <a16:creationId xmlns:a16="http://schemas.microsoft.com/office/drawing/2014/main" id="{15ADD310-5B80-486E-B219-2CDE48351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19" y="81313"/>
            <a:ext cx="1881253" cy="182199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2DB21AC-73D7-48C0-91C8-BDEC7EFA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419" y="2454474"/>
            <a:ext cx="1080000" cy="1080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5BF224-65CA-48FB-9BFA-2E4F972FB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2728" y="4269010"/>
            <a:ext cx="1080000" cy="108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2EF808B-66E6-498A-A6C3-E227AA7F4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6889" y="2412840"/>
            <a:ext cx="1080000" cy="108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7768B87-0C88-473A-927D-B8D3F2A372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4826" y="2454474"/>
            <a:ext cx="1080000" cy="1080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ACDD16B-C66B-48FC-885B-97506614EC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4381" y="3277562"/>
            <a:ext cx="1533344" cy="153334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9A657E0-12DC-4181-9E86-CDC1277DC4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83034" y="4269010"/>
            <a:ext cx="1080000" cy="108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36EEF2-7401-4D6C-91BB-67108CADB948}"/>
              </a:ext>
            </a:extLst>
          </p:cNvPr>
          <p:cNvSpPr/>
          <p:nvPr/>
        </p:nvSpPr>
        <p:spPr>
          <a:xfrm>
            <a:off x="4678780" y="2013442"/>
            <a:ext cx="6086768" cy="4070105"/>
          </a:xfrm>
          <a:prstGeom prst="rect">
            <a:avLst/>
          </a:prstGeom>
          <a:noFill/>
          <a:ln w="57150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EF41F-397D-4871-8977-0781AD6FA1B8}"/>
              </a:ext>
            </a:extLst>
          </p:cNvPr>
          <p:cNvSpPr txBox="1"/>
          <p:nvPr/>
        </p:nvSpPr>
        <p:spPr>
          <a:xfrm>
            <a:off x="4820574" y="3427338"/>
            <a:ext cx="19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A2C74-0C85-4CA5-8A1C-0BA3FCB6D068}"/>
              </a:ext>
            </a:extLst>
          </p:cNvPr>
          <p:cNvSpPr txBox="1"/>
          <p:nvPr/>
        </p:nvSpPr>
        <p:spPr>
          <a:xfrm>
            <a:off x="6635093" y="3552368"/>
            <a:ext cx="19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 Vault + Secret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11B53-1CB9-4B7F-BD3F-8CCA2AF86CB9}"/>
              </a:ext>
            </a:extLst>
          </p:cNvPr>
          <p:cNvSpPr txBox="1"/>
          <p:nvPr/>
        </p:nvSpPr>
        <p:spPr>
          <a:xfrm>
            <a:off x="8577133" y="3568366"/>
            <a:ext cx="19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Service Plan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D6CB05-5E44-46D5-A29B-35D8E7020700}"/>
              </a:ext>
            </a:extLst>
          </p:cNvPr>
          <p:cNvSpPr txBox="1"/>
          <p:nvPr/>
        </p:nvSpPr>
        <p:spPr>
          <a:xfrm>
            <a:off x="5606561" y="5372975"/>
            <a:ext cx="19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Service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77F87A-7EDC-4106-ABEF-9EEB459835D4}"/>
              </a:ext>
            </a:extLst>
          </p:cNvPr>
          <p:cNvSpPr txBox="1"/>
          <p:nvPr/>
        </p:nvSpPr>
        <p:spPr>
          <a:xfrm>
            <a:off x="7554248" y="5346946"/>
            <a:ext cx="19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Function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E93057-FA7B-4F3C-83BE-7D3A69486771}"/>
              </a:ext>
            </a:extLst>
          </p:cNvPr>
          <p:cNvSpPr txBox="1"/>
          <p:nvPr/>
        </p:nvSpPr>
        <p:spPr>
          <a:xfrm>
            <a:off x="944886" y="4797477"/>
            <a:ext cx="19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00AED18-AD2C-47EC-A1F9-E94FFA8C2EE0}"/>
              </a:ext>
            </a:extLst>
          </p:cNvPr>
          <p:cNvSpPr/>
          <p:nvPr/>
        </p:nvSpPr>
        <p:spPr>
          <a:xfrm rot="16200000">
            <a:off x="1598073" y="3223736"/>
            <a:ext cx="4070107" cy="1647215"/>
          </a:xfrm>
          <a:prstGeom prst="triangle">
            <a:avLst>
              <a:gd name="adj" fmla="val 49128"/>
            </a:avLst>
          </a:prstGeom>
          <a:solidFill>
            <a:srgbClr val="AF4EB6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343980666AD4B9E2F0B10F45C3707" ma:contentTypeVersion="13" ma:contentTypeDescription="Create a new document." ma:contentTypeScope="" ma:versionID="596c8c78df1ba7a24e6d11b1136882a1">
  <xsd:schema xmlns:xsd="http://www.w3.org/2001/XMLSchema" xmlns:xs="http://www.w3.org/2001/XMLSchema" xmlns:p="http://schemas.microsoft.com/office/2006/metadata/properties" xmlns:ns3="baba6ac1-29cd-48c6-abe3-62a0281d356e" xmlns:ns4="43f6711c-9a29-4ed0-8451-dbc5fdba4730" targetNamespace="http://schemas.microsoft.com/office/2006/metadata/properties" ma:root="true" ma:fieldsID="1963b27c4a94563511f462c4e44ad26a" ns3:_="" ns4:_="">
    <xsd:import namespace="baba6ac1-29cd-48c6-abe3-62a0281d356e"/>
    <xsd:import namespace="43f6711c-9a29-4ed0-8451-dbc5fdba473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a6ac1-29cd-48c6-abe3-62a0281d35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6711c-9a29-4ed0-8451-dbc5fdba4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046F-BD23-4982-AAC0-F4FF3485605C}">
  <ds:schemaRefs>
    <ds:schemaRef ds:uri="http://purl.org/dc/elements/1.1/"/>
    <ds:schemaRef ds:uri="43f6711c-9a29-4ed0-8451-dbc5fdba4730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aba6ac1-29cd-48c6-abe3-62a0281d356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2FCEC7-E372-4E87-9E54-BD9991C4A8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B488CF-7DB6-4094-848E-C1852D69ED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a6ac1-29cd-48c6-abe3-62a0281d356e"/>
    <ds:schemaRef ds:uri="43f6711c-9a29-4ed0-8451-dbc5fdba47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323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Tenorite</vt:lpstr>
      <vt:lpstr>Wingdings</vt:lpstr>
      <vt:lpstr>Office Theme</vt:lpstr>
      <vt:lpstr> </vt:lpstr>
      <vt:lpstr>Terraform ?</vt:lpstr>
      <vt:lpstr>Alternatives of Terraform</vt:lpstr>
      <vt:lpstr>Advantage of Terraform :?</vt:lpstr>
      <vt:lpstr>Components of a .tf config files </vt:lpstr>
      <vt:lpstr>Terraform Lifecycle</vt:lpstr>
      <vt:lpstr>How to install Terraform locally</vt:lpstr>
      <vt:lpstr>Pre-requisite for hands-on exercise</vt:lpstr>
      <vt:lpstr>Resources deployed in this hands-on demo</vt:lpstr>
      <vt:lpstr>Let’s do hands-on now :!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Priyansh</dc:creator>
  <cp:lastModifiedBy>Gupta, Priyansh</cp:lastModifiedBy>
  <cp:revision>22</cp:revision>
  <dcterms:created xsi:type="dcterms:W3CDTF">2021-06-29T01:38:41Z</dcterms:created>
  <dcterms:modified xsi:type="dcterms:W3CDTF">2021-07-11T06:23:43Z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0x010100DBC343980666AD4B9E2F0B10F45C3707</vt:lpwstr>
  </property>
</Properties>
</file>