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4" r:id="rId1"/>
  </p:sldMasterIdLst>
  <p:notesMasterIdLst>
    <p:notesMasterId r:id="rId25"/>
  </p:notesMasterIdLst>
  <p:sldIdLst>
    <p:sldId id="256" r:id="rId2"/>
    <p:sldId id="258" r:id="rId3"/>
    <p:sldId id="257" r:id="rId4"/>
    <p:sldId id="259" r:id="rId5"/>
    <p:sldId id="261" r:id="rId6"/>
    <p:sldId id="262" r:id="rId7"/>
    <p:sldId id="263" r:id="rId8"/>
    <p:sldId id="260" r:id="rId9"/>
    <p:sldId id="281" r:id="rId10"/>
    <p:sldId id="267" r:id="rId11"/>
    <p:sldId id="265" r:id="rId12"/>
    <p:sldId id="266" r:id="rId13"/>
    <p:sldId id="272" r:id="rId14"/>
    <p:sldId id="273" r:id="rId15"/>
    <p:sldId id="274" r:id="rId16"/>
    <p:sldId id="275" r:id="rId17"/>
    <p:sldId id="276" r:id="rId18"/>
    <p:sldId id="279" r:id="rId19"/>
    <p:sldId id="277" r:id="rId20"/>
    <p:sldId id="278" r:id="rId21"/>
    <p:sldId id="280"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0" d="100"/>
          <a:sy n="80" d="100"/>
        </p:scale>
        <p:origin x="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D7C91-6DE6-42A1-B919-2B1A6B2F4FD3}"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D6A32-3300-4151-A9E0-D84BA92C436E}" type="slidenum">
              <a:rPr lang="en-IN" smtClean="0"/>
              <a:t>‹#›</a:t>
            </a:fld>
            <a:endParaRPr lang="en-IN"/>
          </a:p>
        </p:txBody>
      </p:sp>
    </p:spTree>
    <p:extLst>
      <p:ext uri="{BB962C8B-B14F-4D97-AF65-F5344CB8AC3E}">
        <p14:creationId xmlns:p14="http://schemas.microsoft.com/office/powerpoint/2010/main" val="4164959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5CF940-7A88-43DD-B9AC-0A6457C1F609}" type="datetime1">
              <a:rPr lang="en-US" smtClean="0"/>
              <a:t>8/25/2023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7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EE716-4ECF-439E-B682-14C3D2CAE645}"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7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440AB-001A-42EF-B895-0A6F634DB27D}"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03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438E9-0D2F-4493-A57B-45D5498D3E76}"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2286B-8D82-4CCF-98E6-8C47518C20E7}"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5514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0E34DA-55DD-4068-BF8B-0F4177EEB1BD}"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153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8A24E-3B32-4AED-AEC1-A07481474038}"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534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DA9B3-BA47-4B39-925D-0B740C091095}"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165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AD599-36F0-4EB3-AE24-F7C63CF479B5}"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73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EDC0C-DAF6-4CB7-BB07-9892501FA845}"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40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C75A8-067D-491F-B442-6AEA35D0EBC2}"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84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8376B-3DAD-459F-BFEF-4116E64710DF}"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15B9D-62C0-4B61-A2D1-07A533A48A34}" type="datetime1">
              <a:rPr lang="en-US" smtClean="0"/>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12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EAD81-20E5-4E9C-A00A-ED73CA4812C1}" type="datetime1">
              <a:rPr lang="en-US" smtClean="0"/>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2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98BE9-521D-4682-86BA-997EB893DC6A}" type="datetime1">
              <a:rPr lang="en-US" smtClean="0"/>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69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00FD1-2D7E-419E-92F8-B0874B1779A7}"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08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0C0A7-637A-49A3-8C9E-308A544166F7}"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606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D8BFDA-00BA-4F06-BEF4-612BF6FBCAFE}" type="datetime1">
              <a:rPr lang="en-US" smtClean="0"/>
              <a:t>8/25/2023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85975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ublic.tableau.com/views/NewDB1/Dashboard1?:language=en-US&amp;publish=yes&amp;:display_count=n&amp;:origin=viz_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public.tableau.com/app/profile/priyansh.garg8071/viz/NewDB2/Dashboard1?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EE08-583B-AA18-22B7-7B5CFBF70FDB}"/>
              </a:ext>
            </a:extLst>
          </p:cNvPr>
          <p:cNvSpPr>
            <a:spLocks noGrp="1"/>
          </p:cNvSpPr>
          <p:nvPr>
            <p:ph type="ctrTitle"/>
          </p:nvPr>
        </p:nvSpPr>
        <p:spPr>
          <a:xfrm>
            <a:off x="2108068" y="1757463"/>
            <a:ext cx="7975864" cy="1744494"/>
          </a:xfrm>
        </p:spPr>
        <p:txBody>
          <a:bodyPr>
            <a:normAutofit/>
          </a:bodyPr>
          <a:lstStyle/>
          <a:p>
            <a:r>
              <a:rPr lang="en-US" sz="1800" b="1" dirty="0"/>
              <a:t>Summer Training Project on:-</a:t>
            </a:r>
            <a:br>
              <a:rPr lang="en-US" sz="3600" b="1" dirty="0"/>
            </a:br>
            <a:r>
              <a:rPr lang="en-US" sz="3600" b="1" dirty="0"/>
              <a:t>ALL SPACE</a:t>
            </a:r>
            <a:br>
              <a:rPr lang="en-US" sz="3600" b="1" dirty="0"/>
            </a:br>
            <a:r>
              <a:rPr lang="en-US" sz="3600" b="1" dirty="0"/>
              <a:t> MISSIONS FROM 1957</a:t>
            </a:r>
            <a:endParaRPr lang="en-IN" sz="3600" b="1" dirty="0"/>
          </a:p>
        </p:txBody>
      </p:sp>
      <p:sp>
        <p:nvSpPr>
          <p:cNvPr id="3" name="Subtitle 2">
            <a:extLst>
              <a:ext uri="{FF2B5EF4-FFF2-40B4-BE49-F238E27FC236}">
                <a16:creationId xmlns:a16="http://schemas.microsoft.com/office/drawing/2014/main" id="{EBE1F5C9-1215-DC23-F4E6-FA2E560965EF}"/>
              </a:ext>
            </a:extLst>
          </p:cNvPr>
          <p:cNvSpPr>
            <a:spLocks noGrp="1"/>
          </p:cNvSpPr>
          <p:nvPr>
            <p:ph type="subTitle" idx="1"/>
          </p:nvPr>
        </p:nvSpPr>
        <p:spPr>
          <a:xfrm>
            <a:off x="2692398" y="3657596"/>
            <a:ext cx="8222036" cy="1945535"/>
          </a:xfrm>
        </p:spPr>
        <p:txBody>
          <a:bodyPr>
            <a:normAutofit fontScale="92500" lnSpcReduction="10000"/>
          </a:bodyPr>
          <a:lstStyle/>
          <a:p>
            <a:pPr algn="l"/>
            <a:r>
              <a:rPr lang="en-US" b="1" dirty="0"/>
              <a:t> Submitted To:                                           Submitted By:</a:t>
            </a:r>
          </a:p>
          <a:p>
            <a:pPr algn="l"/>
            <a:r>
              <a:rPr lang="en-US" b="1" dirty="0"/>
              <a:t> Mr. Prateek Gupta                                    Priyansh Garg (06390302021)</a:t>
            </a:r>
          </a:p>
          <a:p>
            <a:pPr algn="l"/>
            <a:r>
              <a:rPr lang="en-US" b="1" dirty="0"/>
              <a:t> (</a:t>
            </a:r>
            <a:r>
              <a:rPr lang="en-US" b="1" dirty="0" err="1"/>
              <a:t>ShapeMySkills</a:t>
            </a:r>
            <a:r>
              <a:rPr lang="en-US" b="1" dirty="0"/>
              <a:t>)                                        Kashish (</a:t>
            </a:r>
            <a:r>
              <a:rPr lang="en-IN" b="1" dirty="0"/>
              <a:t>05590302021</a:t>
            </a:r>
            <a:r>
              <a:rPr lang="en-US" b="1" dirty="0"/>
              <a:t>)</a:t>
            </a:r>
          </a:p>
          <a:p>
            <a:pPr algn="l"/>
            <a:r>
              <a:rPr lang="en-US" b="1" dirty="0"/>
              <a:t>   </a:t>
            </a:r>
          </a:p>
          <a:p>
            <a:pPr algn="l"/>
            <a:r>
              <a:rPr lang="en-US" b="1" dirty="0"/>
              <a:t> </a:t>
            </a:r>
            <a:endParaRPr lang="en-IN" b="1" dirty="0"/>
          </a:p>
        </p:txBody>
      </p:sp>
      <p:pic>
        <p:nvPicPr>
          <p:cNvPr id="6" name="Picture 5">
            <a:extLst>
              <a:ext uri="{FF2B5EF4-FFF2-40B4-BE49-F238E27FC236}">
                <a16:creationId xmlns:a16="http://schemas.microsoft.com/office/drawing/2014/main" id="{814194C3-31B8-7E20-61E3-6C3EE90628F9}"/>
              </a:ext>
            </a:extLst>
          </p:cNvPr>
          <p:cNvPicPr>
            <a:picLocks noChangeAspect="1"/>
          </p:cNvPicPr>
          <p:nvPr/>
        </p:nvPicPr>
        <p:blipFill>
          <a:blip r:embed="rId2"/>
          <a:stretch>
            <a:fillRect/>
          </a:stretch>
        </p:blipFill>
        <p:spPr>
          <a:xfrm>
            <a:off x="97074" y="58531"/>
            <a:ext cx="1637591" cy="831016"/>
          </a:xfrm>
          <a:prstGeom prst="rect">
            <a:avLst/>
          </a:prstGeom>
        </p:spPr>
      </p:pic>
      <p:pic>
        <p:nvPicPr>
          <p:cNvPr id="2050" name="Picture 2" descr="ShapeMySkills Pvt. Ltd.">
            <a:extLst>
              <a:ext uri="{FF2B5EF4-FFF2-40B4-BE49-F238E27FC236}">
                <a16:creationId xmlns:a16="http://schemas.microsoft.com/office/drawing/2014/main" id="{515C7CEF-FFC0-192C-7947-17E5C555F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8412" y="32328"/>
            <a:ext cx="1836514" cy="918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9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strVal val="#ppt_h"/>
                                          </p:val>
                                        </p:tav>
                                        <p:tav tm="100000">
                                          <p:val>
                                            <p:strVal val="#ppt_h"/>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1" dur="500"/>
                                        <p:tgtEl>
                                          <p:spTgt spid="3">
                                            <p:txEl>
                                              <p:pRg st="0" end="0"/>
                                            </p:txEl>
                                          </p:spTgt>
                                        </p:tgtEl>
                                      </p:cBhvr>
                                    </p:animEffect>
                                  </p:childTnLst>
                                </p:cTn>
                              </p:par>
                            </p:childTnLst>
                          </p:cTn>
                        </p:par>
                        <p:par>
                          <p:cTn id="32" fill="hold">
                            <p:stCondLst>
                              <p:cond delay="3000"/>
                            </p:stCondLst>
                            <p:childTnLst>
                              <p:par>
                                <p:cTn id="33" presetID="14" presetClass="entr" presetSubtype="10" fill="hold" grpId="0" nodeType="after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par>
                          <p:cTn id="36" fill="hold">
                            <p:stCondLst>
                              <p:cond delay="3500"/>
                            </p:stCondLst>
                            <p:childTnLst>
                              <p:par>
                                <p:cTn id="37" presetID="14" presetClass="entr" presetSubtype="10" fill="hold" grpId="0" nodeType="after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46ACF8-2FC5-48D4-9354-2C769A9BB4FC}"/>
              </a:ext>
            </a:extLst>
          </p:cNvPr>
          <p:cNvSpPr/>
          <p:nvPr/>
        </p:nvSpPr>
        <p:spPr>
          <a:xfrm>
            <a:off x="1219201" y="1073426"/>
            <a:ext cx="9780104" cy="1107996"/>
          </a:xfrm>
          <a:prstGeom prst="rect">
            <a:avLst/>
          </a:prstGeom>
        </p:spPr>
        <p:txBody>
          <a:bodyPr wrap="square">
            <a:spAutoFit/>
          </a:bodyPr>
          <a:lstStyle/>
          <a:p>
            <a:pPr algn="ctr"/>
            <a:r>
              <a:rPr lang="en-US" sz="6600" b="1" dirty="0"/>
              <a:t>Machine learning process </a:t>
            </a:r>
          </a:p>
        </p:txBody>
      </p:sp>
      <p:pic>
        <p:nvPicPr>
          <p:cNvPr id="3" name="Picture 2">
            <a:extLst>
              <a:ext uri="{FF2B5EF4-FFF2-40B4-BE49-F238E27FC236}">
                <a16:creationId xmlns:a16="http://schemas.microsoft.com/office/drawing/2014/main" id="{CE3499CA-35FC-491B-BDDB-A3A9F2FC443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0000"/>
                    </a14:imgEffect>
                    <a14:imgEffect>
                      <a14:colorTemperature colorTemp="5993"/>
                    </a14:imgEffect>
                    <a14:imgEffect>
                      <a14:saturation sat="400000"/>
                    </a14:imgEffect>
                    <a14:imgEffect>
                      <a14:brightnessContrast contrast="2000"/>
                    </a14:imgEffect>
                  </a14:imgLayer>
                </a14:imgProps>
              </a:ext>
            </a:extLst>
          </a:blip>
          <a:stretch>
            <a:fillRect/>
          </a:stretch>
        </p:blipFill>
        <p:spPr>
          <a:xfrm>
            <a:off x="3694665" y="2181422"/>
            <a:ext cx="4733925" cy="3867150"/>
          </a:xfrm>
          <a:prstGeom prst="rect">
            <a:avLst/>
          </a:prstGeom>
          <a:effectLst>
            <a:glow rad="127000">
              <a:schemeClr val="accent1">
                <a:alpha val="0"/>
              </a:schemeClr>
            </a:glow>
            <a:reflection stA="0" endPos="65000" dist="50800" dir="5400000" sy="-100000" algn="bl" rotWithShape="0"/>
            <a:softEdge rad="88900"/>
          </a:effectLst>
        </p:spPr>
      </p:pic>
      <p:sp>
        <p:nvSpPr>
          <p:cNvPr id="4" name="Slide Number Placeholder 3">
            <a:extLst>
              <a:ext uri="{FF2B5EF4-FFF2-40B4-BE49-F238E27FC236}">
                <a16:creationId xmlns:a16="http://schemas.microsoft.com/office/drawing/2014/main" id="{93A798B0-D3A4-6761-3E2F-51B8FDD87E22}"/>
              </a:ext>
            </a:extLst>
          </p:cNvPr>
          <p:cNvSpPr>
            <a:spLocks noGrp="1"/>
          </p:cNvSpPr>
          <p:nvPr>
            <p:ph type="sldNum" sz="quarter" idx="12"/>
          </p:nvPr>
        </p:nvSpPr>
        <p:spPr/>
        <p:txBody>
          <a:bodyPr/>
          <a:lstStyle/>
          <a:p>
            <a:fld id="{D57F1E4F-1CFF-5643-939E-217C01CDF565}" type="slidenum">
              <a:rPr lang="en-US" sz="1600" b="1" smtClean="0"/>
              <a:pPr/>
              <a:t>10</a:t>
            </a:fld>
            <a:endParaRPr lang="en-US" sz="1600" b="1" dirty="0"/>
          </a:p>
        </p:txBody>
      </p:sp>
    </p:spTree>
    <p:extLst>
      <p:ext uri="{BB962C8B-B14F-4D97-AF65-F5344CB8AC3E}">
        <p14:creationId xmlns:p14="http://schemas.microsoft.com/office/powerpoint/2010/main" val="418353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3346-FC7F-4AD8-8C26-48A4F2578A50}"/>
              </a:ext>
            </a:extLst>
          </p:cNvPr>
          <p:cNvSpPr>
            <a:spLocks noGrp="1"/>
          </p:cNvSpPr>
          <p:nvPr>
            <p:ph type="title"/>
          </p:nvPr>
        </p:nvSpPr>
        <p:spPr>
          <a:xfrm>
            <a:off x="1295402" y="709750"/>
            <a:ext cx="9601196" cy="1576250"/>
          </a:xfrm>
        </p:spPr>
        <p:txBody>
          <a:bodyPr>
            <a:noAutofit/>
          </a:bodyPr>
          <a:lstStyle/>
          <a:p>
            <a:r>
              <a:rPr lang="en-US" b="1" dirty="0"/>
              <a:t>Algorithm Used</a:t>
            </a:r>
            <a:br>
              <a:rPr lang="en-US" b="1" dirty="0"/>
            </a:br>
            <a:r>
              <a:rPr lang="en-US" b="1" dirty="0"/>
              <a:t>(Logistic Regression)</a:t>
            </a:r>
          </a:p>
        </p:txBody>
      </p:sp>
      <p:sp>
        <p:nvSpPr>
          <p:cNvPr id="3" name="Content Placeholder 2">
            <a:extLst>
              <a:ext uri="{FF2B5EF4-FFF2-40B4-BE49-F238E27FC236}">
                <a16:creationId xmlns:a16="http://schemas.microsoft.com/office/drawing/2014/main" id="{CF355BDD-69C5-4B16-B176-7FDA4FBB8B1D}"/>
              </a:ext>
            </a:extLst>
          </p:cNvPr>
          <p:cNvSpPr>
            <a:spLocks noGrp="1"/>
          </p:cNvSpPr>
          <p:nvPr>
            <p:ph idx="1"/>
          </p:nvPr>
        </p:nvSpPr>
        <p:spPr>
          <a:xfrm>
            <a:off x="1152938" y="2490650"/>
            <a:ext cx="10333667" cy="3657601"/>
          </a:xfrm>
        </p:spPr>
        <p:txBody>
          <a:bodyPr>
            <a:noAutofit/>
          </a:bodyPr>
          <a:lstStyle/>
          <a:p>
            <a:pPr algn="just"/>
            <a:r>
              <a:rPr lang="en-US" sz="2000" b="1" dirty="0"/>
              <a:t>LOGISTIC REGRESSION –Logistic regression is used for  solving the classification problems. It predicts the output of a categorical dependent variables. Therefore the outcome must be a categorical or discrete value.</a:t>
            </a:r>
          </a:p>
          <a:p>
            <a:pPr algn="just"/>
            <a:r>
              <a:rPr lang="en-US" sz="2000" b="1" dirty="0"/>
              <a:t>STEPS IN LOGISTIC REGRESSION:</a:t>
            </a:r>
          </a:p>
          <a:p>
            <a:pPr lvl="1" algn="just">
              <a:buFont typeface="Wingdings" panose="05000000000000000000" pitchFamily="2" charset="2"/>
              <a:buChar char="Ø"/>
            </a:pPr>
            <a:r>
              <a:rPr lang="en-US" b="1" dirty="0"/>
              <a:t>Data pre-processing</a:t>
            </a:r>
          </a:p>
          <a:p>
            <a:pPr lvl="1" algn="just">
              <a:buFont typeface="Wingdings" panose="05000000000000000000" pitchFamily="2" charset="2"/>
              <a:buChar char="Ø"/>
            </a:pPr>
            <a:r>
              <a:rPr lang="en-US" b="1" dirty="0"/>
              <a:t>Splitting Dataset into Set and Target </a:t>
            </a:r>
          </a:p>
          <a:p>
            <a:pPr lvl="1" algn="just">
              <a:buFont typeface="Wingdings" panose="05000000000000000000" pitchFamily="2" charset="2"/>
              <a:buChar char="Ø"/>
            </a:pPr>
            <a:r>
              <a:rPr lang="en-US" b="1" dirty="0"/>
              <a:t>Fitting logistic regression to the training set </a:t>
            </a:r>
          </a:p>
          <a:p>
            <a:pPr lvl="1" algn="just">
              <a:buFont typeface="Wingdings" panose="05000000000000000000" pitchFamily="2" charset="2"/>
              <a:buChar char="Ø"/>
            </a:pPr>
            <a:r>
              <a:rPr lang="en-US" b="1" dirty="0"/>
              <a:t>Predicting the test result</a:t>
            </a:r>
          </a:p>
          <a:p>
            <a:pPr lvl="1" algn="just">
              <a:buFont typeface="Wingdings" panose="05000000000000000000" pitchFamily="2" charset="2"/>
              <a:buChar char="Ø"/>
            </a:pPr>
            <a:r>
              <a:rPr lang="en-US" b="1" dirty="0"/>
              <a:t>Test accuracy of the result</a:t>
            </a:r>
          </a:p>
          <a:p>
            <a:pPr algn="just"/>
            <a:endParaRPr lang="en-US" sz="2000" b="1" dirty="0"/>
          </a:p>
        </p:txBody>
      </p:sp>
      <p:sp>
        <p:nvSpPr>
          <p:cNvPr id="4" name="Slide Number Placeholder 3">
            <a:extLst>
              <a:ext uri="{FF2B5EF4-FFF2-40B4-BE49-F238E27FC236}">
                <a16:creationId xmlns:a16="http://schemas.microsoft.com/office/drawing/2014/main" id="{1DFD397D-4AE0-D00A-C1C2-3BCC6FAFF00C}"/>
              </a:ext>
            </a:extLst>
          </p:cNvPr>
          <p:cNvSpPr>
            <a:spLocks noGrp="1"/>
          </p:cNvSpPr>
          <p:nvPr>
            <p:ph type="sldNum" sz="quarter" idx="12"/>
          </p:nvPr>
        </p:nvSpPr>
        <p:spPr/>
        <p:txBody>
          <a:bodyPr/>
          <a:lstStyle/>
          <a:p>
            <a:fld id="{D57F1E4F-1CFF-5643-939E-217C01CDF565}" type="slidenum">
              <a:rPr lang="en-US" sz="1600" b="1" smtClean="0"/>
              <a:pPr/>
              <a:t>11</a:t>
            </a:fld>
            <a:endParaRPr lang="en-US" b="1" dirty="0"/>
          </a:p>
        </p:txBody>
      </p:sp>
    </p:spTree>
    <p:extLst>
      <p:ext uri="{BB962C8B-B14F-4D97-AF65-F5344CB8AC3E}">
        <p14:creationId xmlns:p14="http://schemas.microsoft.com/office/powerpoint/2010/main" val="398906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800" decel="100000"/>
                                        <p:tgtEl>
                                          <p:spTgt spid="3">
                                            <p:txEl>
                                              <p:pRg st="0" end="0"/>
                                            </p:txEl>
                                          </p:spTgt>
                                        </p:tgtEl>
                                      </p:cBhvr>
                                    </p:animEffect>
                                    <p:anim calcmode="lin" valueType="num">
                                      <p:cBhvr>
                                        <p:cTn id="12"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3"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4"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par>
                          <p:cTn id="17" fill="hold">
                            <p:stCondLst>
                              <p:cond delay="3000"/>
                            </p:stCondLst>
                            <p:childTnLst>
                              <p:par>
                                <p:cTn id="18" presetID="3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800" decel="100000"/>
                                        <p:tgtEl>
                                          <p:spTgt spid="3">
                                            <p:txEl>
                                              <p:pRg st="1" end="1"/>
                                            </p:txEl>
                                          </p:spTgt>
                                        </p:tgtEl>
                                      </p:cBhvr>
                                    </p:animEffect>
                                    <p:anim calcmode="lin" valueType="num">
                                      <p:cBhvr>
                                        <p:cTn id="21"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2"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3"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par>
                          <p:cTn id="26" fill="hold">
                            <p:stCondLst>
                              <p:cond delay="4000"/>
                            </p:stCondLst>
                            <p:childTnLst>
                              <p:par>
                                <p:cTn id="27" presetID="30"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800" decel="100000"/>
                                        <p:tgtEl>
                                          <p:spTgt spid="3">
                                            <p:txEl>
                                              <p:pRg st="2" end="2"/>
                                            </p:txEl>
                                          </p:spTgt>
                                        </p:tgtEl>
                                      </p:cBhvr>
                                    </p:animEffect>
                                    <p:anim calcmode="lin" valueType="num">
                                      <p:cBhvr>
                                        <p:cTn id="30"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1"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2"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3"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4"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par>
                          <p:cTn id="35" fill="hold">
                            <p:stCondLst>
                              <p:cond delay="5000"/>
                            </p:stCondLst>
                            <p:childTnLst>
                              <p:par>
                                <p:cTn id="36" presetID="30" presetClass="entr" presetSubtype="0" fill="hold" grpId="0"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800" decel="100000"/>
                                        <p:tgtEl>
                                          <p:spTgt spid="3">
                                            <p:txEl>
                                              <p:pRg st="3" end="3"/>
                                            </p:txEl>
                                          </p:spTgt>
                                        </p:tgtEl>
                                      </p:cBhvr>
                                    </p:animEffect>
                                    <p:anim calcmode="lin" valueType="num">
                                      <p:cBhvr>
                                        <p:cTn id="39"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0"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1"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par>
                          <p:cTn id="44" fill="hold">
                            <p:stCondLst>
                              <p:cond delay="6000"/>
                            </p:stCondLst>
                            <p:childTnLst>
                              <p:par>
                                <p:cTn id="45" presetID="30" presetClass="entr" presetSubtype="0"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800" decel="100000"/>
                                        <p:tgtEl>
                                          <p:spTgt spid="3">
                                            <p:txEl>
                                              <p:pRg st="4" end="4"/>
                                            </p:txEl>
                                          </p:spTgt>
                                        </p:tgtEl>
                                      </p:cBhvr>
                                    </p:animEffect>
                                    <p:anim calcmode="lin" valueType="num">
                                      <p:cBhvr>
                                        <p:cTn id="48"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par>
                          <p:cTn id="53" fill="hold">
                            <p:stCondLst>
                              <p:cond delay="7000"/>
                            </p:stCondLst>
                            <p:childTnLst>
                              <p:par>
                                <p:cTn id="54" presetID="30" presetClass="entr" presetSubtype="0" fill="hold" grpId="0" nodeType="after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800" decel="100000"/>
                                        <p:tgtEl>
                                          <p:spTgt spid="3">
                                            <p:txEl>
                                              <p:pRg st="5" end="5"/>
                                            </p:txEl>
                                          </p:spTgt>
                                        </p:tgtEl>
                                      </p:cBhvr>
                                    </p:animEffect>
                                    <p:anim calcmode="lin" valueType="num">
                                      <p:cBhvr>
                                        <p:cTn id="57"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58"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59"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par>
                          <p:cTn id="62" fill="hold">
                            <p:stCondLst>
                              <p:cond delay="8000"/>
                            </p:stCondLst>
                            <p:childTnLst>
                              <p:par>
                                <p:cTn id="63" presetID="30" presetClass="entr" presetSubtype="0" fill="hold" grpId="0" nodeType="after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800" decel="100000"/>
                                        <p:tgtEl>
                                          <p:spTgt spid="3">
                                            <p:txEl>
                                              <p:pRg st="6" end="6"/>
                                            </p:txEl>
                                          </p:spTgt>
                                        </p:tgtEl>
                                      </p:cBhvr>
                                    </p:animEffect>
                                    <p:anim calcmode="lin" valueType="num">
                                      <p:cBhvr>
                                        <p:cTn id="66"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7"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68"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69"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0"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4302-9E65-476F-A3F1-C5EA6045FBAE}"/>
              </a:ext>
            </a:extLst>
          </p:cNvPr>
          <p:cNvSpPr>
            <a:spLocks noGrp="1"/>
          </p:cNvSpPr>
          <p:nvPr>
            <p:ph type="title"/>
          </p:nvPr>
        </p:nvSpPr>
        <p:spPr>
          <a:xfrm>
            <a:off x="1295402" y="742950"/>
            <a:ext cx="9601196" cy="1362075"/>
          </a:xfrm>
        </p:spPr>
        <p:txBody>
          <a:bodyPr>
            <a:noAutofit/>
          </a:bodyPr>
          <a:lstStyle/>
          <a:p>
            <a:r>
              <a:rPr lang="en-US" b="1" dirty="0"/>
              <a:t>Why using logistic regression model in the dataset?</a:t>
            </a:r>
          </a:p>
        </p:txBody>
      </p:sp>
      <p:sp>
        <p:nvSpPr>
          <p:cNvPr id="3" name="Content Placeholder 2">
            <a:extLst>
              <a:ext uri="{FF2B5EF4-FFF2-40B4-BE49-F238E27FC236}">
                <a16:creationId xmlns:a16="http://schemas.microsoft.com/office/drawing/2014/main" id="{EF8332A5-5B45-47CD-A3A0-2462001564AF}"/>
              </a:ext>
            </a:extLst>
          </p:cNvPr>
          <p:cNvSpPr>
            <a:spLocks noGrp="1"/>
          </p:cNvSpPr>
          <p:nvPr>
            <p:ph idx="1"/>
          </p:nvPr>
        </p:nvSpPr>
        <p:spPr>
          <a:xfrm>
            <a:off x="1295401" y="2556932"/>
            <a:ext cx="9601196" cy="4112316"/>
          </a:xfrm>
        </p:spPr>
        <p:txBody>
          <a:bodyPr>
            <a:noAutofit/>
          </a:bodyPr>
          <a:lstStyle/>
          <a:p>
            <a:pPr algn="just"/>
            <a:r>
              <a:rPr lang="en-US" sz="2000" b="1" dirty="0"/>
              <a:t>Our Dataset set contains more categorical data and object type data</a:t>
            </a:r>
          </a:p>
          <a:p>
            <a:pPr algn="just"/>
            <a:r>
              <a:rPr lang="en-US" sz="2000" b="1" dirty="0"/>
              <a:t>This model is easier to implement, interpret and very efficient to train</a:t>
            </a:r>
          </a:p>
          <a:p>
            <a:pPr algn="just"/>
            <a:r>
              <a:rPr lang="en-US" sz="2000" b="1" dirty="0"/>
              <a:t>It provides coefficients for each feature, which allows you to interpret the impact of each feature on the probability of the positive class.</a:t>
            </a:r>
          </a:p>
          <a:p>
            <a:pPr algn="just"/>
            <a:r>
              <a:rPr lang="en-US" sz="2000" b="1" dirty="0"/>
              <a:t>The independent variables of our dataset are weakly corelated which makes this model more suitable.</a:t>
            </a:r>
          </a:p>
        </p:txBody>
      </p:sp>
      <p:sp>
        <p:nvSpPr>
          <p:cNvPr id="4" name="Slide Number Placeholder 3">
            <a:extLst>
              <a:ext uri="{FF2B5EF4-FFF2-40B4-BE49-F238E27FC236}">
                <a16:creationId xmlns:a16="http://schemas.microsoft.com/office/drawing/2014/main" id="{2B500F3A-C9B8-7D63-3DA0-C21B89B4D350}"/>
              </a:ext>
            </a:extLst>
          </p:cNvPr>
          <p:cNvSpPr>
            <a:spLocks noGrp="1"/>
          </p:cNvSpPr>
          <p:nvPr>
            <p:ph type="sldNum" sz="quarter" idx="12"/>
          </p:nvPr>
        </p:nvSpPr>
        <p:spPr/>
        <p:txBody>
          <a:bodyPr/>
          <a:lstStyle/>
          <a:p>
            <a:fld id="{D57F1E4F-1CFF-5643-939E-217C01CDF565}" type="slidenum">
              <a:rPr lang="en-US" sz="1600" b="1" smtClean="0"/>
              <a:pPr/>
              <a:t>12</a:t>
            </a:fld>
            <a:endParaRPr lang="en-US" sz="1600" b="1" dirty="0"/>
          </a:p>
        </p:txBody>
      </p:sp>
    </p:spTree>
    <p:extLst>
      <p:ext uri="{BB962C8B-B14F-4D97-AF65-F5344CB8AC3E}">
        <p14:creationId xmlns:p14="http://schemas.microsoft.com/office/powerpoint/2010/main" val="340485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ircle(in)">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circle(in)">
                                      <p:cBhvr>
                                        <p:cTn id="24" dur="2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circle(in)">
                                      <p:cBhvr>
                                        <p:cTn id="29" dur="20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circle(in)">
                                      <p:cBhvr>
                                        <p:cTn id="3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9C88-788F-F0B8-3CD5-BADCB1120F35}"/>
              </a:ext>
            </a:extLst>
          </p:cNvPr>
          <p:cNvSpPr>
            <a:spLocks noGrp="1"/>
          </p:cNvSpPr>
          <p:nvPr>
            <p:ph type="title"/>
          </p:nvPr>
        </p:nvSpPr>
        <p:spPr>
          <a:xfrm>
            <a:off x="1295402" y="522514"/>
            <a:ext cx="9601196" cy="1680755"/>
          </a:xfrm>
        </p:spPr>
        <p:txBody>
          <a:bodyPr/>
          <a:lstStyle/>
          <a:p>
            <a:r>
              <a:rPr lang="en-US" b="1" dirty="0"/>
              <a:t>Data Pre-Processing </a:t>
            </a:r>
            <a:endParaRPr lang="en-IN" b="1" dirty="0"/>
          </a:p>
        </p:txBody>
      </p:sp>
      <p:pic>
        <p:nvPicPr>
          <p:cNvPr id="5" name="Content Placeholder 4">
            <a:extLst>
              <a:ext uri="{FF2B5EF4-FFF2-40B4-BE49-F238E27FC236}">
                <a16:creationId xmlns:a16="http://schemas.microsoft.com/office/drawing/2014/main" id="{0671A90A-DB05-89ED-3085-74B442D7763B}"/>
              </a:ext>
            </a:extLst>
          </p:cNvPr>
          <p:cNvPicPr>
            <a:picLocks noGrp="1" noChangeAspect="1"/>
          </p:cNvPicPr>
          <p:nvPr>
            <p:ph idx="1"/>
          </p:nvPr>
        </p:nvPicPr>
        <p:blipFill>
          <a:blip r:embed="rId2"/>
          <a:stretch>
            <a:fillRect/>
          </a:stretch>
        </p:blipFill>
        <p:spPr>
          <a:xfrm>
            <a:off x="620309" y="1787461"/>
            <a:ext cx="4221657" cy="4181540"/>
          </a:xfrm>
        </p:spPr>
      </p:pic>
      <p:pic>
        <p:nvPicPr>
          <p:cNvPr id="7" name="Picture 6">
            <a:extLst>
              <a:ext uri="{FF2B5EF4-FFF2-40B4-BE49-F238E27FC236}">
                <a16:creationId xmlns:a16="http://schemas.microsoft.com/office/drawing/2014/main" id="{F66DB068-76F1-26D6-22B2-E9EB928F295C}"/>
              </a:ext>
            </a:extLst>
          </p:cNvPr>
          <p:cNvPicPr>
            <a:picLocks noChangeAspect="1"/>
          </p:cNvPicPr>
          <p:nvPr/>
        </p:nvPicPr>
        <p:blipFill>
          <a:blip r:embed="rId3"/>
          <a:stretch>
            <a:fillRect/>
          </a:stretch>
        </p:blipFill>
        <p:spPr>
          <a:xfrm>
            <a:off x="4841966" y="1787461"/>
            <a:ext cx="6729724" cy="4181539"/>
          </a:xfrm>
          <a:prstGeom prst="rect">
            <a:avLst/>
          </a:prstGeom>
        </p:spPr>
      </p:pic>
      <p:sp>
        <p:nvSpPr>
          <p:cNvPr id="3" name="Slide Number Placeholder 2">
            <a:extLst>
              <a:ext uri="{FF2B5EF4-FFF2-40B4-BE49-F238E27FC236}">
                <a16:creationId xmlns:a16="http://schemas.microsoft.com/office/drawing/2014/main" id="{8E864481-B36A-9839-8F02-4103C40F7286}"/>
              </a:ext>
            </a:extLst>
          </p:cNvPr>
          <p:cNvSpPr>
            <a:spLocks noGrp="1"/>
          </p:cNvSpPr>
          <p:nvPr>
            <p:ph type="sldNum" sz="quarter" idx="12"/>
          </p:nvPr>
        </p:nvSpPr>
        <p:spPr>
          <a:xfrm>
            <a:off x="10353901" y="5969000"/>
            <a:ext cx="1141413" cy="279400"/>
          </a:xfrm>
        </p:spPr>
        <p:txBody>
          <a:bodyPr/>
          <a:lstStyle/>
          <a:p>
            <a:fld id="{D57F1E4F-1CFF-5643-939E-217C01CDF565}" type="slidenum">
              <a:rPr lang="en-US" sz="1600" b="1" smtClean="0"/>
              <a:pPr/>
              <a:t>13</a:t>
            </a:fld>
            <a:endParaRPr lang="en-US" sz="1600" b="1" dirty="0"/>
          </a:p>
        </p:txBody>
      </p:sp>
    </p:spTree>
    <p:extLst>
      <p:ext uri="{BB962C8B-B14F-4D97-AF65-F5344CB8AC3E}">
        <p14:creationId xmlns:p14="http://schemas.microsoft.com/office/powerpoint/2010/main" val="422748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BED3-8DB8-FD0C-0B57-0DF8ECAF2C67}"/>
              </a:ext>
            </a:extLst>
          </p:cNvPr>
          <p:cNvSpPr>
            <a:spLocks noGrp="1"/>
          </p:cNvSpPr>
          <p:nvPr>
            <p:ph type="title"/>
          </p:nvPr>
        </p:nvSpPr>
        <p:spPr>
          <a:xfrm>
            <a:off x="1295402" y="769964"/>
            <a:ext cx="9601196" cy="1650273"/>
          </a:xfrm>
        </p:spPr>
        <p:txBody>
          <a:bodyPr>
            <a:normAutofit/>
          </a:bodyPr>
          <a:lstStyle/>
          <a:p>
            <a:r>
              <a:rPr lang="en-US" b="1" dirty="0"/>
              <a:t>Splitting Dataset into Set and Target </a:t>
            </a:r>
            <a:endParaRPr lang="en-IN" b="1" dirty="0"/>
          </a:p>
        </p:txBody>
      </p:sp>
      <p:pic>
        <p:nvPicPr>
          <p:cNvPr id="5" name="Content Placeholder 4">
            <a:extLst>
              <a:ext uri="{FF2B5EF4-FFF2-40B4-BE49-F238E27FC236}">
                <a16:creationId xmlns:a16="http://schemas.microsoft.com/office/drawing/2014/main" id="{97408AEC-9D98-B6D8-20CE-2245DF108E6C}"/>
              </a:ext>
            </a:extLst>
          </p:cNvPr>
          <p:cNvPicPr>
            <a:picLocks noGrp="1" noChangeAspect="1"/>
          </p:cNvPicPr>
          <p:nvPr>
            <p:ph idx="1"/>
          </p:nvPr>
        </p:nvPicPr>
        <p:blipFill>
          <a:blip r:embed="rId2"/>
          <a:stretch>
            <a:fillRect/>
          </a:stretch>
        </p:blipFill>
        <p:spPr>
          <a:xfrm>
            <a:off x="1384663" y="2420237"/>
            <a:ext cx="9511935" cy="457240"/>
          </a:xfrm>
        </p:spPr>
      </p:pic>
      <p:pic>
        <p:nvPicPr>
          <p:cNvPr id="7" name="Picture 6">
            <a:extLst>
              <a:ext uri="{FF2B5EF4-FFF2-40B4-BE49-F238E27FC236}">
                <a16:creationId xmlns:a16="http://schemas.microsoft.com/office/drawing/2014/main" id="{C9302B14-12A6-3E5F-119C-558B63E9FB40}"/>
              </a:ext>
            </a:extLst>
          </p:cNvPr>
          <p:cNvPicPr>
            <a:picLocks noChangeAspect="1"/>
          </p:cNvPicPr>
          <p:nvPr/>
        </p:nvPicPr>
        <p:blipFill>
          <a:blip r:embed="rId3"/>
          <a:stretch>
            <a:fillRect/>
          </a:stretch>
        </p:blipFill>
        <p:spPr>
          <a:xfrm>
            <a:off x="1384663" y="2877478"/>
            <a:ext cx="4624251" cy="2251872"/>
          </a:xfrm>
          <a:prstGeom prst="rect">
            <a:avLst/>
          </a:prstGeom>
        </p:spPr>
      </p:pic>
      <p:pic>
        <p:nvPicPr>
          <p:cNvPr id="9" name="Picture 8">
            <a:extLst>
              <a:ext uri="{FF2B5EF4-FFF2-40B4-BE49-F238E27FC236}">
                <a16:creationId xmlns:a16="http://schemas.microsoft.com/office/drawing/2014/main" id="{75AE1834-8E0C-BCB7-F814-08057937C69C}"/>
              </a:ext>
            </a:extLst>
          </p:cNvPr>
          <p:cNvPicPr>
            <a:picLocks noChangeAspect="1"/>
          </p:cNvPicPr>
          <p:nvPr/>
        </p:nvPicPr>
        <p:blipFill>
          <a:blip r:embed="rId4"/>
          <a:stretch>
            <a:fillRect/>
          </a:stretch>
        </p:blipFill>
        <p:spPr>
          <a:xfrm>
            <a:off x="6008914" y="2877477"/>
            <a:ext cx="4887684" cy="2251872"/>
          </a:xfrm>
          <a:prstGeom prst="rect">
            <a:avLst/>
          </a:prstGeom>
        </p:spPr>
      </p:pic>
      <p:pic>
        <p:nvPicPr>
          <p:cNvPr id="4" name="Picture 3">
            <a:extLst>
              <a:ext uri="{FF2B5EF4-FFF2-40B4-BE49-F238E27FC236}">
                <a16:creationId xmlns:a16="http://schemas.microsoft.com/office/drawing/2014/main" id="{5D94251E-9F78-C05F-C28A-708C5FADEAEE}"/>
              </a:ext>
            </a:extLst>
          </p:cNvPr>
          <p:cNvPicPr>
            <a:picLocks noChangeAspect="1"/>
          </p:cNvPicPr>
          <p:nvPr/>
        </p:nvPicPr>
        <p:blipFill>
          <a:blip r:embed="rId5"/>
          <a:stretch>
            <a:fillRect/>
          </a:stretch>
        </p:blipFill>
        <p:spPr>
          <a:xfrm>
            <a:off x="1384663" y="5129349"/>
            <a:ext cx="9511935" cy="958687"/>
          </a:xfrm>
          <a:prstGeom prst="rect">
            <a:avLst/>
          </a:prstGeom>
        </p:spPr>
      </p:pic>
      <p:sp>
        <p:nvSpPr>
          <p:cNvPr id="6" name="Slide Number Placeholder 5">
            <a:extLst>
              <a:ext uri="{FF2B5EF4-FFF2-40B4-BE49-F238E27FC236}">
                <a16:creationId xmlns:a16="http://schemas.microsoft.com/office/drawing/2014/main" id="{475C10D7-2579-FD55-DACE-0921FFDD76FC}"/>
              </a:ext>
            </a:extLst>
          </p:cNvPr>
          <p:cNvSpPr>
            <a:spLocks noGrp="1"/>
          </p:cNvSpPr>
          <p:nvPr>
            <p:ph type="sldNum" sz="quarter" idx="12"/>
          </p:nvPr>
        </p:nvSpPr>
        <p:spPr>
          <a:xfrm>
            <a:off x="10353901" y="5969000"/>
            <a:ext cx="1202373" cy="279400"/>
          </a:xfrm>
        </p:spPr>
        <p:txBody>
          <a:bodyPr/>
          <a:lstStyle/>
          <a:p>
            <a:fld id="{D57F1E4F-1CFF-5643-939E-217C01CDF565}" type="slidenum">
              <a:rPr lang="en-US" sz="1600" b="1" smtClean="0"/>
              <a:pPr/>
              <a:t>14</a:t>
            </a:fld>
            <a:endParaRPr lang="en-US" b="1" dirty="0"/>
          </a:p>
        </p:txBody>
      </p:sp>
    </p:spTree>
    <p:extLst>
      <p:ext uri="{BB962C8B-B14F-4D97-AF65-F5344CB8AC3E}">
        <p14:creationId xmlns:p14="http://schemas.microsoft.com/office/powerpoint/2010/main" val="51192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par>
                          <p:cTn id="15" fill="hold">
                            <p:stCondLst>
                              <p:cond delay="3000"/>
                            </p:stCondLst>
                            <p:childTnLst>
                              <p:par>
                                <p:cTn id="16" presetID="21" presetClass="entr" presetSubtype="1"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par>
                                <p:cTn id="19" presetID="21" presetClass="entr" presetSubtype="1"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C874-6579-B9B3-7FCA-360F24E7CE7A}"/>
              </a:ext>
            </a:extLst>
          </p:cNvPr>
          <p:cNvSpPr>
            <a:spLocks noGrp="1"/>
          </p:cNvSpPr>
          <p:nvPr>
            <p:ph type="title"/>
          </p:nvPr>
        </p:nvSpPr>
        <p:spPr>
          <a:xfrm>
            <a:off x="1295402" y="635726"/>
            <a:ext cx="9601196" cy="1650273"/>
          </a:xfrm>
        </p:spPr>
        <p:txBody>
          <a:bodyPr>
            <a:normAutofit/>
          </a:bodyPr>
          <a:lstStyle/>
          <a:p>
            <a:r>
              <a:rPr lang="en-US" b="1" dirty="0"/>
              <a:t>Applying Model and Training</a:t>
            </a:r>
            <a:endParaRPr lang="en-IN" b="1" dirty="0"/>
          </a:p>
        </p:txBody>
      </p:sp>
      <p:pic>
        <p:nvPicPr>
          <p:cNvPr id="5" name="Content Placeholder 4">
            <a:extLst>
              <a:ext uri="{FF2B5EF4-FFF2-40B4-BE49-F238E27FC236}">
                <a16:creationId xmlns:a16="http://schemas.microsoft.com/office/drawing/2014/main" id="{332849D1-C489-D148-8C9E-0F22231BE632}"/>
              </a:ext>
            </a:extLst>
          </p:cNvPr>
          <p:cNvPicPr>
            <a:picLocks noGrp="1" noChangeAspect="1"/>
          </p:cNvPicPr>
          <p:nvPr>
            <p:ph idx="1"/>
          </p:nvPr>
        </p:nvPicPr>
        <p:blipFill>
          <a:blip r:embed="rId2"/>
          <a:stretch>
            <a:fillRect/>
          </a:stretch>
        </p:blipFill>
        <p:spPr>
          <a:xfrm>
            <a:off x="1329277" y="2429691"/>
            <a:ext cx="9533446" cy="3792583"/>
          </a:xfrm>
        </p:spPr>
      </p:pic>
      <p:sp>
        <p:nvSpPr>
          <p:cNvPr id="3" name="Slide Number Placeholder 2">
            <a:extLst>
              <a:ext uri="{FF2B5EF4-FFF2-40B4-BE49-F238E27FC236}">
                <a16:creationId xmlns:a16="http://schemas.microsoft.com/office/drawing/2014/main" id="{4519D99D-6854-1E4D-50B9-A300A3115E73}"/>
              </a:ext>
            </a:extLst>
          </p:cNvPr>
          <p:cNvSpPr>
            <a:spLocks noGrp="1"/>
          </p:cNvSpPr>
          <p:nvPr>
            <p:ph type="sldNum" sz="quarter" idx="12"/>
          </p:nvPr>
        </p:nvSpPr>
        <p:spPr>
          <a:xfrm>
            <a:off x="10353901" y="5969000"/>
            <a:ext cx="1211082" cy="279400"/>
          </a:xfrm>
        </p:spPr>
        <p:txBody>
          <a:bodyPr/>
          <a:lstStyle/>
          <a:p>
            <a:fld id="{D57F1E4F-1CFF-5643-939E-217C01CDF565}" type="slidenum">
              <a:rPr lang="en-US" sz="1600" b="1" smtClean="0"/>
              <a:pPr/>
              <a:t>15</a:t>
            </a:fld>
            <a:endParaRPr lang="en-US" b="1" dirty="0"/>
          </a:p>
        </p:txBody>
      </p:sp>
    </p:spTree>
    <p:extLst>
      <p:ext uri="{BB962C8B-B14F-4D97-AF65-F5344CB8AC3E}">
        <p14:creationId xmlns:p14="http://schemas.microsoft.com/office/powerpoint/2010/main" val="425218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33B5-A4DA-D074-065F-C80BEA6EBDA0}"/>
              </a:ext>
            </a:extLst>
          </p:cNvPr>
          <p:cNvSpPr>
            <a:spLocks noGrp="1"/>
          </p:cNvSpPr>
          <p:nvPr>
            <p:ph type="title"/>
          </p:nvPr>
        </p:nvSpPr>
        <p:spPr/>
        <p:txBody>
          <a:bodyPr/>
          <a:lstStyle/>
          <a:p>
            <a:r>
              <a:rPr lang="en-US" b="1" dirty="0"/>
              <a:t>Prediction</a:t>
            </a:r>
            <a:endParaRPr lang="en-IN" b="1" dirty="0"/>
          </a:p>
        </p:txBody>
      </p:sp>
      <p:pic>
        <p:nvPicPr>
          <p:cNvPr id="5" name="Content Placeholder 4">
            <a:extLst>
              <a:ext uri="{FF2B5EF4-FFF2-40B4-BE49-F238E27FC236}">
                <a16:creationId xmlns:a16="http://schemas.microsoft.com/office/drawing/2014/main" id="{74ED0CC5-F5CD-27E2-CB3E-0927FC15FEA4}"/>
              </a:ext>
            </a:extLst>
          </p:cNvPr>
          <p:cNvPicPr>
            <a:picLocks noGrp="1" noChangeAspect="1"/>
          </p:cNvPicPr>
          <p:nvPr>
            <p:ph idx="1"/>
          </p:nvPr>
        </p:nvPicPr>
        <p:blipFill>
          <a:blip r:embed="rId2"/>
          <a:stretch>
            <a:fillRect/>
          </a:stretch>
        </p:blipFill>
        <p:spPr>
          <a:xfrm>
            <a:off x="1410789" y="2464527"/>
            <a:ext cx="9335588" cy="2107476"/>
          </a:xfrm>
        </p:spPr>
      </p:pic>
      <p:sp>
        <p:nvSpPr>
          <p:cNvPr id="3" name="TextBox 2">
            <a:extLst>
              <a:ext uri="{FF2B5EF4-FFF2-40B4-BE49-F238E27FC236}">
                <a16:creationId xmlns:a16="http://schemas.microsoft.com/office/drawing/2014/main" id="{3EF4B94F-4DD0-D9CE-1A42-181D4A100D8C}"/>
              </a:ext>
            </a:extLst>
          </p:cNvPr>
          <p:cNvSpPr txBox="1"/>
          <p:nvPr/>
        </p:nvSpPr>
        <p:spPr>
          <a:xfrm>
            <a:off x="1410789" y="4728754"/>
            <a:ext cx="9335588" cy="923330"/>
          </a:xfrm>
          <a:prstGeom prst="rect">
            <a:avLst/>
          </a:prstGeom>
          <a:noFill/>
        </p:spPr>
        <p:txBody>
          <a:bodyPr wrap="square" rtlCol="0">
            <a:spAutoFit/>
          </a:bodyPr>
          <a:lstStyle/>
          <a:p>
            <a:r>
              <a:rPr lang="en-US" b="1" dirty="0"/>
              <a:t>Our Model predicts that whether the Mission is going to be a SUCCESS, PARTIAL FAILURE or FAILURE by considering the Company involved, Country where mission is taking placed, Month for the launch and Status of the Rocket which is being used.</a:t>
            </a:r>
            <a:endParaRPr lang="en-IN" b="1" dirty="0"/>
          </a:p>
        </p:txBody>
      </p:sp>
      <p:sp>
        <p:nvSpPr>
          <p:cNvPr id="4" name="Slide Number Placeholder 3">
            <a:extLst>
              <a:ext uri="{FF2B5EF4-FFF2-40B4-BE49-F238E27FC236}">
                <a16:creationId xmlns:a16="http://schemas.microsoft.com/office/drawing/2014/main" id="{5CE00959-CF56-E5F3-62BA-EDAC1A6010B3}"/>
              </a:ext>
            </a:extLst>
          </p:cNvPr>
          <p:cNvSpPr>
            <a:spLocks noGrp="1"/>
          </p:cNvSpPr>
          <p:nvPr>
            <p:ph type="sldNum" sz="quarter" idx="12"/>
          </p:nvPr>
        </p:nvSpPr>
        <p:spPr>
          <a:xfrm>
            <a:off x="10353901" y="5969000"/>
            <a:ext cx="1219790" cy="279400"/>
          </a:xfrm>
        </p:spPr>
        <p:txBody>
          <a:bodyPr/>
          <a:lstStyle/>
          <a:p>
            <a:fld id="{D57F1E4F-1CFF-5643-939E-217C01CDF565}" type="slidenum">
              <a:rPr lang="en-US" sz="1600" b="1" smtClean="0"/>
              <a:pPr/>
              <a:t>16</a:t>
            </a:fld>
            <a:endParaRPr lang="en-US" b="1" dirty="0"/>
          </a:p>
        </p:txBody>
      </p:sp>
    </p:spTree>
    <p:extLst>
      <p:ext uri="{BB962C8B-B14F-4D97-AF65-F5344CB8AC3E}">
        <p14:creationId xmlns:p14="http://schemas.microsoft.com/office/powerpoint/2010/main" val="224213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6"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par>
                          <p:cTn id="14" fill="hold">
                            <p:stCondLst>
                              <p:cond delay="4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5230-4310-4BB8-AF18-2FD7C7D8F091}"/>
              </a:ext>
            </a:extLst>
          </p:cNvPr>
          <p:cNvSpPr>
            <a:spLocks noGrp="1"/>
          </p:cNvSpPr>
          <p:nvPr>
            <p:ph type="title"/>
          </p:nvPr>
        </p:nvSpPr>
        <p:spPr/>
        <p:txBody>
          <a:bodyPr/>
          <a:lstStyle/>
          <a:p>
            <a:r>
              <a:rPr lang="en-US" b="1" dirty="0"/>
              <a:t>Checking Accuracy</a:t>
            </a:r>
            <a:endParaRPr lang="en-IN" b="1" dirty="0"/>
          </a:p>
        </p:txBody>
      </p:sp>
      <p:sp>
        <p:nvSpPr>
          <p:cNvPr id="6" name="TextBox 5">
            <a:extLst>
              <a:ext uri="{FF2B5EF4-FFF2-40B4-BE49-F238E27FC236}">
                <a16:creationId xmlns:a16="http://schemas.microsoft.com/office/drawing/2014/main" id="{F93729BC-4EC3-5FC9-F211-3AC85E2D75E7}"/>
              </a:ext>
            </a:extLst>
          </p:cNvPr>
          <p:cNvSpPr txBox="1"/>
          <p:nvPr/>
        </p:nvSpPr>
        <p:spPr>
          <a:xfrm>
            <a:off x="1776548" y="5503817"/>
            <a:ext cx="7898675" cy="523220"/>
          </a:xfrm>
          <a:prstGeom prst="rect">
            <a:avLst/>
          </a:prstGeom>
          <a:noFill/>
        </p:spPr>
        <p:txBody>
          <a:bodyPr wrap="square" rtlCol="0">
            <a:spAutoFit/>
          </a:bodyPr>
          <a:lstStyle/>
          <a:p>
            <a:pPr algn="ctr"/>
            <a:r>
              <a:rPr lang="en-US" sz="2800" b="1" dirty="0"/>
              <a:t>Results Predicted by our Model are 90% Accurate</a:t>
            </a:r>
            <a:endParaRPr lang="en-IN" sz="2800" b="1" dirty="0"/>
          </a:p>
        </p:txBody>
      </p:sp>
      <p:sp>
        <p:nvSpPr>
          <p:cNvPr id="4" name="Content Placeholder 3">
            <a:extLst>
              <a:ext uri="{FF2B5EF4-FFF2-40B4-BE49-F238E27FC236}">
                <a16:creationId xmlns:a16="http://schemas.microsoft.com/office/drawing/2014/main" id="{EA2FDED2-A6F4-BB09-E92A-9AA61129BFC8}"/>
              </a:ext>
            </a:extLst>
          </p:cNvPr>
          <p:cNvSpPr>
            <a:spLocks noGrp="1"/>
          </p:cNvSpPr>
          <p:nvPr>
            <p:ph idx="1"/>
          </p:nvPr>
        </p:nvSpPr>
        <p:spPr>
          <a:xfrm>
            <a:off x="1295401" y="2556932"/>
            <a:ext cx="9601196" cy="2946885"/>
          </a:xfrm>
        </p:spPr>
        <p:txBody>
          <a:bodyPr/>
          <a:lstStyle/>
          <a:p>
            <a:endParaRPr lang="en-IN" dirty="0"/>
          </a:p>
        </p:txBody>
      </p:sp>
      <p:pic>
        <p:nvPicPr>
          <p:cNvPr id="8" name="Picture 7">
            <a:extLst>
              <a:ext uri="{FF2B5EF4-FFF2-40B4-BE49-F238E27FC236}">
                <a16:creationId xmlns:a16="http://schemas.microsoft.com/office/drawing/2014/main" id="{B851EADB-6876-32C7-F934-B6F7177D751A}"/>
              </a:ext>
            </a:extLst>
          </p:cNvPr>
          <p:cNvPicPr>
            <a:picLocks noChangeAspect="1"/>
          </p:cNvPicPr>
          <p:nvPr/>
        </p:nvPicPr>
        <p:blipFill>
          <a:blip r:embed="rId2"/>
          <a:stretch>
            <a:fillRect/>
          </a:stretch>
        </p:blipFill>
        <p:spPr>
          <a:xfrm>
            <a:off x="1375953" y="2481348"/>
            <a:ext cx="9440092" cy="3010969"/>
          </a:xfrm>
          <a:prstGeom prst="rect">
            <a:avLst/>
          </a:prstGeom>
        </p:spPr>
      </p:pic>
      <p:sp>
        <p:nvSpPr>
          <p:cNvPr id="9" name="Slide Number Placeholder 8">
            <a:extLst>
              <a:ext uri="{FF2B5EF4-FFF2-40B4-BE49-F238E27FC236}">
                <a16:creationId xmlns:a16="http://schemas.microsoft.com/office/drawing/2014/main" id="{CE95EDF3-7FD6-54A9-885B-56690A5BD144}"/>
              </a:ext>
            </a:extLst>
          </p:cNvPr>
          <p:cNvSpPr>
            <a:spLocks noGrp="1"/>
          </p:cNvSpPr>
          <p:nvPr>
            <p:ph type="sldNum" sz="quarter" idx="12"/>
          </p:nvPr>
        </p:nvSpPr>
        <p:spPr>
          <a:xfrm>
            <a:off x="10353901" y="5969000"/>
            <a:ext cx="1228499" cy="279400"/>
          </a:xfrm>
        </p:spPr>
        <p:txBody>
          <a:bodyPr/>
          <a:lstStyle/>
          <a:p>
            <a:fld id="{D57F1E4F-1CFF-5643-939E-217C01CDF565}" type="slidenum">
              <a:rPr lang="en-US" sz="1600" b="1" smtClean="0"/>
              <a:pPr/>
              <a:t>17</a:t>
            </a:fld>
            <a:endParaRPr lang="en-US" b="1" dirty="0"/>
          </a:p>
        </p:txBody>
      </p:sp>
    </p:spTree>
    <p:extLst>
      <p:ext uri="{BB962C8B-B14F-4D97-AF65-F5344CB8AC3E}">
        <p14:creationId xmlns:p14="http://schemas.microsoft.com/office/powerpoint/2010/main" val="13243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500"/>
                            </p:stCondLst>
                            <p:childTnLst>
                              <p:par>
                                <p:cTn id="26" presetID="37"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900" decel="100000" fill="hold"/>
                                        <p:tgtEl>
                                          <p:spTgt spid="6"/>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F6FF-9437-4351-9179-3BF68AC4B48F}"/>
              </a:ext>
            </a:extLst>
          </p:cNvPr>
          <p:cNvSpPr>
            <a:spLocks noGrp="1"/>
          </p:cNvSpPr>
          <p:nvPr>
            <p:ph type="title"/>
          </p:nvPr>
        </p:nvSpPr>
        <p:spPr/>
        <p:txBody>
          <a:bodyPr>
            <a:normAutofit fontScale="90000"/>
          </a:bodyPr>
          <a:lstStyle/>
          <a:p>
            <a:r>
              <a:rPr lang="en-US" b="1" dirty="0"/>
              <a:t>Comparison Of Accuracy  </a:t>
            </a:r>
            <a:br>
              <a:rPr lang="en-US" b="1" dirty="0"/>
            </a:br>
            <a:r>
              <a:rPr lang="en-US" b="1" dirty="0"/>
              <a:t>(Logistic Regression)</a:t>
            </a:r>
            <a:endParaRPr lang="en-IN" b="1" dirty="0"/>
          </a:p>
        </p:txBody>
      </p:sp>
      <p:graphicFrame>
        <p:nvGraphicFramePr>
          <p:cNvPr id="4" name="Table 4">
            <a:extLst>
              <a:ext uri="{FF2B5EF4-FFF2-40B4-BE49-F238E27FC236}">
                <a16:creationId xmlns:a16="http://schemas.microsoft.com/office/drawing/2014/main" id="{B7191ED5-1927-38DC-A0BB-CBB030F3DBD9}"/>
              </a:ext>
            </a:extLst>
          </p:cNvPr>
          <p:cNvGraphicFramePr>
            <a:graphicFrameLocks noGrp="1"/>
          </p:cNvGraphicFramePr>
          <p:nvPr>
            <p:ph idx="1"/>
            <p:extLst>
              <p:ext uri="{D42A27DB-BD31-4B8C-83A1-F6EECF244321}">
                <p14:modId xmlns:p14="http://schemas.microsoft.com/office/powerpoint/2010/main" val="4107482426"/>
              </p:ext>
            </p:extLst>
          </p:nvPr>
        </p:nvGraphicFramePr>
        <p:xfrm>
          <a:off x="1295401" y="2525487"/>
          <a:ext cx="9601197" cy="30480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249589055"/>
                    </a:ext>
                  </a:extLst>
                </a:gridCol>
                <a:gridCol w="3200399">
                  <a:extLst>
                    <a:ext uri="{9D8B030D-6E8A-4147-A177-3AD203B41FA5}">
                      <a16:colId xmlns:a16="http://schemas.microsoft.com/office/drawing/2014/main" val="1213763790"/>
                    </a:ext>
                  </a:extLst>
                </a:gridCol>
                <a:gridCol w="3200399">
                  <a:extLst>
                    <a:ext uri="{9D8B030D-6E8A-4147-A177-3AD203B41FA5}">
                      <a16:colId xmlns:a16="http://schemas.microsoft.com/office/drawing/2014/main" val="4110056684"/>
                    </a:ext>
                  </a:extLst>
                </a:gridCol>
              </a:tblGrid>
              <a:tr h="609600">
                <a:tc>
                  <a:txBody>
                    <a:bodyPr/>
                    <a:lstStyle/>
                    <a:p>
                      <a:pPr algn="ctr"/>
                      <a:r>
                        <a:rPr lang="en-IN" sz="2400" dirty="0"/>
                        <a:t>TEST SIZE</a:t>
                      </a:r>
                    </a:p>
                  </a:txBody>
                  <a:tcPr/>
                </a:tc>
                <a:tc>
                  <a:txBody>
                    <a:bodyPr/>
                    <a:lstStyle/>
                    <a:p>
                      <a:pPr algn="ctr"/>
                      <a:r>
                        <a:rPr lang="en-IN" sz="2400" dirty="0"/>
                        <a:t>RANDOM STATE</a:t>
                      </a:r>
                    </a:p>
                  </a:txBody>
                  <a:tcPr/>
                </a:tc>
                <a:tc>
                  <a:txBody>
                    <a:bodyPr/>
                    <a:lstStyle/>
                    <a:p>
                      <a:pPr algn="ctr"/>
                      <a:r>
                        <a:rPr lang="en-IN" sz="2400" dirty="0"/>
                        <a:t>ACCURACY</a:t>
                      </a:r>
                    </a:p>
                  </a:txBody>
                  <a:tcPr/>
                </a:tc>
                <a:extLst>
                  <a:ext uri="{0D108BD9-81ED-4DB2-BD59-A6C34878D82A}">
                    <a16:rowId xmlns:a16="http://schemas.microsoft.com/office/drawing/2014/main" val="3109512466"/>
                  </a:ext>
                </a:extLst>
              </a:tr>
              <a:tr h="609600">
                <a:tc>
                  <a:txBody>
                    <a:bodyPr/>
                    <a:lstStyle/>
                    <a:p>
                      <a:pPr algn="ctr"/>
                      <a:r>
                        <a:rPr lang="en-IN" sz="2400" b="1" dirty="0"/>
                        <a:t>0.20</a:t>
                      </a:r>
                    </a:p>
                  </a:txBody>
                  <a:tcPr/>
                </a:tc>
                <a:tc>
                  <a:txBody>
                    <a:bodyPr/>
                    <a:lstStyle/>
                    <a:p>
                      <a:pPr algn="ctr"/>
                      <a:r>
                        <a:rPr lang="en-IN" sz="2400" b="1" dirty="0"/>
                        <a:t>40</a:t>
                      </a:r>
                    </a:p>
                  </a:txBody>
                  <a:tcPr/>
                </a:tc>
                <a:tc>
                  <a:txBody>
                    <a:bodyPr/>
                    <a:lstStyle/>
                    <a:p>
                      <a:pPr algn="ctr"/>
                      <a:r>
                        <a:rPr lang="en-IN" sz="2400" b="1" dirty="0"/>
                        <a:t>90.05%</a:t>
                      </a:r>
                    </a:p>
                  </a:txBody>
                  <a:tcPr/>
                </a:tc>
                <a:extLst>
                  <a:ext uri="{0D108BD9-81ED-4DB2-BD59-A6C34878D82A}">
                    <a16:rowId xmlns:a16="http://schemas.microsoft.com/office/drawing/2014/main" val="2557448999"/>
                  </a:ext>
                </a:extLst>
              </a:tr>
              <a:tr h="609600">
                <a:tc>
                  <a:txBody>
                    <a:bodyPr/>
                    <a:lstStyle/>
                    <a:p>
                      <a:pPr algn="ctr"/>
                      <a:r>
                        <a:rPr lang="en-IN" sz="2400" b="1" dirty="0"/>
                        <a:t>0.5</a:t>
                      </a:r>
                    </a:p>
                  </a:txBody>
                  <a:tcPr/>
                </a:tc>
                <a:tc>
                  <a:txBody>
                    <a:bodyPr/>
                    <a:lstStyle/>
                    <a:p>
                      <a:pPr algn="ctr"/>
                      <a:r>
                        <a:rPr lang="en-IN" sz="2400" b="1" dirty="0"/>
                        <a:t>42</a:t>
                      </a:r>
                    </a:p>
                  </a:txBody>
                  <a:tcPr/>
                </a:tc>
                <a:tc>
                  <a:txBody>
                    <a:bodyPr/>
                    <a:lstStyle/>
                    <a:p>
                      <a:pPr algn="ctr"/>
                      <a:r>
                        <a:rPr lang="en-IN" sz="2400" b="1" dirty="0"/>
                        <a:t>89.82%</a:t>
                      </a:r>
                    </a:p>
                  </a:txBody>
                  <a:tcPr/>
                </a:tc>
                <a:extLst>
                  <a:ext uri="{0D108BD9-81ED-4DB2-BD59-A6C34878D82A}">
                    <a16:rowId xmlns:a16="http://schemas.microsoft.com/office/drawing/2014/main" val="465312064"/>
                  </a:ext>
                </a:extLst>
              </a:tr>
              <a:tr h="609600">
                <a:tc>
                  <a:txBody>
                    <a:bodyPr/>
                    <a:lstStyle/>
                    <a:p>
                      <a:pPr algn="ctr"/>
                      <a:r>
                        <a:rPr lang="en-IN" sz="2400" b="1" dirty="0"/>
                        <a:t>0.20</a:t>
                      </a:r>
                    </a:p>
                  </a:txBody>
                  <a:tcPr/>
                </a:tc>
                <a:tc>
                  <a:txBody>
                    <a:bodyPr/>
                    <a:lstStyle/>
                    <a:p>
                      <a:pPr algn="ctr"/>
                      <a:r>
                        <a:rPr lang="en-IN" sz="2400" b="1" dirty="0"/>
                        <a:t>90</a:t>
                      </a:r>
                    </a:p>
                  </a:txBody>
                  <a:tcPr/>
                </a:tc>
                <a:tc>
                  <a:txBody>
                    <a:bodyPr/>
                    <a:lstStyle/>
                    <a:p>
                      <a:pPr algn="ctr"/>
                      <a:r>
                        <a:rPr lang="en-IN" sz="2400" b="1" dirty="0"/>
                        <a:t>89.25%</a:t>
                      </a:r>
                    </a:p>
                  </a:txBody>
                  <a:tcPr/>
                </a:tc>
                <a:extLst>
                  <a:ext uri="{0D108BD9-81ED-4DB2-BD59-A6C34878D82A}">
                    <a16:rowId xmlns:a16="http://schemas.microsoft.com/office/drawing/2014/main" val="3276542564"/>
                  </a:ext>
                </a:extLst>
              </a:tr>
              <a:tr h="609600">
                <a:tc>
                  <a:txBody>
                    <a:bodyPr/>
                    <a:lstStyle/>
                    <a:p>
                      <a:pPr algn="ctr"/>
                      <a:r>
                        <a:rPr lang="en-IN" sz="2400" b="1" dirty="0">
                          <a:solidFill>
                            <a:srgbClr val="FF0000"/>
                          </a:solidFill>
                        </a:rPr>
                        <a:t>0.30</a:t>
                      </a:r>
                    </a:p>
                  </a:txBody>
                  <a:tcPr/>
                </a:tc>
                <a:tc>
                  <a:txBody>
                    <a:bodyPr/>
                    <a:lstStyle/>
                    <a:p>
                      <a:pPr algn="ctr"/>
                      <a:r>
                        <a:rPr lang="en-IN" sz="2400" b="1" dirty="0">
                          <a:solidFill>
                            <a:srgbClr val="FF0000"/>
                          </a:solidFill>
                        </a:rPr>
                        <a:t>90</a:t>
                      </a:r>
                    </a:p>
                  </a:txBody>
                  <a:tcPr/>
                </a:tc>
                <a:tc>
                  <a:txBody>
                    <a:bodyPr/>
                    <a:lstStyle/>
                    <a:p>
                      <a:pPr algn="ctr"/>
                      <a:r>
                        <a:rPr lang="en-IN" sz="2400" b="1" dirty="0">
                          <a:solidFill>
                            <a:srgbClr val="FF0000"/>
                          </a:solidFill>
                        </a:rPr>
                        <a:t>90.29%</a:t>
                      </a:r>
                    </a:p>
                  </a:txBody>
                  <a:tcPr/>
                </a:tc>
                <a:extLst>
                  <a:ext uri="{0D108BD9-81ED-4DB2-BD59-A6C34878D82A}">
                    <a16:rowId xmlns:a16="http://schemas.microsoft.com/office/drawing/2014/main" val="415662359"/>
                  </a:ext>
                </a:extLst>
              </a:tr>
            </a:tbl>
          </a:graphicData>
        </a:graphic>
      </p:graphicFrame>
      <p:sp>
        <p:nvSpPr>
          <p:cNvPr id="3" name="Slide Number Placeholder 2">
            <a:extLst>
              <a:ext uri="{FF2B5EF4-FFF2-40B4-BE49-F238E27FC236}">
                <a16:creationId xmlns:a16="http://schemas.microsoft.com/office/drawing/2014/main" id="{A78AC3AD-ECA6-F640-A7F4-137D92F10029}"/>
              </a:ext>
            </a:extLst>
          </p:cNvPr>
          <p:cNvSpPr>
            <a:spLocks noGrp="1"/>
          </p:cNvSpPr>
          <p:nvPr>
            <p:ph type="sldNum" sz="quarter" idx="12"/>
          </p:nvPr>
        </p:nvSpPr>
        <p:spPr>
          <a:xfrm>
            <a:off x="10353901" y="5969000"/>
            <a:ext cx="1202373" cy="279400"/>
          </a:xfrm>
        </p:spPr>
        <p:txBody>
          <a:bodyPr/>
          <a:lstStyle/>
          <a:p>
            <a:fld id="{D57F1E4F-1CFF-5643-939E-217C01CDF565}" type="slidenum">
              <a:rPr lang="en-US" sz="1600" b="1" smtClean="0"/>
              <a:pPr/>
              <a:t>18</a:t>
            </a:fld>
            <a:endParaRPr lang="en-US" b="1" dirty="0"/>
          </a:p>
        </p:txBody>
      </p:sp>
    </p:spTree>
    <p:extLst>
      <p:ext uri="{BB962C8B-B14F-4D97-AF65-F5344CB8AC3E}">
        <p14:creationId xmlns:p14="http://schemas.microsoft.com/office/powerpoint/2010/main" val="39709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F6FF-9437-4351-9179-3BF68AC4B48F}"/>
              </a:ext>
            </a:extLst>
          </p:cNvPr>
          <p:cNvSpPr>
            <a:spLocks noGrp="1"/>
          </p:cNvSpPr>
          <p:nvPr>
            <p:ph type="title"/>
          </p:nvPr>
        </p:nvSpPr>
        <p:spPr/>
        <p:txBody>
          <a:bodyPr>
            <a:normAutofit fontScale="90000"/>
          </a:bodyPr>
          <a:lstStyle/>
          <a:p>
            <a:r>
              <a:rPr lang="en-US" b="1" dirty="0"/>
              <a:t>Comparison Of Accuracy</a:t>
            </a:r>
            <a:br>
              <a:rPr lang="en-US" b="1" dirty="0"/>
            </a:br>
            <a:r>
              <a:rPr lang="en-US" b="1" dirty="0"/>
              <a:t>(Decision Tree Classifier)  </a:t>
            </a:r>
            <a:endParaRPr lang="en-IN" b="1" dirty="0"/>
          </a:p>
        </p:txBody>
      </p:sp>
      <p:graphicFrame>
        <p:nvGraphicFramePr>
          <p:cNvPr id="4" name="Table 4">
            <a:extLst>
              <a:ext uri="{FF2B5EF4-FFF2-40B4-BE49-F238E27FC236}">
                <a16:creationId xmlns:a16="http://schemas.microsoft.com/office/drawing/2014/main" id="{B7191ED5-1927-38DC-A0BB-CBB030F3DBD9}"/>
              </a:ext>
            </a:extLst>
          </p:cNvPr>
          <p:cNvGraphicFramePr>
            <a:graphicFrameLocks noGrp="1"/>
          </p:cNvGraphicFramePr>
          <p:nvPr>
            <p:ph idx="1"/>
            <p:extLst>
              <p:ext uri="{D42A27DB-BD31-4B8C-83A1-F6EECF244321}">
                <p14:modId xmlns:p14="http://schemas.microsoft.com/office/powerpoint/2010/main" val="2767348621"/>
              </p:ext>
            </p:extLst>
          </p:nvPr>
        </p:nvGraphicFramePr>
        <p:xfrm>
          <a:off x="1295400" y="2525487"/>
          <a:ext cx="9601197" cy="30480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249589055"/>
                    </a:ext>
                  </a:extLst>
                </a:gridCol>
                <a:gridCol w="3200399">
                  <a:extLst>
                    <a:ext uri="{9D8B030D-6E8A-4147-A177-3AD203B41FA5}">
                      <a16:colId xmlns:a16="http://schemas.microsoft.com/office/drawing/2014/main" val="1213763790"/>
                    </a:ext>
                  </a:extLst>
                </a:gridCol>
                <a:gridCol w="3200399">
                  <a:extLst>
                    <a:ext uri="{9D8B030D-6E8A-4147-A177-3AD203B41FA5}">
                      <a16:colId xmlns:a16="http://schemas.microsoft.com/office/drawing/2014/main" val="4110056684"/>
                    </a:ext>
                  </a:extLst>
                </a:gridCol>
              </a:tblGrid>
              <a:tr h="609600">
                <a:tc>
                  <a:txBody>
                    <a:bodyPr/>
                    <a:lstStyle/>
                    <a:p>
                      <a:pPr algn="ctr"/>
                      <a:r>
                        <a:rPr lang="en-IN" sz="2400" dirty="0"/>
                        <a:t>TEST SIZE</a:t>
                      </a:r>
                    </a:p>
                  </a:txBody>
                  <a:tcPr/>
                </a:tc>
                <a:tc>
                  <a:txBody>
                    <a:bodyPr/>
                    <a:lstStyle/>
                    <a:p>
                      <a:pPr algn="ctr"/>
                      <a:r>
                        <a:rPr lang="en-IN" sz="2400" dirty="0"/>
                        <a:t>RANDOM STATE</a:t>
                      </a:r>
                    </a:p>
                  </a:txBody>
                  <a:tcPr/>
                </a:tc>
                <a:tc>
                  <a:txBody>
                    <a:bodyPr/>
                    <a:lstStyle/>
                    <a:p>
                      <a:pPr algn="ctr"/>
                      <a:r>
                        <a:rPr lang="en-IN" sz="2400" dirty="0"/>
                        <a:t>ACCURACY</a:t>
                      </a:r>
                    </a:p>
                  </a:txBody>
                  <a:tcPr/>
                </a:tc>
                <a:extLst>
                  <a:ext uri="{0D108BD9-81ED-4DB2-BD59-A6C34878D82A}">
                    <a16:rowId xmlns:a16="http://schemas.microsoft.com/office/drawing/2014/main" val="3109512466"/>
                  </a:ext>
                </a:extLst>
              </a:tr>
              <a:tr h="609600">
                <a:tc>
                  <a:txBody>
                    <a:bodyPr/>
                    <a:lstStyle/>
                    <a:p>
                      <a:pPr algn="ctr"/>
                      <a:r>
                        <a:rPr lang="en-IN" sz="2400" b="1" dirty="0"/>
                        <a:t>0.20</a:t>
                      </a:r>
                    </a:p>
                  </a:txBody>
                  <a:tcPr/>
                </a:tc>
                <a:tc>
                  <a:txBody>
                    <a:bodyPr/>
                    <a:lstStyle/>
                    <a:p>
                      <a:pPr algn="ctr"/>
                      <a:r>
                        <a:rPr lang="en-IN" sz="2400" b="1" dirty="0"/>
                        <a:t>40</a:t>
                      </a:r>
                    </a:p>
                  </a:txBody>
                  <a:tcPr/>
                </a:tc>
                <a:tc>
                  <a:txBody>
                    <a:bodyPr/>
                    <a:lstStyle/>
                    <a:p>
                      <a:pPr algn="ctr"/>
                      <a:r>
                        <a:rPr lang="en-IN" sz="2400" b="1" dirty="0"/>
                        <a:t>88.61%</a:t>
                      </a:r>
                    </a:p>
                  </a:txBody>
                  <a:tcPr/>
                </a:tc>
                <a:extLst>
                  <a:ext uri="{0D108BD9-81ED-4DB2-BD59-A6C34878D82A}">
                    <a16:rowId xmlns:a16="http://schemas.microsoft.com/office/drawing/2014/main" val="2557448999"/>
                  </a:ext>
                </a:extLst>
              </a:tr>
              <a:tr h="609600">
                <a:tc>
                  <a:txBody>
                    <a:bodyPr/>
                    <a:lstStyle/>
                    <a:p>
                      <a:pPr algn="ctr"/>
                      <a:r>
                        <a:rPr lang="en-IN" sz="2400" b="1" dirty="0"/>
                        <a:t>0.5</a:t>
                      </a:r>
                    </a:p>
                  </a:txBody>
                  <a:tcPr/>
                </a:tc>
                <a:tc>
                  <a:txBody>
                    <a:bodyPr/>
                    <a:lstStyle/>
                    <a:p>
                      <a:pPr algn="ctr"/>
                      <a:r>
                        <a:rPr lang="en-IN" sz="2400" b="1" dirty="0"/>
                        <a:t>42</a:t>
                      </a:r>
                    </a:p>
                  </a:txBody>
                  <a:tcPr/>
                </a:tc>
                <a:tc>
                  <a:txBody>
                    <a:bodyPr/>
                    <a:lstStyle/>
                    <a:p>
                      <a:pPr algn="ctr"/>
                      <a:r>
                        <a:rPr lang="en-IN" sz="2400" b="1" dirty="0"/>
                        <a:t>88.15%</a:t>
                      </a:r>
                    </a:p>
                  </a:txBody>
                  <a:tcPr/>
                </a:tc>
                <a:extLst>
                  <a:ext uri="{0D108BD9-81ED-4DB2-BD59-A6C34878D82A}">
                    <a16:rowId xmlns:a16="http://schemas.microsoft.com/office/drawing/2014/main" val="465312064"/>
                  </a:ext>
                </a:extLst>
              </a:tr>
              <a:tr h="609600">
                <a:tc>
                  <a:txBody>
                    <a:bodyPr/>
                    <a:lstStyle/>
                    <a:p>
                      <a:pPr algn="ctr"/>
                      <a:r>
                        <a:rPr lang="en-IN" sz="2400" b="1" dirty="0"/>
                        <a:t>0.20</a:t>
                      </a:r>
                    </a:p>
                  </a:txBody>
                  <a:tcPr/>
                </a:tc>
                <a:tc>
                  <a:txBody>
                    <a:bodyPr/>
                    <a:lstStyle/>
                    <a:p>
                      <a:pPr algn="ctr"/>
                      <a:r>
                        <a:rPr lang="en-IN" sz="2400" b="1" dirty="0"/>
                        <a:t>90</a:t>
                      </a:r>
                    </a:p>
                  </a:txBody>
                  <a:tcPr/>
                </a:tc>
                <a:tc>
                  <a:txBody>
                    <a:bodyPr/>
                    <a:lstStyle/>
                    <a:p>
                      <a:pPr algn="ctr"/>
                      <a:r>
                        <a:rPr lang="en-IN" sz="2400" b="1" dirty="0"/>
                        <a:t>88.78%</a:t>
                      </a:r>
                    </a:p>
                  </a:txBody>
                  <a:tcPr/>
                </a:tc>
                <a:extLst>
                  <a:ext uri="{0D108BD9-81ED-4DB2-BD59-A6C34878D82A}">
                    <a16:rowId xmlns:a16="http://schemas.microsoft.com/office/drawing/2014/main" val="3276542564"/>
                  </a:ext>
                </a:extLst>
              </a:tr>
              <a:tr h="609600">
                <a:tc>
                  <a:txBody>
                    <a:bodyPr/>
                    <a:lstStyle/>
                    <a:p>
                      <a:pPr algn="ctr"/>
                      <a:r>
                        <a:rPr lang="en-IN" sz="2400" b="1" dirty="0">
                          <a:solidFill>
                            <a:srgbClr val="FF0000"/>
                          </a:solidFill>
                        </a:rPr>
                        <a:t>0.30</a:t>
                      </a:r>
                    </a:p>
                  </a:txBody>
                  <a:tcPr/>
                </a:tc>
                <a:tc>
                  <a:txBody>
                    <a:bodyPr/>
                    <a:lstStyle/>
                    <a:p>
                      <a:pPr algn="ctr"/>
                      <a:r>
                        <a:rPr lang="en-IN" sz="2400" b="1" dirty="0">
                          <a:solidFill>
                            <a:srgbClr val="FF0000"/>
                          </a:solidFill>
                        </a:rPr>
                        <a:t>90</a:t>
                      </a:r>
                    </a:p>
                  </a:txBody>
                  <a:tcPr/>
                </a:tc>
                <a:tc>
                  <a:txBody>
                    <a:bodyPr/>
                    <a:lstStyle/>
                    <a:p>
                      <a:pPr algn="ctr"/>
                      <a:r>
                        <a:rPr lang="en-IN" sz="2400" b="1" dirty="0">
                          <a:solidFill>
                            <a:srgbClr val="FF0000"/>
                          </a:solidFill>
                        </a:rPr>
                        <a:t>89.36%</a:t>
                      </a:r>
                    </a:p>
                  </a:txBody>
                  <a:tcPr/>
                </a:tc>
                <a:extLst>
                  <a:ext uri="{0D108BD9-81ED-4DB2-BD59-A6C34878D82A}">
                    <a16:rowId xmlns:a16="http://schemas.microsoft.com/office/drawing/2014/main" val="415662359"/>
                  </a:ext>
                </a:extLst>
              </a:tr>
            </a:tbl>
          </a:graphicData>
        </a:graphic>
      </p:graphicFrame>
      <p:sp>
        <p:nvSpPr>
          <p:cNvPr id="5" name="Slide Number Placeholder 4">
            <a:extLst>
              <a:ext uri="{FF2B5EF4-FFF2-40B4-BE49-F238E27FC236}">
                <a16:creationId xmlns:a16="http://schemas.microsoft.com/office/drawing/2014/main" id="{F83B4163-F1ED-3D3E-D55C-BD26C5787943}"/>
              </a:ext>
            </a:extLst>
          </p:cNvPr>
          <p:cNvSpPr>
            <a:spLocks noGrp="1"/>
          </p:cNvSpPr>
          <p:nvPr>
            <p:ph type="sldNum" sz="quarter" idx="12"/>
          </p:nvPr>
        </p:nvSpPr>
        <p:spPr>
          <a:xfrm>
            <a:off x="10353901" y="5969000"/>
            <a:ext cx="1228499" cy="279400"/>
          </a:xfrm>
        </p:spPr>
        <p:txBody>
          <a:bodyPr/>
          <a:lstStyle/>
          <a:p>
            <a:fld id="{D57F1E4F-1CFF-5643-939E-217C01CDF565}" type="slidenum">
              <a:rPr lang="en-US" sz="1600" b="1" smtClean="0"/>
              <a:pPr/>
              <a:t>19</a:t>
            </a:fld>
            <a:endParaRPr lang="en-US" b="1" dirty="0"/>
          </a:p>
        </p:txBody>
      </p:sp>
    </p:spTree>
    <p:extLst>
      <p:ext uri="{BB962C8B-B14F-4D97-AF65-F5344CB8AC3E}">
        <p14:creationId xmlns:p14="http://schemas.microsoft.com/office/powerpoint/2010/main" val="5870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CC03-8DC9-58A0-AEDF-0C83BF918BA8}"/>
              </a:ext>
            </a:extLst>
          </p:cNvPr>
          <p:cNvSpPr>
            <a:spLocks noGrp="1"/>
          </p:cNvSpPr>
          <p:nvPr>
            <p:ph type="title"/>
          </p:nvPr>
        </p:nvSpPr>
        <p:spPr>
          <a:xfrm>
            <a:off x="3472774" y="671209"/>
            <a:ext cx="5009745" cy="1624519"/>
          </a:xfrm>
        </p:spPr>
        <p:txBody>
          <a:bodyPr>
            <a:normAutofit/>
          </a:bodyPr>
          <a:lstStyle/>
          <a:p>
            <a:r>
              <a:rPr lang="en-US" b="1" dirty="0"/>
              <a:t>Objective</a:t>
            </a:r>
            <a:endParaRPr lang="en-IN" b="1" dirty="0"/>
          </a:p>
        </p:txBody>
      </p:sp>
      <p:sp>
        <p:nvSpPr>
          <p:cNvPr id="3" name="Content Placeholder 2">
            <a:extLst>
              <a:ext uri="{FF2B5EF4-FFF2-40B4-BE49-F238E27FC236}">
                <a16:creationId xmlns:a16="http://schemas.microsoft.com/office/drawing/2014/main" id="{7E020AE9-2DAA-8881-D2CD-5E907FB63148}"/>
              </a:ext>
            </a:extLst>
          </p:cNvPr>
          <p:cNvSpPr>
            <a:spLocks noGrp="1"/>
          </p:cNvSpPr>
          <p:nvPr>
            <p:ph idx="1"/>
          </p:nvPr>
        </p:nvSpPr>
        <p:spPr>
          <a:xfrm>
            <a:off x="1478604" y="2694562"/>
            <a:ext cx="9417992" cy="3181306"/>
          </a:xfrm>
        </p:spPr>
        <p:txBody>
          <a:bodyPr/>
          <a:lstStyle/>
          <a:p>
            <a:pPr marL="0" indent="0" algn="just">
              <a:buNone/>
            </a:pPr>
            <a:r>
              <a:rPr lang="en-US" b="1" dirty="0"/>
              <a:t>So as we know that every country conducts several space mission in order to gain more information and share that information with other countries in order become powerful, so these mission are very crucial for any country as it requires great resources, funds and time to complete and still there is no certainty for success, so the aim of my project is to consider some factors which may affect the success of any space mission and find any pattern or trend which can help in the success of future missions.</a:t>
            </a:r>
            <a:endParaRPr lang="en-IN" b="1" dirty="0"/>
          </a:p>
        </p:txBody>
      </p:sp>
      <p:sp>
        <p:nvSpPr>
          <p:cNvPr id="4" name="Slide Number Placeholder 3">
            <a:extLst>
              <a:ext uri="{FF2B5EF4-FFF2-40B4-BE49-F238E27FC236}">
                <a16:creationId xmlns:a16="http://schemas.microsoft.com/office/drawing/2014/main" id="{3E1DFCBD-6E89-9DEB-ED84-B4F8AF35531E}"/>
              </a:ext>
            </a:extLst>
          </p:cNvPr>
          <p:cNvSpPr>
            <a:spLocks noGrp="1"/>
          </p:cNvSpPr>
          <p:nvPr>
            <p:ph type="sldNum" sz="quarter" idx="12"/>
          </p:nvPr>
        </p:nvSpPr>
        <p:spPr/>
        <p:txBody>
          <a:bodyPr/>
          <a:lstStyle/>
          <a:p>
            <a:fld id="{D57F1E4F-1CFF-5643-939E-217C01CDF565}" type="slidenum">
              <a:rPr lang="en-US" sz="1600" b="1" smtClean="0"/>
              <a:pPr/>
              <a:t>2</a:t>
            </a:fld>
            <a:endParaRPr lang="en-US" sz="1600" b="1" dirty="0"/>
          </a:p>
        </p:txBody>
      </p:sp>
    </p:spTree>
    <p:extLst>
      <p:ext uri="{BB962C8B-B14F-4D97-AF65-F5344CB8AC3E}">
        <p14:creationId xmlns:p14="http://schemas.microsoft.com/office/powerpoint/2010/main" val="418209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F6FF-9437-4351-9179-3BF68AC4B48F}"/>
              </a:ext>
            </a:extLst>
          </p:cNvPr>
          <p:cNvSpPr>
            <a:spLocks noGrp="1"/>
          </p:cNvSpPr>
          <p:nvPr>
            <p:ph type="title"/>
          </p:nvPr>
        </p:nvSpPr>
        <p:spPr/>
        <p:txBody>
          <a:bodyPr>
            <a:normAutofit fontScale="90000"/>
          </a:bodyPr>
          <a:lstStyle/>
          <a:p>
            <a:r>
              <a:rPr lang="en-US" b="1" dirty="0"/>
              <a:t>Comparison Of Accuracy</a:t>
            </a:r>
            <a:br>
              <a:rPr lang="en-US" b="1" dirty="0"/>
            </a:br>
            <a:r>
              <a:rPr lang="en-US" b="1" dirty="0"/>
              <a:t>(Random Forest Classifier)  </a:t>
            </a:r>
            <a:endParaRPr lang="en-IN" b="1" dirty="0"/>
          </a:p>
        </p:txBody>
      </p:sp>
      <p:graphicFrame>
        <p:nvGraphicFramePr>
          <p:cNvPr id="4" name="Table 4">
            <a:extLst>
              <a:ext uri="{FF2B5EF4-FFF2-40B4-BE49-F238E27FC236}">
                <a16:creationId xmlns:a16="http://schemas.microsoft.com/office/drawing/2014/main" id="{B7191ED5-1927-38DC-A0BB-CBB030F3DBD9}"/>
              </a:ext>
            </a:extLst>
          </p:cNvPr>
          <p:cNvGraphicFramePr>
            <a:graphicFrameLocks noGrp="1"/>
          </p:cNvGraphicFramePr>
          <p:nvPr>
            <p:ph idx="1"/>
            <p:extLst>
              <p:ext uri="{D42A27DB-BD31-4B8C-83A1-F6EECF244321}">
                <p14:modId xmlns:p14="http://schemas.microsoft.com/office/powerpoint/2010/main" val="370809179"/>
              </p:ext>
            </p:extLst>
          </p:nvPr>
        </p:nvGraphicFramePr>
        <p:xfrm>
          <a:off x="1295400" y="2525487"/>
          <a:ext cx="9601197" cy="30480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249589055"/>
                    </a:ext>
                  </a:extLst>
                </a:gridCol>
                <a:gridCol w="3200399">
                  <a:extLst>
                    <a:ext uri="{9D8B030D-6E8A-4147-A177-3AD203B41FA5}">
                      <a16:colId xmlns:a16="http://schemas.microsoft.com/office/drawing/2014/main" val="1213763790"/>
                    </a:ext>
                  </a:extLst>
                </a:gridCol>
                <a:gridCol w="3200399">
                  <a:extLst>
                    <a:ext uri="{9D8B030D-6E8A-4147-A177-3AD203B41FA5}">
                      <a16:colId xmlns:a16="http://schemas.microsoft.com/office/drawing/2014/main" val="4110056684"/>
                    </a:ext>
                  </a:extLst>
                </a:gridCol>
              </a:tblGrid>
              <a:tr h="609600">
                <a:tc>
                  <a:txBody>
                    <a:bodyPr/>
                    <a:lstStyle/>
                    <a:p>
                      <a:pPr algn="ctr"/>
                      <a:r>
                        <a:rPr lang="en-IN" sz="2400" dirty="0"/>
                        <a:t>TEST SIZE</a:t>
                      </a:r>
                    </a:p>
                  </a:txBody>
                  <a:tcPr/>
                </a:tc>
                <a:tc>
                  <a:txBody>
                    <a:bodyPr/>
                    <a:lstStyle/>
                    <a:p>
                      <a:pPr algn="ctr"/>
                      <a:r>
                        <a:rPr lang="en-IN" sz="2400" dirty="0"/>
                        <a:t>RANDOM STATE</a:t>
                      </a:r>
                    </a:p>
                  </a:txBody>
                  <a:tcPr/>
                </a:tc>
                <a:tc>
                  <a:txBody>
                    <a:bodyPr/>
                    <a:lstStyle/>
                    <a:p>
                      <a:pPr algn="ctr"/>
                      <a:r>
                        <a:rPr lang="en-IN" sz="2400" dirty="0"/>
                        <a:t>ACCURACY</a:t>
                      </a:r>
                    </a:p>
                  </a:txBody>
                  <a:tcPr/>
                </a:tc>
                <a:extLst>
                  <a:ext uri="{0D108BD9-81ED-4DB2-BD59-A6C34878D82A}">
                    <a16:rowId xmlns:a16="http://schemas.microsoft.com/office/drawing/2014/main" val="3109512466"/>
                  </a:ext>
                </a:extLst>
              </a:tr>
              <a:tr h="609600">
                <a:tc>
                  <a:txBody>
                    <a:bodyPr/>
                    <a:lstStyle/>
                    <a:p>
                      <a:pPr algn="ctr"/>
                      <a:r>
                        <a:rPr lang="en-IN" sz="2400" b="1" dirty="0"/>
                        <a:t>0.20</a:t>
                      </a:r>
                    </a:p>
                  </a:txBody>
                  <a:tcPr/>
                </a:tc>
                <a:tc>
                  <a:txBody>
                    <a:bodyPr/>
                    <a:lstStyle/>
                    <a:p>
                      <a:pPr algn="ctr"/>
                      <a:r>
                        <a:rPr lang="en-IN" sz="2400" b="1" dirty="0"/>
                        <a:t>40</a:t>
                      </a:r>
                    </a:p>
                  </a:txBody>
                  <a:tcPr/>
                </a:tc>
                <a:tc>
                  <a:txBody>
                    <a:bodyPr/>
                    <a:lstStyle/>
                    <a:p>
                      <a:pPr algn="ctr"/>
                      <a:r>
                        <a:rPr lang="en-IN" sz="2400" b="1" dirty="0"/>
                        <a:t>89.13%</a:t>
                      </a:r>
                    </a:p>
                  </a:txBody>
                  <a:tcPr/>
                </a:tc>
                <a:extLst>
                  <a:ext uri="{0D108BD9-81ED-4DB2-BD59-A6C34878D82A}">
                    <a16:rowId xmlns:a16="http://schemas.microsoft.com/office/drawing/2014/main" val="2557448999"/>
                  </a:ext>
                </a:extLst>
              </a:tr>
              <a:tr h="609600">
                <a:tc>
                  <a:txBody>
                    <a:bodyPr/>
                    <a:lstStyle/>
                    <a:p>
                      <a:pPr algn="ctr"/>
                      <a:r>
                        <a:rPr lang="en-IN" sz="2400" b="1" dirty="0"/>
                        <a:t>0.5</a:t>
                      </a:r>
                    </a:p>
                  </a:txBody>
                  <a:tcPr/>
                </a:tc>
                <a:tc>
                  <a:txBody>
                    <a:bodyPr/>
                    <a:lstStyle/>
                    <a:p>
                      <a:pPr algn="ctr"/>
                      <a:r>
                        <a:rPr lang="en-IN" sz="2400" b="1" dirty="0"/>
                        <a:t>42</a:t>
                      </a:r>
                    </a:p>
                  </a:txBody>
                  <a:tcPr/>
                </a:tc>
                <a:tc>
                  <a:txBody>
                    <a:bodyPr/>
                    <a:lstStyle/>
                    <a:p>
                      <a:pPr algn="ctr"/>
                      <a:r>
                        <a:rPr lang="en-IN" sz="2400" b="1" dirty="0"/>
                        <a:t>89.31%</a:t>
                      </a:r>
                    </a:p>
                  </a:txBody>
                  <a:tcPr/>
                </a:tc>
                <a:extLst>
                  <a:ext uri="{0D108BD9-81ED-4DB2-BD59-A6C34878D82A}">
                    <a16:rowId xmlns:a16="http://schemas.microsoft.com/office/drawing/2014/main" val="465312064"/>
                  </a:ext>
                </a:extLst>
              </a:tr>
              <a:tr h="609600">
                <a:tc>
                  <a:txBody>
                    <a:bodyPr/>
                    <a:lstStyle/>
                    <a:p>
                      <a:pPr algn="ctr"/>
                      <a:r>
                        <a:rPr lang="en-IN" sz="2400" b="1" dirty="0"/>
                        <a:t>0.20</a:t>
                      </a:r>
                    </a:p>
                  </a:txBody>
                  <a:tcPr/>
                </a:tc>
                <a:tc>
                  <a:txBody>
                    <a:bodyPr/>
                    <a:lstStyle/>
                    <a:p>
                      <a:pPr algn="ctr"/>
                      <a:r>
                        <a:rPr lang="en-IN" sz="2400" b="1" dirty="0"/>
                        <a:t>90</a:t>
                      </a:r>
                    </a:p>
                  </a:txBody>
                  <a:tcPr/>
                </a:tc>
                <a:tc>
                  <a:txBody>
                    <a:bodyPr/>
                    <a:lstStyle/>
                    <a:p>
                      <a:pPr algn="ctr"/>
                      <a:r>
                        <a:rPr lang="en-IN" sz="2400" b="1" dirty="0"/>
                        <a:t>88.67%</a:t>
                      </a:r>
                    </a:p>
                  </a:txBody>
                  <a:tcPr/>
                </a:tc>
                <a:extLst>
                  <a:ext uri="{0D108BD9-81ED-4DB2-BD59-A6C34878D82A}">
                    <a16:rowId xmlns:a16="http://schemas.microsoft.com/office/drawing/2014/main" val="3276542564"/>
                  </a:ext>
                </a:extLst>
              </a:tr>
              <a:tr h="609600">
                <a:tc>
                  <a:txBody>
                    <a:bodyPr/>
                    <a:lstStyle/>
                    <a:p>
                      <a:pPr algn="ctr"/>
                      <a:r>
                        <a:rPr lang="en-IN" sz="2400" b="1" dirty="0">
                          <a:solidFill>
                            <a:srgbClr val="FF0000"/>
                          </a:solidFill>
                        </a:rPr>
                        <a:t>0.30</a:t>
                      </a:r>
                    </a:p>
                  </a:txBody>
                  <a:tcPr/>
                </a:tc>
                <a:tc>
                  <a:txBody>
                    <a:bodyPr/>
                    <a:lstStyle/>
                    <a:p>
                      <a:pPr algn="ctr"/>
                      <a:r>
                        <a:rPr lang="en-IN" sz="2400" b="1" dirty="0">
                          <a:solidFill>
                            <a:srgbClr val="FF0000"/>
                          </a:solidFill>
                        </a:rPr>
                        <a:t>90</a:t>
                      </a:r>
                    </a:p>
                  </a:txBody>
                  <a:tcPr/>
                </a:tc>
                <a:tc>
                  <a:txBody>
                    <a:bodyPr/>
                    <a:lstStyle/>
                    <a:p>
                      <a:pPr algn="ctr"/>
                      <a:r>
                        <a:rPr lang="en-IN" sz="2400" b="1" dirty="0">
                          <a:solidFill>
                            <a:srgbClr val="FF0000"/>
                          </a:solidFill>
                        </a:rPr>
                        <a:t>90.27%</a:t>
                      </a:r>
                    </a:p>
                  </a:txBody>
                  <a:tcPr/>
                </a:tc>
                <a:extLst>
                  <a:ext uri="{0D108BD9-81ED-4DB2-BD59-A6C34878D82A}">
                    <a16:rowId xmlns:a16="http://schemas.microsoft.com/office/drawing/2014/main" val="415662359"/>
                  </a:ext>
                </a:extLst>
              </a:tr>
            </a:tbl>
          </a:graphicData>
        </a:graphic>
      </p:graphicFrame>
      <p:sp>
        <p:nvSpPr>
          <p:cNvPr id="3" name="Slide Number Placeholder 2">
            <a:extLst>
              <a:ext uri="{FF2B5EF4-FFF2-40B4-BE49-F238E27FC236}">
                <a16:creationId xmlns:a16="http://schemas.microsoft.com/office/drawing/2014/main" id="{B6BD5745-9E93-33DA-B56B-956060A5B656}"/>
              </a:ext>
            </a:extLst>
          </p:cNvPr>
          <p:cNvSpPr>
            <a:spLocks noGrp="1"/>
          </p:cNvSpPr>
          <p:nvPr>
            <p:ph type="sldNum" sz="quarter" idx="12"/>
          </p:nvPr>
        </p:nvSpPr>
        <p:spPr>
          <a:xfrm>
            <a:off x="10353901" y="5969000"/>
            <a:ext cx="1219790" cy="279400"/>
          </a:xfrm>
        </p:spPr>
        <p:txBody>
          <a:bodyPr/>
          <a:lstStyle/>
          <a:p>
            <a:fld id="{D57F1E4F-1CFF-5643-939E-217C01CDF565}" type="slidenum">
              <a:rPr lang="en-US" sz="1600" b="1" smtClean="0"/>
              <a:pPr/>
              <a:t>20</a:t>
            </a:fld>
            <a:endParaRPr lang="en-US" b="1" dirty="0"/>
          </a:p>
        </p:txBody>
      </p:sp>
    </p:spTree>
    <p:extLst>
      <p:ext uri="{BB962C8B-B14F-4D97-AF65-F5344CB8AC3E}">
        <p14:creationId xmlns:p14="http://schemas.microsoft.com/office/powerpoint/2010/main" val="181157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097D-5D27-7EEC-8705-DF1B7C566264}"/>
              </a:ext>
            </a:extLst>
          </p:cNvPr>
          <p:cNvSpPr>
            <a:spLocks noGrp="1"/>
          </p:cNvSpPr>
          <p:nvPr>
            <p:ph type="title"/>
          </p:nvPr>
        </p:nvSpPr>
        <p:spPr/>
        <p:txBody>
          <a:bodyPr>
            <a:normAutofit fontScale="90000"/>
          </a:bodyPr>
          <a:lstStyle/>
          <a:p>
            <a:r>
              <a:rPr lang="en-IN" b="1" dirty="0"/>
              <a:t>Comparison For Best Model With Most Accuracy</a:t>
            </a:r>
          </a:p>
        </p:txBody>
      </p:sp>
      <p:graphicFrame>
        <p:nvGraphicFramePr>
          <p:cNvPr id="5" name="Table 5">
            <a:extLst>
              <a:ext uri="{FF2B5EF4-FFF2-40B4-BE49-F238E27FC236}">
                <a16:creationId xmlns:a16="http://schemas.microsoft.com/office/drawing/2014/main" id="{A8BD8AC7-F621-5289-013D-5797308B43CE}"/>
              </a:ext>
            </a:extLst>
          </p:cNvPr>
          <p:cNvGraphicFramePr>
            <a:graphicFrameLocks noGrp="1"/>
          </p:cNvGraphicFramePr>
          <p:nvPr>
            <p:ph idx="1"/>
            <p:extLst>
              <p:ext uri="{D42A27DB-BD31-4B8C-83A1-F6EECF244321}">
                <p14:modId xmlns:p14="http://schemas.microsoft.com/office/powerpoint/2010/main" val="5532238"/>
              </p:ext>
            </p:extLst>
          </p:nvPr>
        </p:nvGraphicFramePr>
        <p:xfrm>
          <a:off x="1295400" y="2455817"/>
          <a:ext cx="9601196" cy="3424687"/>
        </p:xfrm>
        <a:graphic>
          <a:graphicData uri="http://schemas.openxmlformats.org/drawingml/2006/table">
            <a:tbl>
              <a:tblPr firstRow="1" bandRow="1">
                <a:tableStyleId>{5C22544A-7EE6-4342-B048-85BDC9FD1C3A}</a:tableStyleId>
              </a:tblPr>
              <a:tblGrid>
                <a:gridCol w="2400299">
                  <a:extLst>
                    <a:ext uri="{9D8B030D-6E8A-4147-A177-3AD203B41FA5}">
                      <a16:colId xmlns:a16="http://schemas.microsoft.com/office/drawing/2014/main" val="3017252754"/>
                    </a:ext>
                  </a:extLst>
                </a:gridCol>
                <a:gridCol w="2400299">
                  <a:extLst>
                    <a:ext uri="{9D8B030D-6E8A-4147-A177-3AD203B41FA5}">
                      <a16:colId xmlns:a16="http://schemas.microsoft.com/office/drawing/2014/main" val="1009745598"/>
                    </a:ext>
                  </a:extLst>
                </a:gridCol>
                <a:gridCol w="2400299">
                  <a:extLst>
                    <a:ext uri="{9D8B030D-6E8A-4147-A177-3AD203B41FA5}">
                      <a16:colId xmlns:a16="http://schemas.microsoft.com/office/drawing/2014/main" val="1332999613"/>
                    </a:ext>
                  </a:extLst>
                </a:gridCol>
                <a:gridCol w="2400299">
                  <a:extLst>
                    <a:ext uri="{9D8B030D-6E8A-4147-A177-3AD203B41FA5}">
                      <a16:colId xmlns:a16="http://schemas.microsoft.com/office/drawing/2014/main" val="3490110627"/>
                    </a:ext>
                  </a:extLst>
                </a:gridCol>
              </a:tblGrid>
              <a:tr h="96508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dirty="0"/>
                        <a:t>MODEL USED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dirty="0"/>
                        <a:t>TEST SIZE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dirty="0"/>
                        <a:t>RANDOM STATE</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IN" sz="3200" b="1" dirty="0"/>
                    </a:p>
                  </a:txBody>
                  <a:tcPr/>
                </a:tc>
                <a:tc>
                  <a:txBody>
                    <a:bodyPr/>
                    <a:lstStyle/>
                    <a:p>
                      <a:pPr algn="ctr"/>
                      <a:r>
                        <a:rPr lang="en-IN" sz="2000" dirty="0"/>
                        <a:t>ACCURACY</a:t>
                      </a:r>
                      <a:endParaRPr lang="en-IN" sz="2800" b="0" dirty="0"/>
                    </a:p>
                  </a:txBody>
                  <a:tcPr/>
                </a:tc>
                <a:extLst>
                  <a:ext uri="{0D108BD9-81ED-4DB2-BD59-A6C34878D82A}">
                    <a16:rowId xmlns:a16="http://schemas.microsoft.com/office/drawing/2014/main" val="3323077888"/>
                  </a:ext>
                </a:extLst>
              </a:tr>
              <a:tr h="818323">
                <a:tc>
                  <a:txBody>
                    <a:bodyPr/>
                    <a:lstStyle/>
                    <a:p>
                      <a:pPr algn="ctr"/>
                      <a:r>
                        <a:rPr lang="en-IN" b="1" dirty="0">
                          <a:solidFill>
                            <a:srgbClr val="FF0000"/>
                          </a:solidFill>
                        </a:rPr>
                        <a:t>Logistic Regression Classifier</a:t>
                      </a:r>
                    </a:p>
                  </a:txBody>
                  <a:tcPr/>
                </a:tc>
                <a:tc>
                  <a:txBody>
                    <a:bodyPr/>
                    <a:lstStyle/>
                    <a:p>
                      <a:pPr algn="ctr"/>
                      <a:r>
                        <a:rPr lang="en-IN" sz="2400" b="1" dirty="0">
                          <a:solidFill>
                            <a:srgbClr val="FF0000"/>
                          </a:solidFill>
                        </a:rPr>
                        <a:t>0.30</a:t>
                      </a:r>
                    </a:p>
                  </a:txBody>
                  <a:tcPr/>
                </a:tc>
                <a:tc>
                  <a:txBody>
                    <a:bodyPr/>
                    <a:lstStyle/>
                    <a:p>
                      <a:pPr algn="ctr"/>
                      <a:r>
                        <a:rPr lang="en-IN" sz="2400" b="1" dirty="0">
                          <a:solidFill>
                            <a:srgbClr val="FF0000"/>
                          </a:solidFill>
                        </a:rPr>
                        <a:t>90</a:t>
                      </a:r>
                    </a:p>
                  </a:txBody>
                  <a:tcPr/>
                </a:tc>
                <a:tc>
                  <a:txBody>
                    <a:bodyPr/>
                    <a:lstStyle/>
                    <a:p>
                      <a:pPr algn="ctr"/>
                      <a:r>
                        <a:rPr lang="en-IN" sz="2400" b="1" dirty="0">
                          <a:solidFill>
                            <a:srgbClr val="FF0000"/>
                          </a:solidFill>
                        </a:rPr>
                        <a:t>90.29%</a:t>
                      </a:r>
                    </a:p>
                  </a:txBody>
                  <a:tcPr/>
                </a:tc>
                <a:extLst>
                  <a:ext uri="{0D108BD9-81ED-4DB2-BD59-A6C34878D82A}">
                    <a16:rowId xmlns:a16="http://schemas.microsoft.com/office/drawing/2014/main" val="375540101"/>
                  </a:ext>
                </a:extLst>
              </a:tr>
              <a:tr h="818323">
                <a:tc>
                  <a:txBody>
                    <a:bodyPr/>
                    <a:lstStyle/>
                    <a:p>
                      <a:pPr algn="ctr"/>
                      <a:r>
                        <a:rPr lang="en-IN" b="1" dirty="0"/>
                        <a:t>Decision Table Classifier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b="1" dirty="0"/>
                        <a:t>0.30</a:t>
                      </a:r>
                    </a:p>
                    <a:p>
                      <a:pPr algn="ctr"/>
                      <a:endParaRPr lang="en-IN" sz="2400"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mn-lt"/>
                          <a:ea typeface="+mn-ea"/>
                          <a:cs typeface="+mn-cs"/>
                        </a:rPr>
                        <a:t>90</a:t>
                      </a:r>
                    </a:p>
                    <a:p>
                      <a:endParaRPr lang="en-IN" dirty="0"/>
                    </a:p>
                  </a:txBody>
                  <a:tcPr/>
                </a:tc>
                <a:tc>
                  <a:txBody>
                    <a:bodyPr/>
                    <a:lstStyle/>
                    <a:p>
                      <a:pPr algn="ctr"/>
                      <a:r>
                        <a:rPr lang="en-IN" sz="2400" b="1" dirty="0"/>
                        <a:t>89.36%</a:t>
                      </a:r>
                    </a:p>
                  </a:txBody>
                  <a:tcPr/>
                </a:tc>
                <a:extLst>
                  <a:ext uri="{0D108BD9-81ED-4DB2-BD59-A6C34878D82A}">
                    <a16:rowId xmlns:a16="http://schemas.microsoft.com/office/drawing/2014/main" val="3584545269"/>
                  </a:ext>
                </a:extLst>
              </a:tr>
              <a:tr h="818323">
                <a:tc>
                  <a:txBody>
                    <a:bodyPr/>
                    <a:lstStyle/>
                    <a:p>
                      <a:pPr algn="ctr"/>
                      <a:r>
                        <a:rPr lang="en-IN" b="1" dirty="0"/>
                        <a:t>Random Forest Classifier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mn-lt"/>
                          <a:ea typeface="+mn-ea"/>
                          <a:cs typeface="+mn-cs"/>
                        </a:rPr>
                        <a:t>0.30</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mn-lt"/>
                          <a:ea typeface="+mn-ea"/>
                          <a:cs typeface="+mn-cs"/>
                        </a:rPr>
                        <a:t>90</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b="1" dirty="0"/>
                        <a:t>90.27%</a:t>
                      </a:r>
                    </a:p>
                  </a:txBody>
                  <a:tcPr/>
                </a:tc>
                <a:extLst>
                  <a:ext uri="{0D108BD9-81ED-4DB2-BD59-A6C34878D82A}">
                    <a16:rowId xmlns:a16="http://schemas.microsoft.com/office/drawing/2014/main" val="3242045291"/>
                  </a:ext>
                </a:extLst>
              </a:tr>
            </a:tbl>
          </a:graphicData>
        </a:graphic>
      </p:graphicFrame>
      <p:sp>
        <p:nvSpPr>
          <p:cNvPr id="4" name="Slide Number Placeholder 3">
            <a:extLst>
              <a:ext uri="{FF2B5EF4-FFF2-40B4-BE49-F238E27FC236}">
                <a16:creationId xmlns:a16="http://schemas.microsoft.com/office/drawing/2014/main" id="{7244ACCD-6252-133F-3EF6-30B6DBE383D1}"/>
              </a:ext>
            </a:extLst>
          </p:cNvPr>
          <p:cNvSpPr>
            <a:spLocks noGrp="1"/>
          </p:cNvSpPr>
          <p:nvPr>
            <p:ph type="sldNum" sz="quarter" idx="12"/>
          </p:nvPr>
        </p:nvSpPr>
        <p:spPr>
          <a:xfrm>
            <a:off x="11034822" y="5958247"/>
            <a:ext cx="542697" cy="279400"/>
          </a:xfrm>
        </p:spPr>
        <p:txBody>
          <a:bodyPr/>
          <a:lstStyle/>
          <a:p>
            <a:fld id="{D57F1E4F-1CFF-5643-939E-217C01CDF565}" type="slidenum">
              <a:rPr lang="en-US" sz="1600" b="1" smtClean="0"/>
              <a:pPr/>
              <a:t>21</a:t>
            </a:fld>
            <a:endParaRPr lang="en-US" b="1" dirty="0"/>
          </a:p>
        </p:txBody>
      </p:sp>
    </p:spTree>
    <p:extLst>
      <p:ext uri="{BB962C8B-B14F-4D97-AF65-F5344CB8AC3E}">
        <p14:creationId xmlns:p14="http://schemas.microsoft.com/office/powerpoint/2010/main" val="121448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53AE-A265-4FD3-B749-479A5C2F986B}"/>
              </a:ext>
            </a:extLst>
          </p:cNvPr>
          <p:cNvSpPr>
            <a:spLocks noGrp="1"/>
          </p:cNvSpPr>
          <p:nvPr>
            <p:ph type="title"/>
          </p:nvPr>
        </p:nvSpPr>
        <p:spPr>
          <a:xfrm>
            <a:off x="1295402" y="864066"/>
            <a:ext cx="9601196" cy="1421933"/>
          </a:xfrm>
        </p:spPr>
        <p:txBody>
          <a:bodyPr>
            <a:normAutofit/>
          </a:bodyPr>
          <a:lstStyle/>
          <a:p>
            <a:r>
              <a:rPr lang="en-US" sz="5400" b="1" dirty="0"/>
              <a:t>Future scope </a:t>
            </a:r>
          </a:p>
        </p:txBody>
      </p:sp>
      <p:sp>
        <p:nvSpPr>
          <p:cNvPr id="3" name="Content Placeholder 2">
            <a:extLst>
              <a:ext uri="{FF2B5EF4-FFF2-40B4-BE49-F238E27FC236}">
                <a16:creationId xmlns:a16="http://schemas.microsoft.com/office/drawing/2014/main" id="{70B57569-F4C6-4B3C-83ED-B5D7EC89D532}"/>
              </a:ext>
            </a:extLst>
          </p:cNvPr>
          <p:cNvSpPr>
            <a:spLocks noGrp="1"/>
          </p:cNvSpPr>
          <p:nvPr>
            <p:ph idx="1"/>
          </p:nvPr>
        </p:nvSpPr>
        <p:spPr/>
        <p:txBody>
          <a:bodyPr/>
          <a:lstStyle/>
          <a:p>
            <a:r>
              <a:rPr lang="en-US" b="1" dirty="0"/>
              <a:t>Analyzing the trends in space missions over time can provide insights into the growth of space exploration, technological advancements, and shifts in mission objectives.</a:t>
            </a:r>
          </a:p>
          <a:p>
            <a:r>
              <a:rPr lang="en-US" b="1" dirty="0"/>
              <a:t>Investigate the factors that contribute to mission success or failure. </a:t>
            </a:r>
          </a:p>
          <a:p>
            <a:r>
              <a:rPr lang="en-US" b="1" dirty="0"/>
              <a:t>Analyze the impact of international collaborations on space missions.</a:t>
            </a:r>
          </a:p>
          <a:p>
            <a:r>
              <a:rPr lang="en-US" b="1" dirty="0"/>
              <a:t>Develop predictive models to forecast future trends in space missions based on historical data.</a:t>
            </a:r>
          </a:p>
        </p:txBody>
      </p:sp>
      <p:sp>
        <p:nvSpPr>
          <p:cNvPr id="4" name="Slide Number Placeholder 3">
            <a:extLst>
              <a:ext uri="{FF2B5EF4-FFF2-40B4-BE49-F238E27FC236}">
                <a16:creationId xmlns:a16="http://schemas.microsoft.com/office/drawing/2014/main" id="{269C199E-34CF-B329-5B87-420CBA991B02}"/>
              </a:ext>
            </a:extLst>
          </p:cNvPr>
          <p:cNvSpPr>
            <a:spLocks noGrp="1"/>
          </p:cNvSpPr>
          <p:nvPr>
            <p:ph type="sldNum" sz="quarter" idx="12"/>
          </p:nvPr>
        </p:nvSpPr>
        <p:spPr>
          <a:xfrm>
            <a:off x="10353901" y="5969000"/>
            <a:ext cx="1202373" cy="279400"/>
          </a:xfrm>
        </p:spPr>
        <p:txBody>
          <a:bodyPr/>
          <a:lstStyle/>
          <a:p>
            <a:fld id="{D57F1E4F-1CFF-5643-939E-217C01CDF565}" type="slidenum">
              <a:rPr lang="en-US" sz="1600" b="1" smtClean="0"/>
              <a:pPr/>
              <a:t>22</a:t>
            </a:fld>
            <a:endParaRPr lang="en-US" b="1" dirty="0"/>
          </a:p>
        </p:txBody>
      </p:sp>
    </p:spTree>
    <p:extLst>
      <p:ext uri="{BB962C8B-B14F-4D97-AF65-F5344CB8AC3E}">
        <p14:creationId xmlns:p14="http://schemas.microsoft.com/office/powerpoint/2010/main" val="216174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down)">
                                      <p:cBhvr>
                                        <p:cTn id="47" dur="580">
                                          <p:stCondLst>
                                            <p:cond delay="0"/>
                                          </p:stCondLst>
                                        </p:cTn>
                                        <p:tgtEl>
                                          <p:spTgt spid="3">
                                            <p:txEl>
                                              <p:pRg st="2" end="2"/>
                                            </p:txEl>
                                          </p:spTgt>
                                        </p:tgtEl>
                                      </p:cBhvr>
                                    </p:animEffect>
                                    <p:anim calcmode="lin" valueType="num">
                                      <p:cBhvr>
                                        <p:cTn id="4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2" end="2"/>
                                            </p:txEl>
                                          </p:spTgt>
                                        </p:tgtEl>
                                      </p:cBhvr>
                                      <p:to x="100000" y="60000"/>
                                    </p:animScale>
                                    <p:animScale>
                                      <p:cBhvr>
                                        <p:cTn id="54" dur="166" decel="50000">
                                          <p:stCondLst>
                                            <p:cond delay="676"/>
                                          </p:stCondLst>
                                        </p:cTn>
                                        <p:tgtEl>
                                          <p:spTgt spid="3">
                                            <p:txEl>
                                              <p:pRg st="2" end="2"/>
                                            </p:txEl>
                                          </p:spTgt>
                                        </p:tgtEl>
                                      </p:cBhvr>
                                      <p:to x="100000" y="100000"/>
                                    </p:animScale>
                                    <p:animScale>
                                      <p:cBhvr>
                                        <p:cTn id="55" dur="26">
                                          <p:stCondLst>
                                            <p:cond delay="1312"/>
                                          </p:stCondLst>
                                        </p:cTn>
                                        <p:tgtEl>
                                          <p:spTgt spid="3">
                                            <p:txEl>
                                              <p:pRg st="2" end="2"/>
                                            </p:txEl>
                                          </p:spTgt>
                                        </p:tgtEl>
                                      </p:cBhvr>
                                      <p:to x="100000" y="80000"/>
                                    </p:animScale>
                                    <p:animScale>
                                      <p:cBhvr>
                                        <p:cTn id="56" dur="166" decel="50000">
                                          <p:stCondLst>
                                            <p:cond delay="1338"/>
                                          </p:stCondLst>
                                        </p:cTn>
                                        <p:tgtEl>
                                          <p:spTgt spid="3">
                                            <p:txEl>
                                              <p:pRg st="2" end="2"/>
                                            </p:txEl>
                                          </p:spTgt>
                                        </p:tgtEl>
                                      </p:cBhvr>
                                      <p:to x="100000" y="100000"/>
                                    </p:animScale>
                                    <p:animScale>
                                      <p:cBhvr>
                                        <p:cTn id="57" dur="26">
                                          <p:stCondLst>
                                            <p:cond delay="1642"/>
                                          </p:stCondLst>
                                        </p:cTn>
                                        <p:tgtEl>
                                          <p:spTgt spid="3">
                                            <p:txEl>
                                              <p:pRg st="2" end="2"/>
                                            </p:txEl>
                                          </p:spTgt>
                                        </p:tgtEl>
                                      </p:cBhvr>
                                      <p:to x="100000" y="90000"/>
                                    </p:animScale>
                                    <p:animScale>
                                      <p:cBhvr>
                                        <p:cTn id="58" dur="166" decel="50000">
                                          <p:stCondLst>
                                            <p:cond delay="1668"/>
                                          </p:stCondLst>
                                        </p:cTn>
                                        <p:tgtEl>
                                          <p:spTgt spid="3">
                                            <p:txEl>
                                              <p:pRg st="2" end="2"/>
                                            </p:txEl>
                                          </p:spTgt>
                                        </p:tgtEl>
                                      </p:cBhvr>
                                      <p:to x="100000" y="100000"/>
                                    </p:animScale>
                                    <p:animScale>
                                      <p:cBhvr>
                                        <p:cTn id="59" dur="26">
                                          <p:stCondLst>
                                            <p:cond delay="1808"/>
                                          </p:stCondLst>
                                        </p:cTn>
                                        <p:tgtEl>
                                          <p:spTgt spid="3">
                                            <p:txEl>
                                              <p:pRg st="2" end="2"/>
                                            </p:txEl>
                                          </p:spTgt>
                                        </p:tgtEl>
                                      </p:cBhvr>
                                      <p:to x="100000" y="95000"/>
                                    </p:animScale>
                                    <p:animScale>
                                      <p:cBhvr>
                                        <p:cTn id="60" dur="166" decel="50000">
                                          <p:stCondLst>
                                            <p:cond delay="1834"/>
                                          </p:stCondLst>
                                        </p:cTn>
                                        <p:tgtEl>
                                          <p:spTgt spid="3">
                                            <p:txEl>
                                              <p:pRg st="2" end="2"/>
                                            </p:txEl>
                                          </p:spTgt>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wipe(down)">
                                      <p:cBhvr>
                                        <p:cTn id="64" dur="580">
                                          <p:stCondLst>
                                            <p:cond delay="0"/>
                                          </p:stCondLst>
                                        </p:cTn>
                                        <p:tgtEl>
                                          <p:spTgt spid="3">
                                            <p:txEl>
                                              <p:pRg st="3" end="3"/>
                                            </p:txEl>
                                          </p:spTgt>
                                        </p:tgtEl>
                                      </p:cBhvr>
                                    </p:animEffect>
                                    <p:anim calcmode="lin" valueType="num">
                                      <p:cBhvr>
                                        <p:cTn id="6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3">
                                            <p:txEl>
                                              <p:pRg st="3" end="3"/>
                                            </p:txEl>
                                          </p:spTgt>
                                        </p:tgtEl>
                                      </p:cBhvr>
                                      <p:to x="100000" y="60000"/>
                                    </p:animScale>
                                    <p:animScale>
                                      <p:cBhvr>
                                        <p:cTn id="71" dur="166" decel="50000">
                                          <p:stCondLst>
                                            <p:cond delay="676"/>
                                          </p:stCondLst>
                                        </p:cTn>
                                        <p:tgtEl>
                                          <p:spTgt spid="3">
                                            <p:txEl>
                                              <p:pRg st="3" end="3"/>
                                            </p:txEl>
                                          </p:spTgt>
                                        </p:tgtEl>
                                      </p:cBhvr>
                                      <p:to x="100000" y="100000"/>
                                    </p:animScale>
                                    <p:animScale>
                                      <p:cBhvr>
                                        <p:cTn id="72" dur="26">
                                          <p:stCondLst>
                                            <p:cond delay="1312"/>
                                          </p:stCondLst>
                                        </p:cTn>
                                        <p:tgtEl>
                                          <p:spTgt spid="3">
                                            <p:txEl>
                                              <p:pRg st="3" end="3"/>
                                            </p:txEl>
                                          </p:spTgt>
                                        </p:tgtEl>
                                      </p:cBhvr>
                                      <p:to x="100000" y="80000"/>
                                    </p:animScale>
                                    <p:animScale>
                                      <p:cBhvr>
                                        <p:cTn id="73" dur="166" decel="50000">
                                          <p:stCondLst>
                                            <p:cond delay="1338"/>
                                          </p:stCondLst>
                                        </p:cTn>
                                        <p:tgtEl>
                                          <p:spTgt spid="3">
                                            <p:txEl>
                                              <p:pRg st="3" end="3"/>
                                            </p:txEl>
                                          </p:spTgt>
                                        </p:tgtEl>
                                      </p:cBhvr>
                                      <p:to x="100000" y="100000"/>
                                    </p:animScale>
                                    <p:animScale>
                                      <p:cBhvr>
                                        <p:cTn id="74" dur="26">
                                          <p:stCondLst>
                                            <p:cond delay="1642"/>
                                          </p:stCondLst>
                                        </p:cTn>
                                        <p:tgtEl>
                                          <p:spTgt spid="3">
                                            <p:txEl>
                                              <p:pRg st="3" end="3"/>
                                            </p:txEl>
                                          </p:spTgt>
                                        </p:tgtEl>
                                      </p:cBhvr>
                                      <p:to x="100000" y="90000"/>
                                    </p:animScale>
                                    <p:animScale>
                                      <p:cBhvr>
                                        <p:cTn id="75" dur="166" decel="50000">
                                          <p:stCondLst>
                                            <p:cond delay="1668"/>
                                          </p:stCondLst>
                                        </p:cTn>
                                        <p:tgtEl>
                                          <p:spTgt spid="3">
                                            <p:txEl>
                                              <p:pRg st="3" end="3"/>
                                            </p:txEl>
                                          </p:spTgt>
                                        </p:tgtEl>
                                      </p:cBhvr>
                                      <p:to x="100000" y="100000"/>
                                    </p:animScale>
                                    <p:animScale>
                                      <p:cBhvr>
                                        <p:cTn id="76" dur="26">
                                          <p:stCondLst>
                                            <p:cond delay="1808"/>
                                          </p:stCondLst>
                                        </p:cTn>
                                        <p:tgtEl>
                                          <p:spTgt spid="3">
                                            <p:txEl>
                                              <p:pRg st="3" end="3"/>
                                            </p:txEl>
                                          </p:spTgt>
                                        </p:tgtEl>
                                      </p:cBhvr>
                                      <p:to x="100000" y="95000"/>
                                    </p:animScale>
                                    <p:animScale>
                                      <p:cBhvr>
                                        <p:cTn id="77"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BCD798-FFAA-4E8F-9FA2-353D5A97AFC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3000"/>
                    </a14:imgEffect>
                    <a14:imgEffect>
                      <a14:colorTemperature colorTemp="5089"/>
                    </a14:imgEffect>
                    <a14:imgEffect>
                      <a14:brightnessContrast bright="15000"/>
                    </a14:imgEffect>
                  </a14:imgLayer>
                </a14:imgProps>
              </a:ext>
            </a:extLst>
          </a:blip>
          <a:stretch>
            <a:fillRect/>
          </a:stretch>
        </p:blipFill>
        <p:spPr>
          <a:xfrm>
            <a:off x="619125" y="621716"/>
            <a:ext cx="10944225" cy="5617159"/>
          </a:xfrm>
          <a:prstGeom prst="rect">
            <a:avLst/>
          </a:prstGeom>
          <a:effectLst>
            <a:reflection stA="0" endPos="65000" dist="50800" dir="5400000" sy="-100000" algn="bl" rotWithShape="0"/>
          </a:effectLst>
        </p:spPr>
      </p:pic>
      <p:sp>
        <p:nvSpPr>
          <p:cNvPr id="3" name="Slide Number Placeholder 2">
            <a:extLst>
              <a:ext uri="{FF2B5EF4-FFF2-40B4-BE49-F238E27FC236}">
                <a16:creationId xmlns:a16="http://schemas.microsoft.com/office/drawing/2014/main" id="{F2363515-3320-7896-BC28-E6BCEC0DA8B1}"/>
              </a:ext>
            </a:extLst>
          </p:cNvPr>
          <p:cNvSpPr>
            <a:spLocks noGrp="1"/>
          </p:cNvSpPr>
          <p:nvPr>
            <p:ph type="sldNum" sz="quarter" idx="12"/>
          </p:nvPr>
        </p:nvSpPr>
        <p:spPr>
          <a:xfrm>
            <a:off x="10353901" y="5969000"/>
            <a:ext cx="1218974" cy="279400"/>
          </a:xfrm>
        </p:spPr>
        <p:txBody>
          <a:bodyPr/>
          <a:lstStyle/>
          <a:p>
            <a:fld id="{D57F1E4F-1CFF-5643-939E-217C01CDF565}" type="slidenum">
              <a:rPr lang="en-US" sz="1600" b="1" smtClean="0"/>
              <a:pPr/>
              <a:t>23</a:t>
            </a:fld>
            <a:endParaRPr lang="en-US" b="1" dirty="0"/>
          </a:p>
        </p:txBody>
      </p:sp>
    </p:spTree>
    <p:extLst>
      <p:ext uri="{BB962C8B-B14F-4D97-AF65-F5344CB8AC3E}">
        <p14:creationId xmlns:p14="http://schemas.microsoft.com/office/powerpoint/2010/main" val="357292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852E-52FB-457B-14C8-4DA8D2D354A4}"/>
              </a:ext>
            </a:extLst>
          </p:cNvPr>
          <p:cNvSpPr>
            <a:spLocks noGrp="1"/>
          </p:cNvSpPr>
          <p:nvPr>
            <p:ph type="title"/>
          </p:nvPr>
        </p:nvSpPr>
        <p:spPr>
          <a:xfrm>
            <a:off x="995498" y="1553183"/>
            <a:ext cx="3732143" cy="927370"/>
          </a:xfrm>
        </p:spPr>
        <p:txBody>
          <a:bodyPr>
            <a:normAutofit/>
          </a:bodyPr>
          <a:lstStyle/>
          <a:p>
            <a:r>
              <a:rPr lang="en-US" b="1" dirty="0"/>
              <a:t>Tools Used:</a:t>
            </a:r>
            <a:endParaRPr lang="en-IN" b="1" dirty="0"/>
          </a:p>
        </p:txBody>
      </p:sp>
      <p:sp>
        <p:nvSpPr>
          <p:cNvPr id="3" name="Content Placeholder 2">
            <a:extLst>
              <a:ext uri="{FF2B5EF4-FFF2-40B4-BE49-F238E27FC236}">
                <a16:creationId xmlns:a16="http://schemas.microsoft.com/office/drawing/2014/main" id="{AFCDDC20-1B8A-CF38-84AB-01B65753064E}"/>
              </a:ext>
            </a:extLst>
          </p:cNvPr>
          <p:cNvSpPr>
            <a:spLocks noGrp="1"/>
          </p:cNvSpPr>
          <p:nvPr>
            <p:ph idx="1"/>
          </p:nvPr>
        </p:nvSpPr>
        <p:spPr>
          <a:xfrm>
            <a:off x="1143001" y="2480553"/>
            <a:ext cx="9905998" cy="3699754"/>
          </a:xfrm>
        </p:spPr>
        <p:txBody>
          <a:bodyPr>
            <a:normAutofit fontScale="92500" lnSpcReduction="10000"/>
          </a:bodyPr>
          <a:lstStyle/>
          <a:p>
            <a:pPr algn="just"/>
            <a:r>
              <a:rPr lang="en-US" sz="2800" b="1" dirty="0"/>
              <a:t>Python:- </a:t>
            </a:r>
            <a:r>
              <a:rPr lang="en-US" sz="1800" b="1" dirty="0"/>
              <a:t>Python is a high-level, general-purpose programming language. Its design philosophy emphasizes code readability with the use of significant indentation</a:t>
            </a:r>
          </a:p>
          <a:p>
            <a:pPr algn="just"/>
            <a:r>
              <a:rPr lang="en-IN" sz="2800" b="1" dirty="0"/>
              <a:t>Machine Learning:-</a:t>
            </a:r>
            <a:r>
              <a:rPr lang="en-US" sz="1800" b="1" dirty="0"/>
              <a:t>Machine Learning is the field of study that gives computers the capability to learn without being explicitly programmed. ML is one of the most exciting technologies that one would have ever come across.</a:t>
            </a:r>
          </a:p>
          <a:p>
            <a:pPr algn="just"/>
            <a:r>
              <a:rPr lang="en-US" sz="2800" b="1" dirty="0"/>
              <a:t>Tableau:- </a:t>
            </a:r>
            <a:r>
              <a:rPr lang="en-US" sz="1800" b="1" dirty="0"/>
              <a:t>Tableau products query relational databases, online analytical processing cubes, cloud databases, and spreadsheets to generate graph-type data visualizations. The software can also extract, store, and retrieve data from an in-memory data engine.</a:t>
            </a:r>
          </a:p>
          <a:p>
            <a:pPr algn="just"/>
            <a:r>
              <a:rPr lang="en-US" sz="2800" b="1" dirty="0" err="1"/>
              <a:t>Jupyter</a:t>
            </a:r>
            <a:r>
              <a:rPr lang="en-US" sz="2800" b="1" dirty="0"/>
              <a:t> Notebook</a:t>
            </a:r>
            <a:r>
              <a:rPr lang="en-US" sz="1900" b="1" dirty="0"/>
              <a:t>:- </a:t>
            </a:r>
            <a:r>
              <a:rPr lang="en-US" sz="1800" b="1" dirty="0" err="1"/>
              <a:t>Jupyter</a:t>
            </a:r>
            <a:r>
              <a:rPr lang="en-US" sz="1800" b="1" dirty="0"/>
              <a:t> Notebook (formerly </a:t>
            </a:r>
            <a:r>
              <a:rPr lang="en-US" sz="1800" b="1" dirty="0" err="1"/>
              <a:t>IPython</a:t>
            </a:r>
            <a:r>
              <a:rPr lang="en-US" sz="1800" b="1" dirty="0"/>
              <a:t> Notebook) is a web-based interactive computational environment for creating notebook documents. </a:t>
            </a:r>
          </a:p>
          <a:p>
            <a:pPr marL="0" indent="0" algn="just">
              <a:buNone/>
            </a:pPr>
            <a:endParaRPr lang="en-IN" sz="1800" b="1" dirty="0"/>
          </a:p>
        </p:txBody>
      </p:sp>
      <p:pic>
        <p:nvPicPr>
          <p:cNvPr id="5" name="Picture 4">
            <a:extLst>
              <a:ext uri="{FF2B5EF4-FFF2-40B4-BE49-F238E27FC236}">
                <a16:creationId xmlns:a16="http://schemas.microsoft.com/office/drawing/2014/main" id="{EFC04E0B-7BC8-56BF-73FA-A10B8800CC03}"/>
              </a:ext>
            </a:extLst>
          </p:cNvPr>
          <p:cNvPicPr>
            <a:picLocks noChangeAspect="1"/>
          </p:cNvPicPr>
          <p:nvPr/>
        </p:nvPicPr>
        <p:blipFill>
          <a:blip r:embed="rId2"/>
          <a:stretch>
            <a:fillRect/>
          </a:stretch>
        </p:blipFill>
        <p:spPr>
          <a:xfrm>
            <a:off x="10496145" y="1290537"/>
            <a:ext cx="893322" cy="1037246"/>
          </a:xfrm>
          <a:prstGeom prst="rect">
            <a:avLst/>
          </a:prstGeom>
        </p:spPr>
      </p:pic>
      <p:pic>
        <p:nvPicPr>
          <p:cNvPr id="1028" name="Picture 4">
            <a:extLst>
              <a:ext uri="{FF2B5EF4-FFF2-40B4-BE49-F238E27FC236}">
                <a16:creationId xmlns:a16="http://schemas.microsoft.com/office/drawing/2014/main" id="{C8BAF67F-E766-70DB-E463-53F0EFCEF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0480" y="789967"/>
            <a:ext cx="1335628" cy="7632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Machine Learning Course| Its Importance and Types-FORE">
            <a:extLst>
              <a:ext uri="{FF2B5EF4-FFF2-40B4-BE49-F238E27FC236}">
                <a16:creationId xmlns:a16="http://schemas.microsoft.com/office/drawing/2014/main" id="{45C66236-4A89-C1FF-81F6-36D8B96129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899" y="1290537"/>
            <a:ext cx="1818924" cy="11154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ython (programming language) - Wikipedia">
            <a:extLst>
              <a:ext uri="{FF2B5EF4-FFF2-40B4-BE49-F238E27FC236}">
                <a16:creationId xmlns:a16="http://schemas.microsoft.com/office/drawing/2014/main" id="{6E4AD559-74CD-191B-9F08-E6B872F10D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151" y="817275"/>
            <a:ext cx="1019175" cy="11191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CB47A61-9E4B-22D6-134C-3A48EFD9E76C}"/>
              </a:ext>
            </a:extLst>
          </p:cNvPr>
          <p:cNvSpPr>
            <a:spLocks noGrp="1"/>
          </p:cNvSpPr>
          <p:nvPr>
            <p:ph type="sldNum" sz="quarter" idx="12"/>
          </p:nvPr>
        </p:nvSpPr>
        <p:spPr/>
        <p:txBody>
          <a:bodyPr/>
          <a:lstStyle/>
          <a:p>
            <a:fld id="{D57F1E4F-1CFF-5643-939E-217C01CDF565}" type="slidenum">
              <a:rPr lang="en-US" sz="1600" b="1" smtClean="0"/>
              <a:pPr/>
              <a:t>3</a:t>
            </a:fld>
            <a:endParaRPr lang="en-US" sz="1600" b="1" dirty="0"/>
          </a:p>
        </p:txBody>
      </p:sp>
    </p:spTree>
    <p:extLst>
      <p:ext uri="{BB962C8B-B14F-4D97-AF65-F5344CB8AC3E}">
        <p14:creationId xmlns:p14="http://schemas.microsoft.com/office/powerpoint/2010/main" val="5071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500"/>
                                        <p:tgtEl>
                                          <p:spTgt spid="1034"/>
                                        </p:tgtEl>
                                      </p:cBhvr>
                                    </p:animEffect>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circle(in)">
                                      <p:cBhvr>
                                        <p:cTn id="16" dur="2000"/>
                                        <p:tgtEl>
                                          <p:spTgt spid="3">
                                            <p:txEl>
                                              <p:pRg st="0" end="0"/>
                                            </p:txEl>
                                          </p:spTgt>
                                        </p:tgtEl>
                                      </p:cBhvr>
                                    </p:animEffect>
                                  </p:childTnLst>
                                </p:cTn>
                              </p:par>
                            </p:childTnLst>
                          </p:cTn>
                        </p:par>
                        <p:par>
                          <p:cTn id="17" fill="hold">
                            <p:stCondLst>
                              <p:cond delay="3000"/>
                            </p:stCondLst>
                            <p:childTnLst>
                              <p:par>
                                <p:cTn id="18" presetID="31" presetClass="entr" presetSubtype="0" fill="hold" nodeType="afterEffect">
                                  <p:stCondLst>
                                    <p:cond delay="0"/>
                                  </p:stCondLst>
                                  <p:childTnLst>
                                    <p:set>
                                      <p:cBhvr>
                                        <p:cTn id="19" dur="1" fill="hold">
                                          <p:stCondLst>
                                            <p:cond delay="0"/>
                                          </p:stCondLst>
                                        </p:cTn>
                                        <p:tgtEl>
                                          <p:spTgt spid="1032"/>
                                        </p:tgtEl>
                                        <p:attrNameLst>
                                          <p:attrName>style.visibility</p:attrName>
                                        </p:attrNameLst>
                                      </p:cBhvr>
                                      <p:to>
                                        <p:strVal val="visible"/>
                                      </p:to>
                                    </p:set>
                                    <p:anim calcmode="lin" valueType="num">
                                      <p:cBhvr>
                                        <p:cTn id="20" dur="1000" fill="hold"/>
                                        <p:tgtEl>
                                          <p:spTgt spid="1032"/>
                                        </p:tgtEl>
                                        <p:attrNameLst>
                                          <p:attrName>ppt_w</p:attrName>
                                        </p:attrNameLst>
                                      </p:cBhvr>
                                      <p:tavLst>
                                        <p:tav tm="0">
                                          <p:val>
                                            <p:fltVal val="0"/>
                                          </p:val>
                                        </p:tav>
                                        <p:tav tm="100000">
                                          <p:val>
                                            <p:strVal val="#ppt_w"/>
                                          </p:val>
                                        </p:tav>
                                      </p:tavLst>
                                    </p:anim>
                                    <p:anim calcmode="lin" valueType="num">
                                      <p:cBhvr>
                                        <p:cTn id="21" dur="1000" fill="hold"/>
                                        <p:tgtEl>
                                          <p:spTgt spid="1032"/>
                                        </p:tgtEl>
                                        <p:attrNameLst>
                                          <p:attrName>ppt_h</p:attrName>
                                        </p:attrNameLst>
                                      </p:cBhvr>
                                      <p:tavLst>
                                        <p:tav tm="0">
                                          <p:val>
                                            <p:fltVal val="0"/>
                                          </p:val>
                                        </p:tav>
                                        <p:tav tm="100000">
                                          <p:val>
                                            <p:strVal val="#ppt_h"/>
                                          </p:val>
                                        </p:tav>
                                      </p:tavLst>
                                    </p:anim>
                                    <p:anim calcmode="lin" valueType="num">
                                      <p:cBhvr>
                                        <p:cTn id="22" dur="1000" fill="hold"/>
                                        <p:tgtEl>
                                          <p:spTgt spid="1032"/>
                                        </p:tgtEl>
                                        <p:attrNameLst>
                                          <p:attrName>style.rotation</p:attrName>
                                        </p:attrNameLst>
                                      </p:cBhvr>
                                      <p:tavLst>
                                        <p:tav tm="0">
                                          <p:val>
                                            <p:fltVal val="90"/>
                                          </p:val>
                                        </p:tav>
                                        <p:tav tm="100000">
                                          <p:val>
                                            <p:fltVal val="0"/>
                                          </p:val>
                                        </p:tav>
                                      </p:tavLst>
                                    </p:anim>
                                    <p:animEffect transition="in" filter="fade">
                                      <p:cBhvr>
                                        <p:cTn id="23" dur="1000"/>
                                        <p:tgtEl>
                                          <p:spTgt spid="1032"/>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circle(in)">
                                      <p:cBhvr>
                                        <p:cTn id="26" dur="2000"/>
                                        <p:tgtEl>
                                          <p:spTgt spid="3">
                                            <p:txEl>
                                              <p:pRg st="1" end="1"/>
                                            </p:txEl>
                                          </p:spTgt>
                                        </p:tgtEl>
                                      </p:cBhvr>
                                    </p:animEffect>
                                  </p:childTnLst>
                                </p:cTn>
                              </p:par>
                            </p:childTnLst>
                          </p:cTn>
                        </p:par>
                        <p:par>
                          <p:cTn id="27" fill="hold">
                            <p:stCondLst>
                              <p:cond delay="5000"/>
                            </p:stCondLst>
                            <p:childTnLst>
                              <p:par>
                                <p:cTn id="28" presetID="22" presetClass="entr" presetSubtype="4" fill="hold" nodeType="afterEffect">
                                  <p:stCondLst>
                                    <p:cond delay="0"/>
                                  </p:stCondLst>
                                  <p:childTnLst>
                                    <p:set>
                                      <p:cBhvr>
                                        <p:cTn id="29" dur="1" fill="hold">
                                          <p:stCondLst>
                                            <p:cond delay="0"/>
                                          </p:stCondLst>
                                        </p:cTn>
                                        <p:tgtEl>
                                          <p:spTgt spid="1028"/>
                                        </p:tgtEl>
                                        <p:attrNameLst>
                                          <p:attrName>style.visibility</p:attrName>
                                        </p:attrNameLst>
                                      </p:cBhvr>
                                      <p:to>
                                        <p:strVal val="visible"/>
                                      </p:to>
                                    </p:set>
                                    <p:animEffect transition="in" filter="wipe(down)">
                                      <p:cBhvr>
                                        <p:cTn id="30" dur="500"/>
                                        <p:tgtEl>
                                          <p:spTgt spid="1028"/>
                                        </p:tgtEl>
                                      </p:cBhvr>
                                    </p:animEffect>
                                  </p:childTnLst>
                                </p:cTn>
                              </p:par>
                            </p:childTnLst>
                          </p:cTn>
                        </p:par>
                        <p:par>
                          <p:cTn id="31" fill="hold">
                            <p:stCondLst>
                              <p:cond delay="5500"/>
                            </p:stCondLst>
                            <p:childTnLst>
                              <p:par>
                                <p:cTn id="32" presetID="6" presetClass="entr" presetSubtype="16" fill="hold" grpId="0"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circle(in)">
                                      <p:cBhvr>
                                        <p:cTn id="34" dur="2000"/>
                                        <p:tgtEl>
                                          <p:spTgt spid="3">
                                            <p:txEl>
                                              <p:pRg st="2" end="2"/>
                                            </p:txEl>
                                          </p:spTgt>
                                        </p:tgtEl>
                                      </p:cBhvr>
                                    </p:animEffect>
                                  </p:childTnLst>
                                </p:cTn>
                              </p:par>
                            </p:childTnLst>
                          </p:cTn>
                        </p:par>
                        <p:par>
                          <p:cTn id="35" fill="hold">
                            <p:stCondLst>
                              <p:cond delay="7500"/>
                            </p:stCondLst>
                            <p:childTnLst>
                              <p:par>
                                <p:cTn id="36" presetID="21"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heel(1)">
                                      <p:cBhvr>
                                        <p:cTn id="38" dur="2000"/>
                                        <p:tgtEl>
                                          <p:spTgt spid="5"/>
                                        </p:tgtEl>
                                      </p:cBhvr>
                                    </p:animEffect>
                                  </p:childTnLst>
                                </p:cTn>
                              </p:par>
                            </p:childTnLst>
                          </p:cTn>
                        </p:par>
                        <p:par>
                          <p:cTn id="39" fill="hold">
                            <p:stCondLst>
                              <p:cond delay="9500"/>
                            </p:stCondLst>
                            <p:childTnLst>
                              <p:par>
                                <p:cTn id="40" presetID="6" presetClass="entr" presetSubtype="16" fill="hold" grpId="0" nodeType="after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circle(in)">
                                      <p:cBhvr>
                                        <p:cTn id="4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2EB-90B7-141D-240B-C263BDB59033}"/>
              </a:ext>
            </a:extLst>
          </p:cNvPr>
          <p:cNvSpPr>
            <a:spLocks noGrp="1"/>
          </p:cNvSpPr>
          <p:nvPr>
            <p:ph type="title"/>
          </p:nvPr>
        </p:nvSpPr>
        <p:spPr>
          <a:xfrm>
            <a:off x="4299626" y="982133"/>
            <a:ext cx="4095344" cy="574294"/>
          </a:xfrm>
        </p:spPr>
        <p:txBody>
          <a:bodyPr>
            <a:normAutofit fontScale="90000"/>
          </a:bodyPr>
          <a:lstStyle/>
          <a:p>
            <a:r>
              <a:rPr lang="en-US" b="1" dirty="0"/>
              <a:t>Dataset</a:t>
            </a:r>
            <a:endParaRPr lang="en-IN" b="1" dirty="0"/>
          </a:p>
        </p:txBody>
      </p:sp>
      <p:pic>
        <p:nvPicPr>
          <p:cNvPr id="5" name="Content Placeholder 4">
            <a:extLst>
              <a:ext uri="{FF2B5EF4-FFF2-40B4-BE49-F238E27FC236}">
                <a16:creationId xmlns:a16="http://schemas.microsoft.com/office/drawing/2014/main" id="{75A3E80A-24ED-3272-5932-8960D34CDD1F}"/>
              </a:ext>
            </a:extLst>
          </p:cNvPr>
          <p:cNvPicPr>
            <a:picLocks noGrp="1" noChangeAspect="1"/>
          </p:cNvPicPr>
          <p:nvPr>
            <p:ph idx="1"/>
          </p:nvPr>
        </p:nvPicPr>
        <p:blipFill>
          <a:blip r:embed="rId2"/>
          <a:stretch>
            <a:fillRect/>
          </a:stretch>
        </p:blipFill>
        <p:spPr>
          <a:xfrm>
            <a:off x="618308" y="1910942"/>
            <a:ext cx="6613130" cy="4321448"/>
          </a:xfrm>
        </p:spPr>
      </p:pic>
      <p:pic>
        <p:nvPicPr>
          <p:cNvPr id="7" name="Picture 6">
            <a:extLst>
              <a:ext uri="{FF2B5EF4-FFF2-40B4-BE49-F238E27FC236}">
                <a16:creationId xmlns:a16="http://schemas.microsoft.com/office/drawing/2014/main" id="{F6BC2B29-0299-8FE6-4528-7F08FBD13F59}"/>
              </a:ext>
            </a:extLst>
          </p:cNvPr>
          <p:cNvPicPr>
            <a:picLocks noChangeAspect="1"/>
          </p:cNvPicPr>
          <p:nvPr/>
        </p:nvPicPr>
        <p:blipFill>
          <a:blip r:embed="rId3"/>
          <a:stretch>
            <a:fillRect/>
          </a:stretch>
        </p:blipFill>
        <p:spPr>
          <a:xfrm>
            <a:off x="7231438" y="1910942"/>
            <a:ext cx="4342254" cy="4321448"/>
          </a:xfrm>
          <a:prstGeom prst="rect">
            <a:avLst/>
          </a:prstGeom>
        </p:spPr>
      </p:pic>
      <p:sp>
        <p:nvSpPr>
          <p:cNvPr id="3" name="Slide Number Placeholder 2">
            <a:extLst>
              <a:ext uri="{FF2B5EF4-FFF2-40B4-BE49-F238E27FC236}">
                <a16:creationId xmlns:a16="http://schemas.microsoft.com/office/drawing/2014/main" id="{E17FE0CD-9562-88DD-7C0A-68CE00F1F30A}"/>
              </a:ext>
            </a:extLst>
          </p:cNvPr>
          <p:cNvSpPr>
            <a:spLocks noGrp="1"/>
          </p:cNvSpPr>
          <p:nvPr>
            <p:ph type="sldNum" sz="quarter" idx="12"/>
          </p:nvPr>
        </p:nvSpPr>
        <p:spPr>
          <a:xfrm>
            <a:off x="10353901" y="5969000"/>
            <a:ext cx="1123996" cy="279400"/>
          </a:xfrm>
        </p:spPr>
        <p:txBody>
          <a:bodyPr/>
          <a:lstStyle/>
          <a:p>
            <a:r>
              <a:rPr lang="en-US" dirty="0"/>
              <a:t>   </a:t>
            </a:r>
            <a:r>
              <a:rPr lang="en-US" sz="1600" b="1" dirty="0"/>
              <a:t> </a:t>
            </a:r>
            <a:fld id="{D57F1E4F-1CFF-5643-939E-217C01CDF565}" type="slidenum">
              <a:rPr lang="en-US" sz="1600" b="1" smtClean="0"/>
              <a:pPr/>
              <a:t>4</a:t>
            </a:fld>
            <a:endParaRPr lang="en-US" b="1" dirty="0"/>
          </a:p>
        </p:txBody>
      </p:sp>
    </p:spTree>
    <p:extLst>
      <p:ext uri="{BB962C8B-B14F-4D97-AF65-F5344CB8AC3E}">
        <p14:creationId xmlns:p14="http://schemas.microsoft.com/office/powerpoint/2010/main" val="35243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20CF-34C6-C832-1F04-A92185F55576}"/>
              </a:ext>
            </a:extLst>
          </p:cNvPr>
          <p:cNvSpPr>
            <a:spLocks noGrp="1"/>
          </p:cNvSpPr>
          <p:nvPr>
            <p:ph type="title"/>
          </p:nvPr>
        </p:nvSpPr>
        <p:spPr>
          <a:xfrm>
            <a:off x="3143794" y="982132"/>
            <a:ext cx="6096000" cy="620245"/>
          </a:xfrm>
        </p:spPr>
        <p:txBody>
          <a:bodyPr>
            <a:normAutofit fontScale="90000"/>
          </a:bodyPr>
          <a:lstStyle/>
          <a:p>
            <a:r>
              <a:rPr lang="en-IN" b="1" dirty="0"/>
              <a:t>Cleaning of Data</a:t>
            </a:r>
          </a:p>
        </p:txBody>
      </p:sp>
      <p:sp>
        <p:nvSpPr>
          <p:cNvPr id="3" name="Content Placeholder 2">
            <a:extLst>
              <a:ext uri="{FF2B5EF4-FFF2-40B4-BE49-F238E27FC236}">
                <a16:creationId xmlns:a16="http://schemas.microsoft.com/office/drawing/2014/main" id="{105B29D1-79B5-53E7-9DE8-E920F98D83F8}"/>
              </a:ext>
            </a:extLst>
          </p:cNvPr>
          <p:cNvSpPr>
            <a:spLocks noGrp="1"/>
          </p:cNvSpPr>
          <p:nvPr>
            <p:ph idx="1"/>
          </p:nvPr>
        </p:nvSpPr>
        <p:spPr>
          <a:xfrm>
            <a:off x="703696" y="2556932"/>
            <a:ext cx="10784607" cy="3318936"/>
          </a:xfrm>
        </p:spPr>
        <p:txBody>
          <a:bodyPr>
            <a:normAutofit/>
          </a:bodyPr>
          <a:lstStyle/>
          <a:p>
            <a:pPr marL="0" indent="0">
              <a:buNone/>
            </a:pPr>
            <a:r>
              <a:rPr lang="en-IN" sz="2000" dirty="0"/>
              <a:t>     Dropping Unwanted Columns:                            Extracting Useful data from a Column:</a:t>
            </a:r>
          </a:p>
          <a:p>
            <a:endParaRPr lang="en-IN" sz="2000" dirty="0"/>
          </a:p>
          <a:p>
            <a:endParaRPr lang="en-IN" sz="2000" dirty="0"/>
          </a:p>
          <a:p>
            <a:endParaRPr lang="en-IN" sz="2000" dirty="0"/>
          </a:p>
          <a:p>
            <a:endParaRPr lang="en-IN" sz="2000" dirty="0"/>
          </a:p>
          <a:p>
            <a:pPr marL="0" indent="0">
              <a:buNone/>
            </a:pPr>
            <a:r>
              <a:rPr lang="en-IN" sz="2000" dirty="0"/>
              <a:t>    Checking and Filling Null Values:                         Renaming the columns:</a:t>
            </a:r>
          </a:p>
          <a:p>
            <a:pPr marL="0" indent="0">
              <a:buNone/>
            </a:pPr>
            <a:r>
              <a:rPr lang="en-IN" sz="2000" dirty="0"/>
              <a:t> </a:t>
            </a:r>
          </a:p>
        </p:txBody>
      </p:sp>
      <p:pic>
        <p:nvPicPr>
          <p:cNvPr id="5" name="Picture 4">
            <a:extLst>
              <a:ext uri="{FF2B5EF4-FFF2-40B4-BE49-F238E27FC236}">
                <a16:creationId xmlns:a16="http://schemas.microsoft.com/office/drawing/2014/main" id="{598A23AC-EA62-42AC-36C1-447310C833E0}"/>
              </a:ext>
            </a:extLst>
          </p:cNvPr>
          <p:cNvPicPr>
            <a:picLocks noChangeAspect="1"/>
          </p:cNvPicPr>
          <p:nvPr/>
        </p:nvPicPr>
        <p:blipFill>
          <a:blip r:embed="rId2"/>
          <a:stretch>
            <a:fillRect/>
          </a:stretch>
        </p:blipFill>
        <p:spPr>
          <a:xfrm>
            <a:off x="1085013" y="2919157"/>
            <a:ext cx="3408046" cy="656529"/>
          </a:xfrm>
          <a:prstGeom prst="rect">
            <a:avLst/>
          </a:prstGeom>
        </p:spPr>
      </p:pic>
      <p:pic>
        <p:nvPicPr>
          <p:cNvPr id="7" name="Picture 6">
            <a:extLst>
              <a:ext uri="{FF2B5EF4-FFF2-40B4-BE49-F238E27FC236}">
                <a16:creationId xmlns:a16="http://schemas.microsoft.com/office/drawing/2014/main" id="{0417464B-8DB9-9AE9-E3AA-B947E91287B0}"/>
              </a:ext>
            </a:extLst>
          </p:cNvPr>
          <p:cNvPicPr>
            <a:picLocks noChangeAspect="1"/>
          </p:cNvPicPr>
          <p:nvPr/>
        </p:nvPicPr>
        <p:blipFill>
          <a:blip r:embed="rId3"/>
          <a:stretch>
            <a:fillRect/>
          </a:stretch>
        </p:blipFill>
        <p:spPr>
          <a:xfrm>
            <a:off x="996932" y="5145841"/>
            <a:ext cx="1051651" cy="327688"/>
          </a:xfrm>
          <a:prstGeom prst="rect">
            <a:avLst/>
          </a:prstGeom>
        </p:spPr>
      </p:pic>
      <p:pic>
        <p:nvPicPr>
          <p:cNvPr id="9" name="Picture 8">
            <a:extLst>
              <a:ext uri="{FF2B5EF4-FFF2-40B4-BE49-F238E27FC236}">
                <a16:creationId xmlns:a16="http://schemas.microsoft.com/office/drawing/2014/main" id="{43F7CCDE-C3DC-DBF5-6E6B-0AE496DD6CCA}"/>
              </a:ext>
            </a:extLst>
          </p:cNvPr>
          <p:cNvPicPr>
            <a:picLocks noChangeAspect="1"/>
          </p:cNvPicPr>
          <p:nvPr/>
        </p:nvPicPr>
        <p:blipFill>
          <a:blip r:embed="rId4"/>
          <a:stretch>
            <a:fillRect/>
          </a:stretch>
        </p:blipFill>
        <p:spPr>
          <a:xfrm>
            <a:off x="2048583" y="5165657"/>
            <a:ext cx="2757307" cy="378337"/>
          </a:xfrm>
          <a:prstGeom prst="rect">
            <a:avLst/>
          </a:prstGeom>
        </p:spPr>
      </p:pic>
      <p:pic>
        <p:nvPicPr>
          <p:cNvPr id="11" name="Picture 10">
            <a:extLst>
              <a:ext uri="{FF2B5EF4-FFF2-40B4-BE49-F238E27FC236}">
                <a16:creationId xmlns:a16="http://schemas.microsoft.com/office/drawing/2014/main" id="{B7405212-29F7-77E5-635B-D5C1C3260556}"/>
              </a:ext>
            </a:extLst>
          </p:cNvPr>
          <p:cNvPicPr>
            <a:picLocks noChangeAspect="1"/>
          </p:cNvPicPr>
          <p:nvPr/>
        </p:nvPicPr>
        <p:blipFill>
          <a:blip r:embed="rId5"/>
          <a:stretch>
            <a:fillRect/>
          </a:stretch>
        </p:blipFill>
        <p:spPr>
          <a:xfrm>
            <a:off x="5920523" y="2914293"/>
            <a:ext cx="5616000" cy="1021603"/>
          </a:xfrm>
          <a:prstGeom prst="rect">
            <a:avLst/>
          </a:prstGeom>
        </p:spPr>
      </p:pic>
      <p:pic>
        <p:nvPicPr>
          <p:cNvPr id="13" name="Picture 12">
            <a:extLst>
              <a:ext uri="{FF2B5EF4-FFF2-40B4-BE49-F238E27FC236}">
                <a16:creationId xmlns:a16="http://schemas.microsoft.com/office/drawing/2014/main" id="{55108A88-4742-C02B-10AD-D05FB63472BE}"/>
              </a:ext>
            </a:extLst>
          </p:cNvPr>
          <p:cNvPicPr>
            <a:picLocks noChangeAspect="1"/>
          </p:cNvPicPr>
          <p:nvPr/>
        </p:nvPicPr>
        <p:blipFill>
          <a:blip r:embed="rId6"/>
          <a:stretch>
            <a:fillRect/>
          </a:stretch>
        </p:blipFill>
        <p:spPr>
          <a:xfrm>
            <a:off x="5920523" y="5165657"/>
            <a:ext cx="4244708" cy="426757"/>
          </a:xfrm>
          <a:prstGeom prst="rect">
            <a:avLst/>
          </a:prstGeom>
        </p:spPr>
      </p:pic>
      <p:pic>
        <p:nvPicPr>
          <p:cNvPr id="6" name="Picture 5">
            <a:extLst>
              <a:ext uri="{FF2B5EF4-FFF2-40B4-BE49-F238E27FC236}">
                <a16:creationId xmlns:a16="http://schemas.microsoft.com/office/drawing/2014/main" id="{0C28C6BF-A73A-FB26-A1DD-7472D0DDEC67}"/>
              </a:ext>
            </a:extLst>
          </p:cNvPr>
          <p:cNvPicPr>
            <a:picLocks noChangeAspect="1"/>
          </p:cNvPicPr>
          <p:nvPr/>
        </p:nvPicPr>
        <p:blipFill rotWithShape="1">
          <a:blip r:embed="rId7"/>
          <a:srcRect l="1109" t="7437"/>
          <a:stretch/>
        </p:blipFill>
        <p:spPr>
          <a:xfrm>
            <a:off x="5920523" y="3916267"/>
            <a:ext cx="5553736" cy="294835"/>
          </a:xfrm>
          <a:prstGeom prst="rect">
            <a:avLst/>
          </a:prstGeom>
        </p:spPr>
      </p:pic>
      <p:pic>
        <p:nvPicPr>
          <p:cNvPr id="10" name="Picture 9">
            <a:extLst>
              <a:ext uri="{FF2B5EF4-FFF2-40B4-BE49-F238E27FC236}">
                <a16:creationId xmlns:a16="http://schemas.microsoft.com/office/drawing/2014/main" id="{ECAEC47C-53B9-39F4-972D-68959FE5DA98}"/>
              </a:ext>
            </a:extLst>
          </p:cNvPr>
          <p:cNvPicPr>
            <a:picLocks noChangeAspect="1"/>
          </p:cNvPicPr>
          <p:nvPr/>
        </p:nvPicPr>
        <p:blipFill>
          <a:blip r:embed="rId8"/>
          <a:stretch>
            <a:fillRect/>
          </a:stretch>
        </p:blipFill>
        <p:spPr>
          <a:xfrm>
            <a:off x="5934567" y="4211102"/>
            <a:ext cx="5553736" cy="251819"/>
          </a:xfrm>
          <a:prstGeom prst="rect">
            <a:avLst/>
          </a:prstGeom>
        </p:spPr>
      </p:pic>
      <p:sp>
        <p:nvSpPr>
          <p:cNvPr id="4" name="Slide Number Placeholder 3">
            <a:extLst>
              <a:ext uri="{FF2B5EF4-FFF2-40B4-BE49-F238E27FC236}">
                <a16:creationId xmlns:a16="http://schemas.microsoft.com/office/drawing/2014/main" id="{0D96AA6D-03B9-7E4F-9A1D-CA85985C4146}"/>
              </a:ext>
            </a:extLst>
          </p:cNvPr>
          <p:cNvSpPr>
            <a:spLocks noGrp="1"/>
          </p:cNvSpPr>
          <p:nvPr>
            <p:ph type="sldNum" sz="quarter" idx="12"/>
          </p:nvPr>
        </p:nvSpPr>
        <p:spPr/>
        <p:txBody>
          <a:bodyPr/>
          <a:lstStyle/>
          <a:p>
            <a:fld id="{D57F1E4F-1CFF-5643-939E-217C01CDF565}" type="slidenum">
              <a:rPr lang="en-US" sz="1600" b="1" smtClean="0"/>
              <a:pPr/>
              <a:t>5</a:t>
            </a:fld>
            <a:endParaRPr lang="en-US" b="1" dirty="0"/>
          </a:p>
        </p:txBody>
      </p:sp>
    </p:spTree>
    <p:extLst>
      <p:ext uri="{BB962C8B-B14F-4D97-AF65-F5344CB8AC3E}">
        <p14:creationId xmlns:p14="http://schemas.microsoft.com/office/powerpoint/2010/main" val="32012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anim calcmode="lin" valueType="num">
                                      <p:cBhvr>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par>
                          <p:cTn id="41" fill="hold">
                            <p:stCondLst>
                              <p:cond delay="4500"/>
                            </p:stCondLst>
                            <p:childTnLst>
                              <p:par>
                                <p:cTn id="42" presetID="2" presetClass="entr" presetSubtype="4"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4"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par>
                          <p:cTn id="51" fill="hold">
                            <p:stCondLst>
                              <p:cond delay="5500"/>
                            </p:stCondLst>
                            <p:childTnLst>
                              <p:par>
                                <p:cTn id="52" presetID="2" presetClass="entr" presetSubtype="4"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4845-481F-4773-B4FD-068FB16F6E40}"/>
              </a:ext>
            </a:extLst>
          </p:cNvPr>
          <p:cNvSpPr>
            <a:spLocks noGrp="1"/>
          </p:cNvSpPr>
          <p:nvPr>
            <p:ph type="title"/>
          </p:nvPr>
        </p:nvSpPr>
        <p:spPr>
          <a:xfrm>
            <a:off x="2394856" y="714104"/>
            <a:ext cx="7537083" cy="809896"/>
          </a:xfrm>
        </p:spPr>
        <p:txBody>
          <a:bodyPr/>
          <a:lstStyle/>
          <a:p>
            <a:r>
              <a:rPr lang="en-IN" b="1" dirty="0"/>
              <a:t>Dataset After Cleaning</a:t>
            </a:r>
          </a:p>
        </p:txBody>
      </p:sp>
      <p:sp>
        <p:nvSpPr>
          <p:cNvPr id="4" name="Content Placeholder 3">
            <a:extLst>
              <a:ext uri="{FF2B5EF4-FFF2-40B4-BE49-F238E27FC236}">
                <a16:creationId xmlns:a16="http://schemas.microsoft.com/office/drawing/2014/main" id="{3693CB45-5D89-DA49-F42F-6951C1D857A7}"/>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732FF9B3-A344-462F-F58E-872CEC86DC94}"/>
              </a:ext>
            </a:extLst>
          </p:cNvPr>
          <p:cNvPicPr>
            <a:picLocks noChangeAspect="1"/>
          </p:cNvPicPr>
          <p:nvPr/>
        </p:nvPicPr>
        <p:blipFill>
          <a:blip r:embed="rId2"/>
          <a:stretch>
            <a:fillRect/>
          </a:stretch>
        </p:blipFill>
        <p:spPr>
          <a:xfrm>
            <a:off x="670557" y="1672046"/>
            <a:ext cx="7219409" cy="4579456"/>
          </a:xfrm>
          <a:prstGeom prst="rect">
            <a:avLst/>
          </a:prstGeom>
        </p:spPr>
      </p:pic>
      <p:pic>
        <p:nvPicPr>
          <p:cNvPr id="10" name="Picture 9">
            <a:extLst>
              <a:ext uri="{FF2B5EF4-FFF2-40B4-BE49-F238E27FC236}">
                <a16:creationId xmlns:a16="http://schemas.microsoft.com/office/drawing/2014/main" id="{B543CBA3-E502-C0A0-DA5A-8794818FC157}"/>
              </a:ext>
            </a:extLst>
          </p:cNvPr>
          <p:cNvPicPr>
            <a:picLocks noChangeAspect="1"/>
          </p:cNvPicPr>
          <p:nvPr/>
        </p:nvPicPr>
        <p:blipFill>
          <a:blip r:embed="rId3"/>
          <a:stretch>
            <a:fillRect/>
          </a:stretch>
        </p:blipFill>
        <p:spPr>
          <a:xfrm>
            <a:off x="7889967" y="1672046"/>
            <a:ext cx="3631474" cy="4535391"/>
          </a:xfrm>
          <a:prstGeom prst="rect">
            <a:avLst/>
          </a:prstGeom>
        </p:spPr>
      </p:pic>
      <p:sp>
        <p:nvSpPr>
          <p:cNvPr id="3" name="Slide Number Placeholder 2">
            <a:extLst>
              <a:ext uri="{FF2B5EF4-FFF2-40B4-BE49-F238E27FC236}">
                <a16:creationId xmlns:a16="http://schemas.microsoft.com/office/drawing/2014/main" id="{2F895D2C-B476-0354-F9AA-1BDE6235DB78}"/>
              </a:ext>
            </a:extLst>
          </p:cNvPr>
          <p:cNvSpPr>
            <a:spLocks noGrp="1"/>
          </p:cNvSpPr>
          <p:nvPr>
            <p:ph type="sldNum" sz="quarter" idx="12"/>
          </p:nvPr>
        </p:nvSpPr>
        <p:spPr>
          <a:xfrm>
            <a:off x="10353901" y="5969000"/>
            <a:ext cx="1167540" cy="279400"/>
          </a:xfrm>
        </p:spPr>
        <p:txBody>
          <a:bodyPr/>
          <a:lstStyle/>
          <a:p>
            <a:fld id="{D57F1E4F-1CFF-5643-939E-217C01CDF565}" type="slidenum">
              <a:rPr lang="en-US" sz="1600" b="1" smtClean="0"/>
              <a:pPr/>
              <a:t>6</a:t>
            </a:fld>
            <a:endParaRPr lang="en-US" b="1" dirty="0"/>
          </a:p>
        </p:txBody>
      </p:sp>
    </p:spTree>
    <p:extLst>
      <p:ext uri="{BB962C8B-B14F-4D97-AF65-F5344CB8AC3E}">
        <p14:creationId xmlns:p14="http://schemas.microsoft.com/office/powerpoint/2010/main" val="229426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A043945-BB1D-3F26-B2E1-FB8448AE850E}"/>
              </a:ext>
            </a:extLst>
          </p:cNvPr>
          <p:cNvPicPr>
            <a:picLocks noGrp="1" noChangeAspect="1"/>
          </p:cNvPicPr>
          <p:nvPr>
            <p:ph idx="1"/>
          </p:nvPr>
        </p:nvPicPr>
        <p:blipFill>
          <a:blip r:embed="rId2"/>
          <a:stretch>
            <a:fillRect/>
          </a:stretch>
        </p:blipFill>
        <p:spPr>
          <a:xfrm>
            <a:off x="6836636" y="3805306"/>
            <a:ext cx="4726793" cy="2416575"/>
          </a:xfrm>
        </p:spPr>
      </p:pic>
      <p:pic>
        <p:nvPicPr>
          <p:cNvPr id="9" name="Picture 8">
            <a:extLst>
              <a:ext uri="{FF2B5EF4-FFF2-40B4-BE49-F238E27FC236}">
                <a16:creationId xmlns:a16="http://schemas.microsoft.com/office/drawing/2014/main" id="{D7E90D6F-F01E-69A8-247C-F97B4F89FE6D}"/>
              </a:ext>
            </a:extLst>
          </p:cNvPr>
          <p:cNvPicPr>
            <a:picLocks noChangeAspect="1"/>
          </p:cNvPicPr>
          <p:nvPr/>
        </p:nvPicPr>
        <p:blipFill>
          <a:blip r:embed="rId3"/>
          <a:stretch>
            <a:fillRect/>
          </a:stretch>
        </p:blipFill>
        <p:spPr>
          <a:xfrm>
            <a:off x="4276069" y="1247775"/>
            <a:ext cx="7294992" cy="2557531"/>
          </a:xfrm>
          <a:prstGeom prst="rect">
            <a:avLst/>
          </a:prstGeom>
        </p:spPr>
      </p:pic>
      <p:pic>
        <p:nvPicPr>
          <p:cNvPr id="11" name="Picture 10">
            <a:extLst>
              <a:ext uri="{FF2B5EF4-FFF2-40B4-BE49-F238E27FC236}">
                <a16:creationId xmlns:a16="http://schemas.microsoft.com/office/drawing/2014/main" id="{5623C48E-E0F6-3302-9ACD-0019003C0C9A}"/>
              </a:ext>
            </a:extLst>
          </p:cNvPr>
          <p:cNvPicPr>
            <a:picLocks noChangeAspect="1"/>
          </p:cNvPicPr>
          <p:nvPr/>
        </p:nvPicPr>
        <p:blipFill>
          <a:blip r:embed="rId4"/>
          <a:stretch>
            <a:fillRect/>
          </a:stretch>
        </p:blipFill>
        <p:spPr>
          <a:xfrm>
            <a:off x="628571" y="1247776"/>
            <a:ext cx="3639866" cy="4974106"/>
          </a:xfrm>
          <a:prstGeom prst="rect">
            <a:avLst/>
          </a:prstGeom>
        </p:spPr>
      </p:pic>
      <p:pic>
        <p:nvPicPr>
          <p:cNvPr id="13" name="Picture 12">
            <a:extLst>
              <a:ext uri="{FF2B5EF4-FFF2-40B4-BE49-F238E27FC236}">
                <a16:creationId xmlns:a16="http://schemas.microsoft.com/office/drawing/2014/main" id="{73B22C15-A31D-9B30-1028-D607B573B41A}"/>
              </a:ext>
            </a:extLst>
          </p:cNvPr>
          <p:cNvPicPr>
            <a:picLocks noChangeAspect="1"/>
          </p:cNvPicPr>
          <p:nvPr/>
        </p:nvPicPr>
        <p:blipFill>
          <a:blip r:embed="rId5"/>
          <a:stretch>
            <a:fillRect/>
          </a:stretch>
        </p:blipFill>
        <p:spPr>
          <a:xfrm>
            <a:off x="4023852" y="3771899"/>
            <a:ext cx="2812784" cy="2449982"/>
          </a:xfrm>
          <a:prstGeom prst="rect">
            <a:avLst/>
          </a:prstGeom>
        </p:spPr>
      </p:pic>
      <p:sp>
        <p:nvSpPr>
          <p:cNvPr id="5" name="Slide Number Placeholder 4">
            <a:extLst>
              <a:ext uri="{FF2B5EF4-FFF2-40B4-BE49-F238E27FC236}">
                <a16:creationId xmlns:a16="http://schemas.microsoft.com/office/drawing/2014/main" id="{726593AF-0C5A-692C-C567-358B4871EAA5}"/>
              </a:ext>
            </a:extLst>
          </p:cNvPr>
          <p:cNvSpPr>
            <a:spLocks noGrp="1"/>
          </p:cNvSpPr>
          <p:nvPr>
            <p:ph type="sldNum" sz="quarter" idx="12"/>
          </p:nvPr>
        </p:nvSpPr>
        <p:spPr>
          <a:xfrm>
            <a:off x="10353901" y="5969000"/>
            <a:ext cx="1217160" cy="279400"/>
          </a:xfrm>
        </p:spPr>
        <p:txBody>
          <a:bodyPr/>
          <a:lstStyle/>
          <a:p>
            <a:fld id="{D57F1E4F-1CFF-5643-939E-217C01CDF565}" type="slidenum">
              <a:rPr lang="en-US" sz="1600" b="1" smtClean="0"/>
              <a:pPr/>
              <a:t>7</a:t>
            </a:fld>
            <a:endParaRPr lang="en-US" sz="1600" b="1" dirty="0"/>
          </a:p>
        </p:txBody>
      </p:sp>
      <p:sp>
        <p:nvSpPr>
          <p:cNvPr id="3" name="Title 2">
            <a:extLst>
              <a:ext uri="{FF2B5EF4-FFF2-40B4-BE49-F238E27FC236}">
                <a16:creationId xmlns:a16="http://schemas.microsoft.com/office/drawing/2014/main" id="{8AFCBDF6-8339-58D4-A731-263CEEF554E6}"/>
              </a:ext>
            </a:extLst>
          </p:cNvPr>
          <p:cNvSpPr>
            <a:spLocks noGrp="1"/>
          </p:cNvSpPr>
          <p:nvPr>
            <p:ph type="title"/>
          </p:nvPr>
        </p:nvSpPr>
        <p:spPr>
          <a:xfrm>
            <a:off x="1295402" y="-271530"/>
            <a:ext cx="9601196" cy="2416575"/>
          </a:xfrm>
        </p:spPr>
        <p:txBody>
          <a:bodyPr/>
          <a:lstStyle/>
          <a:p>
            <a:r>
              <a:rPr lang="en-IN" b="1" dirty="0"/>
              <a:t>Data Visualisation</a:t>
            </a:r>
          </a:p>
        </p:txBody>
      </p:sp>
    </p:spTree>
    <p:extLst>
      <p:ext uri="{BB962C8B-B14F-4D97-AF65-F5344CB8AC3E}">
        <p14:creationId xmlns:p14="http://schemas.microsoft.com/office/powerpoint/2010/main" val="14926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18E-FFD5-8DC1-D016-95970F394EE3}"/>
              </a:ext>
            </a:extLst>
          </p:cNvPr>
          <p:cNvSpPr>
            <a:spLocks noGrp="1"/>
          </p:cNvSpPr>
          <p:nvPr>
            <p:ph type="title"/>
          </p:nvPr>
        </p:nvSpPr>
        <p:spPr>
          <a:xfrm>
            <a:off x="3774332" y="731041"/>
            <a:ext cx="5311303" cy="549120"/>
          </a:xfrm>
        </p:spPr>
        <p:txBody>
          <a:bodyPr>
            <a:normAutofit fontScale="90000"/>
          </a:bodyPr>
          <a:lstStyle/>
          <a:p>
            <a:r>
              <a:rPr lang="en-US" b="1" dirty="0"/>
              <a:t>Dashboard #1</a:t>
            </a:r>
            <a:endParaRPr lang="en-IN" b="1" dirty="0"/>
          </a:p>
        </p:txBody>
      </p:sp>
      <p:sp>
        <p:nvSpPr>
          <p:cNvPr id="8" name="TextBox 7">
            <a:extLst>
              <a:ext uri="{FF2B5EF4-FFF2-40B4-BE49-F238E27FC236}">
                <a16:creationId xmlns:a16="http://schemas.microsoft.com/office/drawing/2014/main" id="{5A24CE3A-2A46-44D7-0377-FB2EF6F542C3}"/>
              </a:ext>
            </a:extLst>
          </p:cNvPr>
          <p:cNvSpPr txBox="1"/>
          <p:nvPr/>
        </p:nvSpPr>
        <p:spPr>
          <a:xfrm>
            <a:off x="4943573" y="6324554"/>
            <a:ext cx="2304852" cy="369332"/>
          </a:xfrm>
          <a:prstGeom prst="rect">
            <a:avLst/>
          </a:prstGeom>
          <a:solidFill>
            <a:schemeClr val="accent1"/>
          </a:solidFill>
        </p:spPr>
        <p:txBody>
          <a:bodyPr wrap="square" rtlCol="0">
            <a:spAutoFit/>
          </a:bodyPr>
          <a:lstStyle/>
          <a:p>
            <a:pPr algn="ctr"/>
            <a:r>
              <a:rPr lang="en-IN" dirty="0">
                <a:hlinkClick r:id="rId2">
                  <a:extLst>
                    <a:ext uri="{A12FA001-AC4F-418D-AE19-62706E023703}">
                      <ahyp:hlinkClr xmlns:ahyp="http://schemas.microsoft.com/office/drawing/2018/hyperlinkcolor" val="tx"/>
                    </a:ext>
                  </a:extLst>
                </a:hlinkClick>
              </a:rPr>
              <a:t>Tap to visit Dashboard</a:t>
            </a:r>
            <a:endParaRPr lang="en-IN" dirty="0"/>
          </a:p>
        </p:txBody>
      </p:sp>
      <p:pic>
        <p:nvPicPr>
          <p:cNvPr id="4" name="Picture 3">
            <a:extLst>
              <a:ext uri="{FF2B5EF4-FFF2-40B4-BE49-F238E27FC236}">
                <a16:creationId xmlns:a16="http://schemas.microsoft.com/office/drawing/2014/main" id="{1B56D74E-C754-7822-C02E-15BAB8E1EC7F}"/>
              </a:ext>
            </a:extLst>
          </p:cNvPr>
          <p:cNvPicPr>
            <a:picLocks noChangeAspect="1"/>
          </p:cNvPicPr>
          <p:nvPr/>
        </p:nvPicPr>
        <p:blipFill>
          <a:blip r:embed="rId3"/>
          <a:stretch>
            <a:fillRect/>
          </a:stretch>
        </p:blipFill>
        <p:spPr>
          <a:xfrm>
            <a:off x="613954" y="1218805"/>
            <a:ext cx="10964092" cy="5007307"/>
          </a:xfrm>
          <a:prstGeom prst="rect">
            <a:avLst/>
          </a:prstGeom>
        </p:spPr>
      </p:pic>
      <p:sp>
        <p:nvSpPr>
          <p:cNvPr id="3" name="Slide Number Placeholder 2">
            <a:extLst>
              <a:ext uri="{FF2B5EF4-FFF2-40B4-BE49-F238E27FC236}">
                <a16:creationId xmlns:a16="http://schemas.microsoft.com/office/drawing/2014/main" id="{376C4AA4-849C-501D-0CA3-E98941DC98A1}"/>
              </a:ext>
            </a:extLst>
          </p:cNvPr>
          <p:cNvSpPr>
            <a:spLocks noGrp="1"/>
          </p:cNvSpPr>
          <p:nvPr>
            <p:ph type="sldNum" sz="quarter" idx="12"/>
          </p:nvPr>
        </p:nvSpPr>
        <p:spPr/>
        <p:txBody>
          <a:bodyPr/>
          <a:lstStyle/>
          <a:p>
            <a:fld id="{D57F1E4F-1CFF-5643-939E-217C01CDF565}" type="slidenum">
              <a:rPr lang="en-US" sz="1600" b="1" smtClean="0"/>
              <a:pPr/>
              <a:t>8</a:t>
            </a:fld>
            <a:endParaRPr lang="en-US" b="1" dirty="0"/>
          </a:p>
        </p:txBody>
      </p:sp>
    </p:spTree>
    <p:extLst>
      <p:ext uri="{BB962C8B-B14F-4D97-AF65-F5344CB8AC3E}">
        <p14:creationId xmlns:p14="http://schemas.microsoft.com/office/powerpoint/2010/main" val="421055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par>
                          <p:cTn id="12" fill="hold">
                            <p:stCondLst>
                              <p:cond delay="2500"/>
                            </p:stCondLst>
                            <p:childTnLst>
                              <p:par>
                                <p:cTn id="13" presetID="26"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80">
                                          <p:stCondLst>
                                            <p:cond delay="0"/>
                                          </p:stCondLst>
                                        </p:cTn>
                                        <p:tgtEl>
                                          <p:spTgt spid="8">
                                            <p:txEl>
                                              <p:pRg st="0" end="0"/>
                                            </p:txEl>
                                          </p:spTgt>
                                        </p:tgtEl>
                                      </p:cBhvr>
                                    </p:animEffect>
                                    <p:anim calcmode="lin" valueType="num">
                                      <p:cBhvr>
                                        <p:cTn id="1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xEl>
                                              <p:pRg st="0" end="0"/>
                                            </p:txEl>
                                          </p:spTgt>
                                        </p:tgtEl>
                                      </p:cBhvr>
                                      <p:to x="100000" y="60000"/>
                                    </p:animScale>
                                    <p:animScale>
                                      <p:cBhvr>
                                        <p:cTn id="22" dur="166" decel="50000">
                                          <p:stCondLst>
                                            <p:cond delay="676"/>
                                          </p:stCondLst>
                                        </p:cTn>
                                        <p:tgtEl>
                                          <p:spTgt spid="8">
                                            <p:txEl>
                                              <p:pRg st="0" end="0"/>
                                            </p:txEl>
                                          </p:spTgt>
                                        </p:tgtEl>
                                      </p:cBhvr>
                                      <p:to x="100000" y="100000"/>
                                    </p:animScale>
                                    <p:animScale>
                                      <p:cBhvr>
                                        <p:cTn id="23" dur="26">
                                          <p:stCondLst>
                                            <p:cond delay="1312"/>
                                          </p:stCondLst>
                                        </p:cTn>
                                        <p:tgtEl>
                                          <p:spTgt spid="8">
                                            <p:txEl>
                                              <p:pRg st="0" end="0"/>
                                            </p:txEl>
                                          </p:spTgt>
                                        </p:tgtEl>
                                      </p:cBhvr>
                                      <p:to x="100000" y="80000"/>
                                    </p:animScale>
                                    <p:animScale>
                                      <p:cBhvr>
                                        <p:cTn id="24" dur="166" decel="50000">
                                          <p:stCondLst>
                                            <p:cond delay="1338"/>
                                          </p:stCondLst>
                                        </p:cTn>
                                        <p:tgtEl>
                                          <p:spTgt spid="8">
                                            <p:txEl>
                                              <p:pRg st="0" end="0"/>
                                            </p:txEl>
                                          </p:spTgt>
                                        </p:tgtEl>
                                      </p:cBhvr>
                                      <p:to x="100000" y="100000"/>
                                    </p:animScale>
                                    <p:animScale>
                                      <p:cBhvr>
                                        <p:cTn id="25" dur="26">
                                          <p:stCondLst>
                                            <p:cond delay="1642"/>
                                          </p:stCondLst>
                                        </p:cTn>
                                        <p:tgtEl>
                                          <p:spTgt spid="8">
                                            <p:txEl>
                                              <p:pRg st="0" end="0"/>
                                            </p:txEl>
                                          </p:spTgt>
                                        </p:tgtEl>
                                      </p:cBhvr>
                                      <p:to x="100000" y="90000"/>
                                    </p:animScale>
                                    <p:animScale>
                                      <p:cBhvr>
                                        <p:cTn id="26" dur="166" decel="50000">
                                          <p:stCondLst>
                                            <p:cond delay="1668"/>
                                          </p:stCondLst>
                                        </p:cTn>
                                        <p:tgtEl>
                                          <p:spTgt spid="8">
                                            <p:txEl>
                                              <p:pRg st="0" end="0"/>
                                            </p:txEl>
                                          </p:spTgt>
                                        </p:tgtEl>
                                      </p:cBhvr>
                                      <p:to x="100000" y="100000"/>
                                    </p:animScale>
                                    <p:animScale>
                                      <p:cBhvr>
                                        <p:cTn id="27" dur="26">
                                          <p:stCondLst>
                                            <p:cond delay="1808"/>
                                          </p:stCondLst>
                                        </p:cTn>
                                        <p:tgtEl>
                                          <p:spTgt spid="8">
                                            <p:txEl>
                                              <p:pRg st="0" end="0"/>
                                            </p:txEl>
                                          </p:spTgt>
                                        </p:tgtEl>
                                      </p:cBhvr>
                                      <p:to x="100000" y="95000"/>
                                    </p:animScale>
                                    <p:animScale>
                                      <p:cBhvr>
                                        <p:cTn id="28" dur="166" decel="50000">
                                          <p:stCondLst>
                                            <p:cond delay="1834"/>
                                          </p:stCondLst>
                                        </p:cTn>
                                        <p:tgtEl>
                                          <p:spTgt spid="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18E-FFD5-8DC1-D016-95970F394EE3}"/>
              </a:ext>
            </a:extLst>
          </p:cNvPr>
          <p:cNvSpPr>
            <a:spLocks noGrp="1"/>
          </p:cNvSpPr>
          <p:nvPr>
            <p:ph type="title"/>
          </p:nvPr>
        </p:nvSpPr>
        <p:spPr>
          <a:xfrm>
            <a:off x="3774332" y="731041"/>
            <a:ext cx="5311303" cy="549120"/>
          </a:xfrm>
        </p:spPr>
        <p:txBody>
          <a:bodyPr>
            <a:normAutofit fontScale="90000"/>
          </a:bodyPr>
          <a:lstStyle/>
          <a:p>
            <a:r>
              <a:rPr lang="en-US" b="1" dirty="0"/>
              <a:t>Dashboard #2</a:t>
            </a:r>
            <a:endParaRPr lang="en-IN" b="1" dirty="0"/>
          </a:p>
        </p:txBody>
      </p:sp>
      <p:sp>
        <p:nvSpPr>
          <p:cNvPr id="8" name="TextBox 7">
            <a:extLst>
              <a:ext uri="{FF2B5EF4-FFF2-40B4-BE49-F238E27FC236}">
                <a16:creationId xmlns:a16="http://schemas.microsoft.com/office/drawing/2014/main" id="{5A24CE3A-2A46-44D7-0377-FB2EF6F542C3}"/>
              </a:ext>
            </a:extLst>
          </p:cNvPr>
          <p:cNvSpPr txBox="1"/>
          <p:nvPr/>
        </p:nvSpPr>
        <p:spPr>
          <a:xfrm>
            <a:off x="4943573" y="6324554"/>
            <a:ext cx="2304852" cy="369332"/>
          </a:xfrm>
          <a:prstGeom prst="rect">
            <a:avLst/>
          </a:prstGeom>
          <a:solidFill>
            <a:schemeClr val="accent1"/>
          </a:solidFill>
        </p:spPr>
        <p:txBody>
          <a:bodyPr wrap="square" rtlCol="0">
            <a:spAutoFit/>
          </a:bodyPr>
          <a:lstStyle/>
          <a:p>
            <a:pPr algn="ctr"/>
            <a:r>
              <a:rPr lang="en-IN" dirty="0">
                <a:hlinkClick r:id="rId2">
                  <a:extLst>
                    <a:ext uri="{A12FA001-AC4F-418D-AE19-62706E023703}">
                      <ahyp:hlinkClr xmlns:ahyp="http://schemas.microsoft.com/office/drawing/2018/hyperlinkcolor" val="tx"/>
                    </a:ext>
                  </a:extLst>
                </a:hlinkClick>
              </a:rPr>
              <a:t>Tap to visit Dashboard</a:t>
            </a:r>
            <a:endParaRPr lang="en-IN" dirty="0"/>
          </a:p>
        </p:txBody>
      </p:sp>
      <p:sp>
        <p:nvSpPr>
          <p:cNvPr id="3" name="Slide Number Placeholder 2">
            <a:extLst>
              <a:ext uri="{FF2B5EF4-FFF2-40B4-BE49-F238E27FC236}">
                <a16:creationId xmlns:a16="http://schemas.microsoft.com/office/drawing/2014/main" id="{376C4AA4-849C-501D-0CA3-E98941DC98A1}"/>
              </a:ext>
            </a:extLst>
          </p:cNvPr>
          <p:cNvSpPr>
            <a:spLocks noGrp="1"/>
          </p:cNvSpPr>
          <p:nvPr>
            <p:ph type="sldNum" sz="quarter" idx="12"/>
          </p:nvPr>
        </p:nvSpPr>
        <p:spPr/>
        <p:txBody>
          <a:bodyPr/>
          <a:lstStyle/>
          <a:p>
            <a:fld id="{D57F1E4F-1CFF-5643-939E-217C01CDF565}" type="slidenum">
              <a:rPr lang="en-US" sz="1600" b="1" smtClean="0"/>
              <a:pPr/>
              <a:t>9</a:t>
            </a:fld>
            <a:endParaRPr lang="en-US" b="1" dirty="0"/>
          </a:p>
        </p:txBody>
      </p:sp>
      <p:pic>
        <p:nvPicPr>
          <p:cNvPr id="6" name="Picture 5">
            <a:extLst>
              <a:ext uri="{FF2B5EF4-FFF2-40B4-BE49-F238E27FC236}">
                <a16:creationId xmlns:a16="http://schemas.microsoft.com/office/drawing/2014/main" id="{13A3872F-0B03-3379-199A-BA7FE4E98BBD}"/>
              </a:ext>
            </a:extLst>
          </p:cNvPr>
          <p:cNvPicPr>
            <a:picLocks noChangeAspect="1"/>
          </p:cNvPicPr>
          <p:nvPr/>
        </p:nvPicPr>
        <p:blipFill>
          <a:blip r:embed="rId3"/>
          <a:stretch>
            <a:fillRect/>
          </a:stretch>
        </p:blipFill>
        <p:spPr>
          <a:xfrm>
            <a:off x="628650" y="1280161"/>
            <a:ext cx="10953750" cy="4873870"/>
          </a:xfrm>
          <a:prstGeom prst="rect">
            <a:avLst/>
          </a:prstGeom>
        </p:spPr>
      </p:pic>
    </p:spTree>
    <p:extLst>
      <p:ext uri="{BB962C8B-B14F-4D97-AF65-F5344CB8AC3E}">
        <p14:creationId xmlns:p14="http://schemas.microsoft.com/office/powerpoint/2010/main" val="304396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par>
                          <p:cTn id="12" fill="hold">
                            <p:stCondLst>
                              <p:cond delay="2500"/>
                            </p:stCondLst>
                            <p:childTnLst>
                              <p:par>
                                <p:cTn id="13" presetID="26" presetClass="entr" presetSubtype="0" fill="hold"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80">
                                          <p:stCondLst>
                                            <p:cond delay="0"/>
                                          </p:stCondLst>
                                        </p:cTn>
                                        <p:tgtEl>
                                          <p:spTgt spid="8">
                                            <p:txEl>
                                              <p:pRg st="0" end="0"/>
                                            </p:txEl>
                                          </p:spTgt>
                                        </p:tgtEl>
                                      </p:cBhvr>
                                    </p:animEffect>
                                    <p:anim calcmode="lin" valueType="num">
                                      <p:cBhvr>
                                        <p:cTn id="1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xEl>
                                              <p:pRg st="0" end="0"/>
                                            </p:txEl>
                                          </p:spTgt>
                                        </p:tgtEl>
                                      </p:cBhvr>
                                      <p:to x="100000" y="60000"/>
                                    </p:animScale>
                                    <p:animScale>
                                      <p:cBhvr>
                                        <p:cTn id="22" dur="166" decel="50000">
                                          <p:stCondLst>
                                            <p:cond delay="676"/>
                                          </p:stCondLst>
                                        </p:cTn>
                                        <p:tgtEl>
                                          <p:spTgt spid="8">
                                            <p:txEl>
                                              <p:pRg st="0" end="0"/>
                                            </p:txEl>
                                          </p:spTgt>
                                        </p:tgtEl>
                                      </p:cBhvr>
                                      <p:to x="100000" y="100000"/>
                                    </p:animScale>
                                    <p:animScale>
                                      <p:cBhvr>
                                        <p:cTn id="23" dur="26">
                                          <p:stCondLst>
                                            <p:cond delay="1312"/>
                                          </p:stCondLst>
                                        </p:cTn>
                                        <p:tgtEl>
                                          <p:spTgt spid="8">
                                            <p:txEl>
                                              <p:pRg st="0" end="0"/>
                                            </p:txEl>
                                          </p:spTgt>
                                        </p:tgtEl>
                                      </p:cBhvr>
                                      <p:to x="100000" y="80000"/>
                                    </p:animScale>
                                    <p:animScale>
                                      <p:cBhvr>
                                        <p:cTn id="24" dur="166" decel="50000">
                                          <p:stCondLst>
                                            <p:cond delay="1338"/>
                                          </p:stCondLst>
                                        </p:cTn>
                                        <p:tgtEl>
                                          <p:spTgt spid="8">
                                            <p:txEl>
                                              <p:pRg st="0" end="0"/>
                                            </p:txEl>
                                          </p:spTgt>
                                        </p:tgtEl>
                                      </p:cBhvr>
                                      <p:to x="100000" y="100000"/>
                                    </p:animScale>
                                    <p:animScale>
                                      <p:cBhvr>
                                        <p:cTn id="25" dur="26">
                                          <p:stCondLst>
                                            <p:cond delay="1642"/>
                                          </p:stCondLst>
                                        </p:cTn>
                                        <p:tgtEl>
                                          <p:spTgt spid="8">
                                            <p:txEl>
                                              <p:pRg st="0" end="0"/>
                                            </p:txEl>
                                          </p:spTgt>
                                        </p:tgtEl>
                                      </p:cBhvr>
                                      <p:to x="100000" y="90000"/>
                                    </p:animScale>
                                    <p:animScale>
                                      <p:cBhvr>
                                        <p:cTn id="26" dur="166" decel="50000">
                                          <p:stCondLst>
                                            <p:cond delay="1668"/>
                                          </p:stCondLst>
                                        </p:cTn>
                                        <p:tgtEl>
                                          <p:spTgt spid="8">
                                            <p:txEl>
                                              <p:pRg st="0" end="0"/>
                                            </p:txEl>
                                          </p:spTgt>
                                        </p:tgtEl>
                                      </p:cBhvr>
                                      <p:to x="100000" y="100000"/>
                                    </p:animScale>
                                    <p:animScale>
                                      <p:cBhvr>
                                        <p:cTn id="27" dur="26">
                                          <p:stCondLst>
                                            <p:cond delay="1808"/>
                                          </p:stCondLst>
                                        </p:cTn>
                                        <p:tgtEl>
                                          <p:spTgt spid="8">
                                            <p:txEl>
                                              <p:pRg st="0" end="0"/>
                                            </p:txEl>
                                          </p:spTgt>
                                        </p:tgtEl>
                                      </p:cBhvr>
                                      <p:to x="100000" y="95000"/>
                                    </p:animScale>
                                    <p:animScale>
                                      <p:cBhvr>
                                        <p:cTn id="28" dur="166" decel="50000">
                                          <p:stCondLst>
                                            <p:cond delay="1834"/>
                                          </p:stCondLst>
                                        </p:cTn>
                                        <p:tgtEl>
                                          <p:spTgt spid="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1265</TotalTime>
  <Words>736</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Wingdings</vt:lpstr>
      <vt:lpstr>Organic</vt:lpstr>
      <vt:lpstr>Summer Training Project on:- ALL SPACE  MISSIONS FROM 1957</vt:lpstr>
      <vt:lpstr>Objective</vt:lpstr>
      <vt:lpstr>Tools Used:</vt:lpstr>
      <vt:lpstr>Dataset</vt:lpstr>
      <vt:lpstr>Cleaning of Data</vt:lpstr>
      <vt:lpstr>Dataset After Cleaning</vt:lpstr>
      <vt:lpstr>Data Visualisation</vt:lpstr>
      <vt:lpstr>Dashboard #1</vt:lpstr>
      <vt:lpstr>Dashboard #2</vt:lpstr>
      <vt:lpstr>PowerPoint Presentation</vt:lpstr>
      <vt:lpstr>Algorithm Used (Logistic Regression)</vt:lpstr>
      <vt:lpstr>Why using logistic regression model in the dataset?</vt:lpstr>
      <vt:lpstr>Data Pre-Processing </vt:lpstr>
      <vt:lpstr>Splitting Dataset into Set and Target </vt:lpstr>
      <vt:lpstr>Applying Model and Training</vt:lpstr>
      <vt:lpstr>Prediction</vt:lpstr>
      <vt:lpstr>Checking Accuracy</vt:lpstr>
      <vt:lpstr>Comparison Of Accuracy   (Logistic Regression)</vt:lpstr>
      <vt:lpstr>Comparison Of Accuracy (Decision Tree Classifier)  </vt:lpstr>
      <vt:lpstr>Comparison Of Accuracy (Random Forest Classifier)  </vt:lpstr>
      <vt:lpstr>Comparison For Best Model With Most Accuracy</vt:lpstr>
      <vt:lpstr>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Project on:- ALL SPACE  MISSIONS FROM 1957</dc:title>
  <dc:creator>Priyansh Garg</dc:creator>
  <cp:lastModifiedBy>Priyansh Garg</cp:lastModifiedBy>
  <cp:revision>16</cp:revision>
  <dcterms:created xsi:type="dcterms:W3CDTF">2023-08-17T08:14:31Z</dcterms:created>
  <dcterms:modified xsi:type="dcterms:W3CDTF">2023-08-24T21:23:26Z</dcterms:modified>
</cp:coreProperties>
</file>