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2"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4F9FBE-31DE-4BF3-B5E8-15CE7032075F}"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BAE29055-43C4-4B99-B575-384D9E6F4060}">
      <dgm:prSet/>
      <dgm:spPr/>
      <dgm:t>
        <a:bodyPr/>
        <a:lstStyle/>
        <a:p>
          <a:r>
            <a:rPr lang="en-US" b="0" i="0" dirty="0"/>
            <a:t>Radio Frequency Identification (RFID) is the wireless non-contact use to transfer data.</a:t>
          </a:r>
          <a:endParaRPr lang="en-US" dirty="0"/>
        </a:p>
      </dgm:t>
    </dgm:pt>
    <dgm:pt modelId="{E2846E4A-F4B8-4BAE-BFBA-A081E5A572D3}" type="parTrans" cxnId="{DFD921BA-738F-4B56-8681-DD3806FF4D15}">
      <dgm:prSet/>
      <dgm:spPr/>
      <dgm:t>
        <a:bodyPr/>
        <a:lstStyle/>
        <a:p>
          <a:endParaRPr lang="en-US"/>
        </a:p>
      </dgm:t>
    </dgm:pt>
    <dgm:pt modelId="{BDDE15C7-571C-4717-A6FD-FCD2BEBB0093}" type="sibTrans" cxnId="{DFD921BA-738F-4B56-8681-DD3806FF4D15}">
      <dgm:prSet/>
      <dgm:spPr/>
      <dgm:t>
        <a:bodyPr/>
        <a:lstStyle/>
        <a:p>
          <a:endParaRPr lang="en-US"/>
        </a:p>
      </dgm:t>
    </dgm:pt>
    <dgm:pt modelId="{DE19B729-42A8-4973-B8A1-51F3E482D5AB}">
      <dgm:prSet/>
      <dgm:spPr/>
      <dgm:t>
        <a:bodyPr/>
        <a:lstStyle/>
        <a:p>
          <a:r>
            <a:rPr lang="en-US" dirty="0"/>
            <a:t>It a</a:t>
          </a:r>
          <a:r>
            <a:rPr lang="en-US" b="0" i="0" dirty="0"/>
            <a:t>llows users to uniquely identify and track inventory and assets</a:t>
          </a:r>
          <a:r>
            <a:rPr lang="en-US" dirty="0"/>
            <a:t>.</a:t>
          </a:r>
        </a:p>
      </dgm:t>
    </dgm:pt>
    <dgm:pt modelId="{F52F0C42-6C86-4755-9B82-74A2DBA5F82C}" type="parTrans" cxnId="{17D888F3-928A-4B7E-B450-334C57FF0B50}">
      <dgm:prSet/>
      <dgm:spPr/>
      <dgm:t>
        <a:bodyPr/>
        <a:lstStyle/>
        <a:p>
          <a:endParaRPr lang="en-US"/>
        </a:p>
      </dgm:t>
    </dgm:pt>
    <dgm:pt modelId="{C3BF7A5A-287B-4413-9C0A-7F5620190AEB}" type="sibTrans" cxnId="{17D888F3-928A-4B7E-B450-334C57FF0B50}">
      <dgm:prSet/>
      <dgm:spPr/>
      <dgm:t>
        <a:bodyPr/>
        <a:lstStyle/>
        <a:p>
          <a:endParaRPr lang="en-US"/>
        </a:p>
      </dgm:t>
    </dgm:pt>
    <dgm:pt modelId="{A31D8AE6-C0AC-42B2-9B71-328477DBD5EC}">
      <dgm:prSet/>
      <dgm:spPr/>
      <dgm:t>
        <a:bodyPr/>
        <a:lstStyle/>
        <a:p>
          <a:r>
            <a:rPr lang="en-US" dirty="0"/>
            <a:t>The cost of implementing RFID system continues to decrease, making it more cost-effective.</a:t>
          </a:r>
        </a:p>
      </dgm:t>
    </dgm:pt>
    <dgm:pt modelId="{3218C9EB-43E1-44DD-8A38-BDE9DB117D39}" type="parTrans" cxnId="{61EC069E-B9B3-43C5-B45C-2D54ACE89C3D}">
      <dgm:prSet/>
      <dgm:spPr/>
      <dgm:t>
        <a:bodyPr/>
        <a:lstStyle/>
        <a:p>
          <a:endParaRPr lang="en-US"/>
        </a:p>
      </dgm:t>
    </dgm:pt>
    <dgm:pt modelId="{A624ECC4-C39D-45C4-B9E5-3602AA418169}" type="sibTrans" cxnId="{61EC069E-B9B3-43C5-B45C-2D54ACE89C3D}">
      <dgm:prSet/>
      <dgm:spPr/>
      <dgm:t>
        <a:bodyPr/>
        <a:lstStyle/>
        <a:p>
          <a:endParaRPr lang="en-US"/>
        </a:p>
      </dgm:t>
    </dgm:pt>
    <dgm:pt modelId="{D2B6D432-4F7D-44DC-B744-CD87CB51CE01}" type="pres">
      <dgm:prSet presAssocID="{404F9FBE-31DE-4BF3-B5E8-15CE7032075F}" presName="hierChild1" presStyleCnt="0">
        <dgm:presLayoutVars>
          <dgm:chPref val="1"/>
          <dgm:dir/>
          <dgm:animOne val="branch"/>
          <dgm:animLvl val="lvl"/>
          <dgm:resizeHandles/>
        </dgm:presLayoutVars>
      </dgm:prSet>
      <dgm:spPr/>
    </dgm:pt>
    <dgm:pt modelId="{BB5B8F12-48EE-415C-BE2D-76D66D5EAF0E}" type="pres">
      <dgm:prSet presAssocID="{BAE29055-43C4-4B99-B575-384D9E6F4060}" presName="hierRoot1" presStyleCnt="0"/>
      <dgm:spPr/>
    </dgm:pt>
    <dgm:pt modelId="{FC25127F-D52F-445F-93C7-1C13DB798D76}" type="pres">
      <dgm:prSet presAssocID="{BAE29055-43C4-4B99-B575-384D9E6F4060}" presName="composite" presStyleCnt="0"/>
      <dgm:spPr/>
    </dgm:pt>
    <dgm:pt modelId="{DC6BD3AB-EB40-4146-A323-331F14E695DF}" type="pres">
      <dgm:prSet presAssocID="{BAE29055-43C4-4B99-B575-384D9E6F4060}" presName="background" presStyleLbl="node0" presStyleIdx="0" presStyleCnt="3"/>
      <dgm:spPr/>
    </dgm:pt>
    <dgm:pt modelId="{311DD9D9-3039-43F0-A0A6-C3998B000F5E}" type="pres">
      <dgm:prSet presAssocID="{BAE29055-43C4-4B99-B575-384D9E6F4060}" presName="text" presStyleLbl="fgAcc0" presStyleIdx="0" presStyleCnt="3">
        <dgm:presLayoutVars>
          <dgm:chPref val="3"/>
        </dgm:presLayoutVars>
      </dgm:prSet>
      <dgm:spPr/>
    </dgm:pt>
    <dgm:pt modelId="{CFA48C9B-11B1-45EE-ADCC-8A11638A5653}" type="pres">
      <dgm:prSet presAssocID="{BAE29055-43C4-4B99-B575-384D9E6F4060}" presName="hierChild2" presStyleCnt="0"/>
      <dgm:spPr/>
    </dgm:pt>
    <dgm:pt modelId="{2992D9DC-3282-4FF2-B7AE-4C5CAED81073}" type="pres">
      <dgm:prSet presAssocID="{DE19B729-42A8-4973-B8A1-51F3E482D5AB}" presName="hierRoot1" presStyleCnt="0"/>
      <dgm:spPr/>
    </dgm:pt>
    <dgm:pt modelId="{D7C664CD-3ACC-4C49-9271-837907D21A5B}" type="pres">
      <dgm:prSet presAssocID="{DE19B729-42A8-4973-B8A1-51F3E482D5AB}" presName="composite" presStyleCnt="0"/>
      <dgm:spPr/>
    </dgm:pt>
    <dgm:pt modelId="{0BAEFA26-FDEB-469C-94CC-50269ECBE536}" type="pres">
      <dgm:prSet presAssocID="{DE19B729-42A8-4973-B8A1-51F3E482D5AB}" presName="background" presStyleLbl="node0" presStyleIdx="1" presStyleCnt="3"/>
      <dgm:spPr/>
    </dgm:pt>
    <dgm:pt modelId="{A1807EF0-4C36-4293-98C6-EC575EA60DEB}" type="pres">
      <dgm:prSet presAssocID="{DE19B729-42A8-4973-B8A1-51F3E482D5AB}" presName="text" presStyleLbl="fgAcc0" presStyleIdx="1" presStyleCnt="3">
        <dgm:presLayoutVars>
          <dgm:chPref val="3"/>
        </dgm:presLayoutVars>
      </dgm:prSet>
      <dgm:spPr/>
    </dgm:pt>
    <dgm:pt modelId="{DB95425F-5E5B-4884-91FE-BC015C4B1512}" type="pres">
      <dgm:prSet presAssocID="{DE19B729-42A8-4973-B8A1-51F3E482D5AB}" presName="hierChild2" presStyleCnt="0"/>
      <dgm:spPr/>
    </dgm:pt>
    <dgm:pt modelId="{B8D0FF90-2774-4473-97BB-2669E3E8BEE6}" type="pres">
      <dgm:prSet presAssocID="{A31D8AE6-C0AC-42B2-9B71-328477DBD5EC}" presName="hierRoot1" presStyleCnt="0"/>
      <dgm:spPr/>
    </dgm:pt>
    <dgm:pt modelId="{433A3336-6E05-4BFB-B7CC-FF5B8EB3CC09}" type="pres">
      <dgm:prSet presAssocID="{A31D8AE6-C0AC-42B2-9B71-328477DBD5EC}" presName="composite" presStyleCnt="0"/>
      <dgm:spPr/>
    </dgm:pt>
    <dgm:pt modelId="{B87A0CB5-55BD-4916-A8A6-C5EE4C95C70D}" type="pres">
      <dgm:prSet presAssocID="{A31D8AE6-C0AC-42B2-9B71-328477DBD5EC}" presName="background" presStyleLbl="node0" presStyleIdx="2" presStyleCnt="3"/>
      <dgm:spPr/>
    </dgm:pt>
    <dgm:pt modelId="{878E0EFA-21DB-4067-A5AE-2CD752867074}" type="pres">
      <dgm:prSet presAssocID="{A31D8AE6-C0AC-42B2-9B71-328477DBD5EC}" presName="text" presStyleLbl="fgAcc0" presStyleIdx="2" presStyleCnt="3">
        <dgm:presLayoutVars>
          <dgm:chPref val="3"/>
        </dgm:presLayoutVars>
      </dgm:prSet>
      <dgm:spPr/>
    </dgm:pt>
    <dgm:pt modelId="{850097BF-E5BC-4B11-B2D8-1278C20902A9}" type="pres">
      <dgm:prSet presAssocID="{A31D8AE6-C0AC-42B2-9B71-328477DBD5EC}" presName="hierChild2" presStyleCnt="0"/>
      <dgm:spPr/>
    </dgm:pt>
  </dgm:ptLst>
  <dgm:cxnLst>
    <dgm:cxn modelId="{D12F8236-C0E3-4218-81D8-617915DC9E9B}" type="presOf" srcId="{BAE29055-43C4-4B99-B575-384D9E6F4060}" destId="{311DD9D9-3039-43F0-A0A6-C3998B000F5E}" srcOrd="0" destOrd="0" presId="urn:microsoft.com/office/officeart/2005/8/layout/hierarchy1"/>
    <dgm:cxn modelId="{BFB10046-9120-4A9F-8382-75B9DCB73564}" type="presOf" srcId="{A31D8AE6-C0AC-42B2-9B71-328477DBD5EC}" destId="{878E0EFA-21DB-4067-A5AE-2CD752867074}" srcOrd="0" destOrd="0" presId="urn:microsoft.com/office/officeart/2005/8/layout/hierarchy1"/>
    <dgm:cxn modelId="{61EC069E-B9B3-43C5-B45C-2D54ACE89C3D}" srcId="{404F9FBE-31DE-4BF3-B5E8-15CE7032075F}" destId="{A31D8AE6-C0AC-42B2-9B71-328477DBD5EC}" srcOrd="2" destOrd="0" parTransId="{3218C9EB-43E1-44DD-8A38-BDE9DB117D39}" sibTransId="{A624ECC4-C39D-45C4-B9E5-3602AA418169}"/>
    <dgm:cxn modelId="{DFD921BA-738F-4B56-8681-DD3806FF4D15}" srcId="{404F9FBE-31DE-4BF3-B5E8-15CE7032075F}" destId="{BAE29055-43C4-4B99-B575-384D9E6F4060}" srcOrd="0" destOrd="0" parTransId="{E2846E4A-F4B8-4BAE-BFBA-A081E5A572D3}" sibTransId="{BDDE15C7-571C-4717-A6FD-FCD2BEBB0093}"/>
    <dgm:cxn modelId="{3EABC5D0-208B-48F9-9E21-F531A5D4592A}" type="presOf" srcId="{DE19B729-42A8-4973-B8A1-51F3E482D5AB}" destId="{A1807EF0-4C36-4293-98C6-EC575EA60DEB}" srcOrd="0" destOrd="0" presId="urn:microsoft.com/office/officeart/2005/8/layout/hierarchy1"/>
    <dgm:cxn modelId="{57FF0EEC-A703-4379-A9CD-45770E1609F7}" type="presOf" srcId="{404F9FBE-31DE-4BF3-B5E8-15CE7032075F}" destId="{D2B6D432-4F7D-44DC-B744-CD87CB51CE01}" srcOrd="0" destOrd="0" presId="urn:microsoft.com/office/officeart/2005/8/layout/hierarchy1"/>
    <dgm:cxn modelId="{17D888F3-928A-4B7E-B450-334C57FF0B50}" srcId="{404F9FBE-31DE-4BF3-B5E8-15CE7032075F}" destId="{DE19B729-42A8-4973-B8A1-51F3E482D5AB}" srcOrd="1" destOrd="0" parTransId="{F52F0C42-6C86-4755-9B82-74A2DBA5F82C}" sibTransId="{C3BF7A5A-287B-4413-9C0A-7F5620190AEB}"/>
    <dgm:cxn modelId="{B1E7E8FE-C43D-4B4F-8A11-108B7D2BAEF7}" type="presParOf" srcId="{D2B6D432-4F7D-44DC-B744-CD87CB51CE01}" destId="{BB5B8F12-48EE-415C-BE2D-76D66D5EAF0E}" srcOrd="0" destOrd="0" presId="urn:microsoft.com/office/officeart/2005/8/layout/hierarchy1"/>
    <dgm:cxn modelId="{075C50F7-8483-4FE2-BE6D-D9E54CA39318}" type="presParOf" srcId="{BB5B8F12-48EE-415C-BE2D-76D66D5EAF0E}" destId="{FC25127F-D52F-445F-93C7-1C13DB798D76}" srcOrd="0" destOrd="0" presId="urn:microsoft.com/office/officeart/2005/8/layout/hierarchy1"/>
    <dgm:cxn modelId="{97003403-6C04-49F1-A39A-474978A02772}" type="presParOf" srcId="{FC25127F-D52F-445F-93C7-1C13DB798D76}" destId="{DC6BD3AB-EB40-4146-A323-331F14E695DF}" srcOrd="0" destOrd="0" presId="urn:microsoft.com/office/officeart/2005/8/layout/hierarchy1"/>
    <dgm:cxn modelId="{36B21791-044B-4BBE-9DA1-B0E9AA9F49C3}" type="presParOf" srcId="{FC25127F-D52F-445F-93C7-1C13DB798D76}" destId="{311DD9D9-3039-43F0-A0A6-C3998B000F5E}" srcOrd="1" destOrd="0" presId="urn:microsoft.com/office/officeart/2005/8/layout/hierarchy1"/>
    <dgm:cxn modelId="{5F0A5211-047C-4800-BC36-A669737F318B}" type="presParOf" srcId="{BB5B8F12-48EE-415C-BE2D-76D66D5EAF0E}" destId="{CFA48C9B-11B1-45EE-ADCC-8A11638A5653}" srcOrd="1" destOrd="0" presId="urn:microsoft.com/office/officeart/2005/8/layout/hierarchy1"/>
    <dgm:cxn modelId="{A4D59077-5D5C-4889-AE0A-C7E5511A70F9}" type="presParOf" srcId="{D2B6D432-4F7D-44DC-B744-CD87CB51CE01}" destId="{2992D9DC-3282-4FF2-B7AE-4C5CAED81073}" srcOrd="1" destOrd="0" presId="urn:microsoft.com/office/officeart/2005/8/layout/hierarchy1"/>
    <dgm:cxn modelId="{9EEE8B51-2965-4879-8FF5-6ED8E1CA1309}" type="presParOf" srcId="{2992D9DC-3282-4FF2-B7AE-4C5CAED81073}" destId="{D7C664CD-3ACC-4C49-9271-837907D21A5B}" srcOrd="0" destOrd="0" presId="urn:microsoft.com/office/officeart/2005/8/layout/hierarchy1"/>
    <dgm:cxn modelId="{5F39D881-526D-464B-B83F-7BBBFD1347B6}" type="presParOf" srcId="{D7C664CD-3ACC-4C49-9271-837907D21A5B}" destId="{0BAEFA26-FDEB-469C-94CC-50269ECBE536}" srcOrd="0" destOrd="0" presId="urn:microsoft.com/office/officeart/2005/8/layout/hierarchy1"/>
    <dgm:cxn modelId="{0F0834F1-388A-47E7-85F2-1FC333A18B7B}" type="presParOf" srcId="{D7C664CD-3ACC-4C49-9271-837907D21A5B}" destId="{A1807EF0-4C36-4293-98C6-EC575EA60DEB}" srcOrd="1" destOrd="0" presId="urn:microsoft.com/office/officeart/2005/8/layout/hierarchy1"/>
    <dgm:cxn modelId="{31A88970-D3C3-46A9-BE63-D5074D7E3620}" type="presParOf" srcId="{2992D9DC-3282-4FF2-B7AE-4C5CAED81073}" destId="{DB95425F-5E5B-4884-91FE-BC015C4B1512}" srcOrd="1" destOrd="0" presId="urn:microsoft.com/office/officeart/2005/8/layout/hierarchy1"/>
    <dgm:cxn modelId="{9BC2598E-5F5F-4EF6-9EDA-2EEBF414BB65}" type="presParOf" srcId="{D2B6D432-4F7D-44DC-B744-CD87CB51CE01}" destId="{B8D0FF90-2774-4473-97BB-2669E3E8BEE6}" srcOrd="2" destOrd="0" presId="urn:microsoft.com/office/officeart/2005/8/layout/hierarchy1"/>
    <dgm:cxn modelId="{74ADBD2A-D33F-486C-932F-34074C452391}" type="presParOf" srcId="{B8D0FF90-2774-4473-97BB-2669E3E8BEE6}" destId="{433A3336-6E05-4BFB-B7CC-FF5B8EB3CC09}" srcOrd="0" destOrd="0" presId="urn:microsoft.com/office/officeart/2005/8/layout/hierarchy1"/>
    <dgm:cxn modelId="{0A384B18-7BFD-4326-8B17-19545B625C03}" type="presParOf" srcId="{433A3336-6E05-4BFB-B7CC-FF5B8EB3CC09}" destId="{B87A0CB5-55BD-4916-A8A6-C5EE4C95C70D}" srcOrd="0" destOrd="0" presId="urn:microsoft.com/office/officeart/2005/8/layout/hierarchy1"/>
    <dgm:cxn modelId="{FC95796A-1598-4F22-AFCD-030358CBF482}" type="presParOf" srcId="{433A3336-6E05-4BFB-B7CC-FF5B8EB3CC09}" destId="{878E0EFA-21DB-4067-A5AE-2CD752867074}" srcOrd="1" destOrd="0" presId="urn:microsoft.com/office/officeart/2005/8/layout/hierarchy1"/>
    <dgm:cxn modelId="{DD40E853-AA80-4C69-BC57-464C34FFD6F9}" type="presParOf" srcId="{B8D0FF90-2774-4473-97BB-2669E3E8BEE6}" destId="{850097BF-E5BC-4B11-B2D8-1278C20902A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AEF654-E72F-41E0-B9F1-F73E04132BB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D901F46-3886-429C-9964-F40E1A97420E}">
      <dgm:prSet/>
      <dgm:spPr/>
      <dgm:t>
        <a:bodyPr/>
        <a:lstStyle/>
        <a:p>
          <a:r>
            <a:rPr lang="en-US" b="0" i="0"/>
            <a:t>face recognition is a method of identifying or verifying the identity of an individual using their face. </a:t>
          </a:r>
          <a:endParaRPr lang="en-US"/>
        </a:p>
      </dgm:t>
    </dgm:pt>
    <dgm:pt modelId="{06C8200C-0E58-48EB-9F0F-218ECE3EDC74}" type="parTrans" cxnId="{F75F478F-7968-48A9-9DC4-B94EEED9EA70}">
      <dgm:prSet/>
      <dgm:spPr/>
      <dgm:t>
        <a:bodyPr/>
        <a:lstStyle/>
        <a:p>
          <a:endParaRPr lang="en-US"/>
        </a:p>
      </dgm:t>
    </dgm:pt>
    <dgm:pt modelId="{2E6751DA-970A-4AC3-9F35-CEE3EBF3B4D6}" type="sibTrans" cxnId="{F75F478F-7968-48A9-9DC4-B94EEED9EA70}">
      <dgm:prSet/>
      <dgm:spPr/>
      <dgm:t>
        <a:bodyPr/>
        <a:lstStyle/>
        <a:p>
          <a:endParaRPr lang="en-US"/>
        </a:p>
      </dgm:t>
    </dgm:pt>
    <dgm:pt modelId="{79DD28E7-BAE4-4E81-8958-D286EA986B09}">
      <dgm:prSet/>
      <dgm:spPr/>
      <dgm:t>
        <a:bodyPr/>
        <a:lstStyle/>
        <a:p>
          <a:r>
            <a:rPr lang="en-US" b="0" i="0"/>
            <a:t>Face recognition systems can be used to identify people in photos, video, or in real-time</a:t>
          </a:r>
          <a:endParaRPr lang="en-US"/>
        </a:p>
      </dgm:t>
    </dgm:pt>
    <dgm:pt modelId="{558E1FFF-4822-454A-9833-0983346F0C07}" type="parTrans" cxnId="{0129F949-C431-4721-889E-135A8CDC3384}">
      <dgm:prSet/>
      <dgm:spPr/>
      <dgm:t>
        <a:bodyPr/>
        <a:lstStyle/>
        <a:p>
          <a:endParaRPr lang="en-US"/>
        </a:p>
      </dgm:t>
    </dgm:pt>
    <dgm:pt modelId="{1037B664-07CB-4A8E-AF6B-8CE8567ADF36}" type="sibTrans" cxnId="{0129F949-C431-4721-889E-135A8CDC3384}">
      <dgm:prSet/>
      <dgm:spPr/>
      <dgm:t>
        <a:bodyPr/>
        <a:lstStyle/>
        <a:p>
          <a:endParaRPr lang="en-US"/>
        </a:p>
      </dgm:t>
    </dgm:pt>
    <dgm:pt modelId="{14DA1A7C-9ECB-437C-B2E8-D7C348E46325}" type="pres">
      <dgm:prSet presAssocID="{23AEF654-E72F-41E0-B9F1-F73E04132BB4}" presName="hierChild1" presStyleCnt="0">
        <dgm:presLayoutVars>
          <dgm:chPref val="1"/>
          <dgm:dir/>
          <dgm:animOne val="branch"/>
          <dgm:animLvl val="lvl"/>
          <dgm:resizeHandles/>
        </dgm:presLayoutVars>
      </dgm:prSet>
      <dgm:spPr/>
    </dgm:pt>
    <dgm:pt modelId="{04B342E2-59F5-4D69-9DB5-E207FE9EA709}" type="pres">
      <dgm:prSet presAssocID="{1D901F46-3886-429C-9964-F40E1A97420E}" presName="hierRoot1" presStyleCnt="0"/>
      <dgm:spPr/>
    </dgm:pt>
    <dgm:pt modelId="{06D791DA-1470-428E-B82D-30CDF1816126}" type="pres">
      <dgm:prSet presAssocID="{1D901F46-3886-429C-9964-F40E1A97420E}" presName="composite" presStyleCnt="0"/>
      <dgm:spPr/>
    </dgm:pt>
    <dgm:pt modelId="{E5380B2E-80AB-42BC-A5AA-FB752DE2F92C}" type="pres">
      <dgm:prSet presAssocID="{1D901F46-3886-429C-9964-F40E1A97420E}" presName="background" presStyleLbl="node0" presStyleIdx="0" presStyleCnt="2"/>
      <dgm:spPr/>
    </dgm:pt>
    <dgm:pt modelId="{C63D8056-6E25-4F7E-B795-8F92E531749D}" type="pres">
      <dgm:prSet presAssocID="{1D901F46-3886-429C-9964-F40E1A97420E}" presName="text" presStyleLbl="fgAcc0" presStyleIdx="0" presStyleCnt="2">
        <dgm:presLayoutVars>
          <dgm:chPref val="3"/>
        </dgm:presLayoutVars>
      </dgm:prSet>
      <dgm:spPr/>
    </dgm:pt>
    <dgm:pt modelId="{44E015C8-9E98-4C13-949D-DA4EF66B53B7}" type="pres">
      <dgm:prSet presAssocID="{1D901F46-3886-429C-9964-F40E1A97420E}" presName="hierChild2" presStyleCnt="0"/>
      <dgm:spPr/>
    </dgm:pt>
    <dgm:pt modelId="{1C289A2E-16A6-499D-AE5B-FCEAC7BBD0F3}" type="pres">
      <dgm:prSet presAssocID="{79DD28E7-BAE4-4E81-8958-D286EA986B09}" presName="hierRoot1" presStyleCnt="0"/>
      <dgm:spPr/>
    </dgm:pt>
    <dgm:pt modelId="{10ED593D-2EDD-4720-957C-F10DC9ACBD5B}" type="pres">
      <dgm:prSet presAssocID="{79DD28E7-BAE4-4E81-8958-D286EA986B09}" presName="composite" presStyleCnt="0"/>
      <dgm:spPr/>
    </dgm:pt>
    <dgm:pt modelId="{B0CC5A25-8D77-4C03-93CF-E41B04E6AF6E}" type="pres">
      <dgm:prSet presAssocID="{79DD28E7-BAE4-4E81-8958-D286EA986B09}" presName="background" presStyleLbl="node0" presStyleIdx="1" presStyleCnt="2"/>
      <dgm:spPr/>
    </dgm:pt>
    <dgm:pt modelId="{DA492010-4563-4BC1-90B9-34A1CA4CF763}" type="pres">
      <dgm:prSet presAssocID="{79DD28E7-BAE4-4E81-8958-D286EA986B09}" presName="text" presStyleLbl="fgAcc0" presStyleIdx="1" presStyleCnt="2">
        <dgm:presLayoutVars>
          <dgm:chPref val="3"/>
        </dgm:presLayoutVars>
      </dgm:prSet>
      <dgm:spPr/>
    </dgm:pt>
    <dgm:pt modelId="{93A2F397-167A-4BDD-B91D-7EFE93A92687}" type="pres">
      <dgm:prSet presAssocID="{79DD28E7-BAE4-4E81-8958-D286EA986B09}" presName="hierChild2" presStyleCnt="0"/>
      <dgm:spPr/>
    </dgm:pt>
  </dgm:ptLst>
  <dgm:cxnLst>
    <dgm:cxn modelId="{63E97620-03AE-416C-BD10-DCEDBD804B68}" type="presOf" srcId="{79DD28E7-BAE4-4E81-8958-D286EA986B09}" destId="{DA492010-4563-4BC1-90B9-34A1CA4CF763}" srcOrd="0" destOrd="0" presId="urn:microsoft.com/office/officeart/2005/8/layout/hierarchy1"/>
    <dgm:cxn modelId="{72DB445D-7B47-43AD-B426-1EDFCF034210}" type="presOf" srcId="{1D901F46-3886-429C-9964-F40E1A97420E}" destId="{C63D8056-6E25-4F7E-B795-8F92E531749D}" srcOrd="0" destOrd="0" presId="urn:microsoft.com/office/officeart/2005/8/layout/hierarchy1"/>
    <dgm:cxn modelId="{0129F949-C431-4721-889E-135A8CDC3384}" srcId="{23AEF654-E72F-41E0-B9F1-F73E04132BB4}" destId="{79DD28E7-BAE4-4E81-8958-D286EA986B09}" srcOrd="1" destOrd="0" parTransId="{558E1FFF-4822-454A-9833-0983346F0C07}" sibTransId="{1037B664-07CB-4A8E-AF6B-8CE8567ADF36}"/>
    <dgm:cxn modelId="{F75F478F-7968-48A9-9DC4-B94EEED9EA70}" srcId="{23AEF654-E72F-41E0-B9F1-F73E04132BB4}" destId="{1D901F46-3886-429C-9964-F40E1A97420E}" srcOrd="0" destOrd="0" parTransId="{06C8200C-0E58-48EB-9F0F-218ECE3EDC74}" sibTransId="{2E6751DA-970A-4AC3-9F35-CEE3EBF3B4D6}"/>
    <dgm:cxn modelId="{E883A3EB-8E32-4DC7-BCB2-2A7A2A67CA03}" type="presOf" srcId="{23AEF654-E72F-41E0-B9F1-F73E04132BB4}" destId="{14DA1A7C-9ECB-437C-B2E8-D7C348E46325}" srcOrd="0" destOrd="0" presId="urn:microsoft.com/office/officeart/2005/8/layout/hierarchy1"/>
    <dgm:cxn modelId="{8F2648A8-37C0-4A68-81BE-625A40FC1A0C}" type="presParOf" srcId="{14DA1A7C-9ECB-437C-B2E8-D7C348E46325}" destId="{04B342E2-59F5-4D69-9DB5-E207FE9EA709}" srcOrd="0" destOrd="0" presId="urn:microsoft.com/office/officeart/2005/8/layout/hierarchy1"/>
    <dgm:cxn modelId="{CA5652F9-9DC4-4C68-8111-A730DA8C3666}" type="presParOf" srcId="{04B342E2-59F5-4D69-9DB5-E207FE9EA709}" destId="{06D791DA-1470-428E-B82D-30CDF1816126}" srcOrd="0" destOrd="0" presId="urn:microsoft.com/office/officeart/2005/8/layout/hierarchy1"/>
    <dgm:cxn modelId="{7E703806-311F-4CF6-A69B-319089E35B50}" type="presParOf" srcId="{06D791DA-1470-428E-B82D-30CDF1816126}" destId="{E5380B2E-80AB-42BC-A5AA-FB752DE2F92C}" srcOrd="0" destOrd="0" presId="urn:microsoft.com/office/officeart/2005/8/layout/hierarchy1"/>
    <dgm:cxn modelId="{5EF9EE7F-A696-46CD-949B-5B4B1CC9CEB2}" type="presParOf" srcId="{06D791DA-1470-428E-B82D-30CDF1816126}" destId="{C63D8056-6E25-4F7E-B795-8F92E531749D}" srcOrd="1" destOrd="0" presId="urn:microsoft.com/office/officeart/2005/8/layout/hierarchy1"/>
    <dgm:cxn modelId="{D4E76B39-7932-470D-84D1-23B17D2E5BE6}" type="presParOf" srcId="{04B342E2-59F5-4D69-9DB5-E207FE9EA709}" destId="{44E015C8-9E98-4C13-949D-DA4EF66B53B7}" srcOrd="1" destOrd="0" presId="urn:microsoft.com/office/officeart/2005/8/layout/hierarchy1"/>
    <dgm:cxn modelId="{707A6495-A4CF-478D-98B2-2CE8DC5C4A00}" type="presParOf" srcId="{14DA1A7C-9ECB-437C-B2E8-D7C348E46325}" destId="{1C289A2E-16A6-499D-AE5B-FCEAC7BBD0F3}" srcOrd="1" destOrd="0" presId="urn:microsoft.com/office/officeart/2005/8/layout/hierarchy1"/>
    <dgm:cxn modelId="{7C62F12B-9931-485D-814E-8CB1CCB1F975}" type="presParOf" srcId="{1C289A2E-16A6-499D-AE5B-FCEAC7BBD0F3}" destId="{10ED593D-2EDD-4720-957C-F10DC9ACBD5B}" srcOrd="0" destOrd="0" presId="urn:microsoft.com/office/officeart/2005/8/layout/hierarchy1"/>
    <dgm:cxn modelId="{3130E2CA-6772-4FC7-BF0D-E85BCA894360}" type="presParOf" srcId="{10ED593D-2EDD-4720-957C-F10DC9ACBD5B}" destId="{B0CC5A25-8D77-4C03-93CF-E41B04E6AF6E}" srcOrd="0" destOrd="0" presId="urn:microsoft.com/office/officeart/2005/8/layout/hierarchy1"/>
    <dgm:cxn modelId="{D2BD9AC5-F628-4547-9A2B-C39A2C419025}" type="presParOf" srcId="{10ED593D-2EDD-4720-957C-F10DC9ACBD5B}" destId="{DA492010-4563-4BC1-90B9-34A1CA4CF763}" srcOrd="1" destOrd="0" presId="urn:microsoft.com/office/officeart/2005/8/layout/hierarchy1"/>
    <dgm:cxn modelId="{1AA7F65B-A827-4EF5-AFB5-057D4DBEE385}" type="presParOf" srcId="{1C289A2E-16A6-499D-AE5B-FCEAC7BBD0F3}" destId="{93A2F397-167A-4BDD-B91D-7EFE93A9268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7F7211-8039-4C0F-A792-12A830C0BDA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9E1B7E1-5F70-42B1-AAD6-6492A7EA5688}">
      <dgm:prSet/>
      <dgm:spPr/>
      <dgm:t>
        <a:bodyPr/>
        <a:lstStyle/>
        <a:p>
          <a:r>
            <a:rPr lang="en-US" dirty="0">
              <a:solidFill>
                <a:schemeClr val="tx1"/>
              </a:solidFill>
            </a:rPr>
            <a:t>image segmentation is the process of partitioning a digital image into multiple segments (sets of pixels, also known as image objects).</a:t>
          </a:r>
        </a:p>
      </dgm:t>
    </dgm:pt>
    <dgm:pt modelId="{48E62233-7B35-41BA-8C15-A5A7B51DD286}" type="parTrans" cxnId="{373B16ED-D685-4859-9412-2165697B4B4B}">
      <dgm:prSet/>
      <dgm:spPr/>
      <dgm:t>
        <a:bodyPr/>
        <a:lstStyle/>
        <a:p>
          <a:endParaRPr lang="en-US"/>
        </a:p>
      </dgm:t>
    </dgm:pt>
    <dgm:pt modelId="{8CC0B315-0AC0-4761-85B5-163CEAE873BC}" type="sibTrans" cxnId="{373B16ED-D685-4859-9412-2165697B4B4B}">
      <dgm:prSet/>
      <dgm:spPr/>
      <dgm:t>
        <a:bodyPr/>
        <a:lstStyle/>
        <a:p>
          <a:endParaRPr lang="en-US"/>
        </a:p>
      </dgm:t>
    </dgm:pt>
    <dgm:pt modelId="{1CBE1146-7C57-4093-8462-43D465AC9E99}">
      <dgm:prSet/>
      <dgm:spPr/>
      <dgm:t>
        <a:bodyPr/>
        <a:lstStyle/>
        <a:p>
          <a:r>
            <a:rPr lang="en-US" dirty="0">
              <a:solidFill>
                <a:schemeClr val="tx1"/>
              </a:solidFill>
            </a:rPr>
            <a:t>Image segmentation is typically used to locate objects and boundaries (lines, curves, etc.) in images</a:t>
          </a:r>
          <a:r>
            <a:rPr lang="en-US" dirty="0"/>
            <a:t>.</a:t>
          </a:r>
        </a:p>
      </dgm:t>
    </dgm:pt>
    <dgm:pt modelId="{9D4D9F4B-A4BA-4161-8C44-3E8E927F2F51}" type="parTrans" cxnId="{19F83F24-6BD3-470A-A684-9626E742F3BA}">
      <dgm:prSet/>
      <dgm:spPr/>
      <dgm:t>
        <a:bodyPr/>
        <a:lstStyle/>
        <a:p>
          <a:endParaRPr lang="en-US"/>
        </a:p>
      </dgm:t>
    </dgm:pt>
    <dgm:pt modelId="{ECE0E270-1DA2-4417-A717-EDA2BD6A8FE6}" type="sibTrans" cxnId="{19F83F24-6BD3-470A-A684-9626E742F3BA}">
      <dgm:prSet/>
      <dgm:spPr/>
      <dgm:t>
        <a:bodyPr/>
        <a:lstStyle/>
        <a:p>
          <a:endParaRPr lang="en-US"/>
        </a:p>
      </dgm:t>
    </dgm:pt>
    <dgm:pt modelId="{F9CAC1B0-1E32-4AD8-ABD9-DBF7AC122F95}">
      <dgm:prSet/>
      <dgm:spPr/>
      <dgm:t>
        <a:bodyPr/>
        <a:lstStyle/>
        <a:p>
          <a:r>
            <a:rPr lang="en-US" dirty="0">
              <a:solidFill>
                <a:schemeClr val="tx1"/>
              </a:solidFill>
            </a:rPr>
            <a:t>image segmentation is the process of assigning a label to every pixel in an image such that pixels with the same label share certain characteristics.</a:t>
          </a:r>
        </a:p>
      </dgm:t>
    </dgm:pt>
    <dgm:pt modelId="{D1281063-5E83-4D8C-8FA1-CC67E64D6C57}" type="parTrans" cxnId="{CB2C5E52-96C8-4972-85AA-7D2D98ABCF7D}">
      <dgm:prSet/>
      <dgm:spPr/>
      <dgm:t>
        <a:bodyPr/>
        <a:lstStyle/>
        <a:p>
          <a:endParaRPr lang="en-US"/>
        </a:p>
      </dgm:t>
    </dgm:pt>
    <dgm:pt modelId="{05418446-D435-4123-BE6D-048A7E2F7992}" type="sibTrans" cxnId="{CB2C5E52-96C8-4972-85AA-7D2D98ABCF7D}">
      <dgm:prSet/>
      <dgm:spPr/>
      <dgm:t>
        <a:bodyPr/>
        <a:lstStyle/>
        <a:p>
          <a:endParaRPr lang="en-US"/>
        </a:p>
      </dgm:t>
    </dgm:pt>
    <dgm:pt modelId="{FF230DB0-94EE-4001-A32A-F8B424CEE404}">
      <dgm:prSet/>
      <dgm:spPr/>
      <dgm:t>
        <a:bodyPr/>
        <a:lstStyle/>
        <a:p>
          <a:r>
            <a:rPr lang="en-US" dirty="0">
              <a:solidFill>
                <a:schemeClr val="tx1"/>
              </a:solidFill>
            </a:rPr>
            <a:t>The result of image segmentation is a set of segments that collectively cover the entire image, or a set of contours extracted from the image.</a:t>
          </a:r>
        </a:p>
      </dgm:t>
    </dgm:pt>
    <dgm:pt modelId="{5F44BEBA-241F-452F-82BC-3929A18D04B7}" type="parTrans" cxnId="{1C62258A-E532-4508-AE6B-D112DCF95E2F}">
      <dgm:prSet/>
      <dgm:spPr/>
      <dgm:t>
        <a:bodyPr/>
        <a:lstStyle/>
        <a:p>
          <a:endParaRPr lang="en-US"/>
        </a:p>
      </dgm:t>
    </dgm:pt>
    <dgm:pt modelId="{52D3839D-6F8A-4D7A-A6B3-EEA731C407A8}" type="sibTrans" cxnId="{1C62258A-E532-4508-AE6B-D112DCF95E2F}">
      <dgm:prSet/>
      <dgm:spPr/>
      <dgm:t>
        <a:bodyPr/>
        <a:lstStyle/>
        <a:p>
          <a:endParaRPr lang="en-US"/>
        </a:p>
      </dgm:t>
    </dgm:pt>
    <dgm:pt modelId="{3F36E317-0046-4663-A813-630EC6D1CF60}">
      <dgm:prSet/>
      <dgm:spPr/>
      <dgm:t>
        <a:bodyPr/>
        <a:lstStyle/>
        <a:p>
          <a:r>
            <a:rPr lang="en-US" dirty="0">
              <a:solidFill>
                <a:schemeClr val="tx1"/>
              </a:solidFill>
            </a:rPr>
            <a:t>Each of the pixels in a region are similar with respect to some characteristic or computed property, such as color, intensity, or texture.</a:t>
          </a:r>
        </a:p>
      </dgm:t>
    </dgm:pt>
    <dgm:pt modelId="{25F85D32-D28E-46C0-97D7-9117D0E171B6}" type="parTrans" cxnId="{09D7111A-91CE-4D89-9D94-8EE8B986BA3C}">
      <dgm:prSet/>
      <dgm:spPr/>
      <dgm:t>
        <a:bodyPr/>
        <a:lstStyle/>
        <a:p>
          <a:endParaRPr lang="en-US"/>
        </a:p>
      </dgm:t>
    </dgm:pt>
    <dgm:pt modelId="{A4A5239D-5D26-4A1D-80B0-2FE726BC244E}" type="sibTrans" cxnId="{09D7111A-91CE-4D89-9D94-8EE8B986BA3C}">
      <dgm:prSet/>
      <dgm:spPr/>
      <dgm:t>
        <a:bodyPr/>
        <a:lstStyle/>
        <a:p>
          <a:endParaRPr lang="en-US"/>
        </a:p>
      </dgm:t>
    </dgm:pt>
    <dgm:pt modelId="{3AC82E06-F522-4725-B16B-B3AEB6776931}" type="pres">
      <dgm:prSet presAssocID="{C57F7211-8039-4C0F-A792-12A830C0BDAF}" presName="linear" presStyleCnt="0">
        <dgm:presLayoutVars>
          <dgm:animLvl val="lvl"/>
          <dgm:resizeHandles val="exact"/>
        </dgm:presLayoutVars>
      </dgm:prSet>
      <dgm:spPr/>
    </dgm:pt>
    <dgm:pt modelId="{A0A762C2-20A0-4A67-BD53-54717B2F4941}" type="pres">
      <dgm:prSet presAssocID="{F9E1B7E1-5F70-42B1-AAD6-6492A7EA5688}" presName="parentText" presStyleLbl="node1" presStyleIdx="0" presStyleCnt="5" custLinFactY="-6584" custLinFactNeighborX="673" custLinFactNeighborY="-100000">
        <dgm:presLayoutVars>
          <dgm:chMax val="0"/>
          <dgm:bulletEnabled val="1"/>
        </dgm:presLayoutVars>
      </dgm:prSet>
      <dgm:spPr/>
    </dgm:pt>
    <dgm:pt modelId="{BD668C34-59BE-41E8-9F9C-D0CC2D8F2FF4}" type="pres">
      <dgm:prSet presAssocID="{8CC0B315-0AC0-4761-85B5-163CEAE873BC}" presName="spacer" presStyleCnt="0"/>
      <dgm:spPr/>
    </dgm:pt>
    <dgm:pt modelId="{6AA4B5AB-E2BD-45F3-901E-7B200BC083A4}" type="pres">
      <dgm:prSet presAssocID="{1CBE1146-7C57-4093-8462-43D465AC9E99}" presName="parentText" presStyleLbl="node1" presStyleIdx="1" presStyleCnt="5">
        <dgm:presLayoutVars>
          <dgm:chMax val="0"/>
          <dgm:bulletEnabled val="1"/>
        </dgm:presLayoutVars>
      </dgm:prSet>
      <dgm:spPr/>
    </dgm:pt>
    <dgm:pt modelId="{D76E009C-38D0-41AE-889D-10402E23E7F3}" type="pres">
      <dgm:prSet presAssocID="{ECE0E270-1DA2-4417-A717-EDA2BD6A8FE6}" presName="spacer" presStyleCnt="0"/>
      <dgm:spPr/>
    </dgm:pt>
    <dgm:pt modelId="{BF990229-C6B9-43E7-A988-EBBB365C8684}" type="pres">
      <dgm:prSet presAssocID="{F9CAC1B0-1E32-4AD8-ABD9-DBF7AC122F95}" presName="parentText" presStyleLbl="node1" presStyleIdx="2" presStyleCnt="5">
        <dgm:presLayoutVars>
          <dgm:chMax val="0"/>
          <dgm:bulletEnabled val="1"/>
        </dgm:presLayoutVars>
      </dgm:prSet>
      <dgm:spPr/>
    </dgm:pt>
    <dgm:pt modelId="{ADFF182D-D2B9-4280-8CC3-5339628BC2DC}" type="pres">
      <dgm:prSet presAssocID="{05418446-D435-4123-BE6D-048A7E2F7992}" presName="spacer" presStyleCnt="0"/>
      <dgm:spPr/>
    </dgm:pt>
    <dgm:pt modelId="{611237A8-974D-4ADA-A49C-2B792A3C1F85}" type="pres">
      <dgm:prSet presAssocID="{FF230DB0-94EE-4001-A32A-F8B424CEE404}" presName="parentText" presStyleLbl="node1" presStyleIdx="3" presStyleCnt="5">
        <dgm:presLayoutVars>
          <dgm:chMax val="0"/>
          <dgm:bulletEnabled val="1"/>
        </dgm:presLayoutVars>
      </dgm:prSet>
      <dgm:spPr/>
    </dgm:pt>
    <dgm:pt modelId="{DA2FACD2-0228-4894-8FAA-B8EC8E871134}" type="pres">
      <dgm:prSet presAssocID="{52D3839D-6F8A-4D7A-A6B3-EEA731C407A8}" presName="spacer" presStyleCnt="0"/>
      <dgm:spPr/>
    </dgm:pt>
    <dgm:pt modelId="{2DE4977E-B5EB-4B1C-A0D1-6DFEA88D1EB8}" type="pres">
      <dgm:prSet presAssocID="{3F36E317-0046-4663-A813-630EC6D1CF60}" presName="parentText" presStyleLbl="node1" presStyleIdx="4" presStyleCnt="5">
        <dgm:presLayoutVars>
          <dgm:chMax val="0"/>
          <dgm:bulletEnabled val="1"/>
        </dgm:presLayoutVars>
      </dgm:prSet>
      <dgm:spPr/>
    </dgm:pt>
  </dgm:ptLst>
  <dgm:cxnLst>
    <dgm:cxn modelId="{B9F7660C-A8AD-4F5E-8272-C0FD2F9B109A}" type="presOf" srcId="{FF230DB0-94EE-4001-A32A-F8B424CEE404}" destId="{611237A8-974D-4ADA-A49C-2B792A3C1F85}" srcOrd="0" destOrd="0" presId="urn:microsoft.com/office/officeart/2005/8/layout/vList2"/>
    <dgm:cxn modelId="{09D7111A-91CE-4D89-9D94-8EE8B986BA3C}" srcId="{C57F7211-8039-4C0F-A792-12A830C0BDAF}" destId="{3F36E317-0046-4663-A813-630EC6D1CF60}" srcOrd="4" destOrd="0" parTransId="{25F85D32-D28E-46C0-97D7-9117D0E171B6}" sibTransId="{A4A5239D-5D26-4A1D-80B0-2FE726BC244E}"/>
    <dgm:cxn modelId="{19F83F24-6BD3-470A-A684-9626E742F3BA}" srcId="{C57F7211-8039-4C0F-A792-12A830C0BDAF}" destId="{1CBE1146-7C57-4093-8462-43D465AC9E99}" srcOrd="1" destOrd="0" parTransId="{9D4D9F4B-A4BA-4161-8C44-3E8E927F2F51}" sibTransId="{ECE0E270-1DA2-4417-A717-EDA2BD6A8FE6}"/>
    <dgm:cxn modelId="{0789FA4A-068B-4C5D-A631-140126E27DBF}" type="presOf" srcId="{1CBE1146-7C57-4093-8462-43D465AC9E99}" destId="{6AA4B5AB-E2BD-45F3-901E-7B200BC083A4}" srcOrd="0" destOrd="0" presId="urn:microsoft.com/office/officeart/2005/8/layout/vList2"/>
    <dgm:cxn modelId="{CB2C5E52-96C8-4972-85AA-7D2D98ABCF7D}" srcId="{C57F7211-8039-4C0F-A792-12A830C0BDAF}" destId="{F9CAC1B0-1E32-4AD8-ABD9-DBF7AC122F95}" srcOrd="2" destOrd="0" parTransId="{D1281063-5E83-4D8C-8FA1-CC67E64D6C57}" sibTransId="{05418446-D435-4123-BE6D-048A7E2F7992}"/>
    <dgm:cxn modelId="{55A6DF7E-4023-4EFC-A36F-8A41777A5BEA}" type="presOf" srcId="{C57F7211-8039-4C0F-A792-12A830C0BDAF}" destId="{3AC82E06-F522-4725-B16B-B3AEB6776931}" srcOrd="0" destOrd="0" presId="urn:microsoft.com/office/officeart/2005/8/layout/vList2"/>
    <dgm:cxn modelId="{1C62258A-E532-4508-AE6B-D112DCF95E2F}" srcId="{C57F7211-8039-4C0F-A792-12A830C0BDAF}" destId="{FF230DB0-94EE-4001-A32A-F8B424CEE404}" srcOrd="3" destOrd="0" parTransId="{5F44BEBA-241F-452F-82BC-3929A18D04B7}" sibTransId="{52D3839D-6F8A-4D7A-A6B3-EEA731C407A8}"/>
    <dgm:cxn modelId="{43A7939E-4344-4033-835C-F87B2241903B}" type="presOf" srcId="{3F36E317-0046-4663-A813-630EC6D1CF60}" destId="{2DE4977E-B5EB-4B1C-A0D1-6DFEA88D1EB8}" srcOrd="0" destOrd="0" presId="urn:microsoft.com/office/officeart/2005/8/layout/vList2"/>
    <dgm:cxn modelId="{44BC1DA3-B353-40BE-A741-A89D963F6179}" type="presOf" srcId="{F9CAC1B0-1E32-4AD8-ABD9-DBF7AC122F95}" destId="{BF990229-C6B9-43E7-A988-EBBB365C8684}" srcOrd="0" destOrd="0" presId="urn:microsoft.com/office/officeart/2005/8/layout/vList2"/>
    <dgm:cxn modelId="{CCB1D0E8-3427-4030-9FD0-5CEB87A18950}" type="presOf" srcId="{F9E1B7E1-5F70-42B1-AAD6-6492A7EA5688}" destId="{A0A762C2-20A0-4A67-BD53-54717B2F4941}" srcOrd="0" destOrd="0" presId="urn:microsoft.com/office/officeart/2005/8/layout/vList2"/>
    <dgm:cxn modelId="{373B16ED-D685-4859-9412-2165697B4B4B}" srcId="{C57F7211-8039-4C0F-A792-12A830C0BDAF}" destId="{F9E1B7E1-5F70-42B1-AAD6-6492A7EA5688}" srcOrd="0" destOrd="0" parTransId="{48E62233-7B35-41BA-8C15-A5A7B51DD286}" sibTransId="{8CC0B315-0AC0-4761-85B5-163CEAE873BC}"/>
    <dgm:cxn modelId="{10E90FE8-CB9D-403B-9C70-D8760A7AECC7}" type="presParOf" srcId="{3AC82E06-F522-4725-B16B-B3AEB6776931}" destId="{A0A762C2-20A0-4A67-BD53-54717B2F4941}" srcOrd="0" destOrd="0" presId="urn:microsoft.com/office/officeart/2005/8/layout/vList2"/>
    <dgm:cxn modelId="{DB6BB962-A79B-4222-A5DD-A275C101A416}" type="presParOf" srcId="{3AC82E06-F522-4725-B16B-B3AEB6776931}" destId="{BD668C34-59BE-41E8-9F9C-D0CC2D8F2FF4}" srcOrd="1" destOrd="0" presId="urn:microsoft.com/office/officeart/2005/8/layout/vList2"/>
    <dgm:cxn modelId="{DDA9596D-1F9A-460A-AAFF-DFB5F47F34F6}" type="presParOf" srcId="{3AC82E06-F522-4725-B16B-B3AEB6776931}" destId="{6AA4B5AB-E2BD-45F3-901E-7B200BC083A4}" srcOrd="2" destOrd="0" presId="urn:microsoft.com/office/officeart/2005/8/layout/vList2"/>
    <dgm:cxn modelId="{1553D6F4-C0E8-44C7-8F68-75F9E53AA304}" type="presParOf" srcId="{3AC82E06-F522-4725-B16B-B3AEB6776931}" destId="{D76E009C-38D0-41AE-889D-10402E23E7F3}" srcOrd="3" destOrd="0" presId="urn:microsoft.com/office/officeart/2005/8/layout/vList2"/>
    <dgm:cxn modelId="{2CECD7CF-5228-41EB-9135-6FC8994E8C3D}" type="presParOf" srcId="{3AC82E06-F522-4725-B16B-B3AEB6776931}" destId="{BF990229-C6B9-43E7-A988-EBBB365C8684}" srcOrd="4" destOrd="0" presId="urn:microsoft.com/office/officeart/2005/8/layout/vList2"/>
    <dgm:cxn modelId="{D5871CBB-A143-4748-880A-0100FFF671AB}" type="presParOf" srcId="{3AC82E06-F522-4725-B16B-B3AEB6776931}" destId="{ADFF182D-D2B9-4280-8CC3-5339628BC2DC}" srcOrd="5" destOrd="0" presId="urn:microsoft.com/office/officeart/2005/8/layout/vList2"/>
    <dgm:cxn modelId="{6B125A34-3D32-4E8E-9C08-85A3B5642799}" type="presParOf" srcId="{3AC82E06-F522-4725-B16B-B3AEB6776931}" destId="{611237A8-974D-4ADA-A49C-2B792A3C1F85}" srcOrd="6" destOrd="0" presId="urn:microsoft.com/office/officeart/2005/8/layout/vList2"/>
    <dgm:cxn modelId="{62035A8D-7E54-4933-9831-04E4CA7821A2}" type="presParOf" srcId="{3AC82E06-F522-4725-B16B-B3AEB6776931}" destId="{DA2FACD2-0228-4894-8FAA-B8EC8E871134}" srcOrd="7" destOrd="0" presId="urn:microsoft.com/office/officeart/2005/8/layout/vList2"/>
    <dgm:cxn modelId="{931E2792-0CE8-4B7C-9A1E-7F853413A77E}" type="presParOf" srcId="{3AC82E06-F522-4725-B16B-B3AEB6776931}" destId="{2DE4977E-B5EB-4B1C-A0D1-6DFEA88D1EB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BD3AB-EB40-4146-A323-331F14E695DF}">
      <dsp:nvSpPr>
        <dsp:cNvPr id="0" name=""/>
        <dsp:cNvSpPr/>
      </dsp:nvSpPr>
      <dsp:spPr>
        <a:xfrm>
          <a:off x="0" y="638187"/>
          <a:ext cx="3043237" cy="193245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311DD9D9-3039-43F0-A0A6-C3998B000F5E}">
      <dsp:nvSpPr>
        <dsp:cNvPr id="0" name=""/>
        <dsp:cNvSpPr/>
      </dsp:nvSpPr>
      <dsp:spPr>
        <a:xfrm>
          <a:off x="338137" y="959418"/>
          <a:ext cx="3043237" cy="19324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Radio Frequency Identification (RFID) is the wireless non-contact use to transfer data.</a:t>
          </a:r>
          <a:endParaRPr lang="en-US" sz="2200" kern="1200" dirty="0"/>
        </a:p>
      </dsp:txBody>
      <dsp:txXfrm>
        <a:off x="394737" y="1016018"/>
        <a:ext cx="2930037" cy="1819255"/>
      </dsp:txXfrm>
    </dsp:sp>
    <dsp:sp modelId="{0BAEFA26-FDEB-469C-94CC-50269ECBE536}">
      <dsp:nvSpPr>
        <dsp:cNvPr id="0" name=""/>
        <dsp:cNvSpPr/>
      </dsp:nvSpPr>
      <dsp:spPr>
        <a:xfrm>
          <a:off x="3719512" y="638187"/>
          <a:ext cx="3043237" cy="193245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A1807EF0-4C36-4293-98C6-EC575EA60DEB}">
      <dsp:nvSpPr>
        <dsp:cNvPr id="0" name=""/>
        <dsp:cNvSpPr/>
      </dsp:nvSpPr>
      <dsp:spPr>
        <a:xfrm>
          <a:off x="4057650" y="959418"/>
          <a:ext cx="3043237" cy="19324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It a</a:t>
          </a:r>
          <a:r>
            <a:rPr lang="en-US" sz="2200" b="0" i="0" kern="1200" dirty="0"/>
            <a:t>llows users to uniquely identify and track inventory and assets</a:t>
          </a:r>
          <a:r>
            <a:rPr lang="en-US" sz="2200" kern="1200" dirty="0"/>
            <a:t>.</a:t>
          </a:r>
        </a:p>
      </dsp:txBody>
      <dsp:txXfrm>
        <a:off x="4114250" y="1016018"/>
        <a:ext cx="2930037" cy="1819255"/>
      </dsp:txXfrm>
    </dsp:sp>
    <dsp:sp modelId="{B87A0CB5-55BD-4916-A8A6-C5EE4C95C70D}">
      <dsp:nvSpPr>
        <dsp:cNvPr id="0" name=""/>
        <dsp:cNvSpPr/>
      </dsp:nvSpPr>
      <dsp:spPr>
        <a:xfrm>
          <a:off x="7439025" y="638187"/>
          <a:ext cx="3043237" cy="193245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878E0EFA-21DB-4067-A5AE-2CD752867074}">
      <dsp:nvSpPr>
        <dsp:cNvPr id="0" name=""/>
        <dsp:cNvSpPr/>
      </dsp:nvSpPr>
      <dsp:spPr>
        <a:xfrm>
          <a:off x="7777162" y="959418"/>
          <a:ext cx="3043237" cy="19324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cost of implementing RFID system continues to decrease, making it more cost-effective.</a:t>
          </a:r>
        </a:p>
      </dsp:txBody>
      <dsp:txXfrm>
        <a:off x="7833762" y="1016018"/>
        <a:ext cx="2930037" cy="1819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80B2E-80AB-42BC-A5AA-FB752DE2F92C}">
      <dsp:nvSpPr>
        <dsp:cNvPr id="0" name=""/>
        <dsp:cNvSpPr/>
      </dsp:nvSpPr>
      <dsp:spPr>
        <a:xfrm>
          <a:off x="1320" y="295387"/>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3D8056-6E25-4F7E-B795-8F92E531749D}">
      <dsp:nvSpPr>
        <dsp:cNvPr id="0" name=""/>
        <dsp:cNvSpPr/>
      </dsp:nvSpPr>
      <dsp:spPr>
        <a:xfrm>
          <a:off x="516452" y="784762"/>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t>face recognition is a method of identifying or verifying the identity of an individual using their face. </a:t>
          </a:r>
          <a:endParaRPr lang="en-US" sz="3000" kern="1200"/>
        </a:p>
      </dsp:txBody>
      <dsp:txXfrm>
        <a:off x="602678" y="870988"/>
        <a:ext cx="4463730" cy="2771523"/>
      </dsp:txXfrm>
    </dsp:sp>
    <dsp:sp modelId="{B0CC5A25-8D77-4C03-93CF-E41B04E6AF6E}">
      <dsp:nvSpPr>
        <dsp:cNvPr id="0" name=""/>
        <dsp:cNvSpPr/>
      </dsp:nvSpPr>
      <dsp:spPr>
        <a:xfrm>
          <a:off x="5667765" y="295387"/>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92010-4563-4BC1-90B9-34A1CA4CF763}">
      <dsp:nvSpPr>
        <dsp:cNvPr id="0" name=""/>
        <dsp:cNvSpPr/>
      </dsp:nvSpPr>
      <dsp:spPr>
        <a:xfrm>
          <a:off x="6182897" y="784762"/>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t>Face recognition systems can be used to identify people in photos, video, or in real-time</a:t>
          </a:r>
          <a:endParaRPr lang="en-US" sz="3000" kern="1200"/>
        </a:p>
      </dsp:txBody>
      <dsp:txXfrm>
        <a:off x="6269123" y="870988"/>
        <a:ext cx="4463730" cy="2771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762C2-20A0-4A67-BD53-54717B2F4941}">
      <dsp:nvSpPr>
        <dsp:cNvPr id="0" name=""/>
        <dsp:cNvSpPr/>
      </dsp:nvSpPr>
      <dsp:spPr>
        <a:xfrm>
          <a:off x="0" y="0"/>
          <a:ext cx="6290226" cy="101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image segmentation is the process of partitioning a digital image into multiple segments (sets of pixels, also known as image objects).</a:t>
          </a:r>
        </a:p>
      </dsp:txBody>
      <dsp:txXfrm>
        <a:off x="49347" y="49347"/>
        <a:ext cx="6191532" cy="912186"/>
      </dsp:txXfrm>
    </dsp:sp>
    <dsp:sp modelId="{6AA4B5AB-E2BD-45F3-901E-7B200BC083A4}">
      <dsp:nvSpPr>
        <dsp:cNvPr id="0" name=""/>
        <dsp:cNvSpPr/>
      </dsp:nvSpPr>
      <dsp:spPr>
        <a:xfrm>
          <a:off x="0" y="1155712"/>
          <a:ext cx="6290226" cy="1010880"/>
        </a:xfrm>
        <a:prstGeom prst="roundRect">
          <a:avLst/>
        </a:prstGeom>
        <a:solidFill>
          <a:schemeClr val="accent2">
            <a:hueOff val="287373"/>
            <a:satOff val="-4693"/>
            <a:lumOff val="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Image segmentation is typically used to locate objects and boundaries (lines, curves, etc.) in images</a:t>
          </a:r>
          <a:r>
            <a:rPr lang="en-US" sz="1800" kern="1200" dirty="0"/>
            <a:t>.</a:t>
          </a:r>
        </a:p>
      </dsp:txBody>
      <dsp:txXfrm>
        <a:off x="49347" y="1205059"/>
        <a:ext cx="6191532" cy="912186"/>
      </dsp:txXfrm>
    </dsp:sp>
    <dsp:sp modelId="{BF990229-C6B9-43E7-A988-EBBB365C8684}">
      <dsp:nvSpPr>
        <dsp:cNvPr id="0" name=""/>
        <dsp:cNvSpPr/>
      </dsp:nvSpPr>
      <dsp:spPr>
        <a:xfrm>
          <a:off x="0" y="2218432"/>
          <a:ext cx="6290226" cy="1010880"/>
        </a:xfrm>
        <a:prstGeom prst="roundRect">
          <a:avLst/>
        </a:prstGeom>
        <a:solidFill>
          <a:schemeClr val="accent2">
            <a:hueOff val="574745"/>
            <a:satOff val="-9386"/>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image segmentation is the process of assigning a label to every pixel in an image such that pixels with the same label share certain characteristics.</a:t>
          </a:r>
        </a:p>
      </dsp:txBody>
      <dsp:txXfrm>
        <a:off x="49347" y="2267779"/>
        <a:ext cx="6191532" cy="912186"/>
      </dsp:txXfrm>
    </dsp:sp>
    <dsp:sp modelId="{611237A8-974D-4ADA-A49C-2B792A3C1F85}">
      <dsp:nvSpPr>
        <dsp:cNvPr id="0" name=""/>
        <dsp:cNvSpPr/>
      </dsp:nvSpPr>
      <dsp:spPr>
        <a:xfrm>
          <a:off x="0" y="3281152"/>
          <a:ext cx="6290226" cy="1010880"/>
        </a:xfrm>
        <a:prstGeom prst="roundRect">
          <a:avLst/>
        </a:prstGeom>
        <a:solidFill>
          <a:schemeClr val="accent2">
            <a:hueOff val="862118"/>
            <a:satOff val="-14079"/>
            <a:lumOff val="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The result of image segmentation is a set of segments that collectively cover the entire image, or a set of contours extracted from the image.</a:t>
          </a:r>
        </a:p>
      </dsp:txBody>
      <dsp:txXfrm>
        <a:off x="49347" y="3330499"/>
        <a:ext cx="6191532" cy="912186"/>
      </dsp:txXfrm>
    </dsp:sp>
    <dsp:sp modelId="{2DE4977E-B5EB-4B1C-A0D1-6DFEA88D1EB8}">
      <dsp:nvSpPr>
        <dsp:cNvPr id="0" name=""/>
        <dsp:cNvSpPr/>
      </dsp:nvSpPr>
      <dsp:spPr>
        <a:xfrm>
          <a:off x="0" y="4343872"/>
          <a:ext cx="6290226" cy="1010880"/>
        </a:xfrm>
        <a:prstGeom prst="roundRect">
          <a:avLst/>
        </a:prstGeom>
        <a:solidFill>
          <a:schemeClr val="accent2">
            <a:hueOff val="1149490"/>
            <a:satOff val="-18772"/>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Each of the pixels in a region are similar with respect to some characteristic or computed property, such as color, intensity, or texture.</a:t>
          </a:r>
        </a:p>
      </dsp:txBody>
      <dsp:txXfrm>
        <a:off x="49347" y="4393219"/>
        <a:ext cx="6191532" cy="91218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D680C46-1903-4EBB-B2C3-AFAA26BB8846}" type="datetimeFigureOut">
              <a:rPr lang="en-IN" smtClean="0"/>
              <a:t>23-05-2021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2850209921"/>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680C46-1903-4EBB-B2C3-AFAA26BB8846}" type="datetimeFigureOut">
              <a:rPr lang="en-IN" smtClean="0"/>
              <a:t>23-05-2021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399425055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D680C46-1903-4EBB-B2C3-AFAA26BB8846}" type="datetimeFigureOut">
              <a:rPr lang="en-IN" smtClean="0"/>
              <a:t>23-05-2021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3629689584"/>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D680C46-1903-4EBB-B2C3-AFAA26BB8846}" type="datetimeFigureOut">
              <a:rPr lang="en-IN" smtClean="0"/>
              <a:t>23-05-2021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21BC222-E1AF-440E-AFAA-75DE4FBE95C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8298208"/>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D680C46-1903-4EBB-B2C3-AFAA26BB8846}" type="datetimeFigureOut">
              <a:rPr lang="en-IN" smtClean="0"/>
              <a:t>23-05-2021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212912763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680C46-1903-4EBB-B2C3-AFAA26BB8846}" type="datetimeFigureOut">
              <a:rPr lang="en-IN" smtClean="0"/>
              <a:t>23-05-2021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1084032908"/>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680C46-1903-4EBB-B2C3-AFAA26BB8846}" type="datetimeFigureOut">
              <a:rPr lang="en-IN" smtClean="0"/>
              <a:t>23-05-2021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3428873599"/>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680C46-1903-4EBB-B2C3-AFAA26BB8846}"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140213861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D680C46-1903-4EBB-B2C3-AFAA26BB8846}" type="datetimeFigureOut">
              <a:rPr lang="en-IN" smtClean="0"/>
              <a:t>23-05-2021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180690820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680C46-1903-4EBB-B2C3-AFAA26BB8846}"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159534101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D680C46-1903-4EBB-B2C3-AFAA26BB8846}" type="datetimeFigureOut">
              <a:rPr lang="en-IN" smtClean="0"/>
              <a:t>23-05-2021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191269640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680C46-1903-4EBB-B2C3-AFAA26BB8846}" type="datetimeFigureOut">
              <a:rPr lang="en-IN" smtClean="0"/>
              <a:t>23-05-2021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2170842666"/>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680C46-1903-4EBB-B2C3-AFAA26BB8846}" type="datetimeFigureOut">
              <a:rPr lang="en-IN" smtClean="0"/>
              <a:t>23-05-2021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304632041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680C46-1903-4EBB-B2C3-AFAA26BB8846}" type="datetimeFigureOut">
              <a:rPr lang="en-IN" smtClean="0"/>
              <a:t>23-05-2021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303833672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80C46-1903-4EBB-B2C3-AFAA26BB8846}" type="datetimeFigureOut">
              <a:rPr lang="en-IN" smtClean="0"/>
              <a:t>23-05-2021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58792027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680C46-1903-4EBB-B2C3-AFAA26BB8846}" type="datetimeFigureOut">
              <a:rPr lang="en-IN" smtClean="0"/>
              <a:t>23-05-2021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3754290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680C46-1903-4EBB-B2C3-AFAA26BB8846}" type="datetimeFigureOut">
              <a:rPr lang="en-IN" smtClean="0"/>
              <a:t>23-05-2021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BC222-E1AF-440E-AFAA-75DE4FBE95C7}" type="slidenum">
              <a:rPr lang="en-IN" smtClean="0"/>
              <a:t>‹#›</a:t>
            </a:fld>
            <a:endParaRPr lang="en-IN"/>
          </a:p>
        </p:txBody>
      </p:sp>
    </p:spTree>
    <p:extLst>
      <p:ext uri="{BB962C8B-B14F-4D97-AF65-F5344CB8AC3E}">
        <p14:creationId xmlns:p14="http://schemas.microsoft.com/office/powerpoint/2010/main" val="32192770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680C46-1903-4EBB-B2C3-AFAA26BB8846}" type="datetimeFigureOut">
              <a:rPr lang="en-IN" smtClean="0"/>
              <a:t>23-05-2021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1BC222-E1AF-440E-AFAA-75DE4FBE95C7}" type="slidenum">
              <a:rPr lang="en-IN" smtClean="0"/>
              <a:t>‹#›</a:t>
            </a:fld>
            <a:endParaRPr lang="en-IN"/>
          </a:p>
        </p:txBody>
      </p:sp>
    </p:spTree>
    <p:extLst>
      <p:ext uri="{BB962C8B-B14F-4D97-AF65-F5344CB8AC3E}">
        <p14:creationId xmlns:p14="http://schemas.microsoft.com/office/powerpoint/2010/main" val="276641276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ransition spd="slow">
    <p:wipe/>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49D3-6E03-4A6C-AE7E-C4FD9BA82552}"/>
              </a:ext>
            </a:extLst>
          </p:cNvPr>
          <p:cNvSpPr>
            <a:spLocks noGrp="1"/>
          </p:cNvSpPr>
          <p:nvPr>
            <p:ph type="ctrTitle"/>
          </p:nvPr>
        </p:nvSpPr>
        <p:spPr>
          <a:xfrm>
            <a:off x="8400288" y="673240"/>
            <a:ext cx="3535680" cy="3849992"/>
          </a:xfrm>
          <a:noFill/>
          <a:ln w="19050">
            <a:noFill/>
            <a:prstDash val="dash"/>
          </a:ln>
        </p:spPr>
        <p:txBody>
          <a:bodyPr>
            <a:normAutofit/>
          </a:bodyPr>
          <a:lstStyle/>
          <a:p>
            <a:pPr algn="r"/>
            <a:r>
              <a:rPr lang="en-IN" sz="3600" b="1" dirty="0"/>
              <a:t>Campus Ambassador Program Hackathon</a:t>
            </a:r>
          </a:p>
        </p:txBody>
      </p:sp>
      <p:sp>
        <p:nvSpPr>
          <p:cNvPr id="3" name="Subtitle 2">
            <a:extLst>
              <a:ext uri="{FF2B5EF4-FFF2-40B4-BE49-F238E27FC236}">
                <a16:creationId xmlns:a16="http://schemas.microsoft.com/office/drawing/2014/main" id="{F3CCDF6C-D676-4968-8D67-898DEB1B0333}"/>
              </a:ext>
            </a:extLst>
          </p:cNvPr>
          <p:cNvSpPr>
            <a:spLocks noGrp="1"/>
          </p:cNvSpPr>
          <p:nvPr>
            <p:ph type="subTitle" idx="1"/>
          </p:nvPr>
        </p:nvSpPr>
        <p:spPr>
          <a:xfrm>
            <a:off x="8536276" y="4119613"/>
            <a:ext cx="3031524" cy="2058765"/>
          </a:xfrm>
          <a:noFill/>
          <a:ln w="19050">
            <a:noFill/>
            <a:prstDash val="dash"/>
          </a:ln>
        </p:spPr>
        <p:txBody>
          <a:bodyPr>
            <a:normAutofit fontScale="92500" lnSpcReduction="10000"/>
          </a:bodyPr>
          <a:lstStyle/>
          <a:p>
            <a:pPr algn="r"/>
            <a:r>
              <a:rPr lang="en-IN" sz="1600" dirty="0"/>
              <a:t>                                                 </a:t>
            </a:r>
          </a:p>
          <a:p>
            <a:pPr algn="r"/>
            <a:r>
              <a:rPr lang="en-IN" sz="1600" dirty="0"/>
              <a:t>    </a:t>
            </a:r>
          </a:p>
          <a:p>
            <a:pPr algn="r"/>
            <a:r>
              <a:rPr lang="en-IN" sz="1600" dirty="0"/>
              <a:t>	</a:t>
            </a:r>
            <a:r>
              <a:rPr lang="en-IN" sz="2100" b="1" dirty="0"/>
              <a:t>			Presented By:-</a:t>
            </a:r>
          </a:p>
          <a:p>
            <a:pPr algn="r"/>
            <a:r>
              <a:rPr lang="en-IN" sz="2100" b="1" dirty="0"/>
              <a:t>					     Team Name: Dominators</a:t>
            </a:r>
          </a:p>
        </p:txBody>
      </p:sp>
      <p:pic>
        <p:nvPicPr>
          <p:cNvPr id="5" name="Picture 4">
            <a:extLst>
              <a:ext uri="{FF2B5EF4-FFF2-40B4-BE49-F238E27FC236}">
                <a16:creationId xmlns:a16="http://schemas.microsoft.com/office/drawing/2014/main" id="{30DAAB74-A5A6-4BB3-8A6D-F6D6082BCB55}"/>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l="24138" r="-1" b="-1"/>
          <a:stretch/>
        </p:blipFill>
        <p:spPr>
          <a:xfrm>
            <a:off x="2405" y="10"/>
            <a:ext cx="7794245" cy="6857990"/>
          </a:xfrm>
          <a:prstGeom prst="rect">
            <a:avLst/>
          </a:prstGeom>
        </p:spPr>
      </p:pic>
      <p:sp>
        <p:nvSpPr>
          <p:cNvPr id="10" name="Rectangle 9">
            <a:extLst>
              <a:ext uri="{FF2B5EF4-FFF2-40B4-BE49-F238E27FC236}">
                <a16:creationId xmlns:a16="http://schemas.microsoft.com/office/drawing/2014/main" id="{2DFFD9D3-0E77-42C3-B89D-A987E7760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1">
            <a:extLst>
              <a:ext uri="{FF2B5EF4-FFF2-40B4-BE49-F238E27FC236}">
                <a16:creationId xmlns:a16="http://schemas.microsoft.com/office/drawing/2014/main" id="{3C48F185-A6F4-40C2-A466-5CB3F23F2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6651" y="0"/>
            <a:ext cx="16459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063313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21" name="Rectangle 16">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9" name="Picture 18">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C8936EDC-CE20-4DC2-8BE3-AA5C35916413}"/>
              </a:ext>
            </a:extLst>
          </p:cNvPr>
          <p:cNvSpPr>
            <a:spLocks noGrp="1"/>
          </p:cNvSpPr>
          <p:nvPr>
            <p:ph type="title"/>
          </p:nvPr>
        </p:nvSpPr>
        <p:spPr>
          <a:xfrm>
            <a:off x="665922" y="987287"/>
            <a:ext cx="3548269" cy="4697896"/>
          </a:xfrm>
        </p:spPr>
        <p:txBody>
          <a:bodyPr>
            <a:normAutofit/>
          </a:bodyPr>
          <a:lstStyle/>
          <a:p>
            <a:r>
              <a:rPr lang="en-IN" sz="4400" b="1" dirty="0" err="1"/>
              <a:t>opencv</a:t>
            </a:r>
            <a:endParaRPr lang="en-IN" sz="4400" b="1" dirty="0"/>
          </a:p>
        </p:txBody>
      </p:sp>
      <p:sp>
        <p:nvSpPr>
          <p:cNvPr id="3" name="Content Placeholder 2">
            <a:extLst>
              <a:ext uri="{FF2B5EF4-FFF2-40B4-BE49-F238E27FC236}">
                <a16:creationId xmlns:a16="http://schemas.microsoft.com/office/drawing/2014/main" id="{12558CA9-F86F-4D68-97FA-6931DA581B11}"/>
              </a:ext>
            </a:extLst>
          </p:cNvPr>
          <p:cNvSpPr>
            <a:spLocks noGrp="1"/>
          </p:cNvSpPr>
          <p:nvPr>
            <p:ph idx="1"/>
          </p:nvPr>
        </p:nvSpPr>
        <p:spPr>
          <a:xfrm>
            <a:off x="4741817" y="0"/>
            <a:ext cx="7197634" cy="6544491"/>
          </a:xfrm>
        </p:spPr>
        <p:txBody>
          <a:bodyPr anchor="ctr">
            <a:normAutofit fontScale="25000" lnSpcReduction="20000"/>
          </a:bodyPr>
          <a:lstStyle/>
          <a:p>
            <a:r>
              <a:rPr lang="en-IN" sz="9600" b="1" dirty="0"/>
              <a:t>Tailgating can be stopped using computer vision</a:t>
            </a:r>
          </a:p>
          <a:p>
            <a:r>
              <a:rPr lang="en-US" sz="9600" b="1" dirty="0"/>
              <a:t>Computer vision is a field of artificial intelligence that trains computers to interpret and understand the visual world. Using digital images from cameras and videos and deep learning models, machines can accurately identify and classify objects — and then react to what they “see.”</a:t>
            </a:r>
          </a:p>
          <a:p>
            <a:r>
              <a:rPr lang="en-US" sz="9600" b="1" i="0" dirty="0">
                <a:effectLst/>
                <a:latin typeface="avenir-light"/>
              </a:rPr>
              <a:t>Computer vision works in three basic steps:</a:t>
            </a:r>
          </a:p>
          <a:p>
            <a:r>
              <a:rPr lang="en-IN" sz="9600" b="1" i="0" dirty="0">
                <a:effectLst/>
                <a:latin typeface="avenir-light"/>
              </a:rPr>
              <a:t>Acquiring an image </a:t>
            </a:r>
            <a:r>
              <a:rPr lang="en-US" sz="9600" b="1" i="0" dirty="0">
                <a:effectLst/>
                <a:latin typeface="avenir-light"/>
              </a:rPr>
              <a:t>through video, photos or 3D technology for analysis.</a:t>
            </a:r>
          </a:p>
          <a:p>
            <a:r>
              <a:rPr lang="en-IN" sz="9600" b="1" i="0" dirty="0">
                <a:effectLst/>
                <a:latin typeface="avenir-light"/>
              </a:rPr>
              <a:t>Processing the image </a:t>
            </a:r>
            <a:r>
              <a:rPr lang="en-US" sz="9600" b="1" i="0" dirty="0">
                <a:effectLst/>
                <a:latin typeface="avenir-light"/>
              </a:rPr>
              <a:t>Deep learning models automate much of this process</a:t>
            </a:r>
          </a:p>
          <a:p>
            <a:r>
              <a:rPr lang="en-IN" sz="9600" b="1" i="0" dirty="0">
                <a:effectLst/>
                <a:latin typeface="avenir-light"/>
              </a:rPr>
              <a:t>Understanding the image </a:t>
            </a:r>
            <a:r>
              <a:rPr lang="en-US" sz="9600" b="1" i="0" dirty="0">
                <a:effectLst/>
                <a:latin typeface="avenir-light"/>
              </a:rPr>
              <a:t>object is identified or classified</a:t>
            </a:r>
            <a:endParaRPr lang="en-IN" sz="9600" b="1" i="0" dirty="0">
              <a:effectLst/>
              <a:latin typeface="avenir-light"/>
            </a:endParaRPr>
          </a:p>
          <a:p>
            <a:endParaRPr lang="en-IN" sz="9600" b="1" i="0" dirty="0">
              <a:effectLst/>
              <a:latin typeface="avenir-light"/>
            </a:endParaRPr>
          </a:p>
          <a:p>
            <a:endParaRPr lang="en-IN" sz="1800" b="0" i="0" dirty="0">
              <a:effectLst/>
              <a:latin typeface="avenir-light"/>
            </a:endParaRPr>
          </a:p>
          <a:p>
            <a:endParaRPr lang="en-IN" sz="1800" dirty="0"/>
          </a:p>
        </p:txBody>
      </p:sp>
    </p:spTree>
    <p:extLst>
      <p:ext uri="{BB962C8B-B14F-4D97-AF65-F5344CB8AC3E}">
        <p14:creationId xmlns:p14="http://schemas.microsoft.com/office/powerpoint/2010/main" val="267121018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5602-918D-46A2-862B-7FA96B35BACE}"/>
              </a:ext>
            </a:extLst>
          </p:cNvPr>
          <p:cNvSpPr>
            <a:spLocks noGrp="1"/>
          </p:cNvSpPr>
          <p:nvPr>
            <p:ph type="title"/>
          </p:nvPr>
        </p:nvSpPr>
        <p:spPr/>
        <p:txBody>
          <a:bodyPr/>
          <a:lstStyle/>
          <a:p>
            <a:r>
              <a:rPr lang="en-IN" dirty="0"/>
              <a:t>Face recognition</a:t>
            </a:r>
          </a:p>
        </p:txBody>
      </p:sp>
      <p:graphicFrame>
        <p:nvGraphicFramePr>
          <p:cNvPr id="7" name="Content Placeholder 2">
            <a:extLst>
              <a:ext uri="{FF2B5EF4-FFF2-40B4-BE49-F238E27FC236}">
                <a16:creationId xmlns:a16="http://schemas.microsoft.com/office/drawing/2014/main" id="{C7A707CD-C4C8-4F28-8265-6ABC667B44A1}"/>
              </a:ext>
            </a:extLst>
          </p:cNvPr>
          <p:cNvGraphicFramePr>
            <a:graphicFrameLocks noGrp="1"/>
          </p:cNvGraphicFramePr>
          <p:nvPr>
            <p:ph idx="1"/>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92899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Rectangle 13">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E4994A2B-0019-486B-ADC6-955EDA7B66E9}"/>
              </a:ext>
            </a:extLst>
          </p:cNvPr>
          <p:cNvSpPr>
            <a:spLocks noGrp="1"/>
          </p:cNvSpPr>
          <p:nvPr>
            <p:ph type="title"/>
          </p:nvPr>
        </p:nvSpPr>
        <p:spPr>
          <a:xfrm>
            <a:off x="948591" y="1547948"/>
            <a:ext cx="3687417" cy="3762102"/>
          </a:xfrm>
        </p:spPr>
        <p:txBody>
          <a:bodyPr>
            <a:normAutofit/>
          </a:bodyPr>
          <a:lstStyle/>
          <a:p>
            <a:pPr algn="l"/>
            <a:r>
              <a:rPr lang="en-IN" b="1" dirty="0">
                <a:solidFill>
                  <a:schemeClr val="bg1"/>
                </a:solidFill>
              </a:rPr>
              <a:t>How face recognition works?</a:t>
            </a:r>
          </a:p>
        </p:txBody>
      </p:sp>
      <p:pic>
        <p:nvPicPr>
          <p:cNvPr id="18" name="Picture 17">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5" name="Content Placeholder 4">
            <a:extLst>
              <a:ext uri="{FF2B5EF4-FFF2-40B4-BE49-F238E27FC236}">
                <a16:creationId xmlns:a16="http://schemas.microsoft.com/office/drawing/2014/main" id="{54D72781-8B44-4AC0-A6C7-CD9374F2DC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6008" y="0"/>
            <a:ext cx="7555992" cy="6858000"/>
          </a:xfrm>
          <a:prstGeom prst="rect">
            <a:avLst/>
          </a:prstGeom>
        </p:spPr>
      </p:pic>
    </p:spTree>
    <p:extLst>
      <p:ext uri="{BB962C8B-B14F-4D97-AF65-F5344CB8AC3E}">
        <p14:creationId xmlns:p14="http://schemas.microsoft.com/office/powerpoint/2010/main" val="14000018"/>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1"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5" name="Picture 14">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6890E2D-5519-44B8-8556-B504480F0F90}"/>
              </a:ext>
            </a:extLst>
          </p:cNvPr>
          <p:cNvSpPr>
            <a:spLocks noGrp="1"/>
          </p:cNvSpPr>
          <p:nvPr>
            <p:ph type="title"/>
          </p:nvPr>
        </p:nvSpPr>
        <p:spPr>
          <a:xfrm>
            <a:off x="685800" y="1066163"/>
            <a:ext cx="3306744" cy="5148371"/>
          </a:xfrm>
        </p:spPr>
        <p:txBody>
          <a:bodyPr>
            <a:normAutofit/>
          </a:bodyPr>
          <a:lstStyle/>
          <a:p>
            <a:r>
              <a:rPr lang="en-IN" sz="3100">
                <a:solidFill>
                  <a:schemeClr val="bg1"/>
                </a:solidFill>
              </a:rPr>
              <a:t>Image segmentation</a:t>
            </a:r>
          </a:p>
        </p:txBody>
      </p:sp>
      <p:graphicFrame>
        <p:nvGraphicFramePr>
          <p:cNvPr id="5" name="Content Placeholder 2">
            <a:extLst>
              <a:ext uri="{FF2B5EF4-FFF2-40B4-BE49-F238E27FC236}">
                <a16:creationId xmlns:a16="http://schemas.microsoft.com/office/drawing/2014/main" id="{E4AF6657-F9B6-4988-A691-15C27CEF9171}"/>
              </a:ext>
            </a:extLst>
          </p:cNvPr>
          <p:cNvGraphicFramePr>
            <a:graphicFrameLocks noGrp="1"/>
          </p:cNvGraphicFramePr>
          <p:nvPr>
            <p:ph idx="1"/>
            <p:extLst>
              <p:ext uri="{D42A27DB-BD31-4B8C-83A1-F6EECF244321}">
                <p14:modId xmlns:p14="http://schemas.microsoft.com/office/powerpoint/2010/main" val="3088080298"/>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06030873"/>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fish, ray, hydrozoan&#10;&#10;Description automatically generated">
            <a:extLst>
              <a:ext uri="{FF2B5EF4-FFF2-40B4-BE49-F238E27FC236}">
                <a16:creationId xmlns:a16="http://schemas.microsoft.com/office/drawing/2014/main" id="{73A58650-DE07-4D71-BD76-C78812842C44}"/>
              </a:ext>
            </a:extLst>
          </p:cNvPr>
          <p:cNvPicPr>
            <a:picLocks noChangeAspect="1"/>
          </p:cNvPicPr>
          <p:nvPr/>
        </p:nvPicPr>
        <p:blipFill rotWithShape="1">
          <a:blip r:embed="rId2">
            <a:duotone>
              <a:prstClr val="black"/>
              <a:schemeClr val="tx2">
                <a:tint val="45000"/>
                <a:satMod val="400000"/>
              </a:schemeClr>
            </a:duotone>
            <a:alphaModFix amt="30000"/>
            <a:extLst>
              <a:ext uri="{28A0092B-C50C-407E-A947-70E740481C1C}">
                <a14:useLocalDpi xmlns:a14="http://schemas.microsoft.com/office/drawing/2010/main" val="0"/>
              </a:ext>
            </a:extLst>
          </a:blip>
          <a:srcRect/>
          <a:stretch/>
        </p:blipFill>
        <p:spPr>
          <a:xfrm>
            <a:off x="20" y="10"/>
            <a:ext cx="12191980" cy="6857990"/>
          </a:xfrm>
          <a:prstGeom prst="rect">
            <a:avLst/>
          </a:prstGeom>
        </p:spPr>
      </p:pic>
      <p:pic>
        <p:nvPicPr>
          <p:cNvPr id="19" name="Picture 18">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3C2CE71-8170-4CB9-B75E-09510141BC54}"/>
              </a:ext>
            </a:extLst>
          </p:cNvPr>
          <p:cNvSpPr>
            <a:spLocks noGrp="1"/>
          </p:cNvSpPr>
          <p:nvPr>
            <p:ph type="title"/>
          </p:nvPr>
        </p:nvSpPr>
        <p:spPr>
          <a:xfrm>
            <a:off x="2895600" y="764373"/>
            <a:ext cx="8610600" cy="1293028"/>
          </a:xfrm>
        </p:spPr>
        <p:txBody>
          <a:bodyPr>
            <a:normAutofit/>
          </a:bodyPr>
          <a:lstStyle/>
          <a:p>
            <a:r>
              <a:rPr lang="en-IN" b="1" dirty="0"/>
              <a:t>conclusion</a:t>
            </a:r>
          </a:p>
        </p:txBody>
      </p:sp>
      <p:sp>
        <p:nvSpPr>
          <p:cNvPr id="3" name="Content Placeholder 2">
            <a:extLst>
              <a:ext uri="{FF2B5EF4-FFF2-40B4-BE49-F238E27FC236}">
                <a16:creationId xmlns:a16="http://schemas.microsoft.com/office/drawing/2014/main" id="{14935831-B618-4581-BF0B-D28167DFCA21}"/>
              </a:ext>
            </a:extLst>
          </p:cNvPr>
          <p:cNvSpPr>
            <a:spLocks noGrp="1"/>
          </p:cNvSpPr>
          <p:nvPr>
            <p:ph idx="1"/>
          </p:nvPr>
        </p:nvSpPr>
        <p:spPr>
          <a:xfrm>
            <a:off x="685800" y="2194560"/>
            <a:ext cx="10820400" cy="4024125"/>
          </a:xfrm>
        </p:spPr>
        <p:txBody>
          <a:bodyPr>
            <a:normAutofit/>
          </a:bodyPr>
          <a:lstStyle/>
          <a:p>
            <a:r>
              <a:rPr lang="en-US" b="1"/>
              <a:t>Image recognition is a futuristic and relatively unexplored field, with wide areas of practical applications, including industrial, scientific and medical applications</a:t>
            </a:r>
          </a:p>
          <a:p>
            <a:r>
              <a:rPr lang="en-US" b="1"/>
              <a:t>This field has a lot of potential for development and implementation in new areas like space exploration, processing signal images, computer vision etc.</a:t>
            </a:r>
          </a:p>
          <a:p>
            <a:r>
              <a:rPr lang="en-US" b="1"/>
              <a:t>A lot of tasks can be automated using Image Recognition like processing cheques in banks etc.</a:t>
            </a:r>
            <a:endParaRPr lang="en-IN" b="1"/>
          </a:p>
        </p:txBody>
      </p:sp>
    </p:spTree>
    <p:extLst>
      <p:ext uri="{BB962C8B-B14F-4D97-AF65-F5344CB8AC3E}">
        <p14:creationId xmlns:p14="http://schemas.microsoft.com/office/powerpoint/2010/main" val="186683202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2041E2-D686-4294-B654-3BB73A36F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Background pattern&#10;&#10;Description automatically generated with medium confidence">
            <a:extLst>
              <a:ext uri="{FF2B5EF4-FFF2-40B4-BE49-F238E27FC236}">
                <a16:creationId xmlns:a16="http://schemas.microsoft.com/office/drawing/2014/main" id="{D1B73473-4F53-47B8-AC89-BFE11BA0F53E}"/>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26664" r="-1" b="-1"/>
          <a:stretch/>
        </p:blipFill>
        <p:spPr>
          <a:xfrm>
            <a:off x="20" y="10"/>
            <a:ext cx="7534636" cy="6857990"/>
          </a:xfrm>
          <a:prstGeom prst="rect">
            <a:avLst/>
          </a:prstGeom>
        </p:spPr>
      </p:pic>
      <p:pic>
        <p:nvPicPr>
          <p:cNvPr id="15" name="Picture 6" descr="Close up of a microscope">
            <a:extLst>
              <a:ext uri="{FF2B5EF4-FFF2-40B4-BE49-F238E27FC236}">
                <a16:creationId xmlns:a16="http://schemas.microsoft.com/office/drawing/2014/main" id="{B2719308-C27C-463B-B9EC-9054965F3D01}"/>
              </a:ext>
            </a:extLst>
          </p:cNvPr>
          <p:cNvPicPr>
            <a:picLocks noChangeAspect="1"/>
          </p:cNvPicPr>
          <p:nvPr/>
        </p:nvPicPr>
        <p:blipFill rotWithShape="1">
          <a:blip r:embed="rId3">
            <a:alphaModFix amt="40000"/>
          </a:blip>
          <a:srcRect l="22777" r="31930" b="-1"/>
          <a:stretch/>
        </p:blipFill>
        <p:spPr>
          <a:xfrm>
            <a:off x="7534655" y="-5846"/>
            <a:ext cx="4657344" cy="6863846"/>
          </a:xfrm>
          <a:prstGeom prst="rect">
            <a:avLst/>
          </a:prstGeom>
        </p:spPr>
      </p:pic>
      <p:sp>
        <p:nvSpPr>
          <p:cNvPr id="4" name="Title 3">
            <a:extLst>
              <a:ext uri="{FF2B5EF4-FFF2-40B4-BE49-F238E27FC236}">
                <a16:creationId xmlns:a16="http://schemas.microsoft.com/office/drawing/2014/main" id="{F1E77B1F-AFF0-4FD4-BB3E-FEA201240A96}"/>
              </a:ext>
            </a:extLst>
          </p:cNvPr>
          <p:cNvSpPr>
            <a:spLocks noGrp="1"/>
          </p:cNvSpPr>
          <p:nvPr>
            <p:ph type="ctrTitle"/>
          </p:nvPr>
        </p:nvSpPr>
        <p:spPr>
          <a:xfrm>
            <a:off x="1371600" y="1803405"/>
            <a:ext cx="9448800" cy="1825096"/>
          </a:xfrm>
        </p:spPr>
        <p:txBody>
          <a:bodyPr>
            <a:normAutofit/>
          </a:bodyPr>
          <a:lstStyle/>
          <a:p>
            <a:r>
              <a:rPr lang="en-IN" b="1" dirty="0"/>
              <a:t>TOPIC:</a:t>
            </a:r>
            <a:br>
              <a:rPr lang="en-IN" dirty="0"/>
            </a:br>
            <a:endParaRPr lang="en-IN" dirty="0"/>
          </a:p>
        </p:txBody>
      </p:sp>
      <p:sp>
        <p:nvSpPr>
          <p:cNvPr id="5" name="Subtitle 4">
            <a:extLst>
              <a:ext uri="{FF2B5EF4-FFF2-40B4-BE49-F238E27FC236}">
                <a16:creationId xmlns:a16="http://schemas.microsoft.com/office/drawing/2014/main" id="{43FF69C4-65EA-48F2-9F1A-C27569E97712}"/>
              </a:ext>
            </a:extLst>
          </p:cNvPr>
          <p:cNvSpPr>
            <a:spLocks noGrp="1"/>
          </p:cNvSpPr>
          <p:nvPr>
            <p:ph type="subTitle" idx="1"/>
          </p:nvPr>
        </p:nvSpPr>
        <p:spPr>
          <a:xfrm>
            <a:off x="1371600" y="3632201"/>
            <a:ext cx="9448800" cy="685800"/>
          </a:xfrm>
        </p:spPr>
        <p:txBody>
          <a:bodyPr>
            <a:noAutofit/>
          </a:bodyPr>
          <a:lstStyle/>
          <a:p>
            <a:r>
              <a:rPr lang="en-IN" sz="5400" b="1" dirty="0"/>
              <a:t>DETECT TAILGATING AND ALERT SECURITY STAFF</a:t>
            </a:r>
          </a:p>
        </p:txBody>
      </p:sp>
      <p:pic>
        <p:nvPicPr>
          <p:cNvPr id="24" name="Picture 23">
            <a:extLst>
              <a:ext uri="{FF2B5EF4-FFF2-40B4-BE49-F238E27FC236}">
                <a16:creationId xmlns:a16="http://schemas.microsoft.com/office/drawing/2014/main" id="{D2F3320B-476B-4D3E-9C2D-3002DEAAF3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6" name="Picture 25">
            <a:extLst>
              <a:ext uri="{FF2B5EF4-FFF2-40B4-BE49-F238E27FC236}">
                <a16:creationId xmlns:a16="http://schemas.microsoft.com/office/drawing/2014/main" id="{A4349BC0-E969-474C-BC10-398A2AC6FE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Tree>
    <p:extLst>
      <p:ext uri="{BB962C8B-B14F-4D97-AF65-F5344CB8AC3E}">
        <p14:creationId xmlns:p14="http://schemas.microsoft.com/office/powerpoint/2010/main" val="34269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700"/>
                                        <p:tgtEl>
                                          <p:spTgt spid="5">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5742-7F7B-4D5D-B1CE-CC2C1027295D}"/>
              </a:ext>
            </a:extLst>
          </p:cNvPr>
          <p:cNvSpPr>
            <a:spLocks noGrp="1"/>
          </p:cNvSpPr>
          <p:nvPr>
            <p:ph type="title"/>
          </p:nvPr>
        </p:nvSpPr>
        <p:spPr>
          <a:xfrm>
            <a:off x="2895600" y="764373"/>
            <a:ext cx="8610600" cy="1293028"/>
          </a:xfrm>
        </p:spPr>
        <p:txBody>
          <a:bodyPr>
            <a:normAutofit/>
          </a:bodyPr>
          <a:lstStyle/>
          <a:p>
            <a:r>
              <a:rPr lang="en-IN" dirty="0"/>
              <a:t>What is RFID Card Reader and How it works</a:t>
            </a:r>
          </a:p>
        </p:txBody>
      </p:sp>
      <p:graphicFrame>
        <p:nvGraphicFramePr>
          <p:cNvPr id="5" name="Content Placeholder 2">
            <a:extLst>
              <a:ext uri="{FF2B5EF4-FFF2-40B4-BE49-F238E27FC236}">
                <a16:creationId xmlns:a16="http://schemas.microsoft.com/office/drawing/2014/main" id="{4A4AB3FC-FF8B-401A-A373-BE9E7D3CC102}"/>
              </a:ext>
            </a:extLst>
          </p:cNvPr>
          <p:cNvGraphicFramePr>
            <a:graphicFrameLocks noGrp="1"/>
          </p:cNvGraphicFramePr>
          <p:nvPr>
            <p:ph idx="1"/>
            <p:extLst>
              <p:ext uri="{D42A27DB-BD31-4B8C-83A1-F6EECF244321}">
                <p14:modId xmlns:p14="http://schemas.microsoft.com/office/powerpoint/2010/main" val="261812924"/>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02725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50CF-663A-4B17-9FA7-D005352D33DB}"/>
              </a:ext>
              <a:ext uri="{C183D7F6-B498-43B3-948B-1728B52AA6E4}">
                <adec:decorative xmlns:adec="http://schemas.microsoft.com/office/drawing/2017/decorative" val="1"/>
              </a:ext>
            </a:extLst>
          </p:cNvPr>
          <p:cNvSpPr>
            <a:spLocks noGrp="1"/>
          </p:cNvSpPr>
          <p:nvPr>
            <p:ph type="title"/>
          </p:nvPr>
        </p:nvSpPr>
        <p:spPr/>
        <p:txBody>
          <a:bodyPr/>
          <a:lstStyle/>
          <a:p>
            <a:r>
              <a:rPr lang="en-IN" dirty="0"/>
              <a:t>Benefits and components</a:t>
            </a:r>
          </a:p>
        </p:txBody>
      </p:sp>
      <p:sp>
        <p:nvSpPr>
          <p:cNvPr id="3" name="Content Placeholder 2">
            <a:extLst>
              <a:ext uri="{FF2B5EF4-FFF2-40B4-BE49-F238E27FC236}">
                <a16:creationId xmlns:a16="http://schemas.microsoft.com/office/drawing/2014/main" id="{2048430B-B33E-47A3-821D-E2379AB3CCB3}"/>
              </a:ext>
            </a:extLst>
          </p:cNvPr>
          <p:cNvSpPr>
            <a:spLocks noGrp="1"/>
          </p:cNvSpPr>
          <p:nvPr>
            <p:ph idx="1"/>
          </p:nvPr>
        </p:nvSpPr>
        <p:spPr/>
        <p:txBody>
          <a:bodyPr>
            <a:normAutofit/>
          </a:bodyPr>
          <a:lstStyle/>
          <a:p>
            <a:r>
              <a:rPr lang="en-IN" sz="2400" b="1" i="0" dirty="0">
                <a:effectLst/>
                <a:latin typeface="Montserrat"/>
              </a:rPr>
              <a:t>Return on Investment (ROI)</a:t>
            </a:r>
          </a:p>
          <a:p>
            <a:r>
              <a:rPr lang="en-IN" sz="2400" b="1" i="0" dirty="0">
                <a:effectLst/>
                <a:latin typeface="Montserrat"/>
              </a:rPr>
              <a:t>Application Feasibility</a:t>
            </a:r>
          </a:p>
          <a:p>
            <a:r>
              <a:rPr lang="en-IN" sz="2400" b="1" i="0" dirty="0">
                <a:effectLst/>
                <a:latin typeface="Montserrat"/>
              </a:rPr>
              <a:t>Cost Feasibility</a:t>
            </a:r>
          </a:p>
          <a:p>
            <a:pPr marL="0" indent="0">
              <a:buNone/>
            </a:pPr>
            <a:r>
              <a:rPr lang="en-IN" sz="2800" b="1" dirty="0">
                <a:latin typeface="Montserrat"/>
              </a:rPr>
              <a:t>COMPONENTS:</a:t>
            </a:r>
          </a:p>
          <a:p>
            <a:pPr algn="l">
              <a:buFont typeface="Arial" panose="020B0604020202020204" pitchFamily="34" charset="0"/>
              <a:buChar char="•"/>
            </a:pPr>
            <a:r>
              <a:rPr lang="en-IN" sz="2400" b="1" i="0" dirty="0">
                <a:effectLst/>
                <a:latin typeface="Open Sans" panose="020B0606030504020204" pitchFamily="34" charset="0"/>
              </a:rPr>
              <a:t>Readers</a:t>
            </a:r>
          </a:p>
          <a:p>
            <a:pPr algn="l">
              <a:buFont typeface="Arial" panose="020B0604020202020204" pitchFamily="34" charset="0"/>
              <a:buChar char="•"/>
            </a:pPr>
            <a:r>
              <a:rPr lang="en-IN" sz="2400" b="1" i="0" dirty="0">
                <a:effectLst/>
                <a:latin typeface="Open Sans" panose="020B0606030504020204" pitchFamily="34" charset="0"/>
              </a:rPr>
              <a:t>Antennas</a:t>
            </a:r>
          </a:p>
          <a:p>
            <a:pPr algn="l">
              <a:buFont typeface="Arial" panose="020B0604020202020204" pitchFamily="34" charset="0"/>
              <a:buChar char="•"/>
            </a:pPr>
            <a:r>
              <a:rPr lang="en-IN" sz="2400" b="1" i="0" dirty="0">
                <a:effectLst/>
                <a:latin typeface="Open Sans" panose="020B0606030504020204" pitchFamily="34" charset="0"/>
              </a:rPr>
              <a:t>Tags</a:t>
            </a:r>
          </a:p>
          <a:p>
            <a:pPr algn="l">
              <a:buFont typeface="Arial" panose="020B0604020202020204" pitchFamily="34" charset="0"/>
              <a:buChar char="•"/>
            </a:pPr>
            <a:r>
              <a:rPr lang="en-IN" sz="2400" b="1" i="0" dirty="0">
                <a:effectLst/>
                <a:latin typeface="Open Sans" panose="020B0606030504020204" pitchFamily="34" charset="0"/>
              </a:rPr>
              <a:t>Cables</a:t>
            </a:r>
          </a:p>
          <a:p>
            <a:pPr marL="0" indent="0">
              <a:buNone/>
            </a:pPr>
            <a:endParaRPr lang="en-IN" b="1" i="0" dirty="0">
              <a:solidFill>
                <a:srgbClr val="414141"/>
              </a:solidFill>
              <a:effectLst/>
              <a:latin typeface="Montserrat"/>
            </a:endParaRPr>
          </a:p>
          <a:p>
            <a:endParaRPr lang="en-IN" dirty="0"/>
          </a:p>
        </p:txBody>
      </p:sp>
    </p:spTree>
    <p:extLst>
      <p:ext uri="{BB962C8B-B14F-4D97-AF65-F5344CB8AC3E}">
        <p14:creationId xmlns:p14="http://schemas.microsoft.com/office/powerpoint/2010/main" val="415958181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F30E59DF-F92B-4447-A841-60C31CD1327F}"/>
              </a:ext>
            </a:extLst>
          </p:cNvPr>
          <p:cNvSpPr>
            <a:spLocks noGrp="1"/>
          </p:cNvSpPr>
          <p:nvPr>
            <p:ph type="title"/>
          </p:nvPr>
        </p:nvSpPr>
        <p:spPr>
          <a:xfrm>
            <a:off x="683609" y="764372"/>
            <a:ext cx="3173688" cy="5216013"/>
          </a:xfrm>
        </p:spPr>
        <p:txBody>
          <a:bodyPr>
            <a:normAutofit/>
          </a:bodyPr>
          <a:lstStyle/>
          <a:p>
            <a:r>
              <a:rPr lang="en-IN" b="1" dirty="0"/>
              <a:t>What is Tailgating</a:t>
            </a:r>
          </a:p>
        </p:txBody>
      </p:sp>
      <p:cxnSp>
        <p:nvCxnSpPr>
          <p:cNvPr id="24" name="Straight Connector 23">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0A55D8-9C54-4D65-8C78-8DEEF95E64AA}"/>
              </a:ext>
            </a:extLst>
          </p:cNvPr>
          <p:cNvSpPr>
            <a:spLocks noGrp="1"/>
          </p:cNvSpPr>
          <p:nvPr>
            <p:ph idx="1"/>
          </p:nvPr>
        </p:nvSpPr>
        <p:spPr>
          <a:xfrm>
            <a:off x="4370138" y="764372"/>
            <a:ext cx="7086600" cy="5216013"/>
          </a:xfrm>
        </p:spPr>
        <p:txBody>
          <a:bodyPr anchor="ctr">
            <a:normAutofit/>
          </a:bodyPr>
          <a:lstStyle/>
          <a:p>
            <a:r>
              <a:rPr lang="en-US" sz="2000" b="1"/>
              <a:t>When an employee opens the door, any number of people can follow behind the employee and enter into the building. Similarly, when an employee exits the building, it is very easy for a person to grab the door and enter the building as the employee is leaving. This practice is known as "tailgating" or "piggybacking". </a:t>
            </a:r>
          </a:p>
          <a:p>
            <a:r>
              <a:rPr lang="en-US" sz="2000" b="1"/>
              <a:t> the "tailgater" may even call out to the employee to hold the door open for him or her.</a:t>
            </a:r>
          </a:p>
          <a:p>
            <a:r>
              <a:rPr lang="en-US" sz="2000" b="1"/>
              <a:t>It can also be performed using devices through installation of cameras and microphone for capturing confidential information.</a:t>
            </a:r>
          </a:p>
          <a:p>
            <a:pPr marL="0" indent="0">
              <a:buNone/>
            </a:pPr>
            <a:r>
              <a:rPr lang="en-US" sz="2000" dirty="0"/>
              <a:t> </a:t>
            </a:r>
            <a:endParaRPr lang="en-IN" sz="2000" dirty="0"/>
          </a:p>
        </p:txBody>
      </p:sp>
    </p:spTree>
    <p:extLst>
      <p:ext uri="{BB962C8B-B14F-4D97-AF65-F5344CB8AC3E}">
        <p14:creationId xmlns:p14="http://schemas.microsoft.com/office/powerpoint/2010/main" val="190669322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5" name="Rectangle 14">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7" name="Picture 16">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7773039B-7AA3-4BED-B470-AF623BC0C437}"/>
              </a:ext>
            </a:extLst>
          </p:cNvPr>
          <p:cNvSpPr>
            <a:spLocks noGrp="1"/>
          </p:cNvSpPr>
          <p:nvPr>
            <p:ph type="title"/>
          </p:nvPr>
        </p:nvSpPr>
        <p:spPr>
          <a:xfrm>
            <a:off x="685800" y="764373"/>
            <a:ext cx="3687417" cy="1920372"/>
          </a:xfrm>
        </p:spPr>
        <p:txBody>
          <a:bodyPr>
            <a:normAutofit/>
          </a:bodyPr>
          <a:lstStyle/>
          <a:p>
            <a:pPr algn="l"/>
            <a:r>
              <a:rPr lang="en-IN" sz="3600" b="1" dirty="0">
                <a:solidFill>
                  <a:schemeClr val="bg1"/>
                </a:solidFill>
              </a:rPr>
              <a:t>Example of tailgating</a:t>
            </a:r>
          </a:p>
        </p:txBody>
      </p:sp>
      <p:pic>
        <p:nvPicPr>
          <p:cNvPr id="19" name="Picture 18">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8" name="Content Placeholder 7">
            <a:extLst>
              <a:ext uri="{FF2B5EF4-FFF2-40B4-BE49-F238E27FC236}">
                <a16:creationId xmlns:a16="http://schemas.microsoft.com/office/drawing/2014/main" id="{EBE05819-DFE3-467C-A382-7EE4E7A1B964}"/>
              </a:ext>
            </a:extLst>
          </p:cNvPr>
          <p:cNvSpPr>
            <a:spLocks noGrp="1"/>
          </p:cNvSpPr>
          <p:nvPr>
            <p:ph idx="1"/>
          </p:nvPr>
        </p:nvSpPr>
        <p:spPr>
          <a:xfrm>
            <a:off x="685800" y="2821774"/>
            <a:ext cx="3687417" cy="3148329"/>
          </a:xfrm>
        </p:spPr>
        <p:txBody>
          <a:bodyPr>
            <a:normAutofit/>
          </a:bodyPr>
          <a:lstStyle/>
          <a:p>
            <a:pPr marL="0" indent="0">
              <a:buNone/>
            </a:pPr>
            <a:r>
              <a:rPr lang="en-IN" sz="2800" b="1" dirty="0">
                <a:solidFill>
                  <a:schemeClr val="bg1"/>
                </a:solidFill>
              </a:rPr>
              <a:t>As we can observe the image, one user is tailgating with the authenticated user through </a:t>
            </a:r>
            <a:r>
              <a:rPr lang="en-IN" sz="2800" b="1" dirty="0" err="1">
                <a:solidFill>
                  <a:schemeClr val="bg1"/>
                </a:solidFill>
              </a:rPr>
              <a:t>rfid</a:t>
            </a:r>
            <a:r>
              <a:rPr lang="en-IN" sz="2800" b="1" dirty="0">
                <a:solidFill>
                  <a:schemeClr val="bg1"/>
                </a:solidFill>
              </a:rPr>
              <a:t> card reader.</a:t>
            </a:r>
          </a:p>
          <a:p>
            <a:endParaRPr lang="en-IN" sz="1600" dirty="0">
              <a:solidFill>
                <a:schemeClr val="bg1"/>
              </a:solidFill>
            </a:endParaRPr>
          </a:p>
        </p:txBody>
      </p:sp>
      <p:pic>
        <p:nvPicPr>
          <p:cNvPr id="6" name="Picture 5">
            <a:extLst>
              <a:ext uri="{FF2B5EF4-FFF2-40B4-BE49-F238E27FC236}">
                <a16:creationId xmlns:a16="http://schemas.microsoft.com/office/drawing/2014/main" id="{7792E1FB-5825-4A3C-AEE1-D677A45833E8}"/>
              </a:ext>
            </a:extLst>
          </p:cNvPr>
          <p:cNvPicPr>
            <a:picLocks noChangeAspect="1"/>
          </p:cNvPicPr>
          <p:nvPr/>
        </p:nvPicPr>
        <p:blipFill>
          <a:blip r:embed="rId4"/>
          <a:stretch>
            <a:fillRect/>
          </a:stretch>
        </p:blipFill>
        <p:spPr>
          <a:xfrm>
            <a:off x="5279475" y="686288"/>
            <a:ext cx="6269058" cy="5485424"/>
          </a:xfrm>
          <a:prstGeom prst="rect">
            <a:avLst/>
          </a:prstGeom>
        </p:spPr>
      </p:pic>
    </p:spTree>
    <p:extLst>
      <p:ext uri="{BB962C8B-B14F-4D97-AF65-F5344CB8AC3E}">
        <p14:creationId xmlns:p14="http://schemas.microsoft.com/office/powerpoint/2010/main" val="22771248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ackground pattern&#10;&#10;Description automatically generated with medium confidence">
            <a:extLst>
              <a:ext uri="{FF2B5EF4-FFF2-40B4-BE49-F238E27FC236}">
                <a16:creationId xmlns:a16="http://schemas.microsoft.com/office/drawing/2014/main" id="{ECE59E7A-68D1-4C00-9072-DD03339864AC}"/>
              </a:ext>
            </a:extLst>
          </p:cNvPr>
          <p:cNvPicPr>
            <a:picLocks noChangeAspect="1"/>
          </p:cNvPicPr>
          <p:nvPr/>
        </p:nvPicPr>
        <p:blipFill rotWithShape="1">
          <a:blip r:embed="rId2">
            <a:duotone>
              <a:prstClr val="black"/>
              <a:schemeClr val="tx2">
                <a:tint val="45000"/>
                <a:satMod val="400000"/>
              </a:schemeClr>
            </a:duotone>
            <a:alphaModFix amt="30000"/>
            <a:extLst>
              <a:ext uri="{28A0092B-C50C-407E-A947-70E740481C1C}">
                <a14:useLocalDpi xmlns:a14="http://schemas.microsoft.com/office/drawing/2010/main" val="0"/>
              </a:ext>
            </a:extLst>
          </a:blip>
          <a:srcRect b="15730"/>
          <a:stretch/>
        </p:blipFill>
        <p:spPr>
          <a:xfrm>
            <a:off x="20" y="10"/>
            <a:ext cx="12191980" cy="6857990"/>
          </a:xfrm>
          <a:prstGeom prst="rect">
            <a:avLst/>
          </a:prstGeom>
        </p:spPr>
      </p:pic>
      <p:pic>
        <p:nvPicPr>
          <p:cNvPr id="18" name="Picture 17">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8F17076-B22D-4570-B228-37F892F8B5A0}"/>
              </a:ext>
            </a:extLst>
          </p:cNvPr>
          <p:cNvSpPr>
            <a:spLocks noGrp="1"/>
          </p:cNvSpPr>
          <p:nvPr>
            <p:ph type="title"/>
          </p:nvPr>
        </p:nvSpPr>
        <p:spPr>
          <a:xfrm>
            <a:off x="2895600" y="764373"/>
            <a:ext cx="8610600" cy="1293028"/>
          </a:xfrm>
        </p:spPr>
        <p:txBody>
          <a:bodyPr>
            <a:normAutofit/>
          </a:bodyPr>
          <a:lstStyle/>
          <a:p>
            <a:r>
              <a:rPr lang="en-IN" b="1" dirty="0"/>
              <a:t>SOLUTION:</a:t>
            </a:r>
          </a:p>
        </p:txBody>
      </p:sp>
      <p:sp>
        <p:nvSpPr>
          <p:cNvPr id="3" name="Content Placeholder 2">
            <a:extLst>
              <a:ext uri="{FF2B5EF4-FFF2-40B4-BE49-F238E27FC236}">
                <a16:creationId xmlns:a16="http://schemas.microsoft.com/office/drawing/2014/main" id="{25DDD73F-0612-4498-A745-D0DD49D5F257}"/>
              </a:ext>
            </a:extLst>
          </p:cNvPr>
          <p:cNvSpPr>
            <a:spLocks noGrp="1"/>
          </p:cNvSpPr>
          <p:nvPr>
            <p:ph idx="1"/>
          </p:nvPr>
        </p:nvSpPr>
        <p:spPr>
          <a:xfrm>
            <a:off x="685800" y="2194560"/>
            <a:ext cx="10820400" cy="4024125"/>
          </a:xfrm>
        </p:spPr>
        <p:txBody>
          <a:bodyPr>
            <a:normAutofit/>
          </a:bodyPr>
          <a:lstStyle/>
          <a:p>
            <a:r>
              <a:rPr lang="en-IN" sz="2800" b="1" dirty="0"/>
              <a:t>Problem 1:If a stranger tries to enter the building using authorized user’s </a:t>
            </a:r>
            <a:r>
              <a:rPr lang="en-IN" sz="2800" b="1" dirty="0" err="1"/>
              <a:t>rfid</a:t>
            </a:r>
            <a:r>
              <a:rPr lang="en-IN" sz="2800" b="1" dirty="0"/>
              <a:t> card.</a:t>
            </a:r>
          </a:p>
          <a:p>
            <a:endParaRPr lang="en-IN" sz="2800" b="1" dirty="0"/>
          </a:p>
          <a:p>
            <a:r>
              <a:rPr lang="en-IN" sz="2800" b="1" dirty="0"/>
              <a:t>Solution: while the person punches his </a:t>
            </a:r>
            <a:r>
              <a:rPr lang="en-IN" sz="2800" b="1" dirty="0" err="1"/>
              <a:t>rfid</a:t>
            </a:r>
            <a:r>
              <a:rPr lang="en-IN" sz="2800" b="1" dirty="0"/>
              <a:t> card on the machine, the </a:t>
            </a:r>
            <a:r>
              <a:rPr lang="en-IN" sz="2800" b="1" dirty="0" err="1"/>
              <a:t>cctv</a:t>
            </a:r>
            <a:r>
              <a:rPr lang="en-IN" sz="2800" b="1" dirty="0"/>
              <a:t> footage can be matched simultaneously with facial biometrics linked to the </a:t>
            </a:r>
            <a:r>
              <a:rPr lang="en-IN" sz="2800" b="1" dirty="0" err="1"/>
              <a:t>rfid</a:t>
            </a:r>
            <a:r>
              <a:rPr lang="en-IN" sz="2800" b="1" dirty="0"/>
              <a:t> card in the database which gives us a confirmation if the employee himself is using the card or not’</a:t>
            </a:r>
          </a:p>
        </p:txBody>
      </p:sp>
    </p:spTree>
    <p:extLst>
      <p:ext uri="{BB962C8B-B14F-4D97-AF65-F5344CB8AC3E}">
        <p14:creationId xmlns:p14="http://schemas.microsoft.com/office/powerpoint/2010/main" val="30305869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24" name="Rectangle 18">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20">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07577FB9-9536-4039-97D0-F014CFDA3C95}"/>
              </a:ext>
            </a:extLst>
          </p:cNvPr>
          <p:cNvSpPr>
            <a:spLocks noGrp="1"/>
          </p:cNvSpPr>
          <p:nvPr>
            <p:ph type="title"/>
          </p:nvPr>
        </p:nvSpPr>
        <p:spPr>
          <a:xfrm>
            <a:off x="665922" y="987287"/>
            <a:ext cx="3548269" cy="4697896"/>
          </a:xfrm>
        </p:spPr>
        <p:txBody>
          <a:bodyPr>
            <a:normAutofit/>
          </a:bodyPr>
          <a:lstStyle/>
          <a:p>
            <a:r>
              <a:rPr lang="en-IN" sz="3600" b="1" dirty="0"/>
              <a:t>Problem 2:</a:t>
            </a:r>
            <a:br>
              <a:rPr lang="en-IN" sz="3600" b="1" dirty="0"/>
            </a:br>
            <a:r>
              <a:rPr lang="en-IN" sz="3600" b="1" dirty="0"/>
              <a:t>if many unauthorized users follow the only authorized user</a:t>
            </a:r>
            <a:r>
              <a:rPr lang="en-IN" sz="3600" dirty="0"/>
              <a:t>. </a:t>
            </a:r>
          </a:p>
        </p:txBody>
      </p:sp>
      <p:sp>
        <p:nvSpPr>
          <p:cNvPr id="3" name="Content Placeholder 2">
            <a:extLst>
              <a:ext uri="{FF2B5EF4-FFF2-40B4-BE49-F238E27FC236}">
                <a16:creationId xmlns:a16="http://schemas.microsoft.com/office/drawing/2014/main" id="{D576C822-9CD4-4FBE-8B88-E68874D81ABF}"/>
              </a:ext>
            </a:extLst>
          </p:cNvPr>
          <p:cNvSpPr>
            <a:spLocks noGrp="1"/>
          </p:cNvSpPr>
          <p:nvPr>
            <p:ph idx="1"/>
          </p:nvPr>
        </p:nvSpPr>
        <p:spPr>
          <a:xfrm>
            <a:off x="5057825" y="987287"/>
            <a:ext cx="5755949" cy="4697895"/>
          </a:xfrm>
        </p:spPr>
        <p:txBody>
          <a:bodyPr anchor="ctr">
            <a:normAutofit/>
          </a:bodyPr>
          <a:lstStyle/>
          <a:p>
            <a:r>
              <a:rPr lang="en-IN" sz="2400" b="1" dirty="0"/>
              <a:t>Solution: we can use IMAGE SEGMENTATION to segment all the humans in the group. Afterwards image of all the people are captured then the face recognition model is applied to match with our existed database whether all are authorized or not and if anyone is unauthorized the door will not be open and if he tries to enter the alarm will ring as only known person will be allowed to enter.</a:t>
            </a:r>
          </a:p>
        </p:txBody>
      </p:sp>
    </p:spTree>
    <p:extLst>
      <p:ext uri="{BB962C8B-B14F-4D97-AF65-F5344CB8AC3E}">
        <p14:creationId xmlns:p14="http://schemas.microsoft.com/office/powerpoint/2010/main" val="5086166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7" name="Rectangle 16">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9" name="Picture 18">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C35A222-9085-4230-A146-06A54498FCB7}"/>
              </a:ext>
            </a:extLst>
          </p:cNvPr>
          <p:cNvSpPr>
            <a:spLocks noGrp="1"/>
          </p:cNvSpPr>
          <p:nvPr>
            <p:ph type="title"/>
          </p:nvPr>
        </p:nvSpPr>
        <p:spPr>
          <a:xfrm>
            <a:off x="665922" y="987287"/>
            <a:ext cx="3548269" cy="4697896"/>
          </a:xfrm>
        </p:spPr>
        <p:txBody>
          <a:bodyPr>
            <a:normAutofit/>
          </a:bodyPr>
          <a:lstStyle/>
          <a:p>
            <a:r>
              <a:rPr lang="en-IN" sz="3300" b="1" dirty="0"/>
              <a:t>Problem 3:if any device or animal tries to enter the door through human help with active microphone and camera.</a:t>
            </a:r>
          </a:p>
        </p:txBody>
      </p:sp>
      <p:sp>
        <p:nvSpPr>
          <p:cNvPr id="3" name="Content Placeholder 2">
            <a:extLst>
              <a:ext uri="{FF2B5EF4-FFF2-40B4-BE49-F238E27FC236}">
                <a16:creationId xmlns:a16="http://schemas.microsoft.com/office/drawing/2014/main" id="{24D4643C-8352-4499-911C-B006C1887F60}"/>
              </a:ext>
            </a:extLst>
          </p:cNvPr>
          <p:cNvSpPr>
            <a:spLocks noGrp="1"/>
          </p:cNvSpPr>
          <p:nvPr>
            <p:ph idx="1"/>
          </p:nvPr>
        </p:nvSpPr>
        <p:spPr>
          <a:xfrm>
            <a:off x="5301930" y="918680"/>
            <a:ext cx="5755949" cy="4697895"/>
          </a:xfrm>
        </p:spPr>
        <p:txBody>
          <a:bodyPr anchor="ctr">
            <a:normAutofit/>
          </a:bodyPr>
          <a:lstStyle/>
          <a:p>
            <a:r>
              <a:rPr lang="en-IN" sz="2800" b="1" dirty="0"/>
              <a:t>Solution:</a:t>
            </a:r>
          </a:p>
          <a:p>
            <a:r>
              <a:rPr lang="en-IN" sz="2800" b="1" dirty="0"/>
              <a:t>we use RF signals at the door with sensor to detect any active microphone and cameras.</a:t>
            </a:r>
          </a:p>
          <a:p>
            <a:r>
              <a:rPr lang="en-IN" sz="2800" b="1" dirty="0"/>
              <a:t>If any microphone or camera are detected through the sensors the alarm will ring and indicate the same.</a:t>
            </a:r>
          </a:p>
        </p:txBody>
      </p:sp>
    </p:spTree>
    <p:extLst>
      <p:ext uri="{BB962C8B-B14F-4D97-AF65-F5344CB8AC3E}">
        <p14:creationId xmlns:p14="http://schemas.microsoft.com/office/powerpoint/2010/main" val="1494122097"/>
      </p:ext>
    </p:extLst>
  </p:cSld>
  <p:clrMapOvr>
    <a:masterClrMapping/>
  </p:clrMapOvr>
  <p:transition spd="slow">
    <p:wipe/>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342</TotalTime>
  <Words>779</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avenir-light</vt:lpstr>
      <vt:lpstr>Century Gothic</vt:lpstr>
      <vt:lpstr>Montserrat</vt:lpstr>
      <vt:lpstr>Open Sans</vt:lpstr>
      <vt:lpstr>Vapor Trail</vt:lpstr>
      <vt:lpstr>Campus Ambassador Program Hackathon</vt:lpstr>
      <vt:lpstr>TOPIC: </vt:lpstr>
      <vt:lpstr>What is RFID Card Reader and How it works</vt:lpstr>
      <vt:lpstr>Benefits and components</vt:lpstr>
      <vt:lpstr>What is Tailgating</vt:lpstr>
      <vt:lpstr>Example of tailgating</vt:lpstr>
      <vt:lpstr>SOLUTION:</vt:lpstr>
      <vt:lpstr>Problem 2: if many unauthorized users follow the only authorized user. </vt:lpstr>
      <vt:lpstr>Problem 3:if any device or animal tries to enter the door through human help with active microphone and camera.</vt:lpstr>
      <vt:lpstr>opencv</vt:lpstr>
      <vt:lpstr>Face recognition</vt:lpstr>
      <vt:lpstr>How face recognition works?</vt:lpstr>
      <vt:lpstr>Image segmentation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Ambassador Program Hackathon</dc:title>
  <dc:creator>NISHI AGARWAL</dc:creator>
  <cp:lastModifiedBy>Ashna Agarwal</cp:lastModifiedBy>
  <cp:revision>32</cp:revision>
  <dcterms:created xsi:type="dcterms:W3CDTF">2021-05-23T10:59:07Z</dcterms:created>
  <dcterms:modified xsi:type="dcterms:W3CDTF">2021-05-23T17:47:45Z</dcterms:modified>
</cp:coreProperties>
</file>