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1" r:id="rId7"/>
    <p:sldId id="282" r:id="rId8"/>
    <p:sldId id="323" r:id="rId9"/>
    <p:sldId id="315" r:id="rId10"/>
    <p:sldId id="317" r:id="rId11"/>
    <p:sldId id="314" r:id="rId12"/>
    <p:sldId id="324" r:id="rId13"/>
    <p:sldId id="325" r:id="rId14"/>
    <p:sldId id="322" r:id="rId15"/>
    <p:sldId id="318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6"/>
    <a:srgbClr val="FFEFEF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912" y="1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9A38-EEE5-3948-F52D-DF6E51D6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03934A-4FFA-F9A3-487F-0C0321C25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724B8-4F2C-5BBA-ECD9-713D5051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36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791F-8F0E-0520-8C64-2BB0246BC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BA60B-D512-2BF4-6E0E-1D638782C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8822-E8C1-9CA5-6DCD-59019C42F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2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F8C8-A975-02F8-4A99-1A77330F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DF1ED-73C0-C6AC-93EB-441E2641D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78B8C-E33A-F2AB-40E0-57E39646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379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522" y="810227"/>
            <a:ext cx="6450689" cy="3831221"/>
          </a:xfrm>
        </p:spPr>
        <p:txBody>
          <a:bodyPr anchor="ctr"/>
          <a:lstStyle/>
          <a:p>
            <a:r>
              <a:rPr lang="en-US" dirty="0"/>
              <a:t>Environmental &amp; Climate Data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F0CD2D-78DD-007C-76B9-49FA17B1C7AF}"/>
              </a:ext>
            </a:extLst>
          </p:cNvPr>
          <p:cNvSpPr txBox="1"/>
          <p:nvPr/>
        </p:nvSpPr>
        <p:spPr>
          <a:xfrm>
            <a:off x="2807109" y="5724607"/>
            <a:ext cx="6577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Presented By: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Sarthak Goswami,  Priyansh Gangwar,  Krishna Garg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DC04-E9B6-38A4-CF00-BFED9A5A8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7AA-F226-B31B-DD03-14E16B84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268" y="737069"/>
            <a:ext cx="7965461" cy="694586"/>
          </a:xfrm>
        </p:spPr>
        <p:txBody>
          <a:bodyPr/>
          <a:lstStyle/>
          <a:p>
            <a:r>
              <a:rPr lang="en-US" dirty="0"/>
              <a:t>TAVG vs PRCP Scatter Plot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96B5039-E7DD-C7B1-C11D-6E75D8DFF0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1B73-50C5-9D0F-1AA3-68426965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26268" y="2032817"/>
            <a:ext cx="3087719" cy="4405174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scatter plot showing the relationship between normalized average temperature (TAVG) and normalized precipitation (PRCP) for each year.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 whether hotter years tend to coincide with wetter or drier conditions.</a:t>
            </a:r>
          </a:p>
          <a:p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 any outliers (e.g., very high rainfall paired with average temperatures).</a:t>
            </a:r>
          </a:p>
          <a:p>
            <a:endParaRPr lang="en-US" dirty="0"/>
          </a:p>
        </p:txBody>
      </p:sp>
      <p:pic>
        <p:nvPicPr>
          <p:cNvPr id="6" name="Picture 5" descr="A graph with colored dots&#10;&#10;AI-generated content may be incorrect.">
            <a:extLst>
              <a:ext uri="{FF2B5EF4-FFF2-40B4-BE49-F238E27FC236}">
                <a16:creationId xmlns:a16="http://schemas.microsoft.com/office/drawing/2014/main" id="{70DC88A3-D8D7-06DD-FE39-1FB1EF59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713" y="2247861"/>
            <a:ext cx="4802738" cy="34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7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5DF15C1-73D1-FC0B-E260-D314504A6C8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49480411"/>
              </p:ext>
            </p:extLst>
          </p:nvPr>
        </p:nvGraphicFramePr>
        <p:xfrm>
          <a:off x="914400" y="2316162"/>
          <a:ext cx="10510838" cy="43132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510838">
                  <a:extLst>
                    <a:ext uri="{9D8B030D-6E8A-4147-A177-3AD203B41FA5}">
                      <a16:colId xmlns:a16="http://schemas.microsoft.com/office/drawing/2014/main" val="906468285"/>
                    </a:ext>
                  </a:extLst>
                </a:gridCol>
              </a:tblGrid>
              <a:tr h="431323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12116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8794CAE3-9411-A483-D26E-72433F16FC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53595"/>
              </p:ext>
            </p:extLst>
          </p:nvPr>
        </p:nvGraphicFramePr>
        <p:xfrm>
          <a:off x="914400" y="2316163"/>
          <a:ext cx="10510838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2445468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4210351556"/>
                    </a:ext>
                  </a:extLst>
                </a:gridCol>
                <a:gridCol w="2017643">
                  <a:extLst>
                    <a:ext uri="{9D8B030D-6E8A-4147-A177-3AD203B41FA5}">
                      <a16:colId xmlns:a16="http://schemas.microsoft.com/office/drawing/2014/main" val="2752326612"/>
                    </a:ext>
                  </a:extLst>
                </a:gridCol>
                <a:gridCol w="1977887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714708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TAVG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PRCP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41.0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Std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Max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04" y="477076"/>
            <a:ext cx="7843837" cy="101278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AFA39B9-8B90-9720-D2BF-BC991EB5BD03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550504" y="1814026"/>
            <a:ext cx="5396948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b="1" i="1" dirty="0">
                <a:solidFill>
                  <a:schemeClr val="tx1"/>
                </a:solidFill>
                <a:latin typeface="Arial" panose="020B0604020202020204" pitchFamily="34" charset="0"/>
              </a:rPr>
              <a:t>Findings: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Evidence of gradual warming (TAVG)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Precipitation levels fluctuate year-to-year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900" b="1" i="1" dirty="0">
                <a:solidFill>
                  <a:schemeClr val="tx1"/>
                </a:solidFill>
                <a:latin typeface="Arial" panose="020B0604020202020204" pitchFamily="34" charset="0"/>
              </a:rPr>
              <a:t>Next Steps: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Regional analysis by station/continent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Forecasting future trends (time-series models)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>
                <a:solidFill>
                  <a:schemeClr val="tx1"/>
                </a:solidFill>
                <a:latin typeface="Arial" panose="020B0604020202020204" pitchFamily="34" charset="0"/>
              </a:rPr>
              <a:t>Integrate CO₂ and other environmental variables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905" y="1023703"/>
            <a:ext cx="5715000" cy="2727709"/>
          </a:xfrm>
        </p:spPr>
        <p:txBody>
          <a:bodyPr/>
          <a:lstStyle/>
          <a:p>
            <a:r>
              <a:rPr lang="en-US" sz="4000" dirty="0"/>
              <a:t>Thank </a:t>
            </a:r>
            <a:br>
              <a:rPr lang="en-US" sz="4000" dirty="0"/>
            </a:br>
            <a:r>
              <a:rPr lang="en-US" sz="40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5770"/>
            <a:ext cx="6583680" cy="65598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F5956D-B700-4D7A-EC73-07D13591C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348" y="2236743"/>
            <a:ext cx="637456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climate trends using a sample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Surface Summary of the Year (GSOY)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analyze average temperature and precipitation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across multiple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Data Cleaning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Feature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Visual Analysis &amp;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129334"/>
          </a:xfrm>
        </p:spPr>
        <p:txBody>
          <a:bodyPr/>
          <a:lstStyle/>
          <a:p>
            <a:r>
              <a:rPr lang="en-US" dirty="0"/>
              <a:t>Dataset Information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2A1BF1-B534-DE82-0E29-1400435F5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584719"/>
            <a:ext cx="419217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GSOY Sample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(Yearly)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TAVG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(Average Temperature)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(Max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TMIN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(Min Temp)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 PRCP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(Precipitation)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transformed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analysis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Cleaning and Preparation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EE151-AFB7-C9BF-EE3D-B8A5E9BF147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460750" y="2482434"/>
            <a:ext cx="49271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datetime format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extracted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Filled missing values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using mean 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PRCP using forward-fill method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TAVG and PRCP using Min-Max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85F8-B015-DDC8-3471-458DD24E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8411-1D30-EEFE-6057-AC7E0EF0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816016"/>
            <a:ext cx="7043617" cy="940491"/>
          </a:xfrm>
        </p:spPr>
        <p:txBody>
          <a:bodyPr/>
          <a:lstStyle/>
          <a:p>
            <a:r>
              <a:rPr lang="en-US" dirty="0"/>
              <a:t>Correlation Heatmap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2285F-AADD-6D8E-53ED-4C6A1CCD92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2879D-7FFB-02FD-69BF-5C9170DB292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7052" y="2554358"/>
            <a:ext cx="3349487" cy="3487626"/>
          </a:xfrm>
        </p:spPr>
        <p:txBody>
          <a:bodyPr/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Strong correlation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observed between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TAVG, TMAX, and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TMIN</a:t>
            </a:r>
          </a:p>
          <a:p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PRCP shows less 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correlation with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temperature features</a:t>
            </a:r>
          </a:p>
          <a:p>
            <a:endParaRPr lang="en-US" dirty="0"/>
          </a:p>
        </p:txBody>
      </p:sp>
      <p:pic>
        <p:nvPicPr>
          <p:cNvPr id="6" name="Picture 5" descr="A screenshot of a heatmap&#10;&#10;AI-generated content may be incorrect.">
            <a:extLst>
              <a:ext uri="{FF2B5EF4-FFF2-40B4-BE49-F238E27FC236}">
                <a16:creationId xmlns:a16="http://schemas.microsoft.com/office/drawing/2014/main" id="{0EC50CCD-A100-B914-4AB5-4A9D11FAA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94" y="2376291"/>
            <a:ext cx="4421133" cy="342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8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Normalized Average Temperature Over Years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591" y="2633870"/>
            <a:ext cx="2872409" cy="35882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Gradual increase in normalized average temperatures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Reflects possible   climate warming patterns</a:t>
            </a:r>
          </a:p>
          <a:p>
            <a:endParaRPr lang="en-US" dirty="0"/>
          </a:p>
        </p:txBody>
      </p:sp>
      <p:pic>
        <p:nvPicPr>
          <p:cNvPr id="5" name="Picture 4" descr="A graph showing the average temperature trend&#10;&#10;AI-generated content may be incorrect.">
            <a:extLst>
              <a:ext uri="{FF2B5EF4-FFF2-40B4-BE49-F238E27FC236}">
                <a16:creationId xmlns:a16="http://schemas.microsoft.com/office/drawing/2014/main" id="{99543B75-845B-F7AC-9D91-F9427869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795846"/>
            <a:ext cx="5122986" cy="254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1163"/>
            <a:ext cx="7631709" cy="1645858"/>
          </a:xfrm>
        </p:spPr>
        <p:txBody>
          <a:bodyPr/>
          <a:lstStyle/>
          <a:p>
            <a:r>
              <a:rPr lang="en-US" dirty="0"/>
              <a:t>Normalized Annual Precipitation Over Years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44699" y="2723322"/>
            <a:ext cx="3052658" cy="37235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Precipitation levels show fluctuations over the years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clear increasing or decreasing trend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54F3FC78-92DE-234A-7FE1-3539EB03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91" y="2594113"/>
            <a:ext cx="5254734" cy="31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634" y="816016"/>
            <a:ext cx="7043617" cy="940491"/>
          </a:xfrm>
        </p:spPr>
        <p:txBody>
          <a:bodyPr/>
          <a:lstStyle/>
          <a:p>
            <a:r>
              <a:rPr lang="en-US" dirty="0"/>
              <a:t>TMAX vs TMIN Range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7052" y="2554358"/>
            <a:ext cx="3349487" cy="3487626"/>
          </a:xfrm>
        </p:spPr>
        <p:txBody>
          <a:bodyPr/>
          <a:lstStyle/>
          <a:p>
            <a:pPr>
              <a:buNone/>
            </a:pPr>
            <a:r>
              <a:rPr lang="en-US" sz="2000" b="1" i="1" dirty="0">
                <a:solidFill>
                  <a:schemeClr val="tx1"/>
                </a:solidFill>
                <a:highlight>
                  <a:srgbClr val="FCFBF6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</a:p>
          <a:p>
            <a:pPr>
              <a:buNone/>
            </a:pPr>
            <a:endParaRPr lang="en-US" sz="2000" dirty="0">
              <a:solidFill>
                <a:schemeClr val="tx1"/>
              </a:solidFill>
              <a:highlight>
                <a:srgbClr val="FCFBF6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chart filling between TMAX and TMIN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seasonal temperature range fluctuations</a:t>
            </a:r>
          </a:p>
        </p:txBody>
      </p:sp>
      <p:pic>
        <p:nvPicPr>
          <p:cNvPr id="8" name="Picture 7" descr="A graph showing the difference between tmax and tmin&#10;&#10;AI-generated content may be incorrect.">
            <a:extLst>
              <a:ext uri="{FF2B5EF4-FFF2-40B4-BE49-F238E27FC236}">
                <a16:creationId xmlns:a16="http://schemas.microsoft.com/office/drawing/2014/main" id="{BF50A97D-B99D-FF44-F260-B9F1E45F6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00" y="2665563"/>
            <a:ext cx="4883649" cy="24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704E-F4AF-DB16-4481-509AB151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BB6D-C908-01FA-20CC-78DDA10FC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Interactive Average Temperature Trend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4F20D-D2BB-2028-F72E-5A84FF5EA2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9C02E2E-65F6-974C-B7CF-DE6BBD5C8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591" y="2633870"/>
            <a:ext cx="2872409" cy="358827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dynamic line chart showing the normalized average temperature (TAVG) for each year.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Quickly identify years with unusually high or low temperatures.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Visually explore short-term fluctuations versus long-term trends.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graph showing the average temperature&#10;&#10;AI-generated content may be incorrect.">
            <a:extLst>
              <a:ext uri="{FF2B5EF4-FFF2-40B4-BE49-F238E27FC236}">
                <a16:creationId xmlns:a16="http://schemas.microsoft.com/office/drawing/2014/main" id="{FB627AF8-EB30-EE7A-C415-AB9833BC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420" y="2633870"/>
            <a:ext cx="4587159" cy="32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883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{3961EA1B-086E-4286-ADC4-722209A1CC73}tf78438558_win32</Template>
  <TotalTime>69</TotalTime>
  <Words>425</Words>
  <Application>Microsoft Office PowerPoint</Application>
  <PresentationFormat>Widescreen</PresentationFormat>
  <Paragraphs>127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Arial Black</vt:lpstr>
      <vt:lpstr>Calibri</vt:lpstr>
      <vt:lpstr>Sabon Next LT</vt:lpstr>
      <vt:lpstr>Custom</vt:lpstr>
      <vt:lpstr>Environmental &amp; Climate Data Analysis</vt:lpstr>
      <vt:lpstr>Project Overview</vt:lpstr>
      <vt:lpstr>Dataset Information</vt:lpstr>
      <vt:lpstr>Data Cleaning and Preparation</vt:lpstr>
      <vt:lpstr>Correlation Heatmap</vt:lpstr>
      <vt:lpstr>Normalized Average Temperature Over Years</vt:lpstr>
      <vt:lpstr>Normalized Annual Precipitation Over Years</vt:lpstr>
      <vt:lpstr>TMAX vs TMIN Range</vt:lpstr>
      <vt:lpstr>Interactive Average Temperature Trend</vt:lpstr>
      <vt:lpstr>TAVG vs PRCP Scatter Plot</vt:lpstr>
      <vt:lpstr>Summary Statistics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Priyansh Gangwar</dc:creator>
  <cp:lastModifiedBy>Priyansh Gangwar</cp:lastModifiedBy>
  <cp:revision>4</cp:revision>
  <dcterms:created xsi:type="dcterms:W3CDTF">2025-05-25T18:01:28Z</dcterms:created>
  <dcterms:modified xsi:type="dcterms:W3CDTF">2025-06-10T16:22:02Z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