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23" r:id="rId12"/>
    <p:sldId id="324" r:id="rId13"/>
    <p:sldId id="326" r:id="rId14"/>
    <p:sldId id="322" r:id="rId15"/>
    <p:sldId id="318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FFEFEF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850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2DB15-70AD-C5E5-56F3-96B06FC61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AF76D-DFE7-DF9E-99D6-3E7083F5A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B673F-4779-FA17-6CEF-472AB728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4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522" y="810227"/>
            <a:ext cx="6450689" cy="3831221"/>
          </a:xfrm>
        </p:spPr>
        <p:txBody>
          <a:bodyPr anchor="ctr"/>
          <a:lstStyle/>
          <a:p>
            <a:r>
              <a:rPr lang="en-US" dirty="0"/>
              <a:t>Environmental &amp; Climate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0CD2D-78DD-007C-76B9-49FA17B1C7AF}"/>
              </a:ext>
            </a:extLst>
          </p:cNvPr>
          <p:cNvSpPr txBox="1"/>
          <p:nvPr/>
        </p:nvSpPr>
        <p:spPr>
          <a:xfrm>
            <a:off x="2807109" y="5724607"/>
            <a:ext cx="657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Presented By: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Sarthak Goswami,  Priyansh Gangwar,  Krishna Garg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E6FD-70AB-837E-5E84-C12BF7CD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8B0C-6A69-4818-2BD4-79862A78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560192"/>
            <a:ext cx="7965461" cy="994164"/>
          </a:xfrm>
        </p:spPr>
        <p:txBody>
          <a:bodyPr/>
          <a:lstStyle/>
          <a:p>
            <a:r>
              <a:rPr lang="en-US" dirty="0"/>
              <a:t>TAVG vs PRCP Scatter Plot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99D3F86-717C-7F77-B9A5-68C8B6E9A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D48903-7C55-D4CD-A2E9-782D798A9E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4667119"/>
            <a:ext cx="377036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C31D0C1-C4FB-4B77-158E-A776521DE498}"/>
              </a:ext>
            </a:extLst>
          </p:cNvPr>
          <p:cNvSpPr txBox="1">
            <a:spLocks/>
          </p:cNvSpPr>
          <p:nvPr/>
        </p:nvSpPr>
        <p:spPr>
          <a:xfrm>
            <a:off x="2926770" y="2325991"/>
            <a:ext cx="3283119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BEBB716B-0DF2-6FD6-E6CD-C0FE345CE00F}"/>
              </a:ext>
            </a:extLst>
          </p:cNvPr>
          <p:cNvSpPr txBox="1">
            <a:spLocks/>
          </p:cNvSpPr>
          <p:nvPr/>
        </p:nvSpPr>
        <p:spPr>
          <a:xfrm>
            <a:off x="2926770" y="2039006"/>
            <a:ext cx="3547602" cy="457200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scatter plot showing the relationship between normalized average temperature (TAVG) and normalized precipitation (PRCP) for each year.</a:t>
            </a: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 whether hotter years tend to coincide with wetter or drier conditions.</a:t>
            </a: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any outliers (e.g., very high rainfall paired with average temperatures).</a:t>
            </a:r>
          </a:p>
        </p:txBody>
      </p:sp>
      <p:pic>
        <p:nvPicPr>
          <p:cNvPr id="7" name="Picture 6" descr="A graph with colored dots&#10;&#10;AI-generated content may be incorrect.">
            <a:extLst>
              <a:ext uri="{FF2B5EF4-FFF2-40B4-BE49-F238E27FC236}">
                <a16:creationId xmlns:a16="http://schemas.microsoft.com/office/drawing/2014/main" id="{595A2776-EF6D-7C8C-8F1E-5D238C26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68" y="2325991"/>
            <a:ext cx="4780808" cy="34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0710"/>
            <a:ext cx="10511627" cy="1012785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DF15C1-73D1-FC0B-E260-D314504A6C8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49480411"/>
              </p:ext>
            </p:extLst>
          </p:nvPr>
        </p:nvGraphicFramePr>
        <p:xfrm>
          <a:off x="914400" y="2316162"/>
          <a:ext cx="10510838" cy="43132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10838">
                  <a:extLst>
                    <a:ext uri="{9D8B030D-6E8A-4147-A177-3AD203B41FA5}">
                      <a16:colId xmlns:a16="http://schemas.microsoft.com/office/drawing/2014/main" val="906468285"/>
                    </a:ext>
                  </a:extLst>
                </a:gridCol>
              </a:tblGrid>
              <a:tr h="43132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121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794CAE3-9411-A483-D26E-72433F16F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840766"/>
              </p:ext>
            </p:extLst>
          </p:nvPr>
        </p:nvGraphicFramePr>
        <p:xfrm>
          <a:off x="915189" y="2306438"/>
          <a:ext cx="10510838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2445468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4210351556"/>
                    </a:ext>
                  </a:extLst>
                </a:gridCol>
                <a:gridCol w="2017643">
                  <a:extLst>
                    <a:ext uri="{9D8B030D-6E8A-4147-A177-3AD203B41FA5}">
                      <a16:colId xmlns:a16="http://schemas.microsoft.com/office/drawing/2014/main" val="275232661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714708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Std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081" y="559001"/>
            <a:ext cx="7843837" cy="10127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A39B9-8B90-9720-D2BF-BC991EB5BD03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988626" y="2112060"/>
            <a:ext cx="55683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Findings: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0372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Evidence of gradual warming (TAVG)</a:t>
            </a:r>
          </a:p>
          <a:p>
            <a:pPr marL="690372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Precipitation levels fluctuate year-to-year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Next Steps: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0372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Regional analysis by station/continent</a:t>
            </a:r>
          </a:p>
          <a:p>
            <a:pPr marL="690372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Forecasting future trends (time-series models)</a:t>
            </a:r>
          </a:p>
          <a:p>
            <a:pPr marL="690372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Integrate CO₂ and other environmental variables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05" y="1023703"/>
            <a:ext cx="5715000" cy="2727709"/>
          </a:xfrm>
        </p:spPr>
        <p:txBody>
          <a:bodyPr/>
          <a:lstStyle/>
          <a:p>
            <a:r>
              <a:rPr lang="en-US" sz="4000" dirty="0"/>
              <a:t>Thank </a:t>
            </a:r>
            <a:br>
              <a:rPr lang="en-US" sz="4000" dirty="0"/>
            </a:br>
            <a:r>
              <a:rPr lang="en-US" sz="4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5770"/>
            <a:ext cx="6583680" cy="65598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F5956D-B700-4D7A-EC73-07D13591C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348" y="2236743"/>
            <a:ext cx="637456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climate trends using a sample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Surface Summary of the Year (GSOY)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analyze average temperature and precipitation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across multiple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Data Cleaning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Feature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Visual Analysis &amp; 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29334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2A1BF1-B534-DE82-0E29-1400435F5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584719"/>
            <a:ext cx="419217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GSOY Sample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(Yearly)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TAVG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(Average Temperature)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(Max Temp)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(Min Temp)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PRCP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(Precipitation)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transformed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analysis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EE151-AFB7-C9BF-EE3D-B8A5E9BF147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2482434"/>
            <a:ext cx="49271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datetime format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Filled missing values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TAVG using mean imputation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PRCP using forward-fill method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TAVG and PRCP using Min-Max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816016"/>
            <a:ext cx="7043617" cy="940491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47052" y="2554358"/>
            <a:ext cx="3349487" cy="3487626"/>
          </a:xfrm>
        </p:spPr>
        <p:txBody>
          <a:bodyPr/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>
              <a:buNone/>
            </a:pPr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Strong correlation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observed between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TAVG, TMAX, and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TMIN</a:t>
            </a:r>
          </a:p>
          <a:p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PRCP shows less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correlation with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temperature features</a:t>
            </a:r>
          </a:p>
          <a:p>
            <a:endParaRPr lang="en-US" dirty="0"/>
          </a:p>
        </p:txBody>
      </p:sp>
      <p:pic>
        <p:nvPicPr>
          <p:cNvPr id="6" name="Picture 5" descr="A screenshot of a heatmap&#10;&#10;AI-generated content may be incorrect.">
            <a:extLst>
              <a:ext uri="{FF2B5EF4-FFF2-40B4-BE49-F238E27FC236}">
                <a16:creationId xmlns:a16="http://schemas.microsoft.com/office/drawing/2014/main" id="{5FA44890-11CA-1DF6-51D9-81EA9D17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94" y="2376291"/>
            <a:ext cx="4421133" cy="3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Normalized Average Temperature Over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591" y="2633870"/>
            <a:ext cx="2872409" cy="35882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Gradual increase in normalized average temperatures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possible   climate warming patterns</a:t>
            </a:r>
          </a:p>
          <a:p>
            <a:endParaRPr lang="en-US" dirty="0"/>
          </a:p>
        </p:txBody>
      </p:sp>
      <p:pic>
        <p:nvPicPr>
          <p:cNvPr id="5" name="Picture 4" descr="A graph showing the average temperature trend&#10;&#10;AI-generated content may be incorrect.">
            <a:extLst>
              <a:ext uri="{FF2B5EF4-FFF2-40B4-BE49-F238E27FC236}">
                <a16:creationId xmlns:a16="http://schemas.microsoft.com/office/drawing/2014/main" id="{FAC06F75-10B4-F765-546B-ABE64E20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633870"/>
            <a:ext cx="5155403" cy="25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163"/>
            <a:ext cx="7631709" cy="1645858"/>
          </a:xfrm>
        </p:spPr>
        <p:txBody>
          <a:bodyPr/>
          <a:lstStyle/>
          <a:p>
            <a:r>
              <a:rPr lang="en-US" dirty="0"/>
              <a:t>Normalized Annual Precipitation Over Years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4699" y="2723322"/>
            <a:ext cx="3052658" cy="37235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Precipitation levels show fluctuations over the years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clear increasing or decreasing trend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54F3FC78-92DE-234A-7FE1-3539EB03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91" y="2594113"/>
            <a:ext cx="5065098" cy="31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B42-5D95-EB3F-128B-7D6E22B8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295" y="569112"/>
            <a:ext cx="7043617" cy="1102266"/>
          </a:xfrm>
        </p:spPr>
        <p:txBody>
          <a:bodyPr/>
          <a:lstStyle/>
          <a:p>
            <a:r>
              <a:rPr lang="en-US" dirty="0"/>
              <a:t>TMAX vs TMIN Range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68E5C-8D4F-15A7-A51F-F9E5DA717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E3EA-386E-F4A1-CA88-3053296443F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4748" y="2568674"/>
            <a:ext cx="3099479" cy="3298783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chart filling between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TMAX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TMIN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seasonal temperature range fluctuations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showing the difference between tmax and tmin&#10;&#10;AI-generated content may be incorrect.">
            <a:extLst>
              <a:ext uri="{FF2B5EF4-FFF2-40B4-BE49-F238E27FC236}">
                <a16:creationId xmlns:a16="http://schemas.microsoft.com/office/drawing/2014/main" id="{51DA1B90-1D9A-2BA6-2D50-B9E1AE75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13" y="2684288"/>
            <a:ext cx="4947863" cy="24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C859-87B5-0C95-89F2-49A893E8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834635"/>
            <a:ext cx="7796464" cy="1222385"/>
          </a:xfrm>
        </p:spPr>
        <p:txBody>
          <a:bodyPr/>
          <a:lstStyle/>
          <a:p>
            <a:r>
              <a:rPr lang="en-US" dirty="0"/>
              <a:t>Interactive Average Temperature Trend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2C13-A8C0-C270-83F6-64057AE55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ED4069-6755-D240-8353-463A052A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580" y="2452115"/>
            <a:ext cx="3283119" cy="37203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dynamic line chart showing the normalized average temperature (TAVG) for each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Quickly identify years with unusually high or low temperatures.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explore short-term fluctuations versus long-term trends.</a:t>
            </a:r>
          </a:p>
        </p:txBody>
      </p:sp>
      <p:pic>
        <p:nvPicPr>
          <p:cNvPr id="13" name="Picture 12" descr="A graph showing the average temperature&#10;&#10;AI-generated content may be incorrect.">
            <a:extLst>
              <a:ext uri="{FF2B5EF4-FFF2-40B4-BE49-F238E27FC236}">
                <a16:creationId xmlns:a16="http://schemas.microsoft.com/office/drawing/2014/main" id="{6025AA20-B904-7F71-1895-F9D3C479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78" y="2452115"/>
            <a:ext cx="4623699" cy="32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47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{3961EA1B-086E-4286-ADC4-722209A1CC73}tf78438558_win32</Template>
  <TotalTime>102</TotalTime>
  <Words>423</Words>
  <Application>Microsoft Office PowerPoint</Application>
  <PresentationFormat>Widescreen</PresentationFormat>
  <Paragraphs>126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Sabon Next LT</vt:lpstr>
      <vt:lpstr>Custom</vt:lpstr>
      <vt:lpstr>Environmental &amp; Climate Data Analysis</vt:lpstr>
      <vt:lpstr>Project Overview</vt:lpstr>
      <vt:lpstr>Dataset Information</vt:lpstr>
      <vt:lpstr>Data Cleaning and Preparation</vt:lpstr>
      <vt:lpstr>Correlation Heatmap</vt:lpstr>
      <vt:lpstr>Normalized Average Temperature Over Years</vt:lpstr>
      <vt:lpstr>Normalized Annual Precipitation Over Years</vt:lpstr>
      <vt:lpstr>TMAX vs TMIN Range</vt:lpstr>
      <vt:lpstr>Interactive Average Temperature Trend</vt:lpstr>
      <vt:lpstr>TAVG vs PRCP Scatter Plot</vt:lpstr>
      <vt:lpstr>Summary Statistics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Priyansh Gangwar</dc:creator>
  <cp:lastModifiedBy>Priyansh Gangwar</cp:lastModifiedBy>
  <cp:revision>5</cp:revision>
  <dcterms:created xsi:type="dcterms:W3CDTF">2025-05-25T18:01:28Z</dcterms:created>
  <dcterms:modified xsi:type="dcterms:W3CDTF">2025-06-10T15:09:43Z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