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0" r:id="rId6"/>
    <p:sldId id="266" r:id="rId7"/>
    <p:sldId id="263" r:id="rId8"/>
    <p:sldId id="265" r:id="rId9"/>
    <p:sldId id="264" r:id="rId10"/>
    <p:sldId id="268"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72" d="100"/>
          <a:sy n="72" d="100"/>
        </p:scale>
        <p:origin x="447"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8D6AA21-CEEF-4AC9-8A1C-C57B57B844E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75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D74BA5-9181-4B2A-B765-816AEC8057CB}" type="datetimeFigureOut">
              <a:rPr lang="en-IN" smtClean="0"/>
              <a:t>01/13/25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6AA21-CEEF-4AC9-8A1C-C57B57B844EF}" type="slidenum">
              <a:rPr lang="en-IN" smtClean="0"/>
              <a:t>‹#›</a:t>
            </a:fld>
            <a:endParaRPr lang="en-IN"/>
          </a:p>
        </p:txBody>
      </p:sp>
    </p:spTree>
    <p:extLst>
      <p:ext uri="{BB962C8B-B14F-4D97-AF65-F5344CB8AC3E}">
        <p14:creationId xmlns:p14="http://schemas.microsoft.com/office/powerpoint/2010/main" val="276641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4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095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spTree>
    <p:extLst>
      <p:ext uri="{BB962C8B-B14F-4D97-AF65-F5344CB8AC3E}">
        <p14:creationId xmlns:p14="http://schemas.microsoft.com/office/powerpoint/2010/main" val="64187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479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69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347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05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spTree>
    <p:extLst>
      <p:ext uri="{BB962C8B-B14F-4D97-AF65-F5344CB8AC3E}">
        <p14:creationId xmlns:p14="http://schemas.microsoft.com/office/powerpoint/2010/main" val="61676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D74BA5-9181-4B2A-B765-816AEC8057CB}" type="datetimeFigureOut">
              <a:rPr lang="en-IN" smtClean="0"/>
              <a:t>01/13/25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6AA21-CEEF-4AC9-8A1C-C57B57B844E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81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D74BA5-9181-4B2A-B765-816AEC8057CB}" type="datetimeFigureOut">
              <a:rPr lang="en-IN" smtClean="0"/>
              <a:t>01/13/25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6AA21-CEEF-4AC9-8A1C-C57B57B844EF}" type="slidenum">
              <a:rPr lang="en-IN" smtClean="0"/>
              <a:t>‹#›</a:t>
            </a:fld>
            <a:endParaRPr lang="en-IN"/>
          </a:p>
        </p:txBody>
      </p:sp>
    </p:spTree>
    <p:extLst>
      <p:ext uri="{BB962C8B-B14F-4D97-AF65-F5344CB8AC3E}">
        <p14:creationId xmlns:p14="http://schemas.microsoft.com/office/powerpoint/2010/main" val="347275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D74BA5-9181-4B2A-B765-816AEC8057CB}" type="datetimeFigureOut">
              <a:rPr lang="en-IN" smtClean="0"/>
              <a:t>01/13/25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6AA21-CEEF-4AC9-8A1C-C57B57B844E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647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D74BA5-9181-4B2A-B765-816AEC8057CB}" type="datetimeFigureOut">
              <a:rPr lang="en-IN" smtClean="0"/>
              <a:t>01/13/25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6AA21-CEEF-4AC9-8A1C-C57B57B844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12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74BA5-9181-4B2A-B765-816AEC8057CB}" type="datetimeFigureOut">
              <a:rPr lang="en-IN" smtClean="0"/>
              <a:t>01/13/25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6AA21-CEEF-4AC9-8A1C-C57B57B844EF}" type="slidenum">
              <a:rPr lang="en-IN" smtClean="0"/>
              <a:t>‹#›</a:t>
            </a:fld>
            <a:endParaRPr lang="en-IN"/>
          </a:p>
        </p:txBody>
      </p:sp>
    </p:spTree>
    <p:extLst>
      <p:ext uri="{BB962C8B-B14F-4D97-AF65-F5344CB8AC3E}">
        <p14:creationId xmlns:p14="http://schemas.microsoft.com/office/powerpoint/2010/main" val="152537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D74BA5-9181-4B2A-B765-816AEC8057CB}" type="datetimeFigureOut">
              <a:rPr lang="en-IN" smtClean="0"/>
              <a:t>01/13/25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6AA21-CEEF-4AC9-8A1C-C57B57B844E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867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D74BA5-9181-4B2A-B765-816AEC8057CB}" type="datetimeFigureOut">
              <a:rPr lang="en-IN" smtClean="0"/>
              <a:t>01/13/25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6AA21-CEEF-4AC9-8A1C-C57B57B844EF}" type="slidenum">
              <a:rPr lang="en-IN" smtClean="0"/>
              <a:t>‹#›</a:t>
            </a:fld>
            <a:endParaRPr lang="en-IN"/>
          </a:p>
        </p:txBody>
      </p:sp>
    </p:spTree>
    <p:extLst>
      <p:ext uri="{BB962C8B-B14F-4D97-AF65-F5344CB8AC3E}">
        <p14:creationId xmlns:p14="http://schemas.microsoft.com/office/powerpoint/2010/main" val="301342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D74BA5-9181-4B2A-B765-816AEC8057CB}" type="datetimeFigureOut">
              <a:rPr lang="en-IN" smtClean="0"/>
              <a:t>01/13/25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D6AA21-CEEF-4AC9-8A1C-C57B57B844EF}" type="slidenum">
              <a:rPr lang="en-IN" smtClean="0"/>
              <a:t>‹#›</a:t>
            </a:fld>
            <a:endParaRPr lang="en-IN"/>
          </a:p>
        </p:txBody>
      </p:sp>
    </p:spTree>
    <p:extLst>
      <p:ext uri="{BB962C8B-B14F-4D97-AF65-F5344CB8AC3E}">
        <p14:creationId xmlns:p14="http://schemas.microsoft.com/office/powerpoint/2010/main" val="596376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srm-mic/all-about-structural-similarity-index-ssim-theory-code-in-pytorch-6551b455541e" TargetMode="External"/><Relationship Id="rId7" Type="http://schemas.openxmlformats.org/officeDocument/2006/relationships/hyperlink" Target="https://www.youtube.com/channel/UC4JX40jDee_tINbkjycV4Sg" TargetMode="External"/><Relationship Id="rId2" Type="http://schemas.openxmlformats.org/officeDocument/2006/relationships/hyperlink" Target="https://www.geeksforgeeks.org/software-engineering-classical-waterfall-model/" TargetMode="External"/><Relationship Id="rId1" Type="http://schemas.openxmlformats.org/officeDocument/2006/relationships/slideLayout" Target="../slideLayouts/slideLayout7.xml"/><Relationship Id="rId6" Type="http://schemas.openxmlformats.org/officeDocument/2006/relationships/hyperlink" Target="https://www.youtube.com/channel/UCx1_WfGX9D9rmsJNBM5qsMA" TargetMode="External"/><Relationship Id="rId5" Type="http://schemas.openxmlformats.org/officeDocument/2006/relationships/hyperlink" Target="https://towardsdatascience.com/face-recognition-how-lbph-works-90ec258c3d6b" TargetMode="External"/><Relationship Id="rId4" Type="http://schemas.openxmlformats.org/officeDocument/2006/relationships/hyperlink" Target="https://medium.com/geeky-bawa/face-identification-using-haar-cascade-classifier-af3468a448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sz="4000" dirty="0" smtClean="0">
                <a:latin typeface="Times New Roman" panose="02020603050405020304" pitchFamily="18" charset="0"/>
                <a:cs typeface="Times New Roman" panose="02020603050405020304" pitchFamily="18" charset="0"/>
              </a:rPr>
              <a:t>SMART CCTV CAMERA</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557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789754" y="1704015"/>
            <a:ext cx="5112000" cy="438444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45000"/>
              <a:buFont typeface="StarSymbol"/>
              <a:buChar char="●"/>
            </a:pPr>
            <a:r>
              <a:rPr lang="en-IN" smtClean="0"/>
              <a:t>This feature allows to train the model on known circle of us.</a:t>
            </a:r>
          </a:p>
          <a:p>
            <a:pPr>
              <a:buSzPct val="45000"/>
              <a:buFont typeface="StarSymbol"/>
              <a:buChar char="●"/>
            </a:pPr>
            <a:r>
              <a:rPr lang="en-IN" smtClean="0"/>
              <a:t>Next time just predict who entered</a:t>
            </a:r>
          </a:p>
          <a:p>
            <a:pPr>
              <a:buSzPct val="45000"/>
              <a:buFont typeface="StarSymbol"/>
              <a:buChar char="●"/>
            </a:pPr>
            <a:r>
              <a:rPr lang="en-IN" smtClean="0"/>
              <a:t>Uses LBPHFace Identifaction method.</a:t>
            </a:r>
            <a:endParaRPr lang="en-IN"/>
          </a:p>
        </p:txBody>
      </p:sp>
      <p:sp>
        <p:nvSpPr>
          <p:cNvPr id="6" name="Title 1"/>
          <p:cNvSpPr txBox="1">
            <a:spLocks/>
          </p:cNvSpPr>
          <p:nvPr/>
        </p:nvSpPr>
        <p:spPr>
          <a:xfrm>
            <a:off x="1365934" y="441855"/>
            <a:ext cx="9071640" cy="126216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smtClean="0">
                <a:latin typeface="Times New Roman" panose="02020603050405020304" pitchFamily="18" charset="0"/>
                <a:cs typeface="Times New Roman" panose="02020603050405020304" pitchFamily="18" charset="0"/>
              </a:rPr>
              <a:t>Identify me !</a:t>
            </a:r>
            <a:endParaRPr lang="en-IN" sz="4000" dirty="0">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814372" y="3805623"/>
            <a:ext cx="9071640" cy="49860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45000"/>
              <a:buFont typeface="StarSymbol"/>
              <a:buChar char="●"/>
            </a:pPr>
            <a:r>
              <a:rPr lang="en-IN" smtClean="0"/>
              <a:t>First Train the model with dataset.</a:t>
            </a:r>
          </a:p>
          <a:p>
            <a:pPr>
              <a:buSzPct val="45000"/>
              <a:buFont typeface="StarSymbol"/>
              <a:buChar char="●"/>
            </a:pPr>
            <a:r>
              <a:rPr lang="en-IN" smtClean="0"/>
              <a:t>Second Detect for faces in frames.</a:t>
            </a:r>
          </a:p>
          <a:p>
            <a:pPr>
              <a:buSzPct val="45000"/>
              <a:buFont typeface="StarSymbol"/>
              <a:buChar char="●"/>
            </a:pPr>
            <a:r>
              <a:rPr lang="en-IN" smtClean="0"/>
              <a:t>Then make prediction by using trained model</a:t>
            </a: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839" y="3402336"/>
            <a:ext cx="1771650" cy="2581275"/>
          </a:xfrm>
          <a:prstGeom prst="rect">
            <a:avLst/>
          </a:prstGeom>
        </p:spPr>
      </p:pic>
      <p:sp>
        <p:nvSpPr>
          <p:cNvPr id="9" name="Oval Callout 8"/>
          <p:cNvSpPr/>
          <p:nvPr/>
        </p:nvSpPr>
        <p:spPr>
          <a:xfrm>
            <a:off x="7967271" y="2211050"/>
            <a:ext cx="2053653" cy="111481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rPr>
              <a:t>KOHLI</a:t>
            </a:r>
            <a:endParaRPr lang="en-IN" b="1" dirty="0" smtClean="0">
              <a:solidFill>
                <a:schemeClr val="tx1"/>
              </a:solidFill>
            </a:endParaRPr>
          </a:p>
          <a:p>
            <a:pPr algn="ctr"/>
            <a:endParaRPr lang="en-IN" dirty="0"/>
          </a:p>
        </p:txBody>
      </p:sp>
    </p:spTree>
    <p:extLst>
      <p:ext uri="{BB962C8B-B14F-4D97-AF65-F5344CB8AC3E}">
        <p14:creationId xmlns:p14="http://schemas.microsoft.com/office/powerpoint/2010/main" val="115212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0086" y="571699"/>
            <a:ext cx="4982827" cy="1077218"/>
          </a:xfrm>
          <a:prstGeom prst="rect">
            <a:avLst/>
          </a:prstGeom>
        </p:spPr>
        <p:txBody>
          <a:bodyPr wrap="square">
            <a:spAutoFit/>
          </a:bodyPr>
          <a:lstStyle/>
          <a:p>
            <a:pPr algn="just">
              <a:lnSpc>
                <a:spcPct val="200000"/>
              </a:lnSpc>
              <a:spcAft>
                <a:spcPts val="0"/>
              </a:spcAft>
            </a:pPr>
            <a:r>
              <a:rPr lang="en-US" sz="3200" dirty="0" smtClean="0">
                <a:effectLst/>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Conclusion</a:t>
            </a:r>
            <a:r>
              <a:rPr lang="en-US" sz="2800" dirty="0">
                <a:latin typeface="Times New Roman" panose="02020603050405020304" pitchFamily="18" charset="0"/>
                <a:ea typeface="Times New Roman" panose="02020603050405020304" pitchFamily="18" charset="0"/>
              </a:rPr>
              <a:t> and </a:t>
            </a:r>
            <a:r>
              <a:rPr lang="en-US" sz="3200" dirty="0">
                <a:latin typeface="Times New Roman" panose="02020603050405020304" pitchFamily="18" charset="0"/>
                <a:ea typeface="Times New Roman" panose="02020603050405020304" pitchFamily="18" charset="0"/>
              </a:rPr>
              <a:t>Future</a:t>
            </a:r>
            <a:r>
              <a:rPr lang="en-US" sz="2800" dirty="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Work</a:t>
            </a:r>
            <a:endParaRPr lang="en-IN" sz="2400" dirty="0">
              <a:effectLst/>
              <a:latin typeface="Calibri" panose="020F0502020204030204" pitchFamily="34" charset="0"/>
              <a:ea typeface="Calibri" panose="020F0502020204030204" pitchFamily="34" charset="0"/>
            </a:endParaRPr>
          </a:p>
        </p:txBody>
      </p:sp>
      <p:sp>
        <p:nvSpPr>
          <p:cNvPr id="3" name="Rectangle 2"/>
          <p:cNvSpPr/>
          <p:nvPr/>
        </p:nvSpPr>
        <p:spPr>
          <a:xfrm>
            <a:off x="1386590" y="1712070"/>
            <a:ext cx="8934138" cy="4585871"/>
          </a:xfrm>
          <a:prstGeom prst="rect">
            <a:avLst/>
          </a:prstGeom>
        </p:spPr>
        <p:txBody>
          <a:bodyPr wrap="square">
            <a:spAutoFit/>
          </a:bodyPr>
          <a:lstStyle/>
          <a:p>
            <a:pPr>
              <a:spcAft>
                <a:spcPts val="0"/>
              </a:spcAft>
            </a:pPr>
            <a:r>
              <a:rPr lang="en-US" sz="1600" dirty="0" smtClean="0">
                <a:effectLst/>
                <a:latin typeface="Times New Roman" panose="02020603050405020304" pitchFamily="18" charset="0"/>
                <a:ea typeface="Calibri" panose="020F0502020204030204" pitchFamily="34" charset="0"/>
              </a:rPr>
              <a:t>Based On the technology improvements such being having the capability of small size but high processing power this project can be broadly used. Below are some future workout on this project.</a:t>
            </a:r>
            <a:endParaRPr lang="en-IN" sz="1400" dirty="0" smtClean="0">
              <a:effectLst/>
              <a:latin typeface="Calibri" panose="020F0502020204030204" pitchFamily="34" charset="0"/>
              <a:ea typeface="Calibri" panose="020F0502020204030204" pitchFamily="34" charset="0"/>
            </a:endParaRPr>
          </a:p>
          <a:p>
            <a:pPr>
              <a:spcAft>
                <a:spcPts val="0"/>
              </a:spcAft>
            </a:pPr>
            <a:r>
              <a:rPr lang="en-US" sz="1600" dirty="0" smtClean="0">
                <a:effectLst/>
                <a:latin typeface="Times New Roman" panose="02020603050405020304" pitchFamily="18" charset="0"/>
                <a:ea typeface="Calibri" panose="020F0502020204030204" pitchFamily="34" charset="0"/>
              </a:rPr>
              <a:t> </a:t>
            </a:r>
            <a:endParaRPr lang="en-IN" sz="1400" dirty="0" smtClean="0">
              <a:effectLst/>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tabLst>
                <a:tab pos="457200" algn="l"/>
              </a:tabLst>
            </a:pPr>
            <a:r>
              <a:rPr lang="en-US" sz="1600" dirty="0" smtClean="0">
                <a:effectLst/>
                <a:latin typeface="Times New Roman" panose="02020603050405020304" pitchFamily="18" charset="0"/>
                <a:ea typeface="Calibri" panose="020F0502020204030204" pitchFamily="34" charset="0"/>
                <a:cs typeface="Symbol" panose="05050102010706020507" pitchFamily="18" charset="2"/>
              </a:rPr>
              <a:t>Creating Portable CCTV.</a:t>
            </a:r>
            <a:endParaRPr lang="en-IN" sz="1400"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1600" dirty="0" smtClean="0">
                <a:effectLst/>
                <a:latin typeface="Times New Roman" panose="02020603050405020304" pitchFamily="18" charset="0"/>
                <a:ea typeface="Calibri" panose="020F0502020204030204" pitchFamily="34" charset="0"/>
                <a:cs typeface="Symbol" panose="05050102010706020507" pitchFamily="18" charset="2"/>
              </a:rPr>
              <a:t>Adding in-built night vision capability.</a:t>
            </a:r>
            <a:endParaRPr lang="en-IN" sz="1400"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1600" dirty="0" smtClean="0">
                <a:effectLst/>
                <a:latin typeface="Times New Roman" panose="02020603050405020304" pitchFamily="18" charset="0"/>
                <a:ea typeface="Calibri" panose="020F0502020204030204" pitchFamily="34" charset="0"/>
                <a:cs typeface="Symbol" panose="05050102010706020507" pitchFamily="18" charset="2"/>
              </a:rPr>
              <a:t>Adding deep learning if having high power device.</a:t>
            </a:r>
            <a:endParaRPr lang="en-IN" sz="1400"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1600" dirty="0" smtClean="0">
                <a:effectLst/>
                <a:latin typeface="Times New Roman" panose="02020603050405020304" pitchFamily="18" charset="0"/>
                <a:ea typeface="Calibri" panose="020F0502020204030204" pitchFamily="34" charset="0"/>
                <a:cs typeface="Symbol" panose="05050102010706020507" pitchFamily="18" charset="2"/>
              </a:rPr>
              <a:t>More feature such as</a:t>
            </a:r>
            <a:endParaRPr lang="en-IN" sz="1400" dirty="0" smtClean="0">
              <a:effectLst/>
              <a:latin typeface="Calibri" panose="020F0502020204030204" pitchFamily="34" charset="0"/>
              <a:ea typeface="Calibri" panose="020F0502020204030204" pitchFamily="34" charset="0"/>
              <a:cs typeface="Symbol" panose="05050102010706020507" pitchFamily="18" charset="2"/>
            </a:endParaRPr>
          </a:p>
          <a:p>
            <a:pPr marL="742950" lvl="1" indent="-285750">
              <a:spcAft>
                <a:spcPts val="0"/>
              </a:spcAft>
              <a:buFont typeface="OpenSymbol"/>
              <a:buChar char="◦"/>
              <a:tabLst>
                <a:tab pos="685800" algn="l"/>
              </a:tabLst>
            </a:pPr>
            <a:r>
              <a:rPr lang="en-US" sz="1600" dirty="0" smtClean="0">
                <a:effectLst/>
                <a:latin typeface="Times New Roman" panose="02020603050405020304" pitchFamily="18" charset="0"/>
                <a:ea typeface="Calibri" panose="020F0502020204030204" pitchFamily="34" charset="0"/>
                <a:cs typeface="OpenSymbol"/>
              </a:rPr>
              <a:t>Deadly weapon detection</a:t>
            </a:r>
            <a:endParaRPr lang="en-IN" sz="1400" dirty="0" smtClean="0">
              <a:effectLst/>
              <a:latin typeface="Calibri" panose="020F0502020204030204" pitchFamily="34" charset="0"/>
              <a:ea typeface="Calibri" panose="020F0502020204030204" pitchFamily="34" charset="0"/>
              <a:cs typeface="OpenSymbol"/>
            </a:endParaRPr>
          </a:p>
          <a:p>
            <a:pPr marL="742950" lvl="1" indent="-285750">
              <a:spcAft>
                <a:spcPts val="0"/>
              </a:spcAft>
              <a:buFont typeface="OpenSymbol"/>
              <a:buChar char="◦"/>
              <a:tabLst>
                <a:tab pos="685800" algn="l"/>
              </a:tabLst>
            </a:pPr>
            <a:r>
              <a:rPr lang="en-US" sz="1600" dirty="0" smtClean="0">
                <a:effectLst/>
                <a:latin typeface="Times New Roman" panose="02020603050405020304" pitchFamily="18" charset="0"/>
                <a:ea typeface="Calibri" panose="020F0502020204030204" pitchFamily="34" charset="0"/>
                <a:cs typeface="OpenSymbol"/>
              </a:rPr>
              <a:t>Accident detection</a:t>
            </a:r>
            <a:endParaRPr lang="en-IN" sz="1400" dirty="0" smtClean="0">
              <a:effectLst/>
              <a:latin typeface="Calibri" panose="020F0502020204030204" pitchFamily="34" charset="0"/>
              <a:ea typeface="Calibri" panose="020F0502020204030204" pitchFamily="34" charset="0"/>
              <a:cs typeface="OpenSymbol"/>
            </a:endParaRPr>
          </a:p>
          <a:p>
            <a:pPr marL="742950" lvl="1" indent="-285750">
              <a:spcAft>
                <a:spcPts val="0"/>
              </a:spcAft>
              <a:buFont typeface="OpenSymbol"/>
              <a:buChar char="◦"/>
              <a:tabLst>
                <a:tab pos="685800" algn="l"/>
              </a:tabLst>
            </a:pPr>
            <a:r>
              <a:rPr lang="en-US" sz="1600" dirty="0" smtClean="0">
                <a:effectLst/>
                <a:latin typeface="Times New Roman" panose="02020603050405020304" pitchFamily="18" charset="0"/>
                <a:ea typeface="Calibri" panose="020F0502020204030204" pitchFamily="34" charset="0"/>
                <a:cs typeface="OpenSymbol"/>
              </a:rPr>
              <a:t>Fire Detection</a:t>
            </a:r>
            <a:endParaRPr lang="en-IN" sz="1400" dirty="0" smtClean="0">
              <a:effectLst/>
              <a:latin typeface="Calibri" panose="020F0502020204030204" pitchFamily="34" charset="0"/>
              <a:ea typeface="Calibri" panose="020F0502020204030204" pitchFamily="34" charset="0"/>
              <a:cs typeface="OpenSymbol"/>
            </a:endParaRPr>
          </a:p>
          <a:p>
            <a:pPr marL="742950" lvl="1" indent="-285750">
              <a:spcAft>
                <a:spcPts val="0"/>
              </a:spcAft>
              <a:buFont typeface="OpenSymbol"/>
              <a:buChar char="◦"/>
              <a:tabLst>
                <a:tab pos="685800" algn="l"/>
              </a:tabLst>
            </a:pPr>
            <a:r>
              <a:rPr lang="en-US" sz="1600" dirty="0" smtClean="0">
                <a:effectLst/>
                <a:latin typeface="Times New Roman" panose="02020603050405020304" pitchFamily="18" charset="0"/>
                <a:ea typeface="Calibri" panose="020F0502020204030204" pitchFamily="34" charset="0"/>
                <a:cs typeface="OpenSymbol"/>
              </a:rPr>
              <a:t>much more.</a:t>
            </a:r>
            <a:endParaRPr lang="en-IN" sz="1400" dirty="0" smtClean="0">
              <a:effectLst/>
              <a:latin typeface="Calibri" panose="020F0502020204030204" pitchFamily="34" charset="0"/>
              <a:ea typeface="Calibri" panose="020F0502020204030204" pitchFamily="34" charset="0"/>
              <a:cs typeface="OpenSymbol"/>
            </a:endParaRPr>
          </a:p>
          <a:p>
            <a:pPr marL="342900" lvl="0" indent="-342900">
              <a:spcAft>
                <a:spcPts val="0"/>
              </a:spcAft>
              <a:buFont typeface="Symbol" panose="05050102010706020507" pitchFamily="18" charset="2"/>
              <a:buChar char=""/>
              <a:tabLst>
                <a:tab pos="457200" algn="l"/>
              </a:tabLst>
            </a:pPr>
            <a:r>
              <a:rPr lang="en-US" sz="1600" dirty="0" smtClean="0">
                <a:effectLst/>
                <a:latin typeface="Times New Roman" panose="02020603050405020304" pitchFamily="18" charset="0"/>
                <a:ea typeface="Calibri" panose="020F0502020204030204" pitchFamily="34" charset="0"/>
                <a:cs typeface="Symbol" panose="05050102010706020507" pitchFamily="18" charset="2"/>
              </a:rPr>
              <a:t>Making  stand alone application with no requirements such as python, etc.</a:t>
            </a:r>
            <a:endParaRPr lang="en-IN" sz="1400"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1600" dirty="0" smtClean="0">
                <a:effectLst/>
                <a:latin typeface="Times New Roman" panose="02020603050405020304" pitchFamily="18" charset="0"/>
                <a:ea typeface="Calibri" panose="020F0502020204030204" pitchFamily="34" charset="0"/>
                <a:cs typeface="Symbol" panose="05050102010706020507" pitchFamily="18" charset="2"/>
              </a:rPr>
              <a:t>Making standalone device.</a:t>
            </a:r>
            <a:endParaRPr lang="en-IN" sz="1400" dirty="0" smtClean="0">
              <a:effectLst/>
              <a:latin typeface="Calibri" panose="020F0502020204030204" pitchFamily="34" charset="0"/>
              <a:ea typeface="Calibri" panose="020F0502020204030204" pitchFamily="34" charset="0"/>
              <a:cs typeface="Symbol" panose="05050102010706020507" pitchFamily="18" charset="2"/>
            </a:endParaRPr>
          </a:p>
          <a:p>
            <a:pPr>
              <a:spcAft>
                <a:spcPts val="0"/>
              </a:spcAft>
            </a:pPr>
            <a:r>
              <a:rPr lang="en-US" sz="1600" dirty="0" smtClean="0">
                <a:effectLst/>
                <a:latin typeface="Times New Roman" panose="02020603050405020304" pitchFamily="18" charset="0"/>
                <a:ea typeface="Calibri" panose="020F0502020204030204" pitchFamily="34" charset="0"/>
              </a:rPr>
              <a:t> </a:t>
            </a:r>
            <a:endParaRPr lang="en-IN" sz="1400" dirty="0" smtClean="0">
              <a:effectLst/>
              <a:latin typeface="Calibri" panose="020F0502020204030204" pitchFamily="34" charset="0"/>
              <a:ea typeface="Calibri" panose="020F0502020204030204" pitchFamily="34" charset="0"/>
            </a:endParaRPr>
          </a:p>
          <a:p>
            <a:pPr>
              <a:spcAft>
                <a:spcPts val="0"/>
              </a:spcAft>
            </a:pPr>
            <a:r>
              <a:rPr lang="en-US" sz="1600" dirty="0" smtClean="0">
                <a:effectLst/>
                <a:latin typeface="Times New Roman" panose="02020603050405020304" pitchFamily="18" charset="0"/>
                <a:ea typeface="Calibri" panose="020F0502020204030204" pitchFamily="34" charset="0"/>
              </a:rPr>
              <a:t>Adding DL support would create broad scope in this project such as with DL we would be able to add up much more functionality.</a:t>
            </a:r>
            <a:endParaRPr lang="en-IN" sz="1400" dirty="0" smtClean="0">
              <a:effectLst/>
              <a:latin typeface="Calibri" panose="020F0502020204030204" pitchFamily="34" charset="0"/>
              <a:ea typeface="Calibri" panose="020F0502020204030204" pitchFamily="34" charset="0"/>
            </a:endParaRPr>
          </a:p>
          <a:p>
            <a:pPr algn="just">
              <a:spcAft>
                <a:spcPts val="0"/>
              </a:spcAft>
            </a:pPr>
            <a:r>
              <a:rPr lang="en-US" sz="1600" b="1" dirty="0" smtClean="0">
                <a:effectLst/>
                <a:latin typeface="Times New Roman" panose="02020603050405020304" pitchFamily="18" charset="0"/>
                <a:ea typeface="Times New Roman" panose="02020603050405020304" pitchFamily="18" charset="0"/>
              </a:rPr>
              <a:t> </a:t>
            </a:r>
            <a:endParaRPr lang="en-IN" sz="1400" dirty="0" smtClean="0">
              <a:effectLst/>
              <a:latin typeface="Calibri" panose="020F0502020204030204" pitchFamily="34" charset="0"/>
              <a:ea typeface="Calibri" panose="020F0502020204030204" pitchFamily="34" charset="0"/>
            </a:endParaRPr>
          </a:p>
          <a:p>
            <a:pPr algn="just">
              <a:spcAft>
                <a:spcPts val="0"/>
              </a:spcAft>
            </a:pPr>
            <a:r>
              <a:rPr lang="en-US" sz="2000" b="1" u="none" strike="noStrike" dirty="0" smtClean="0">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52022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4525" y="853403"/>
            <a:ext cx="3466068" cy="646331"/>
          </a:xfrm>
          <a:prstGeom prst="rect">
            <a:avLst/>
          </a:prstGeom>
        </p:spPr>
        <p:txBody>
          <a:bodyPr wrap="square">
            <a:spAutoFit/>
          </a:bodyPr>
          <a:lstStyle/>
          <a:p>
            <a:r>
              <a:rPr lang="en-US" sz="3600" dirty="0">
                <a:latin typeface="Times New Roman" panose="02020603050405020304" pitchFamily="18" charset="0"/>
                <a:ea typeface="Times New Roman" panose="02020603050405020304" pitchFamily="18" charset="0"/>
              </a:rPr>
              <a:t>References</a:t>
            </a:r>
            <a:endParaRPr lang="en-IN" sz="4400" dirty="0"/>
          </a:p>
        </p:txBody>
      </p:sp>
      <p:sp>
        <p:nvSpPr>
          <p:cNvPr id="3" name="Rectangle 2"/>
          <p:cNvSpPr/>
          <p:nvPr/>
        </p:nvSpPr>
        <p:spPr>
          <a:xfrm>
            <a:off x="1514007" y="1416569"/>
            <a:ext cx="8566877" cy="4401205"/>
          </a:xfrm>
          <a:prstGeom prst="rect">
            <a:avLst/>
          </a:prstGeom>
        </p:spPr>
        <p:txBody>
          <a:bodyPr wrap="square">
            <a:spAutoFit/>
          </a:bodyPr>
          <a:lstStyle/>
          <a:p>
            <a:pPr>
              <a:spcAft>
                <a:spcPts val="0"/>
              </a:spcAft>
            </a:pPr>
            <a:r>
              <a:rPr lang="en-US" sz="2000" dirty="0">
                <a:latin typeface="Times New Roman" panose="02020603050405020304" pitchFamily="18" charset="0"/>
                <a:ea typeface="Calibri" panose="020F0502020204030204" pitchFamily="34" charset="0"/>
              </a:rPr>
              <a:t>For making this project we have used so many websites and papers and </a:t>
            </a:r>
            <a:r>
              <a:rPr lang="en-US" sz="2000" dirty="0" err="1">
                <a:latin typeface="Times New Roman" panose="02020603050405020304" pitchFamily="18" charset="0"/>
                <a:ea typeface="Calibri" panose="020F0502020204030204" pitchFamily="34" charset="0"/>
              </a:rPr>
              <a:t>youtube</a:t>
            </a:r>
            <a:r>
              <a:rPr lang="en-US" sz="2000" dirty="0">
                <a:latin typeface="Times New Roman" panose="02020603050405020304" pitchFamily="18" charset="0"/>
                <a:ea typeface="Calibri" panose="020F0502020204030204" pitchFamily="34" charset="0"/>
              </a:rPr>
              <a:t> tutorials all are below specified.</a:t>
            </a:r>
            <a:endParaRPr lang="en-IN" dirty="0" smtClean="0">
              <a:effectLst/>
              <a:latin typeface="Calibri" panose="020F0502020204030204" pitchFamily="34" charset="0"/>
              <a:ea typeface="Calibri" panose="020F0502020204030204" pitchFamily="34" charset="0"/>
            </a:endParaRPr>
          </a:p>
          <a:p>
            <a:pPr>
              <a:spcAft>
                <a:spcPts val="0"/>
              </a:spcAft>
            </a:pPr>
            <a:r>
              <a:rPr lang="en-US" sz="2000" dirty="0">
                <a:latin typeface="Times New Roman" panose="02020603050405020304" pitchFamily="18" charset="0"/>
                <a:ea typeface="Calibri" panose="020F0502020204030204" pitchFamily="34" charset="0"/>
              </a:rPr>
              <a:t> </a:t>
            </a:r>
            <a:endParaRPr lang="en-IN" dirty="0" smtClean="0">
              <a:effectLst/>
              <a:latin typeface="Calibri" panose="020F0502020204030204" pitchFamily="34" charset="0"/>
              <a:ea typeface="Calibri" panose="020F0502020204030204" pitchFamily="34" charset="0"/>
            </a:endParaRPr>
          </a:p>
          <a:p>
            <a:pPr marL="342900" lvl="0" indent="-342900">
              <a:spcAft>
                <a:spcPts val="0"/>
              </a:spcAft>
              <a:buFont typeface="Symbol" panose="05050102010706020507" pitchFamily="18" charset="2"/>
              <a:buChar char=""/>
              <a:tabLst>
                <a:tab pos="457200" algn="l"/>
              </a:tabLst>
            </a:pPr>
            <a:r>
              <a:rPr lang="en-US" sz="2000" u="sng" dirty="0">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2"/>
              </a:rPr>
              <a:t>waterfall model </a:t>
            </a:r>
            <a:r>
              <a:rPr lang="en-US" sz="2000" u="sng" dirty="0" err="1">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2"/>
              </a:rPr>
              <a:t>geeksforgeeks</a:t>
            </a:r>
            <a:endParaRPr lang="en-IN"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2000" u="sng" dirty="0">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3"/>
              </a:rPr>
              <a:t>Structural Similarity from medium</a:t>
            </a:r>
            <a:endParaRPr lang="en-IN"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2000" u="sng" dirty="0">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4"/>
              </a:rPr>
              <a:t>face detection</a:t>
            </a:r>
            <a:endParaRPr lang="en-IN"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2000" u="sng" dirty="0">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5"/>
              </a:rPr>
              <a:t>LBPH algorithm</a:t>
            </a:r>
            <a:endParaRPr lang="en-IN"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2000" u="sng" dirty="0">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6"/>
              </a:rPr>
              <a:t>open CV</a:t>
            </a:r>
            <a:endParaRPr lang="en-IN" dirty="0" smtClean="0">
              <a:effectLst/>
              <a:latin typeface="Calibri" panose="020F0502020204030204" pitchFamily="34" charset="0"/>
              <a:ea typeface="Calibri" panose="020F0502020204030204" pitchFamily="34" charset="0"/>
              <a:cs typeface="Symbol" panose="05050102010706020507" pitchFamily="18" charset="2"/>
            </a:endParaRPr>
          </a:p>
          <a:p>
            <a:pPr marL="342900" lvl="0" indent="-342900">
              <a:spcAft>
                <a:spcPts val="0"/>
              </a:spcAft>
              <a:buFont typeface="Symbol" panose="05050102010706020507" pitchFamily="18" charset="2"/>
              <a:buChar char=""/>
              <a:tabLst>
                <a:tab pos="457200" algn="l"/>
              </a:tabLst>
            </a:pPr>
            <a:r>
              <a:rPr lang="en-US" sz="2000" u="sng" dirty="0">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7"/>
              </a:rPr>
              <a:t>tech with </a:t>
            </a:r>
            <a:r>
              <a:rPr lang="en-US" sz="2000" u="sng" dirty="0" err="1">
                <a:solidFill>
                  <a:srgbClr val="000080"/>
                </a:solidFill>
                <a:latin typeface="Times New Roman" panose="02020603050405020304" pitchFamily="18" charset="0"/>
                <a:ea typeface="Calibri" panose="020F0502020204030204" pitchFamily="34" charset="0"/>
                <a:cs typeface="Symbol" panose="05050102010706020507" pitchFamily="18" charset="2"/>
                <a:hlinkClick r:id="rId7"/>
              </a:rPr>
              <a:t>tim</a:t>
            </a:r>
            <a:endParaRPr lang="en-IN" dirty="0" smtClean="0">
              <a:effectLst/>
              <a:latin typeface="Calibri" panose="020F0502020204030204" pitchFamily="34" charset="0"/>
              <a:ea typeface="Calibri" panose="020F0502020204030204" pitchFamily="34" charset="0"/>
              <a:cs typeface="Symbol" panose="05050102010706020507" pitchFamily="18" charset="2"/>
            </a:endParaRPr>
          </a:p>
          <a:p>
            <a:pPr>
              <a:spcAft>
                <a:spcPts val="0"/>
              </a:spcAft>
            </a:pPr>
            <a:r>
              <a:rPr lang="en-US" sz="2000" dirty="0">
                <a:latin typeface="Times New Roman" panose="02020603050405020304" pitchFamily="18" charset="0"/>
                <a:ea typeface="Calibri" panose="020F0502020204030204" pitchFamily="34" charset="0"/>
              </a:rPr>
              <a:t> </a:t>
            </a:r>
            <a:endParaRPr lang="en-IN" dirty="0" smtClean="0">
              <a:effectLst/>
              <a:latin typeface="Calibri" panose="020F0502020204030204" pitchFamily="34" charset="0"/>
              <a:ea typeface="Calibri" panose="020F0502020204030204" pitchFamily="34" charset="0"/>
            </a:endParaRPr>
          </a:p>
          <a:p>
            <a:pPr>
              <a:spcAft>
                <a:spcPts val="0"/>
              </a:spcAft>
            </a:pPr>
            <a:r>
              <a:rPr lang="en-US" sz="2000" dirty="0">
                <a:latin typeface="Times New Roman" panose="02020603050405020304" pitchFamily="18" charset="0"/>
                <a:ea typeface="Calibri" panose="020F0502020204030204" pitchFamily="34" charset="0"/>
              </a:rPr>
              <a:t> </a:t>
            </a:r>
            <a:endParaRPr lang="en-IN" dirty="0" smtClean="0">
              <a:effectLst/>
              <a:latin typeface="Calibri" panose="020F0502020204030204" pitchFamily="34" charset="0"/>
              <a:ea typeface="Calibri" panose="020F0502020204030204" pitchFamily="34" charset="0"/>
            </a:endParaRPr>
          </a:p>
          <a:p>
            <a:pPr>
              <a:spcAft>
                <a:spcPts val="0"/>
              </a:spcAft>
            </a:pPr>
            <a:r>
              <a:rPr lang="en-US" sz="2000" dirty="0">
                <a:latin typeface="Times New Roman" panose="02020603050405020304" pitchFamily="18" charset="0"/>
                <a:ea typeface="Calibri" panose="020F0502020204030204" pitchFamily="34" charset="0"/>
              </a:rPr>
              <a:t>Also we have used so many other you tube channels and google and stack overflow to solve our errors.</a:t>
            </a:r>
            <a:endParaRPr lang="en-IN" dirty="0" smtClean="0">
              <a:effectLst/>
              <a:latin typeface="Calibri" panose="020F0502020204030204" pitchFamily="34" charset="0"/>
              <a:ea typeface="Calibri" panose="020F0502020204030204" pitchFamily="34" charset="0"/>
            </a:endParaRPr>
          </a:p>
          <a:p>
            <a:pPr algn="just">
              <a:spcAft>
                <a:spcPts val="0"/>
              </a:spcAft>
            </a:pPr>
            <a:r>
              <a:rPr lang="en-US" sz="2000" dirty="0">
                <a:latin typeface="Times New Roman" panose="02020603050405020304" pitchFamily="18" charset="0"/>
                <a:ea typeface="Calibri" panose="020F0502020204030204" pitchFamily="34" charset="0"/>
              </a:rPr>
              <a:t>Also we used Official python documentations to know basics about python.</a:t>
            </a:r>
            <a:endParaRPr lang="en-IN"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25328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Submitted to-  Mr. Sanjay Roka</a:t>
            </a:r>
            <a:endParaRPr lang="en-IN" dirty="0"/>
          </a:p>
        </p:txBody>
      </p:sp>
      <p:sp>
        <p:nvSpPr>
          <p:cNvPr id="6" name="Text Placeholder 5"/>
          <p:cNvSpPr>
            <a:spLocks noGrp="1"/>
          </p:cNvSpPr>
          <p:nvPr>
            <p:ph type="body" idx="1"/>
          </p:nvPr>
        </p:nvSpPr>
        <p:spPr/>
        <p:txBody>
          <a:bodyPr>
            <a:normAutofit fontScale="92500" lnSpcReduction="10000"/>
          </a:bodyPr>
          <a:lstStyle/>
          <a:p>
            <a:r>
              <a:rPr lang="en-IN" dirty="0" smtClean="0"/>
              <a:t>Submitted by-  </a:t>
            </a:r>
            <a:r>
              <a:rPr lang="en-IN" dirty="0" err="1" smtClean="0"/>
              <a:t>Priyanshi</a:t>
            </a:r>
            <a:r>
              <a:rPr lang="en-IN" dirty="0" smtClean="0"/>
              <a:t> </a:t>
            </a:r>
            <a:r>
              <a:rPr lang="en-IN" dirty="0" err="1" smtClean="0"/>
              <a:t>Mathur</a:t>
            </a:r>
            <a:endParaRPr lang="en-IN" dirty="0" smtClean="0"/>
          </a:p>
          <a:p>
            <a:r>
              <a:rPr lang="en-IN" dirty="0" smtClean="0"/>
              <a:t>University Roll no.-  2021966</a:t>
            </a:r>
          </a:p>
          <a:p>
            <a:endParaRPr lang="en-IN" dirty="0" smtClean="0"/>
          </a:p>
        </p:txBody>
      </p:sp>
    </p:spTree>
    <p:extLst>
      <p:ext uri="{BB962C8B-B14F-4D97-AF65-F5344CB8AC3E}">
        <p14:creationId xmlns:p14="http://schemas.microsoft.com/office/powerpoint/2010/main" val="2719430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941226" y="451213"/>
            <a:ext cx="9601200" cy="1304925"/>
          </a:xfrm>
        </p:spPr>
        <p:txBody>
          <a:bodyPr/>
          <a:lstStyle/>
          <a:p>
            <a:r>
              <a:rPr lang="en-IN" dirty="0" smtClean="0"/>
              <a:t>Traditional CCTV</a:t>
            </a:r>
            <a:endParaRPr lang="en-IN" dirty="0"/>
          </a:p>
        </p:txBody>
      </p:sp>
      <p:sp>
        <p:nvSpPr>
          <p:cNvPr id="6" name="Text Placeholder 2"/>
          <p:cNvSpPr txBox="1">
            <a:spLocks/>
          </p:cNvSpPr>
          <p:nvPr/>
        </p:nvSpPr>
        <p:spPr>
          <a:xfrm>
            <a:off x="765941" y="1566471"/>
            <a:ext cx="4363482" cy="2795665"/>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spcBef>
                <a:spcPts val="2268"/>
              </a:spcBef>
              <a:spcAft>
                <a:spcPts val="1701"/>
              </a:spcAft>
              <a:buSzPct val="45000"/>
              <a:buFont typeface="StarSymbol"/>
              <a:buChar char="●"/>
            </a:pPr>
            <a:r>
              <a:rPr lang="en-IN" sz="2800" dirty="0" smtClean="0"/>
              <a:t>Simply put, they are dumb</a:t>
            </a:r>
          </a:p>
          <a:p>
            <a:pPr>
              <a:spcBef>
                <a:spcPts val="2268"/>
              </a:spcBef>
              <a:spcAft>
                <a:spcPts val="1701"/>
              </a:spcAft>
              <a:buSzPct val="45000"/>
              <a:buFont typeface="StarSymbol"/>
              <a:buChar char="●"/>
            </a:pPr>
            <a:r>
              <a:rPr lang="en-IN" sz="2800" dirty="0" smtClean="0"/>
              <a:t>Whatever happen they just sit and watch.</a:t>
            </a:r>
          </a:p>
          <a:p>
            <a:pPr>
              <a:spcBef>
                <a:spcPts val="2268"/>
              </a:spcBef>
              <a:spcAft>
                <a:spcPts val="1701"/>
              </a:spcAft>
              <a:buSzPct val="45000"/>
              <a:buFont typeface="StarSymbol"/>
              <a:buChar char="●"/>
            </a:pPr>
            <a:r>
              <a:rPr lang="en-IN" sz="2800" dirty="0" smtClean="0"/>
              <a:t>Require human interaction to work properly.</a:t>
            </a:r>
            <a:endParaRPr lang="en-IN" sz="2800" dirty="0"/>
          </a:p>
        </p:txBody>
      </p:sp>
      <p:pic>
        <p:nvPicPr>
          <p:cNvPr id="7" name="Picture 6">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3408827" y="4067306"/>
            <a:ext cx="2985872" cy="2062639"/>
          </a:xfrm>
          <a:prstGeom prst="rect">
            <a:avLst/>
          </a:prstGeom>
          <a:noFill/>
          <a:ln>
            <a:noFill/>
          </a:ln>
        </p:spPr>
      </p:pic>
      <p:pic>
        <p:nvPicPr>
          <p:cNvPr id="8" name="Picture 7">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flipH="1">
            <a:off x="831955" y="4256625"/>
            <a:ext cx="1551482" cy="1684002"/>
          </a:xfrm>
          <a:prstGeom prst="rect">
            <a:avLst/>
          </a:prstGeom>
          <a:noFill/>
          <a:ln>
            <a:noFill/>
          </a:ln>
        </p:spPr>
      </p:pic>
      <p:pic>
        <p:nvPicPr>
          <p:cNvPr id="9" name="Picture 8">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rot="2793000">
            <a:off x="2329942" y="3888084"/>
            <a:ext cx="1235481" cy="1460333"/>
          </a:xfrm>
          <a:prstGeom prst="rect">
            <a:avLst/>
          </a:prstGeom>
          <a:noFill/>
          <a:ln>
            <a:noFill/>
          </a:ln>
        </p:spPr>
      </p:pic>
      <p:sp>
        <p:nvSpPr>
          <p:cNvPr id="10" name="Title 1"/>
          <p:cNvSpPr txBox="1">
            <a:spLocks/>
          </p:cNvSpPr>
          <p:nvPr/>
        </p:nvSpPr>
        <p:spPr>
          <a:xfrm>
            <a:off x="3996708" y="451213"/>
            <a:ext cx="9071640" cy="126216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Smart CCTV</a:t>
            </a:r>
            <a:endParaRPr lang="en-IN" dirty="0"/>
          </a:p>
        </p:txBody>
      </p:sp>
      <p:sp>
        <p:nvSpPr>
          <p:cNvPr id="11" name="Text Placeholder 2"/>
          <p:cNvSpPr txBox="1">
            <a:spLocks/>
          </p:cNvSpPr>
          <p:nvPr/>
        </p:nvSpPr>
        <p:spPr>
          <a:xfrm>
            <a:off x="6369894" y="1650846"/>
            <a:ext cx="9071640" cy="438444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SzPct val="45000"/>
              <a:buNone/>
            </a:pPr>
            <a:r>
              <a:rPr lang="en-IN" dirty="0" smtClean="0"/>
              <a:t>Simply put it’s like a Security Guard </a:t>
            </a:r>
          </a:p>
          <a:p>
            <a:pPr marL="0" indent="0">
              <a:buSzPct val="45000"/>
              <a:buNone/>
            </a:pPr>
            <a:r>
              <a:rPr lang="en-IN" dirty="0" smtClean="0"/>
              <a:t>which has sense to respond.</a:t>
            </a:r>
            <a:endParaRPr lang="en-IN" dirty="0"/>
          </a:p>
        </p:txBody>
      </p:sp>
      <p:pic>
        <p:nvPicPr>
          <p:cNvPr id="12" name="Picture 11">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6483665" y="3096697"/>
            <a:ext cx="4422049" cy="2938589"/>
          </a:xfrm>
          <a:prstGeom prst="rect">
            <a:avLst/>
          </a:prstGeom>
          <a:noFill/>
          <a:ln>
            <a:noFill/>
          </a:ln>
        </p:spPr>
      </p:pic>
    </p:spTree>
    <p:extLst>
      <p:ext uri="{BB962C8B-B14F-4D97-AF65-F5344CB8AC3E}">
        <p14:creationId xmlns:p14="http://schemas.microsoft.com/office/powerpoint/2010/main" val="1024909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118" y="1405644"/>
            <a:ext cx="9990943" cy="4708981"/>
          </a:xfrm>
          <a:prstGeom prst="rect">
            <a:avLst/>
          </a:prstGeom>
        </p:spPr>
        <p:txBody>
          <a:bodyPr wrap="square">
            <a:spAutoFit/>
          </a:bodyPr>
          <a:lstStyle/>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With the rapid advancement in technology, the demand for intelligent surveillance systems has increased significantly. Conventional CCTV systems are often limited by their reliance on manual monitoring, leading to delayed responses and missed threats. The Smart CCTV System aims to overcome these challenges by incorporating AI and real-time processing capabilities. This system not only ensures better safety and security but also optimizes resource utilization by minimizing human intervention. </a:t>
            </a:r>
            <a:r>
              <a:rPr lang="en-US" sz="2000" kern="100" dirty="0">
                <a:latin typeface="Times New Roman" panose="02020603050405020304" pitchFamily="18" charset="0"/>
                <a:ea typeface="Noto Serif CJK SC"/>
                <a:cs typeface="Times New Roman" panose="02020603050405020304" pitchFamily="18" charset="0"/>
              </a:rPr>
              <a:t>This is a python GUI application which can run on any operating </a:t>
            </a:r>
            <a:r>
              <a:rPr lang="en-US" sz="2000" kern="100" dirty="0" smtClean="0">
                <a:latin typeface="Times New Roman" panose="02020603050405020304" pitchFamily="18" charset="0"/>
                <a:ea typeface="Noto Serif CJK SC"/>
                <a:cs typeface="Times New Roman" panose="02020603050405020304" pitchFamily="18" charset="0"/>
              </a:rPr>
              <a:t>system</a:t>
            </a:r>
            <a:r>
              <a:rPr lang="en-US" sz="2000" kern="100" dirty="0">
                <a:latin typeface="Times New Roman" panose="02020603050405020304" pitchFamily="18" charset="0"/>
                <a:ea typeface="Noto Serif CJK SC"/>
                <a:cs typeface="Times New Roman" panose="02020603050405020304" pitchFamily="18" charset="0"/>
              </a:rPr>
              <a:t>, uses webcam and has number of features. This is a Project built using latest Programming Language and highly evolving Computer Science field which is “Computer Vision”. Which means this project allow computer to watch or in other words it gives vision capability to </a:t>
            </a:r>
            <a:r>
              <a:rPr lang="en-US" sz="2000" kern="100" dirty="0" smtClean="0">
                <a:latin typeface="Times New Roman" panose="02020603050405020304" pitchFamily="18" charset="0"/>
                <a:ea typeface="Noto Serif CJK SC"/>
                <a:cs typeface="Times New Roman" panose="02020603050405020304" pitchFamily="18" charset="0"/>
              </a:rPr>
              <a:t>computers.</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276722" y="943343"/>
            <a:ext cx="3405737" cy="646331"/>
          </a:xfrm>
          <a:prstGeom prst="rect">
            <a:avLst/>
          </a:prstGeom>
        </p:spPr>
        <p:txBody>
          <a:bodyPr wrap="square">
            <a:spAutoFit/>
          </a:bodyPr>
          <a:lstStyle/>
          <a:p>
            <a:r>
              <a:rPr lang="en-US" sz="3600" dirty="0">
                <a:latin typeface="Times New Roman" panose="02020603050405020304" pitchFamily="18" charset="0"/>
                <a:ea typeface="Times New Roman" panose="02020603050405020304" pitchFamily="18" charset="0"/>
              </a:rPr>
              <a:t> Introduction</a:t>
            </a:r>
            <a:endParaRPr lang="en-IN" sz="3600" dirty="0"/>
          </a:p>
        </p:txBody>
      </p:sp>
    </p:spTree>
    <p:extLst>
      <p:ext uri="{BB962C8B-B14F-4D97-AF65-F5344CB8AC3E}">
        <p14:creationId xmlns:p14="http://schemas.microsoft.com/office/powerpoint/2010/main" val="49358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00845" y="331300"/>
            <a:ext cx="9071640" cy="1262160"/>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mtClean="0"/>
              <a:t>What smart cctv can do ?</a:t>
            </a:r>
            <a:endParaRPr lang="en-IN" dirty="0"/>
          </a:p>
        </p:txBody>
      </p:sp>
      <p:sp>
        <p:nvSpPr>
          <p:cNvPr id="3" name="Text Placeholder 2"/>
          <p:cNvSpPr txBox="1">
            <a:spLocks/>
          </p:cNvSpPr>
          <p:nvPr/>
        </p:nvSpPr>
        <p:spPr>
          <a:xfrm>
            <a:off x="1073625" y="1924230"/>
            <a:ext cx="9071640" cy="438444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IN" smtClean="0"/>
          </a:p>
          <a:p>
            <a:pPr>
              <a:buSzPct val="45000"/>
              <a:buFont typeface="StarSymbol"/>
              <a:buChar char="●"/>
            </a:pPr>
            <a:r>
              <a:rPr lang="en-IN" smtClean="0"/>
              <a:t>What has been stolen ?</a:t>
            </a:r>
          </a:p>
          <a:p>
            <a:pPr>
              <a:buSzPct val="45000"/>
              <a:buFont typeface="StarSymbol"/>
              <a:buChar char="●"/>
            </a:pPr>
            <a:r>
              <a:rPr lang="en-IN" smtClean="0"/>
              <a:t>Do I know that person ?</a:t>
            </a:r>
          </a:p>
          <a:p>
            <a:pPr>
              <a:buSzPct val="45000"/>
              <a:buFont typeface="StarSymbol"/>
              <a:buChar char="●"/>
            </a:pPr>
            <a:r>
              <a:rPr lang="en-IN" smtClean="0"/>
              <a:t>Who entered?</a:t>
            </a:r>
          </a:p>
          <a:p>
            <a:pPr>
              <a:buSzPct val="45000"/>
              <a:buFont typeface="StarSymbol"/>
              <a:buChar char="●"/>
            </a:pPr>
            <a:r>
              <a:rPr lang="en-IN" smtClean="0"/>
              <a:t>Detect Noises ?</a:t>
            </a:r>
          </a:p>
          <a:p>
            <a:pPr>
              <a:buSzPct val="45000"/>
              <a:buFont typeface="StarSymbol"/>
              <a:buChar char="●"/>
            </a:pPr>
            <a:r>
              <a:rPr lang="en-IN" smtClean="0"/>
              <a:t>And ofcourse Record ...</a:t>
            </a:r>
            <a:endParaRPr lang="en-IN" dirty="0"/>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328000" y="2160000"/>
            <a:ext cx="4680000" cy="3137039"/>
          </a:xfrm>
          <a:prstGeom prst="rect">
            <a:avLst/>
          </a:prstGeom>
          <a:noFill/>
          <a:ln w="12600">
            <a:solidFill>
              <a:srgbClr val="81D41A"/>
            </a:solidFill>
            <a:prstDash val="solid"/>
          </a:ln>
        </p:spPr>
      </p:pic>
    </p:spTree>
    <p:extLst>
      <p:ext uri="{BB962C8B-B14F-4D97-AF65-F5344CB8AC3E}">
        <p14:creationId xmlns:p14="http://schemas.microsoft.com/office/powerpoint/2010/main" val="3399968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185" y="1750622"/>
            <a:ext cx="9203960" cy="4247317"/>
          </a:xfrm>
          <a:prstGeom prst="rect">
            <a:avLst/>
          </a:prstGeom>
        </p:spPr>
        <p:txBody>
          <a:bodyPr wrap="square">
            <a:spAutoFit/>
          </a:bodyPr>
          <a:lstStyle/>
          <a:p>
            <a:pPr algn="just">
              <a:lnSpc>
                <a:spcPct val="150000"/>
              </a:lnSpc>
              <a:spcAft>
                <a:spcPts val="0"/>
              </a:spcAft>
            </a:pPr>
            <a:r>
              <a:rPr lang="en-IN" dirty="0">
                <a:latin typeface="Times New Roman" panose="02020603050405020304" pitchFamily="18" charset="0"/>
                <a:ea typeface="Times New Roman" panose="02020603050405020304" pitchFamily="18" charset="0"/>
              </a:rPr>
              <a:t>The development of the Smart CCTV System follows a structured approach to ensure effectiveness and reliability. Initially, diverse video datasets representing both normal and anomalous scenarios are acquired for model training and testing. </a:t>
            </a:r>
            <a:r>
              <a:rPr lang="en-IN" dirty="0" smtClean="0">
                <a:latin typeface="Times New Roman" panose="02020603050405020304" pitchFamily="18" charset="0"/>
                <a:ea typeface="Times New Roman" panose="02020603050405020304" pitchFamily="18" charset="0"/>
              </a:rPr>
              <a:t>Pre processing </a:t>
            </a:r>
            <a:r>
              <a:rPr lang="en-IN" dirty="0">
                <a:latin typeface="Times New Roman" panose="02020603050405020304" pitchFamily="18" charset="0"/>
                <a:ea typeface="Times New Roman" panose="02020603050405020304" pitchFamily="18" charset="0"/>
              </a:rPr>
              <a:t>steps, including data cleaning and augmentation, are carried out to enhance model accuracy and robustness. Machine learning and deep learning algorithms, such as YOLO and Faster R-CNN, are employed for object detection, while </a:t>
            </a:r>
            <a:r>
              <a:rPr lang="en-IN" dirty="0" smtClean="0">
                <a:latin typeface="Times New Roman" panose="02020603050405020304" pitchFamily="18" charset="0"/>
                <a:ea typeface="Times New Roman" panose="02020603050405020304" pitchFamily="18" charset="0"/>
              </a:rPr>
              <a:t>behaviour </a:t>
            </a:r>
            <a:r>
              <a:rPr lang="en-IN" dirty="0">
                <a:latin typeface="Times New Roman" panose="02020603050405020304" pitchFamily="18" charset="0"/>
                <a:ea typeface="Times New Roman" panose="02020603050405020304" pitchFamily="18" charset="0"/>
              </a:rPr>
              <a:t>analysis techniques focus on identifying anomalies. The developed models are then integrated into a real-time surveillance environment using edge computing devices and cloud infrastructure to ensure low-latency operation. Rigorous testing is conducted in various scenarios to validate the system’s performance, followed by incorporating feedback mechanisms to refine and improve the system continuously.</a:t>
            </a:r>
            <a:endParaRPr lang="en-IN" sz="1600" dirty="0">
              <a:effectLst/>
              <a:latin typeface="Calibri" panose="020F0502020204030204" pitchFamily="34" charset="0"/>
              <a:ea typeface="Calibri" panose="020F0502020204030204" pitchFamily="34" charset="0"/>
            </a:endParaRPr>
          </a:p>
        </p:txBody>
      </p:sp>
      <p:sp>
        <p:nvSpPr>
          <p:cNvPr id="3" name="Rectangle 2"/>
          <p:cNvSpPr/>
          <p:nvPr/>
        </p:nvSpPr>
        <p:spPr>
          <a:xfrm>
            <a:off x="4107307" y="830917"/>
            <a:ext cx="4347148" cy="707886"/>
          </a:xfrm>
          <a:prstGeom prst="rect">
            <a:avLst/>
          </a:prstGeom>
        </p:spPr>
        <p:txBody>
          <a:bodyPr wrap="square">
            <a:spAutoFit/>
          </a:bodyPr>
          <a:lstStyle/>
          <a:p>
            <a:r>
              <a:rPr lang="en-US" sz="4000" dirty="0">
                <a:latin typeface="Times New Roman" panose="02020603050405020304" pitchFamily="18" charset="0"/>
                <a:ea typeface="Times New Roman" panose="02020603050405020304" pitchFamily="18" charset="0"/>
              </a:rPr>
              <a:t> Methodology </a:t>
            </a:r>
            <a:endParaRPr lang="en-IN" sz="4000" dirty="0"/>
          </a:p>
        </p:txBody>
      </p:sp>
    </p:spTree>
    <p:extLst>
      <p:ext uri="{BB962C8B-B14F-4D97-AF65-F5344CB8AC3E}">
        <p14:creationId xmlns:p14="http://schemas.microsoft.com/office/powerpoint/2010/main" val="852951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9909" y="742013"/>
            <a:ext cx="5845956" cy="584775"/>
          </a:xfrm>
          <a:prstGeom prst="rect">
            <a:avLst/>
          </a:prstGeom>
        </p:spPr>
        <p:txBody>
          <a:bodyPr wrap="square">
            <a:spAutoFit/>
          </a:bodyPr>
          <a:lstStyle/>
          <a:p>
            <a:r>
              <a:rPr lang="en-US" sz="3200" dirty="0">
                <a:latin typeface="Times New Roman" panose="02020603050405020304" pitchFamily="18" charset="0"/>
                <a:ea typeface="Times New Roman" panose="02020603050405020304" pitchFamily="18" charset="0"/>
              </a:rPr>
              <a:t> Result and Discussion</a:t>
            </a:r>
            <a:endParaRPr lang="en-IN" sz="3200" dirty="0"/>
          </a:p>
        </p:txBody>
      </p:sp>
      <p:sp>
        <p:nvSpPr>
          <p:cNvPr id="3" name="Rectangle 2"/>
          <p:cNvSpPr/>
          <p:nvPr/>
        </p:nvSpPr>
        <p:spPr>
          <a:xfrm>
            <a:off x="924937" y="1437752"/>
            <a:ext cx="8576873" cy="7663636"/>
          </a:xfrm>
          <a:prstGeom prst="rect">
            <a:avLst/>
          </a:prstGeom>
        </p:spPr>
        <p:txBody>
          <a:bodyPr wrap="square">
            <a:spAutoFit/>
          </a:bodyPr>
          <a:lstStyle/>
          <a:p>
            <a:pPr algn="just">
              <a:lnSpc>
                <a:spcPct val="150000"/>
              </a:lnSpc>
              <a:spcAft>
                <a:spcPts val="0"/>
              </a:spcAft>
            </a:pPr>
            <a:r>
              <a:rPr lang="en-US" dirty="0">
                <a:latin typeface="Times New Roman" panose="02020603050405020304" pitchFamily="18" charset="0"/>
                <a:ea typeface="Calibri" panose="020F0502020204030204" pitchFamily="34" charset="0"/>
              </a:rPr>
              <a:t>Below are the different features which can performed by using this minor project:</a:t>
            </a:r>
            <a:endParaRPr lang="en-IN" sz="1600" dirty="0" smtClean="0">
              <a:effectLst/>
              <a:latin typeface="Calibri" panose="020F0502020204030204" pitchFamily="34" charset="0"/>
              <a:ea typeface="Calibri" panose="020F0502020204030204" pitchFamily="34" charset="0"/>
            </a:endParaRPr>
          </a:p>
          <a:p>
            <a:pPr algn="just">
              <a:lnSpc>
                <a:spcPct val="150000"/>
              </a:lnSpc>
              <a:spcAft>
                <a:spcPts val="0"/>
              </a:spcAft>
            </a:pPr>
            <a:r>
              <a:rPr lang="en-US" dirty="0">
                <a:latin typeface="Times New Roman" panose="02020603050405020304" pitchFamily="18" charset="0"/>
                <a:ea typeface="Calibri" panose="020F0502020204030204" pitchFamily="34" charset="0"/>
              </a:rPr>
              <a:t> </a:t>
            </a:r>
            <a:r>
              <a:rPr lang="en-IN" sz="2000" dirty="0" smtClean="0">
                <a:latin typeface="Times New Roman" panose="02020603050405020304" pitchFamily="18" charset="0"/>
                <a:cs typeface="Times New Roman" panose="02020603050405020304" pitchFamily="18" charset="0"/>
              </a:rPr>
              <a:t>Anti-thief</a:t>
            </a:r>
          </a:p>
          <a:p>
            <a:pPr algn="just">
              <a:lnSpc>
                <a:spcPct val="150000"/>
              </a:lnSpc>
              <a:spcAft>
                <a:spcPts val="0"/>
              </a:spcAft>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Noise Detection</a:t>
            </a:r>
          </a:p>
          <a:p>
            <a:pPr algn="just">
              <a:lnSpc>
                <a:spcPct val="150000"/>
              </a:lnSpc>
              <a:spcAft>
                <a:spcPts val="0"/>
              </a:spcAft>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Visitors Counting</a:t>
            </a:r>
          </a:p>
          <a:p>
            <a:pPr algn="just">
              <a:lnSpc>
                <a:spcPct val="150000"/>
              </a:lnSpc>
              <a:spcAft>
                <a:spcPts val="0"/>
              </a:spcAft>
            </a:pPr>
            <a:r>
              <a:rPr lang="en-IN" sz="2000" dirty="0" smtClean="0">
                <a:latin typeface="Times New Roman" panose="02020603050405020304" pitchFamily="18" charset="0"/>
                <a:cs typeface="Times New Roman" panose="02020603050405020304" pitchFamily="18" charset="0"/>
              </a:rPr>
              <a:t> Recording</a:t>
            </a:r>
          </a:p>
          <a:p>
            <a:pPr algn="just">
              <a:lnSpc>
                <a:spcPct val="150000"/>
              </a:lnSpc>
              <a:spcAft>
                <a:spcPts val="0"/>
              </a:spcAft>
            </a:pPr>
            <a:r>
              <a:rPr lang="en-IN" sz="2000" dirty="0" smtClean="0">
                <a:latin typeface="Times New Roman" panose="02020603050405020304" pitchFamily="18" charset="0"/>
                <a:cs typeface="Times New Roman" panose="02020603050405020304" pitchFamily="18" charset="0"/>
              </a:rPr>
              <a:t> Face Identification</a:t>
            </a:r>
          </a:p>
          <a:p>
            <a:pPr algn="just">
              <a:lnSpc>
                <a:spcPct val="150000"/>
              </a:lnSpc>
              <a:spcAft>
                <a:spcPts val="0"/>
              </a:spcAft>
            </a:pPr>
            <a:r>
              <a:rPr lang="en-US" dirty="0" smtClean="0">
                <a:latin typeface="Times New Roman" panose="02020603050405020304" pitchFamily="18" charset="0"/>
                <a:ea typeface="Calibri" panose="020F0502020204030204" pitchFamily="34" charset="0"/>
              </a:rPr>
              <a:t>It </a:t>
            </a:r>
            <a:r>
              <a:rPr lang="en-US" dirty="0">
                <a:latin typeface="Times New Roman" panose="02020603050405020304" pitchFamily="18" charset="0"/>
                <a:ea typeface="Calibri" panose="020F0502020204030204" pitchFamily="34" charset="0"/>
              </a:rPr>
              <a:t>got nice GUI and every button is supported by using </a:t>
            </a:r>
            <a:endParaRPr lang="en-US" dirty="0" smtClean="0">
              <a:latin typeface="Times New Roman" panose="02020603050405020304" pitchFamily="18" charset="0"/>
              <a:ea typeface="Calibri" panose="020F0502020204030204" pitchFamily="34" charset="0"/>
            </a:endParaRPr>
          </a:p>
          <a:p>
            <a:pPr algn="just">
              <a:lnSpc>
                <a:spcPct val="150000"/>
              </a:lnSpc>
              <a:spcAft>
                <a:spcPts val="0"/>
              </a:spcAft>
            </a:pPr>
            <a:r>
              <a:rPr lang="en-US" dirty="0" smtClean="0">
                <a:latin typeface="Times New Roman" panose="02020603050405020304" pitchFamily="18" charset="0"/>
                <a:ea typeface="Calibri" panose="020F0502020204030204" pitchFamily="34" charset="0"/>
              </a:rPr>
              <a:t>beautiful </a:t>
            </a:r>
            <a:r>
              <a:rPr lang="en-US" dirty="0">
                <a:latin typeface="Times New Roman" panose="02020603050405020304" pitchFamily="18" charset="0"/>
                <a:ea typeface="Calibri" panose="020F0502020204030204" pitchFamily="34" charset="0"/>
              </a:rPr>
              <a:t>icon.</a:t>
            </a:r>
            <a:endParaRPr lang="en-IN" sz="1600" dirty="0" smtClean="0">
              <a:effectLst/>
              <a:latin typeface="Calibri" panose="020F0502020204030204" pitchFamily="34" charset="0"/>
              <a:ea typeface="Calibri" panose="020F0502020204030204" pitchFamily="34" charset="0"/>
            </a:endParaRPr>
          </a:p>
          <a:p>
            <a:pPr algn="just">
              <a:lnSpc>
                <a:spcPct val="150000"/>
              </a:lnSpc>
              <a:spcAft>
                <a:spcPts val="0"/>
              </a:spcAft>
            </a:pPr>
            <a:r>
              <a:rPr lang="en-US" dirty="0">
                <a:latin typeface="Times New Roman" panose="02020603050405020304" pitchFamily="18" charset="0"/>
                <a:ea typeface="Calibri" panose="020F0502020204030204" pitchFamily="34" charset="0"/>
              </a:rPr>
              <a:t>Monitor – allow to detect what thing is stolen from frame</a:t>
            </a:r>
            <a:endParaRPr lang="en-IN" sz="1600" dirty="0" smtClean="0">
              <a:effectLst/>
              <a:latin typeface="Calibri" panose="020F0502020204030204" pitchFamily="34" charset="0"/>
              <a:ea typeface="Calibri" panose="020F0502020204030204" pitchFamily="34" charset="0"/>
            </a:endParaRPr>
          </a:p>
          <a:p>
            <a:pPr algn="just">
              <a:lnSpc>
                <a:spcPct val="150000"/>
              </a:lnSpc>
              <a:spcAft>
                <a:spcPts val="0"/>
              </a:spcAft>
            </a:pPr>
            <a:r>
              <a:rPr lang="en-US" dirty="0">
                <a:latin typeface="Times New Roman" panose="02020603050405020304" pitchFamily="18" charset="0"/>
                <a:ea typeface="Calibri" panose="020F0502020204030204" pitchFamily="34" charset="0"/>
              </a:rPr>
              <a:t>Identify – Finds the family members (it has to be trained first)</a:t>
            </a:r>
            <a:endParaRPr lang="en-IN" sz="1600" dirty="0" smtClean="0">
              <a:effectLst/>
              <a:latin typeface="Calibri" panose="020F0502020204030204" pitchFamily="34" charset="0"/>
              <a:ea typeface="Calibri" panose="020F0502020204030204" pitchFamily="34" charset="0"/>
            </a:endParaRPr>
          </a:p>
          <a:p>
            <a:pPr algn="just">
              <a:lnSpc>
                <a:spcPct val="150000"/>
              </a:lnSpc>
              <a:spcAft>
                <a:spcPts val="0"/>
              </a:spcAft>
            </a:pPr>
            <a:r>
              <a:rPr lang="en-US" dirty="0">
                <a:latin typeface="Times New Roman" panose="02020603050405020304" pitchFamily="18" charset="0"/>
                <a:ea typeface="Calibri" panose="020F0502020204030204" pitchFamily="34" charset="0"/>
              </a:rPr>
              <a:t>Noise – Finds the motions in the frame</a:t>
            </a:r>
            <a:endParaRPr lang="en-IN" sz="1600" dirty="0" smtClean="0">
              <a:effectLst/>
              <a:latin typeface="Calibri" panose="020F0502020204030204" pitchFamily="34" charset="0"/>
              <a:ea typeface="Calibri" panose="020F0502020204030204" pitchFamily="34" charset="0"/>
            </a:endParaRPr>
          </a:p>
          <a:p>
            <a:pPr>
              <a:lnSpc>
                <a:spcPct val="150000"/>
              </a:lnSpc>
              <a:spcAft>
                <a:spcPts val="0"/>
              </a:spcAft>
            </a:pPr>
            <a:r>
              <a:rPr lang="en-US" dirty="0">
                <a:latin typeface="Times New Roman" panose="02020603050405020304" pitchFamily="18" charset="0"/>
                <a:ea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endParaRPr>
          </a:p>
          <a:p>
            <a:pPr>
              <a:lnSpc>
                <a:spcPct val="150000"/>
              </a:lnSpc>
              <a:spcAft>
                <a:spcPts val="0"/>
              </a:spcAft>
            </a:pPr>
            <a:r>
              <a:rPr lang="en-US" dirty="0">
                <a:latin typeface="Times New Roman" panose="02020603050405020304" pitchFamily="18" charset="0"/>
                <a:ea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endParaRPr>
          </a:p>
          <a:p>
            <a:pPr>
              <a:lnSpc>
                <a:spcPct val="150000"/>
              </a:lnSpc>
              <a:spcAft>
                <a:spcPts val="0"/>
              </a:spcAft>
            </a:pPr>
            <a:r>
              <a:rPr lang="en-US" dirty="0">
                <a:latin typeface="Times New Roman" panose="02020603050405020304" pitchFamily="18" charset="0"/>
                <a:ea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endParaRPr>
          </a:p>
          <a:p>
            <a:pPr>
              <a:lnSpc>
                <a:spcPct val="150000"/>
              </a:lnSpc>
              <a:spcAft>
                <a:spcPts val="0"/>
              </a:spcAft>
            </a:pPr>
            <a:r>
              <a:rPr lang="en-US" dirty="0">
                <a:latin typeface="Times New Roman" panose="02020603050405020304" pitchFamily="18" charset="0"/>
                <a:ea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endParaRPr>
          </a:p>
          <a:p>
            <a:pPr>
              <a:lnSpc>
                <a:spcPct val="150000"/>
              </a:lnSpc>
              <a:spcAft>
                <a:spcPts val="0"/>
              </a:spcAft>
            </a:pPr>
            <a:r>
              <a:rPr lang="en-US" dirty="0">
                <a:latin typeface="Times New Roman" panose="02020603050405020304" pitchFamily="18" charset="0"/>
                <a:ea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endParaRPr>
          </a:p>
          <a:p>
            <a:pPr>
              <a:lnSpc>
                <a:spcPct val="150000"/>
              </a:lnSpc>
              <a:spcAft>
                <a:spcPts val="0"/>
              </a:spcAft>
            </a:pPr>
            <a:r>
              <a:rPr lang="en-US" dirty="0">
                <a:latin typeface="Times New Roman" panose="02020603050405020304" pitchFamily="18" charset="0"/>
                <a:ea typeface="Calibri" panose="020F0502020204030204" pitchFamily="34" charset="0"/>
              </a:rPr>
              <a:t> </a:t>
            </a:r>
            <a:endParaRPr lang="en-IN" sz="1600" dirty="0" smtClean="0">
              <a:effectLst/>
              <a:latin typeface="Calibri" panose="020F0502020204030204" pitchFamily="34" charset="0"/>
              <a:ea typeface="Calibri" panose="020F0502020204030204" pitchFamily="34" charset="0"/>
            </a:endParaRPr>
          </a:p>
          <a:p>
            <a:pPr>
              <a:spcAft>
                <a:spcPts val="0"/>
              </a:spcAft>
            </a:pPr>
            <a:r>
              <a:rPr lang="en-US" dirty="0">
                <a:latin typeface="Times New Roman" panose="02020603050405020304" pitchFamily="18" charset="0"/>
                <a:ea typeface="Calibri" panose="020F0502020204030204" pitchFamily="34" charset="0"/>
              </a:rPr>
              <a:t> </a:t>
            </a:r>
            <a:endParaRPr lang="en-IN" sz="1600" dirty="0">
              <a:effectLst/>
              <a:latin typeface="Calibri" panose="020F0502020204030204" pitchFamily="34" charset="0"/>
              <a:ea typeface="Calibri" panose="020F0502020204030204" pitchFamily="34" charset="0"/>
            </a:endParaRPr>
          </a:p>
        </p:txBody>
      </p:sp>
      <p:pic>
        <p:nvPicPr>
          <p:cNvPr id="4" name="Image11"/>
          <p:cNvPicPr/>
          <p:nvPr/>
        </p:nvPicPr>
        <p:blipFill>
          <a:blip r:embed="rId2"/>
          <a:stretch>
            <a:fillRect/>
          </a:stretch>
        </p:blipFill>
        <p:spPr bwMode="auto">
          <a:xfrm>
            <a:off x="6798038" y="1971206"/>
            <a:ext cx="4609477" cy="3919928"/>
          </a:xfrm>
          <a:prstGeom prst="rect">
            <a:avLst/>
          </a:prstGeom>
        </p:spPr>
      </p:pic>
    </p:spTree>
    <p:extLst>
      <p:ext uri="{BB962C8B-B14F-4D97-AF65-F5344CB8AC3E}">
        <p14:creationId xmlns:p14="http://schemas.microsoft.com/office/powerpoint/2010/main" val="720893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2237" y="704537"/>
            <a:ext cx="5305571" cy="646331"/>
          </a:xfrm>
          <a:prstGeom prst="rect">
            <a:avLst/>
          </a:prstGeom>
        </p:spPr>
        <p:txBody>
          <a:bodyPr wrap="square">
            <a:spAutoFit/>
          </a:bodyPr>
          <a:lstStyle/>
          <a:p>
            <a:r>
              <a:rPr lang="en-IN" sz="3600" dirty="0" smtClean="0">
                <a:latin typeface="Times New Roman" panose="02020603050405020304" pitchFamily="18" charset="0"/>
                <a:cs typeface="Times New Roman" panose="02020603050405020304" pitchFamily="18" charset="0"/>
              </a:rPr>
              <a:t>Who entered and exit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txBox="1">
            <a:spLocks/>
          </p:cNvSpPr>
          <p:nvPr/>
        </p:nvSpPr>
        <p:spPr>
          <a:xfrm>
            <a:off x="781317" y="1611644"/>
            <a:ext cx="9071640" cy="438444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45000"/>
              <a:buFont typeface="StarSymbol"/>
              <a:buChar char="●"/>
            </a:pPr>
            <a:r>
              <a:rPr lang="en-IN" dirty="0" smtClean="0">
                <a:latin typeface="FreeSans" pitchFamily="34"/>
              </a:rPr>
              <a:t>It just detect for noise in two ends {left, right}.</a:t>
            </a:r>
          </a:p>
          <a:p>
            <a:pPr>
              <a:buSzPct val="45000"/>
              <a:buFont typeface="StarSymbol"/>
              <a:buChar char="●"/>
            </a:pPr>
            <a:r>
              <a:rPr lang="en-IN" dirty="0" smtClean="0">
                <a:latin typeface="FreeSans" pitchFamily="34"/>
              </a:rPr>
              <a:t>And follow the motion.</a:t>
            </a:r>
          </a:p>
          <a:p>
            <a:pPr>
              <a:buSzPct val="45000"/>
              <a:buFont typeface="StarSymbol"/>
              <a:buChar char="●"/>
            </a:pPr>
            <a:r>
              <a:rPr lang="en-IN" dirty="0" smtClean="0">
                <a:latin typeface="FreeSans" pitchFamily="34"/>
              </a:rPr>
              <a:t>Click its picture and save.</a:t>
            </a:r>
            <a:endParaRPr lang="en-IN" dirty="0">
              <a:latin typeface="FreeSans" pitchFamily="34"/>
            </a:endParaRPr>
          </a:p>
        </p:txBody>
      </p:sp>
      <p:pic>
        <p:nvPicPr>
          <p:cNvPr id="4" name="Image16"/>
          <p:cNvPicPr/>
          <p:nvPr/>
        </p:nvPicPr>
        <p:blipFill>
          <a:blip r:embed="rId2"/>
          <a:stretch>
            <a:fillRect/>
          </a:stretch>
        </p:blipFill>
        <p:spPr bwMode="auto">
          <a:xfrm>
            <a:off x="5924331" y="2360951"/>
            <a:ext cx="5378253" cy="3773034"/>
          </a:xfrm>
          <a:prstGeom prst="rect">
            <a:avLst/>
          </a:prstGeom>
        </p:spPr>
      </p:pic>
      <p:sp>
        <p:nvSpPr>
          <p:cNvPr id="5" name="Rectangle 4"/>
          <p:cNvSpPr/>
          <p:nvPr/>
        </p:nvSpPr>
        <p:spPr>
          <a:xfrm>
            <a:off x="698871" y="4321025"/>
            <a:ext cx="6096000" cy="1384995"/>
          </a:xfrm>
          <a:prstGeom prst="rect">
            <a:avLst/>
          </a:prstGeom>
        </p:spPr>
        <p:txBody>
          <a:bodyPr>
            <a:spAutoFit/>
          </a:bodyPr>
          <a:lstStyle/>
          <a:p>
            <a:pPr>
              <a:spcAft>
                <a:spcPts val="0"/>
              </a:spcAft>
            </a:pPr>
            <a:r>
              <a:rPr lang="en-US" sz="2400" dirty="0">
                <a:latin typeface="Times New Roman" panose="02020603050405020304" pitchFamily="18" charset="0"/>
                <a:ea typeface="Calibri" panose="020F0502020204030204" pitchFamily="34" charset="0"/>
              </a:rPr>
              <a:t>It has detected me entering in the </a:t>
            </a:r>
            <a:r>
              <a:rPr lang="en-US" sz="2400" dirty="0" smtClean="0">
                <a:latin typeface="Times New Roman" panose="02020603050405020304" pitchFamily="18" charset="0"/>
                <a:ea typeface="Calibri" panose="020F0502020204030204" pitchFamily="34" charset="0"/>
              </a:rPr>
              <a:t>room</a:t>
            </a:r>
          </a:p>
          <a:p>
            <a:pPr>
              <a:lnSpc>
                <a:spcPct val="150000"/>
              </a:lnSpc>
              <a:spcAft>
                <a:spcPts val="0"/>
              </a:spcAft>
            </a:pPr>
            <a:r>
              <a:rPr lang="en-US" sz="2400" dirty="0" smtClean="0">
                <a:latin typeface="Times New Roman" panose="02020603050405020304" pitchFamily="18" charset="0"/>
                <a:ea typeface="Calibri" panose="020F0502020204030204" pitchFamily="34" charset="0"/>
              </a:rPr>
              <a:t> and </a:t>
            </a:r>
            <a:r>
              <a:rPr lang="en-US" sz="2400" dirty="0">
                <a:latin typeface="Times New Roman" panose="02020603050405020304" pitchFamily="18" charset="0"/>
                <a:ea typeface="Calibri" panose="020F0502020204030204" pitchFamily="34" charset="0"/>
              </a:rPr>
              <a:t>being detected as entered and </a:t>
            </a:r>
            <a:endParaRPr lang="en-US" sz="2400" dirty="0" smtClean="0">
              <a:latin typeface="Times New Roman" panose="02020603050405020304" pitchFamily="18" charset="0"/>
              <a:ea typeface="Calibri" panose="020F0502020204030204" pitchFamily="34" charset="0"/>
            </a:endParaRPr>
          </a:p>
          <a:p>
            <a:pPr>
              <a:spcAft>
                <a:spcPts val="0"/>
              </a:spcAft>
            </a:pPr>
            <a:r>
              <a:rPr lang="en-US" sz="2400" dirty="0" smtClean="0">
                <a:latin typeface="Times New Roman" panose="02020603050405020304" pitchFamily="18" charset="0"/>
                <a:ea typeface="Calibri" panose="020F0502020204030204" pitchFamily="34" charset="0"/>
              </a:rPr>
              <a:t>saving </a:t>
            </a:r>
            <a:r>
              <a:rPr lang="en-US" sz="2400" dirty="0">
                <a:latin typeface="Times New Roman" panose="02020603050405020304" pitchFamily="18" charset="0"/>
                <a:ea typeface="Calibri" panose="020F0502020204030204" pitchFamily="34" charset="0"/>
              </a:rPr>
              <a:t>the image locally.</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20112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3875" y="628870"/>
            <a:ext cx="8959121" cy="517878"/>
          </a:xfrm>
          <a:prstGeom prst="rect">
            <a:avLst/>
          </a:prstGeom>
        </p:spPr>
        <p:txBody>
          <a:bodyPr wrap="square">
            <a:spAutoFit/>
          </a:bodyPr>
          <a:lstStyle/>
          <a:p>
            <a:pPr>
              <a:lnSpc>
                <a:spcPct val="150000"/>
              </a:lnSpc>
              <a:spcAft>
                <a:spcPts val="0"/>
              </a:spcAft>
            </a:pPr>
            <a:r>
              <a:rPr lang="en-US" dirty="0">
                <a:latin typeface="Times New Roman" panose="02020603050405020304" pitchFamily="18" charset="0"/>
                <a:ea typeface="Calibri" panose="020F0502020204030204" pitchFamily="34" charset="0"/>
              </a:rPr>
              <a:t>This is working captured output for NO-Motion and Motion being detected by this application.</a:t>
            </a:r>
            <a:endParaRPr lang="en-IN" sz="1600" dirty="0">
              <a:effectLst/>
              <a:latin typeface="Calibri" panose="020F0502020204030204" pitchFamily="34" charset="0"/>
              <a:ea typeface="Calibri" panose="020F0502020204030204" pitchFamily="34" charset="0"/>
            </a:endParaRPr>
          </a:p>
        </p:txBody>
      </p:sp>
      <p:pic>
        <p:nvPicPr>
          <p:cNvPr id="3" name="Image15"/>
          <p:cNvPicPr/>
          <p:nvPr/>
        </p:nvPicPr>
        <p:blipFill>
          <a:blip r:embed="rId2"/>
          <a:stretch>
            <a:fillRect/>
          </a:stretch>
        </p:blipFill>
        <p:spPr bwMode="auto">
          <a:xfrm>
            <a:off x="2186389" y="1803160"/>
            <a:ext cx="3846830" cy="3356610"/>
          </a:xfrm>
          <a:prstGeom prst="rect">
            <a:avLst/>
          </a:prstGeom>
        </p:spPr>
      </p:pic>
      <p:pic>
        <p:nvPicPr>
          <p:cNvPr id="4" name="Image14"/>
          <p:cNvPicPr/>
          <p:nvPr/>
        </p:nvPicPr>
        <p:blipFill>
          <a:blip r:embed="rId3"/>
          <a:stretch>
            <a:fillRect/>
          </a:stretch>
        </p:blipFill>
        <p:spPr bwMode="auto">
          <a:xfrm>
            <a:off x="6475865" y="1803160"/>
            <a:ext cx="3872230" cy="3455035"/>
          </a:xfrm>
          <a:prstGeom prst="rect">
            <a:avLst/>
          </a:prstGeom>
        </p:spPr>
      </p:pic>
    </p:spTree>
    <p:extLst>
      <p:ext uri="{BB962C8B-B14F-4D97-AF65-F5344CB8AC3E}">
        <p14:creationId xmlns:p14="http://schemas.microsoft.com/office/powerpoint/2010/main" val="14240897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254</TotalTime>
  <Words>547</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FreeSans</vt:lpstr>
      <vt:lpstr>Garamond</vt:lpstr>
      <vt:lpstr>Noto Serif CJK SC</vt:lpstr>
      <vt:lpstr>OpenSymbol</vt:lpstr>
      <vt:lpstr>StarSymbol</vt:lpstr>
      <vt:lpstr>Symbol</vt:lpstr>
      <vt:lpstr>Times New Roman</vt:lpstr>
      <vt:lpstr>Organic</vt:lpstr>
      <vt:lpstr>SMART CCTV CAMERA</vt:lpstr>
      <vt:lpstr>Submitted to-  Mr. Sanjay Roka</vt:lpstr>
      <vt:lpstr>Traditional CCTV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CCTV CAMERA</dc:title>
  <dc:creator>DELL</dc:creator>
  <cp:lastModifiedBy>DELL</cp:lastModifiedBy>
  <cp:revision>12</cp:revision>
  <dcterms:created xsi:type="dcterms:W3CDTF">2025-01-10T14:51:25Z</dcterms:created>
  <dcterms:modified xsi:type="dcterms:W3CDTF">2025-01-13T08:39:49Z</dcterms:modified>
</cp:coreProperties>
</file>