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  <p:embeddedFont>
      <p:font typeface="Poppins Light" panose="000004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6731" y="-344819"/>
            <a:ext cx="1678087" cy="3545859"/>
            <a:chOff x="0" y="0"/>
            <a:chExt cx="441965" cy="933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965" cy="933889"/>
            </a:xfrm>
            <a:custGeom>
              <a:avLst/>
              <a:gdLst/>
              <a:ahLst/>
              <a:cxnLst/>
              <a:rect l="l" t="t" r="r" b="b"/>
              <a:pathLst>
                <a:path w="441965" h="933889">
                  <a:moveTo>
                    <a:pt x="0" y="0"/>
                  </a:moveTo>
                  <a:lnTo>
                    <a:pt x="441965" y="0"/>
                  </a:lnTo>
                  <a:lnTo>
                    <a:pt x="441965" y="933889"/>
                  </a:lnTo>
                  <a:lnTo>
                    <a:pt x="0" y="933889"/>
                  </a:lnTo>
                  <a:close/>
                </a:path>
              </a:pathLst>
            </a:custGeom>
            <a:solidFill>
              <a:srgbClr val="69AD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1965" cy="971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36731" y="3620868"/>
            <a:ext cx="1678087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339729" y="0"/>
            <a:ext cx="8948271" cy="10287000"/>
            <a:chOff x="0" y="0"/>
            <a:chExt cx="2356746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6746" cy="2709333"/>
            </a:xfrm>
            <a:custGeom>
              <a:avLst/>
              <a:gdLst/>
              <a:ahLst/>
              <a:cxnLst/>
              <a:rect l="l" t="t" r="r" b="b"/>
              <a:pathLst>
                <a:path w="2356746" h="2709333">
                  <a:moveTo>
                    <a:pt x="0" y="0"/>
                  </a:moveTo>
                  <a:lnTo>
                    <a:pt x="2356746" y="0"/>
                  </a:lnTo>
                  <a:lnTo>
                    <a:pt x="235674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356746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9298561" y="6476206"/>
            <a:ext cx="8639149" cy="8948271"/>
          </a:xfrm>
          <a:custGeom>
            <a:avLst/>
            <a:gdLst/>
            <a:ahLst/>
            <a:cxnLst/>
            <a:rect l="l" t="t" r="r" b="b"/>
            <a:pathLst>
              <a:path w="8639149" h="8948271">
                <a:moveTo>
                  <a:pt x="0" y="0"/>
                </a:moveTo>
                <a:lnTo>
                  <a:pt x="8639149" y="0"/>
                </a:lnTo>
                <a:lnTo>
                  <a:pt x="8639149" y="8948271"/>
                </a:lnTo>
                <a:lnTo>
                  <a:pt x="0" y="894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91064" y="2370241"/>
            <a:ext cx="9821331" cy="6543462"/>
          </a:xfrm>
          <a:custGeom>
            <a:avLst/>
            <a:gdLst/>
            <a:ahLst/>
            <a:cxnLst/>
            <a:rect l="l" t="t" r="r" b="b"/>
            <a:pathLst>
              <a:path w="9821331" h="6543462">
                <a:moveTo>
                  <a:pt x="0" y="0"/>
                </a:moveTo>
                <a:lnTo>
                  <a:pt x="9821332" y="0"/>
                </a:lnTo>
                <a:lnTo>
                  <a:pt x="9821332" y="6543462"/>
                </a:lnTo>
                <a:lnTo>
                  <a:pt x="0" y="654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26485" y="4106643"/>
            <a:ext cx="7164579" cy="385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Poppins Bold"/>
              </a:rPr>
              <a:t>VEGETABLE IMAGE CLASSIFICATION AND QUANTITY ESTIMATION</a:t>
            </a:r>
          </a:p>
          <a:p>
            <a:pPr>
              <a:lnSpc>
                <a:spcPts val="6000"/>
              </a:lnSpc>
            </a:pPr>
            <a:endParaRPr lang="en-US" sz="500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6485" y="7648575"/>
            <a:ext cx="4936031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Bold"/>
              </a:rPr>
              <a:t>Team - DataWarriors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</a:rPr>
              <a:t>Abhishek Nair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</a:rPr>
              <a:t>Priyanshi Furiya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6761448"/>
            <a:chOff x="0" y="0"/>
            <a:chExt cx="4816593" cy="17807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80793"/>
            </a:xfrm>
            <a:custGeom>
              <a:avLst/>
              <a:gdLst/>
              <a:ahLst/>
              <a:cxnLst/>
              <a:rect l="l" t="t" r="r" b="b"/>
              <a:pathLst>
                <a:path w="4816592" h="1780793">
                  <a:moveTo>
                    <a:pt x="0" y="0"/>
                  </a:moveTo>
                  <a:lnTo>
                    <a:pt x="4816592" y="0"/>
                  </a:lnTo>
                  <a:lnTo>
                    <a:pt x="4816592" y="1780793"/>
                  </a:lnTo>
                  <a:lnTo>
                    <a:pt x="0" y="178079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8474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75289" y="6675723"/>
            <a:ext cx="1909944" cy="0"/>
          </a:xfrm>
          <a:prstGeom prst="line">
            <a:avLst/>
          </a:prstGeom>
          <a:ln w="171450" cap="flat">
            <a:solidFill>
              <a:srgbClr val="F4CF8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5948167" y="6675723"/>
            <a:ext cx="1909944" cy="0"/>
          </a:xfrm>
          <a:prstGeom prst="line">
            <a:avLst/>
          </a:prstGeom>
          <a:ln w="171450" cap="flat">
            <a:solidFill>
              <a:srgbClr val="69AD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0517757" y="6675723"/>
            <a:ext cx="1909944" cy="0"/>
          </a:xfrm>
          <a:prstGeom prst="line">
            <a:avLst/>
          </a:prstGeom>
          <a:ln w="171450" cap="flat">
            <a:solidFill>
              <a:srgbClr val="FF7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5087348" y="6675723"/>
            <a:ext cx="1909944" cy="0"/>
          </a:xfrm>
          <a:prstGeom prst="line">
            <a:avLst/>
          </a:prstGeom>
          <a:ln w="171450" cap="flat">
            <a:solidFill>
              <a:srgbClr val="A4E48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495008" y="-487853"/>
            <a:ext cx="1764292" cy="3868576"/>
            <a:chOff x="0" y="0"/>
            <a:chExt cx="464670" cy="10188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4670" cy="1018884"/>
            </a:xfrm>
            <a:custGeom>
              <a:avLst/>
              <a:gdLst/>
              <a:ahLst/>
              <a:cxnLst/>
              <a:rect l="l" t="t" r="r" b="b"/>
              <a:pathLst>
                <a:path w="464670" h="1018884">
                  <a:moveTo>
                    <a:pt x="0" y="0"/>
                  </a:moveTo>
                  <a:lnTo>
                    <a:pt x="464670" y="0"/>
                  </a:lnTo>
                  <a:lnTo>
                    <a:pt x="464670" y="1018884"/>
                  </a:lnTo>
                  <a:lnTo>
                    <a:pt x="0" y="1018884"/>
                  </a:lnTo>
                  <a:close/>
                </a:path>
              </a:pathLst>
            </a:custGeom>
            <a:solidFill>
              <a:srgbClr val="69ADD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464670" cy="1085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1451147" y="-143512"/>
            <a:ext cx="12530617" cy="7048472"/>
          </a:xfrm>
          <a:custGeom>
            <a:avLst/>
            <a:gdLst/>
            <a:ahLst/>
            <a:cxnLst/>
            <a:rect l="l" t="t" r="r" b="b"/>
            <a:pathLst>
              <a:path w="12530617" h="7048472">
                <a:moveTo>
                  <a:pt x="0" y="0"/>
                </a:moveTo>
                <a:lnTo>
                  <a:pt x="12530617" y="0"/>
                </a:lnTo>
                <a:lnTo>
                  <a:pt x="12530617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560898" y="3967423"/>
            <a:ext cx="5585917" cy="117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1"/>
              </a:lnSpc>
            </a:pPr>
            <a:r>
              <a:rPr lang="en-US" sz="6572">
                <a:solidFill>
                  <a:srgbClr val="FFFFFF"/>
                </a:solidFill>
                <a:latin typeface="Poppins Bold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0846" y="7472275"/>
            <a:ext cx="14906446" cy="225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7438" lvl="1" indent="-343719">
              <a:lnSpc>
                <a:spcPts val="4457"/>
              </a:lnSpc>
              <a:buFont typeface="Arial"/>
              <a:buChar char="•"/>
            </a:pPr>
            <a:r>
              <a:rPr lang="en-US" sz="3184">
                <a:solidFill>
                  <a:srgbClr val="FFFFFF"/>
                </a:solidFill>
                <a:latin typeface="Poppins Bold"/>
              </a:rPr>
              <a:t>Successfully performed vegetable classification and quantity estimation.</a:t>
            </a:r>
          </a:p>
          <a:p>
            <a:pPr>
              <a:lnSpc>
                <a:spcPts val="4457"/>
              </a:lnSpc>
            </a:pPr>
            <a:endParaRPr lang="en-US" sz="3184">
              <a:solidFill>
                <a:srgbClr val="FFFFFF"/>
              </a:solidFill>
              <a:latin typeface="Poppins Bold"/>
            </a:endParaRPr>
          </a:p>
          <a:p>
            <a:pPr marL="687438" lvl="1" indent="-343719">
              <a:lnSpc>
                <a:spcPts val="4457"/>
              </a:lnSpc>
              <a:buFont typeface="Arial"/>
              <a:buChar char="•"/>
            </a:pPr>
            <a:r>
              <a:rPr lang="en-US" sz="3184">
                <a:solidFill>
                  <a:srgbClr val="FFFFFF"/>
                </a:solidFill>
                <a:latin typeface="Poppins Bold"/>
              </a:rPr>
              <a:t>Could improve accuracy, support more classes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17788"/>
            <a:chOff x="0" y="0"/>
            <a:chExt cx="4816593" cy="11108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10858"/>
            </a:xfrm>
            <a:custGeom>
              <a:avLst/>
              <a:gdLst/>
              <a:ahLst/>
              <a:cxnLst/>
              <a:rect l="l" t="t" r="r" b="b"/>
              <a:pathLst>
                <a:path w="4816592" h="1110858">
                  <a:moveTo>
                    <a:pt x="0" y="0"/>
                  </a:moveTo>
                  <a:lnTo>
                    <a:pt x="4816592" y="0"/>
                  </a:lnTo>
                  <a:lnTo>
                    <a:pt x="4816592" y="1110858"/>
                  </a:lnTo>
                  <a:lnTo>
                    <a:pt x="0" y="1110858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17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304956" y="1234665"/>
            <a:ext cx="1678087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80065" y="4757366"/>
            <a:ext cx="17527870" cy="5044051"/>
            <a:chOff x="0" y="0"/>
            <a:chExt cx="4616394" cy="13284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16394" cy="1328474"/>
            </a:xfrm>
            <a:custGeom>
              <a:avLst/>
              <a:gdLst/>
              <a:ahLst/>
              <a:cxnLst/>
              <a:rect l="l" t="t" r="r" b="b"/>
              <a:pathLst>
                <a:path w="4616394" h="1328474">
                  <a:moveTo>
                    <a:pt x="0" y="0"/>
                  </a:moveTo>
                  <a:lnTo>
                    <a:pt x="4616394" y="0"/>
                  </a:lnTo>
                  <a:lnTo>
                    <a:pt x="4616394" y="1328474"/>
                  </a:lnTo>
                  <a:lnTo>
                    <a:pt x="0" y="1328474"/>
                  </a:lnTo>
                  <a:close/>
                </a:path>
              </a:pathLst>
            </a:custGeom>
            <a:solidFill>
              <a:srgbClr val="FF707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4616394" cy="1395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301178" y="1437046"/>
            <a:ext cx="11685645" cy="154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7"/>
              </a:lnSpc>
            </a:pPr>
            <a:r>
              <a:rPr lang="en-US" sz="8562">
                <a:solidFill>
                  <a:srgbClr val="FFFFFF"/>
                </a:solidFill>
                <a:latin typeface="Poppins Bold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3123" y="5057775"/>
            <a:ext cx="16921754" cy="427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- IDENTIFYING VEGETABLES FROM IMAGES IS USEFUL FOR MANY APPLICATIONS LIKE MEAL PLANNING, NUTRITION TRACKING, AUTOMATED GROCERY SHOPPING ETC.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 Bold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- MANUALLY TRACKING NEEDED QUANTITIES OF DIFFERENT VEGETABLES IS TIME CONSUMING. 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 Bold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- GOAL IS TO AUTOMATE VEGETABLE RECOGNITION AND QUANTITY ESTIMATION FROM IMAGES TO SIMPLIFY SHOPPING.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00939" cy="10287000"/>
            <a:chOff x="0" y="0"/>
            <a:chExt cx="268666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6667" cy="2709333"/>
            </a:xfrm>
            <a:custGeom>
              <a:avLst/>
              <a:gdLst/>
              <a:ahLst/>
              <a:cxnLst/>
              <a:rect l="l" t="t" r="r" b="b"/>
              <a:pathLst>
                <a:path w="2686667" h="2709333">
                  <a:moveTo>
                    <a:pt x="0" y="0"/>
                  </a:moveTo>
                  <a:lnTo>
                    <a:pt x="2686667" y="0"/>
                  </a:lnTo>
                  <a:lnTo>
                    <a:pt x="26866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86667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5749025" y="3324266"/>
            <a:ext cx="1510275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333698" y="4171991"/>
            <a:ext cx="10564907" cy="5744732"/>
            <a:chOff x="0" y="0"/>
            <a:chExt cx="2782527" cy="15130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2527" cy="1513016"/>
            </a:xfrm>
            <a:custGeom>
              <a:avLst/>
              <a:gdLst/>
              <a:ahLst/>
              <a:cxnLst/>
              <a:rect l="l" t="t" r="r" b="b"/>
              <a:pathLst>
                <a:path w="2782527" h="1513016">
                  <a:moveTo>
                    <a:pt x="0" y="0"/>
                  </a:moveTo>
                  <a:lnTo>
                    <a:pt x="2782527" y="0"/>
                  </a:lnTo>
                  <a:lnTo>
                    <a:pt x="2782527" y="1513016"/>
                  </a:lnTo>
                  <a:lnTo>
                    <a:pt x="0" y="1513016"/>
                  </a:lnTo>
                  <a:close/>
                </a:path>
              </a:pathLst>
            </a:custGeom>
            <a:solidFill>
              <a:srgbClr val="A4E48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782527" cy="15796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62534" y="2161857"/>
            <a:ext cx="6845954" cy="5963286"/>
          </a:xfrm>
          <a:custGeom>
            <a:avLst/>
            <a:gdLst/>
            <a:ahLst/>
            <a:cxnLst/>
            <a:rect l="l" t="t" r="r" b="b"/>
            <a:pathLst>
              <a:path w="6845954" h="5963286">
                <a:moveTo>
                  <a:pt x="0" y="0"/>
                </a:moveTo>
                <a:lnTo>
                  <a:pt x="6845954" y="0"/>
                </a:lnTo>
                <a:lnTo>
                  <a:pt x="6845954" y="5963286"/>
                </a:lnTo>
                <a:lnTo>
                  <a:pt x="0" y="5963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61" r="-7078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149193" y="1429103"/>
            <a:ext cx="5276951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DATASET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4336701"/>
            <a:ext cx="1315600" cy="1316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11"/>
              </a:lnSpc>
            </a:pPr>
            <a:r>
              <a:rPr lang="en-US" sz="7722" dirty="0">
                <a:solidFill>
                  <a:srgbClr val="48456B"/>
                </a:solidFill>
                <a:latin typeface="Poppins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42269" y="4336701"/>
            <a:ext cx="1179790" cy="139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11"/>
              </a:lnSpc>
            </a:pPr>
            <a:r>
              <a:rPr lang="en-US" sz="7722">
                <a:solidFill>
                  <a:srgbClr val="48456B"/>
                </a:solidFill>
                <a:latin typeface="Poppins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92359" y="5817388"/>
            <a:ext cx="4962801" cy="287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406" lvl="1" indent="-294203">
              <a:lnSpc>
                <a:spcPts val="3815"/>
              </a:lnSpc>
              <a:buFont typeface="Arial"/>
              <a:buChar char="•"/>
            </a:pPr>
            <a:r>
              <a:rPr lang="en-US" sz="2725" dirty="0">
                <a:solidFill>
                  <a:srgbClr val="000000"/>
                </a:solidFill>
                <a:latin typeface="Poppins Bold"/>
              </a:rPr>
              <a:t>Dataset has 15 vegetable categories: bean, bitter gourd, bottle gourd etc.</a:t>
            </a:r>
          </a:p>
          <a:p>
            <a:pPr>
              <a:lnSpc>
                <a:spcPts val="3815"/>
              </a:lnSpc>
            </a:pPr>
            <a:endParaRPr lang="en-US" sz="2725" dirty="0">
              <a:solidFill>
                <a:srgbClr val="000000"/>
              </a:solidFill>
              <a:latin typeface="Poppins Bold"/>
            </a:endParaRPr>
          </a:p>
          <a:p>
            <a:pPr marL="588406" lvl="1" indent="-294203">
              <a:lnSpc>
                <a:spcPts val="3815"/>
              </a:lnSpc>
              <a:buFont typeface="Arial"/>
              <a:buChar char="•"/>
            </a:pPr>
            <a:r>
              <a:rPr lang="en-US" sz="2725" dirty="0">
                <a:solidFill>
                  <a:srgbClr val="000000"/>
                </a:solidFill>
                <a:latin typeface="Poppins Bold"/>
              </a:rPr>
              <a:t>Total images: 21000+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05029" y="5817388"/>
            <a:ext cx="5402983" cy="382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406" lvl="1" indent="-294203">
              <a:lnSpc>
                <a:spcPts val="381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Poppins Bold"/>
              </a:rPr>
              <a:t>Split into training (70%) – 15000 images , validation (15%) – 3000 images and test (15%) sets – 3000 images.</a:t>
            </a:r>
          </a:p>
          <a:p>
            <a:pPr marL="588406" lvl="1" indent="-294203">
              <a:lnSpc>
                <a:spcPts val="381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Poppins Bold"/>
              </a:rPr>
              <a:t>Augmented training data with rotations, shifts, flips etc. to reduce overfitting.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29558" y="8969062"/>
            <a:ext cx="4962801" cy="492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5"/>
              </a:lnSpc>
            </a:pPr>
            <a:r>
              <a:rPr lang="en-US" sz="2725" u="sng">
                <a:solidFill>
                  <a:srgbClr val="FFFFFF"/>
                </a:solidFill>
                <a:latin typeface="Poppins Bold"/>
              </a:rPr>
              <a:t>Dataset Link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00939" cy="10287000"/>
            <a:chOff x="0" y="0"/>
            <a:chExt cx="268666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6667" cy="2709333"/>
            </a:xfrm>
            <a:custGeom>
              <a:avLst/>
              <a:gdLst/>
              <a:ahLst/>
              <a:cxnLst/>
              <a:rect l="l" t="t" r="r" b="b"/>
              <a:pathLst>
                <a:path w="2686667" h="2709333">
                  <a:moveTo>
                    <a:pt x="0" y="0"/>
                  </a:moveTo>
                  <a:lnTo>
                    <a:pt x="2686667" y="0"/>
                  </a:lnTo>
                  <a:lnTo>
                    <a:pt x="26866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86667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3473963"/>
            <a:ext cx="7672890" cy="5683020"/>
          </a:xfrm>
          <a:custGeom>
            <a:avLst/>
            <a:gdLst/>
            <a:ahLst/>
            <a:cxnLst/>
            <a:rect l="l" t="t" r="r" b="b"/>
            <a:pathLst>
              <a:path w="7672890" h="5683020">
                <a:moveTo>
                  <a:pt x="0" y="0"/>
                </a:moveTo>
                <a:lnTo>
                  <a:pt x="7672890" y="0"/>
                </a:lnTo>
                <a:lnTo>
                  <a:pt x="7672890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15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672890" y="2756318"/>
            <a:ext cx="10535848" cy="7118310"/>
            <a:chOff x="0" y="0"/>
            <a:chExt cx="2774873" cy="18747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74873" cy="1874781"/>
            </a:xfrm>
            <a:custGeom>
              <a:avLst/>
              <a:gdLst/>
              <a:ahLst/>
              <a:cxnLst/>
              <a:rect l="l" t="t" r="r" b="b"/>
              <a:pathLst>
                <a:path w="2774873" h="1874781">
                  <a:moveTo>
                    <a:pt x="0" y="0"/>
                  </a:moveTo>
                  <a:lnTo>
                    <a:pt x="2774873" y="0"/>
                  </a:lnTo>
                  <a:lnTo>
                    <a:pt x="2774873" y="1874781"/>
                  </a:lnTo>
                  <a:lnTo>
                    <a:pt x="0" y="1874781"/>
                  </a:lnTo>
                  <a:close/>
                </a:path>
              </a:pathLst>
            </a:custGeom>
            <a:solidFill>
              <a:srgbClr val="F4CF8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774873" cy="1941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542483" y="289346"/>
            <a:ext cx="7138807" cy="2257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MODEL</a:t>
            </a:r>
          </a:p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ARCHITECTURE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30040" y="2939813"/>
            <a:ext cx="9743164" cy="667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</a:rPr>
              <a:t>USE MOBILENETV2 PRE-TRAINED ON IMAGENET AS BASE MODEL.</a:t>
            </a:r>
          </a:p>
          <a:p>
            <a:pPr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oppins"/>
            </a:endParaRP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</a:rPr>
              <a:t>FROZEN BASE LAYERS PROVIDE GENERAL VISUAL FEATURES.</a:t>
            </a:r>
          </a:p>
          <a:p>
            <a:pPr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oppins"/>
            </a:endParaRP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</a:rPr>
              <a:t>ADDED GLOBAL AVERAGE POOLING AND DENSE LAYERS AS CLASSIFIER HEAD.</a:t>
            </a:r>
          </a:p>
          <a:p>
            <a:pPr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oppins"/>
            </a:endParaRP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</a:rPr>
              <a:t>2 RELU DENSE LAYER WITH 512 AND 64 LAYERS RESPECTIVELY</a:t>
            </a:r>
          </a:p>
          <a:p>
            <a:pPr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oppins"/>
            </a:endParaRP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</a:rPr>
              <a:t>FINAL 15-WAY SOFTMAX LAYER GENERATES PROBABILITY DISTRIBUTION OVER VEGETABLE CLASSES.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304956" y="1234665"/>
            <a:ext cx="1678087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680439" y="4443812"/>
            <a:ext cx="21648878" cy="2146484"/>
            <a:chOff x="0" y="0"/>
            <a:chExt cx="5701762" cy="5653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01762" cy="565329"/>
            </a:xfrm>
            <a:custGeom>
              <a:avLst/>
              <a:gdLst/>
              <a:ahLst/>
              <a:cxnLst/>
              <a:rect l="l" t="t" r="r" b="b"/>
              <a:pathLst>
                <a:path w="5701762" h="565329">
                  <a:moveTo>
                    <a:pt x="0" y="0"/>
                  </a:moveTo>
                  <a:lnTo>
                    <a:pt x="5701762" y="0"/>
                  </a:lnTo>
                  <a:lnTo>
                    <a:pt x="5701762" y="565329"/>
                  </a:lnTo>
                  <a:lnTo>
                    <a:pt x="0" y="565329"/>
                  </a:lnTo>
                  <a:close/>
                </a:path>
              </a:pathLst>
            </a:custGeom>
            <a:solidFill>
              <a:srgbClr val="48456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5701762" cy="632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66800" y="3973625"/>
            <a:ext cx="5154401" cy="3086859"/>
            <a:chOff x="0" y="0"/>
            <a:chExt cx="1622582" cy="9717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2582" cy="971729"/>
            </a:xfrm>
            <a:custGeom>
              <a:avLst/>
              <a:gdLst/>
              <a:ahLst/>
              <a:cxnLst/>
              <a:rect l="l" t="t" r="r" b="b"/>
              <a:pathLst>
                <a:path w="1622582" h="971729">
                  <a:moveTo>
                    <a:pt x="0" y="0"/>
                  </a:moveTo>
                  <a:lnTo>
                    <a:pt x="1622582" y="0"/>
                  </a:lnTo>
                  <a:lnTo>
                    <a:pt x="1622582" y="971729"/>
                  </a:lnTo>
                  <a:lnTo>
                    <a:pt x="0" y="971729"/>
                  </a:lnTo>
                  <a:close/>
                </a:path>
              </a:pathLst>
            </a:custGeom>
            <a:solidFill>
              <a:srgbClr val="69ADD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622582" cy="1038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540350" y="3973625"/>
            <a:ext cx="5154401" cy="3086859"/>
            <a:chOff x="0" y="0"/>
            <a:chExt cx="1622582" cy="9717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22582" cy="971729"/>
            </a:xfrm>
            <a:custGeom>
              <a:avLst/>
              <a:gdLst/>
              <a:ahLst/>
              <a:cxnLst/>
              <a:rect l="l" t="t" r="r" b="b"/>
              <a:pathLst>
                <a:path w="1622582" h="971729">
                  <a:moveTo>
                    <a:pt x="0" y="0"/>
                  </a:moveTo>
                  <a:lnTo>
                    <a:pt x="1622582" y="0"/>
                  </a:lnTo>
                  <a:lnTo>
                    <a:pt x="1622582" y="971729"/>
                  </a:lnTo>
                  <a:lnTo>
                    <a:pt x="0" y="971729"/>
                  </a:lnTo>
                  <a:close/>
                </a:path>
              </a:pathLst>
            </a:custGeom>
            <a:solidFill>
              <a:srgbClr val="69ADD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622582" cy="1038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89930" y="3973625"/>
            <a:ext cx="5154401" cy="3086859"/>
            <a:chOff x="0" y="0"/>
            <a:chExt cx="1622582" cy="9717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22582" cy="971729"/>
            </a:xfrm>
            <a:custGeom>
              <a:avLst/>
              <a:gdLst/>
              <a:ahLst/>
              <a:cxnLst/>
              <a:rect l="l" t="t" r="r" b="b"/>
              <a:pathLst>
                <a:path w="1622582" h="971729">
                  <a:moveTo>
                    <a:pt x="0" y="0"/>
                  </a:moveTo>
                  <a:lnTo>
                    <a:pt x="1622582" y="0"/>
                  </a:lnTo>
                  <a:lnTo>
                    <a:pt x="1622582" y="971729"/>
                  </a:lnTo>
                  <a:lnTo>
                    <a:pt x="0" y="971729"/>
                  </a:lnTo>
                  <a:close/>
                </a:path>
              </a:pathLst>
            </a:custGeom>
            <a:solidFill>
              <a:srgbClr val="69ADD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622582" cy="1038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387643" y="4751208"/>
            <a:ext cx="1558975" cy="1531693"/>
          </a:xfrm>
          <a:custGeom>
            <a:avLst/>
            <a:gdLst/>
            <a:ahLst/>
            <a:cxnLst/>
            <a:rect l="l" t="t" r="r" b="b"/>
            <a:pathLst>
              <a:path w="1558975" h="1531693">
                <a:moveTo>
                  <a:pt x="0" y="0"/>
                </a:moveTo>
                <a:lnTo>
                  <a:pt x="1558975" y="0"/>
                </a:lnTo>
                <a:lnTo>
                  <a:pt x="1558975" y="1531693"/>
                </a:lnTo>
                <a:lnTo>
                  <a:pt x="0" y="1531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250885" y="4751208"/>
            <a:ext cx="1786231" cy="1531693"/>
          </a:xfrm>
          <a:custGeom>
            <a:avLst/>
            <a:gdLst/>
            <a:ahLst/>
            <a:cxnLst/>
            <a:rect l="l" t="t" r="r" b="b"/>
            <a:pathLst>
              <a:path w="1786231" h="1531693">
                <a:moveTo>
                  <a:pt x="0" y="0"/>
                </a:moveTo>
                <a:lnTo>
                  <a:pt x="1786230" y="0"/>
                </a:lnTo>
                <a:lnTo>
                  <a:pt x="1786230" y="1531693"/>
                </a:lnTo>
                <a:lnTo>
                  <a:pt x="0" y="1531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733670" y="4751208"/>
            <a:ext cx="767761" cy="1531693"/>
          </a:xfrm>
          <a:custGeom>
            <a:avLst/>
            <a:gdLst/>
            <a:ahLst/>
            <a:cxnLst/>
            <a:rect l="l" t="t" r="r" b="b"/>
            <a:pathLst>
              <a:path w="767761" h="1531693">
                <a:moveTo>
                  <a:pt x="0" y="0"/>
                </a:moveTo>
                <a:lnTo>
                  <a:pt x="767761" y="0"/>
                </a:lnTo>
                <a:lnTo>
                  <a:pt x="767761" y="1531693"/>
                </a:lnTo>
                <a:lnTo>
                  <a:pt x="0" y="1531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586934" y="2983123"/>
            <a:ext cx="12530617" cy="489477"/>
          </a:xfrm>
          <a:custGeom>
            <a:avLst/>
            <a:gdLst/>
            <a:ahLst/>
            <a:cxnLst/>
            <a:rect l="l" t="t" r="r" b="b"/>
            <a:pathLst>
              <a:path w="12530617" h="489477">
                <a:moveTo>
                  <a:pt x="0" y="0"/>
                </a:moveTo>
                <a:lnTo>
                  <a:pt x="12530617" y="0"/>
                </a:lnTo>
                <a:lnTo>
                  <a:pt x="12530617" y="489477"/>
                </a:lnTo>
                <a:lnTo>
                  <a:pt x="0" y="4894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744330" y="1394991"/>
            <a:ext cx="6525175" cy="1461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87"/>
              </a:lnSpc>
            </a:pPr>
            <a:r>
              <a:rPr lang="en-US" sz="8562" dirty="0">
                <a:solidFill>
                  <a:srgbClr val="FFFFFF"/>
                </a:solidFill>
                <a:latin typeface="Poppins Bold"/>
              </a:rPr>
              <a:t>TRAINING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60226" y="7332436"/>
            <a:ext cx="5260974" cy="3136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9"/>
              </a:lnSpc>
            </a:pPr>
            <a:r>
              <a:rPr lang="en-US" sz="3564">
                <a:solidFill>
                  <a:srgbClr val="FFFFFF"/>
                </a:solidFill>
                <a:latin typeface="Poppins Bold"/>
              </a:rPr>
              <a:t>Trained classifier head for 15 epochs keeping base model frozen.</a:t>
            </a:r>
          </a:p>
          <a:p>
            <a:pPr algn="ctr">
              <a:lnSpc>
                <a:spcPts val="4989"/>
              </a:lnSpc>
            </a:pPr>
            <a:endParaRPr lang="en-US" sz="3564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039732" y="7690922"/>
            <a:ext cx="4219568" cy="1257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9"/>
              </a:lnSpc>
            </a:pPr>
            <a:r>
              <a:rPr lang="en-US" sz="3564">
                <a:solidFill>
                  <a:srgbClr val="FFFFFF"/>
                </a:solidFill>
                <a:latin typeface="Poppins Bold"/>
              </a:rPr>
              <a:t>Best model saved via callback.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7146" y="7332436"/>
            <a:ext cx="5317184" cy="251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9"/>
              </a:lnSpc>
            </a:pPr>
            <a:r>
              <a:rPr lang="en-US" sz="3564">
                <a:solidFill>
                  <a:srgbClr val="FFFFFF"/>
                </a:solidFill>
                <a:latin typeface="Poppins Bold"/>
              </a:rPr>
              <a:t>Optimized with Adam and sparse categorical cross entropy loss.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667025" cy="10287000"/>
            <a:chOff x="0" y="0"/>
            <a:chExt cx="228267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2673" cy="2709333"/>
            </a:xfrm>
            <a:custGeom>
              <a:avLst/>
              <a:gdLst/>
              <a:ahLst/>
              <a:cxnLst/>
              <a:rect l="l" t="t" r="r" b="b"/>
              <a:pathLst>
                <a:path w="2282673" h="2709333">
                  <a:moveTo>
                    <a:pt x="0" y="0"/>
                  </a:moveTo>
                  <a:lnTo>
                    <a:pt x="2282673" y="0"/>
                  </a:lnTo>
                  <a:lnTo>
                    <a:pt x="228267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8456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282673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1550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91031" y="1135449"/>
            <a:ext cx="6684963" cy="4447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OBJECT DETECTION INTEGRATION</a:t>
            </a:r>
          </a:p>
          <a:p>
            <a:pPr>
              <a:lnSpc>
                <a:spcPts val="8633"/>
              </a:lnSpc>
            </a:pPr>
            <a:endParaRPr lang="en-US" sz="7254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1420" y="4688460"/>
            <a:ext cx="1288903" cy="116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2701" y="6398118"/>
            <a:ext cx="1047901" cy="123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5249" y="8065384"/>
            <a:ext cx="1288903" cy="116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98782" y="4906973"/>
            <a:ext cx="4551236" cy="122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3"/>
              </a:lnSpc>
            </a:pPr>
            <a:r>
              <a:rPr lang="en-US" sz="2323">
                <a:solidFill>
                  <a:srgbClr val="FFFFFF"/>
                </a:solidFill>
                <a:latin typeface="Poppins Light"/>
              </a:rPr>
              <a:t>Added pre-trained Roboflow model to detect multiple instances of vegetables.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98782" y="6590368"/>
            <a:ext cx="4551236" cy="1635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3"/>
              </a:lnSpc>
            </a:pPr>
            <a:r>
              <a:rPr lang="en-US" sz="2323">
                <a:solidFill>
                  <a:srgbClr val="FFFFFF"/>
                </a:solidFill>
                <a:latin typeface="Poppins Light"/>
              </a:rPr>
              <a:t>Faster R-CNN based model trained on separate veggie dataset. </a:t>
            </a:r>
          </a:p>
          <a:p>
            <a:pPr>
              <a:lnSpc>
                <a:spcPts val="3253"/>
              </a:lnSpc>
            </a:pPr>
            <a:endParaRPr lang="en-US" sz="2323">
              <a:solidFill>
                <a:srgbClr val="FFFFFF"/>
              </a:solidFill>
              <a:latin typeface="Poppins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798782" y="8278098"/>
            <a:ext cx="4877212" cy="122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3"/>
              </a:lnSpc>
            </a:pPr>
            <a:r>
              <a:rPr lang="en-US" sz="2323">
                <a:solidFill>
                  <a:srgbClr val="FFFFFF"/>
                </a:solidFill>
                <a:latin typeface="Poppins Light"/>
              </a:rPr>
              <a:t>Returns bounding boxes and class for each detected object.</a:t>
            </a:r>
          </a:p>
          <a:p>
            <a:pPr>
              <a:lnSpc>
                <a:spcPts val="3253"/>
              </a:lnSpc>
            </a:pPr>
            <a:endParaRPr lang="en-US" sz="2323">
              <a:solidFill>
                <a:srgbClr val="FFFFFF"/>
              </a:solidFill>
              <a:latin typeface="Poppins Light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8975484" y="1295445"/>
            <a:ext cx="8828193" cy="6621145"/>
          </a:xfrm>
          <a:custGeom>
            <a:avLst/>
            <a:gdLst/>
            <a:ahLst/>
            <a:cxnLst/>
            <a:rect l="l" t="t" r="r" b="b"/>
            <a:pathLst>
              <a:path w="8828193" h="6621145">
                <a:moveTo>
                  <a:pt x="0" y="0"/>
                </a:moveTo>
                <a:lnTo>
                  <a:pt x="8828193" y="0"/>
                </a:lnTo>
                <a:lnTo>
                  <a:pt x="8828193" y="6621145"/>
                </a:lnTo>
                <a:lnTo>
                  <a:pt x="0" y="662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912534" y="8298180"/>
            <a:ext cx="8891144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Poppins Light"/>
              </a:rPr>
              <a:t>Using a pretrained model from roboflow for quantity estimation and CNN cross validation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20975" y="0"/>
            <a:ext cx="8667025" cy="10287000"/>
            <a:chOff x="0" y="0"/>
            <a:chExt cx="228267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2673" cy="2709333"/>
            </a:xfrm>
            <a:custGeom>
              <a:avLst/>
              <a:gdLst/>
              <a:ahLst/>
              <a:cxnLst/>
              <a:rect l="l" t="t" r="r" b="b"/>
              <a:pathLst>
                <a:path w="2282673" h="2709333">
                  <a:moveTo>
                    <a:pt x="0" y="0"/>
                  </a:moveTo>
                  <a:lnTo>
                    <a:pt x="2282673" y="0"/>
                  </a:lnTo>
                  <a:lnTo>
                    <a:pt x="228267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8456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282673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612006" y="725885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88550" y="2612142"/>
            <a:ext cx="9229010" cy="2106316"/>
          </a:xfrm>
          <a:custGeom>
            <a:avLst/>
            <a:gdLst/>
            <a:ahLst/>
            <a:cxnLst/>
            <a:rect l="l" t="t" r="r" b="b"/>
            <a:pathLst>
              <a:path w="9229010" h="2106316">
                <a:moveTo>
                  <a:pt x="0" y="0"/>
                </a:moveTo>
                <a:lnTo>
                  <a:pt x="9229010" y="0"/>
                </a:lnTo>
                <a:lnTo>
                  <a:pt x="9229010" y="2106316"/>
                </a:lnTo>
                <a:lnTo>
                  <a:pt x="0" y="2106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3" b="-166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8550" y="5613873"/>
            <a:ext cx="9229010" cy="1167715"/>
          </a:xfrm>
          <a:custGeom>
            <a:avLst/>
            <a:gdLst/>
            <a:ahLst/>
            <a:cxnLst/>
            <a:rect l="l" t="t" r="r" b="b"/>
            <a:pathLst>
              <a:path w="9229010" h="1167715">
                <a:moveTo>
                  <a:pt x="0" y="0"/>
                </a:moveTo>
                <a:lnTo>
                  <a:pt x="9229010" y="0"/>
                </a:lnTo>
                <a:lnTo>
                  <a:pt x="9229010" y="1167715"/>
                </a:lnTo>
                <a:lnTo>
                  <a:pt x="0" y="116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2534" b="-77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574337" y="889784"/>
            <a:ext cx="6684963" cy="2257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QUANTITY </a:t>
            </a:r>
          </a:p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ESTIMATION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26108" y="4558692"/>
            <a:ext cx="1047901" cy="116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47675" y="6197730"/>
            <a:ext cx="1047901" cy="123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47675" y="7877838"/>
            <a:ext cx="1126334" cy="116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82088" y="4651783"/>
            <a:ext cx="4551236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 Light"/>
              </a:rPr>
              <a:t>Maintain dictionary with needed quantities of each vegetable.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82088" y="6335178"/>
            <a:ext cx="4551236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 Light"/>
              </a:rPr>
              <a:t>Reduce counts as instances detected in new images.</a:t>
            </a:r>
          </a:p>
          <a:p>
            <a:pPr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Poppins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382088" y="8022909"/>
            <a:ext cx="487721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 Light"/>
              </a:rPr>
              <a:t>Update purchase quantities after processing each image.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6416" y="7134643"/>
            <a:ext cx="8891144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Poppins Light"/>
              </a:rPr>
              <a:t>Purchase List updates with each photo and subtracts the quantity detetcted from the list.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13822" cy="10287000"/>
            <a:chOff x="0" y="0"/>
            <a:chExt cx="269006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0060" cy="2709333"/>
            </a:xfrm>
            <a:custGeom>
              <a:avLst/>
              <a:gdLst/>
              <a:ahLst/>
              <a:cxnLst/>
              <a:rect l="l" t="t" r="r" b="b"/>
              <a:pathLst>
                <a:path w="2690060" h="2709333">
                  <a:moveTo>
                    <a:pt x="0" y="0"/>
                  </a:moveTo>
                  <a:lnTo>
                    <a:pt x="2690060" y="0"/>
                  </a:lnTo>
                  <a:lnTo>
                    <a:pt x="2690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90060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05842" y="881415"/>
            <a:ext cx="7033091" cy="335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WEIGHT </a:t>
            </a:r>
          </a:p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CALCULATION</a:t>
            </a:r>
          </a:p>
          <a:p>
            <a:pPr>
              <a:lnSpc>
                <a:spcPts val="8633"/>
              </a:lnSpc>
            </a:pPr>
            <a:endParaRPr lang="en-US" sz="7254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6598553" y="3788247"/>
            <a:ext cx="122326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0721961" y="4233904"/>
            <a:ext cx="7099855" cy="5605582"/>
            <a:chOff x="0" y="0"/>
            <a:chExt cx="1869921" cy="14763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69921" cy="1476367"/>
            </a:xfrm>
            <a:custGeom>
              <a:avLst/>
              <a:gdLst/>
              <a:ahLst/>
              <a:cxnLst/>
              <a:rect l="l" t="t" r="r" b="b"/>
              <a:pathLst>
                <a:path w="1869921" h="1476367">
                  <a:moveTo>
                    <a:pt x="0" y="0"/>
                  </a:moveTo>
                  <a:lnTo>
                    <a:pt x="1869921" y="0"/>
                  </a:lnTo>
                  <a:lnTo>
                    <a:pt x="1869921" y="1476367"/>
                  </a:lnTo>
                  <a:lnTo>
                    <a:pt x="0" y="1476367"/>
                  </a:lnTo>
                  <a:close/>
                </a:path>
              </a:pathLst>
            </a:custGeom>
            <a:solidFill>
              <a:srgbClr val="FF707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869921" cy="1543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23547" y="447514"/>
            <a:ext cx="4508645" cy="8810786"/>
          </a:xfrm>
          <a:custGeom>
            <a:avLst/>
            <a:gdLst/>
            <a:ahLst/>
            <a:cxnLst/>
            <a:rect l="l" t="t" r="r" b="b"/>
            <a:pathLst>
              <a:path w="4508645" h="8810786">
                <a:moveTo>
                  <a:pt x="0" y="0"/>
                </a:moveTo>
                <a:lnTo>
                  <a:pt x="4508645" y="0"/>
                </a:lnTo>
                <a:lnTo>
                  <a:pt x="4508645" y="8810786"/>
                </a:lnTo>
                <a:lnTo>
                  <a:pt x="0" y="8810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639966" y="4454288"/>
            <a:ext cx="7263845" cy="562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7438" lvl="1" indent="-343719">
              <a:lnSpc>
                <a:spcPts val="4457"/>
              </a:lnSpc>
              <a:buFont typeface="Arial"/>
              <a:buChar char="•"/>
            </a:pPr>
            <a:r>
              <a:rPr lang="en-US" sz="3184">
                <a:solidFill>
                  <a:srgbClr val="FFFFFF"/>
                </a:solidFill>
                <a:latin typeface="Poppins Bold"/>
              </a:rPr>
              <a:t>Map predicted vegetables to average weights from CSV data.</a:t>
            </a:r>
          </a:p>
          <a:p>
            <a:pPr>
              <a:lnSpc>
                <a:spcPts val="4457"/>
              </a:lnSpc>
            </a:pPr>
            <a:endParaRPr lang="en-US" sz="3184">
              <a:solidFill>
                <a:srgbClr val="FFFFFF"/>
              </a:solidFill>
              <a:latin typeface="Poppins Bold"/>
            </a:endParaRPr>
          </a:p>
          <a:p>
            <a:pPr marL="687438" lvl="1" indent="-343719">
              <a:lnSpc>
                <a:spcPts val="4457"/>
              </a:lnSpc>
              <a:buFont typeface="Arial"/>
              <a:buChar char="•"/>
            </a:pPr>
            <a:r>
              <a:rPr lang="en-US" sz="3184">
                <a:solidFill>
                  <a:srgbClr val="FFFFFF"/>
                </a:solidFill>
                <a:latin typeface="Poppins Bold"/>
              </a:rPr>
              <a:t>Multiply with estimated quantity to get total weight.</a:t>
            </a:r>
          </a:p>
          <a:p>
            <a:pPr>
              <a:lnSpc>
                <a:spcPts val="4457"/>
              </a:lnSpc>
            </a:pPr>
            <a:endParaRPr lang="en-US" sz="3184">
              <a:solidFill>
                <a:srgbClr val="FFFFFF"/>
              </a:solidFill>
              <a:latin typeface="Poppins Bold"/>
            </a:endParaRPr>
          </a:p>
          <a:p>
            <a:pPr marL="687438" lvl="1" indent="-343719">
              <a:lnSpc>
                <a:spcPts val="4457"/>
              </a:lnSpc>
              <a:buFont typeface="Arial"/>
              <a:buChar char="•"/>
            </a:pPr>
            <a:r>
              <a:rPr lang="en-US" sz="3184">
                <a:solidFill>
                  <a:srgbClr val="FFFFFF"/>
                </a:solidFill>
                <a:latin typeface="Poppins Bold"/>
              </a:rPr>
              <a:t>Useful to track nutrition information.</a:t>
            </a:r>
          </a:p>
          <a:p>
            <a:pPr>
              <a:lnSpc>
                <a:spcPts val="4457"/>
              </a:lnSpc>
            </a:pPr>
            <a:endParaRPr lang="en-US" sz="3184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33607" y="9559451"/>
            <a:ext cx="8891144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Poppins Light"/>
              </a:rPr>
              <a:t>weight Mapping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13822" cy="10287000"/>
            <a:chOff x="0" y="0"/>
            <a:chExt cx="269006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0060" cy="2709333"/>
            </a:xfrm>
            <a:custGeom>
              <a:avLst/>
              <a:gdLst/>
              <a:ahLst/>
              <a:cxnLst/>
              <a:rect l="l" t="t" r="r" b="b"/>
              <a:pathLst>
                <a:path w="2690060" h="2709333">
                  <a:moveTo>
                    <a:pt x="0" y="0"/>
                  </a:moveTo>
                  <a:lnTo>
                    <a:pt x="2690060" y="0"/>
                  </a:lnTo>
                  <a:lnTo>
                    <a:pt x="2690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90060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80729" y="971550"/>
            <a:ext cx="7454553" cy="335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GUI AND INTERACTIVITY</a:t>
            </a:r>
          </a:p>
          <a:p>
            <a:pPr>
              <a:lnSpc>
                <a:spcPts val="8633"/>
              </a:lnSpc>
            </a:pPr>
            <a:endParaRPr lang="en-US" sz="7254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6036037" y="971550"/>
            <a:ext cx="122326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8742055" y="3438525"/>
            <a:ext cx="8891144" cy="6286823"/>
            <a:chOff x="0" y="0"/>
            <a:chExt cx="2341700" cy="16557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41700" cy="1655789"/>
            </a:xfrm>
            <a:custGeom>
              <a:avLst/>
              <a:gdLst/>
              <a:ahLst/>
              <a:cxnLst/>
              <a:rect l="l" t="t" r="r" b="b"/>
              <a:pathLst>
                <a:path w="2341700" h="1655789">
                  <a:moveTo>
                    <a:pt x="0" y="0"/>
                  </a:moveTo>
                  <a:lnTo>
                    <a:pt x="2341700" y="0"/>
                  </a:lnTo>
                  <a:lnTo>
                    <a:pt x="2341700" y="1655789"/>
                  </a:lnTo>
                  <a:lnTo>
                    <a:pt x="0" y="1655789"/>
                  </a:lnTo>
                  <a:close/>
                </a:path>
              </a:pathLst>
            </a:custGeom>
            <a:solidFill>
              <a:srgbClr val="F4CF8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2341700" cy="1722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5867" y="4513720"/>
            <a:ext cx="8113531" cy="2874826"/>
          </a:xfrm>
          <a:custGeom>
            <a:avLst/>
            <a:gdLst/>
            <a:ahLst/>
            <a:cxnLst/>
            <a:rect l="l" t="t" r="r" b="b"/>
            <a:pathLst>
              <a:path w="8113531" h="2874826">
                <a:moveTo>
                  <a:pt x="0" y="0"/>
                </a:moveTo>
                <a:lnTo>
                  <a:pt x="8113531" y="0"/>
                </a:lnTo>
                <a:lnTo>
                  <a:pt x="8113531" y="2874825"/>
                </a:lnTo>
                <a:lnTo>
                  <a:pt x="0" y="287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9763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742055" y="3438525"/>
            <a:ext cx="8891144" cy="667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 Light"/>
              </a:rPr>
              <a:t>Implemented a GUI for interactive usage using ipywidgets.</a:t>
            </a: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 Light"/>
              </a:rPr>
              <a:t>User can enter list of vegetables and quantities through a text input widget.</a:t>
            </a: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 Light"/>
              </a:rPr>
              <a:t>Quantity dictionary updated based on user input.</a:t>
            </a: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 Light"/>
              </a:rPr>
              <a:t>Image path entered via another text input widget.</a:t>
            </a: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 Light"/>
              </a:rPr>
              <a:t>Classification, detection and weight outputs shown after submitting image.</a:t>
            </a: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 Light"/>
              </a:rPr>
              <a:t>Live updating of purchase quantities and totals.</a:t>
            </a: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 Light"/>
              </a:rPr>
              <a:t>Interactive GUI provides easy usage for end users.</a:t>
            </a:r>
          </a:p>
          <a:p>
            <a:pPr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oppins Light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423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Poppins Bold</vt:lpstr>
      <vt:lpstr>Poppins</vt:lpstr>
      <vt:lpstr>Calibri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Vegetable Image Classification and Quantity Estimation</dc:title>
  <cp:lastModifiedBy>Priyanshi Furiya</cp:lastModifiedBy>
  <cp:revision>2</cp:revision>
  <dcterms:created xsi:type="dcterms:W3CDTF">2006-08-16T00:00:00Z</dcterms:created>
  <dcterms:modified xsi:type="dcterms:W3CDTF">2024-02-04T14:48:14Z</dcterms:modified>
  <dc:identifier>DAF71SS2Sow</dc:identifier>
</cp:coreProperties>
</file>