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87" r:id="rId3"/>
  </p:sldMasterIdLst>
  <p:sldIdLst>
    <p:sldId id="256" r:id="rId4"/>
    <p:sldId id="260" r:id="rId5"/>
    <p:sldId id="261" r:id="rId6"/>
    <p:sldId id="262" r:id="rId7"/>
  </p:sldIdLst>
  <p:sldSz cx="6858000" cy="51435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DF57-235E-4969-865A-25FAE27C184C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5C20-B0D8-431F-9952-D97D054902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DF57-235E-4969-865A-25FAE27C184C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5C20-B0D8-431F-9952-D97D054902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DF57-235E-4969-865A-25FAE27C184C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5C20-B0D8-431F-9952-D97D054902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DF57-235E-4969-865A-25FAE27C184C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5C20-B0D8-431F-9952-D97D054902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342720" y="1203480"/>
            <a:ext cx="61718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342720" y="1203480"/>
            <a:ext cx="61718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342720" y="1203480"/>
            <a:ext cx="301176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3505320" y="1203480"/>
            <a:ext cx="301176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342720" y="205200"/>
            <a:ext cx="61718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DF57-235E-4969-865A-25FAE27C184C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5C20-B0D8-431F-9952-D97D054902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342720" y="1203480"/>
            <a:ext cx="301176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342720" y="2761920"/>
            <a:ext cx="301176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3505320" y="1203480"/>
            <a:ext cx="301176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42720" y="1203480"/>
            <a:ext cx="301176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3505320" y="1203480"/>
            <a:ext cx="301176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3505320" y="2761920"/>
            <a:ext cx="301176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342720" y="1203480"/>
            <a:ext cx="301176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3505320" y="1203480"/>
            <a:ext cx="301176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342720" y="2761920"/>
            <a:ext cx="61718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42720" y="1203480"/>
            <a:ext cx="61718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342720" y="2761920"/>
            <a:ext cx="61718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42720" y="1203480"/>
            <a:ext cx="301176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3505320" y="1203480"/>
            <a:ext cx="301176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3505320" y="2761920"/>
            <a:ext cx="301176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342720" y="2761920"/>
            <a:ext cx="301176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342720" y="1203480"/>
            <a:ext cx="61718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42720" y="1203480"/>
            <a:ext cx="61718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3" name="Picture 72"/>
          <p:cNvPicPr/>
          <p:nvPr/>
        </p:nvPicPr>
        <p:blipFill>
          <a:blip r:embed="rId2"/>
          <a:stretch/>
        </p:blipFill>
        <p:spPr>
          <a:xfrm>
            <a:off x="1559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4" name="Picture 73"/>
          <p:cNvPicPr/>
          <p:nvPr/>
        </p:nvPicPr>
        <p:blipFill>
          <a:blip r:embed="rId2"/>
          <a:stretch/>
        </p:blipFill>
        <p:spPr>
          <a:xfrm>
            <a:off x="1559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DF57-235E-4969-865A-25FAE27C184C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5C20-B0D8-431F-9952-D97D054902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DF57-235E-4969-865A-25FAE27C184C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5C20-B0D8-431F-9952-D97D054902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DF57-235E-4969-865A-25FAE27C184C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5C20-B0D8-431F-9952-D97D054902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DF57-235E-4969-865A-25FAE27C184C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5C20-B0D8-431F-9952-D97D054902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DF57-235E-4969-865A-25FAE27C184C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5C20-B0D8-431F-9952-D97D054902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DF57-235E-4969-865A-25FAE27C184C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5C20-B0D8-431F-9952-D97D054902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DF57-235E-4969-865A-25FAE27C184C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5C20-B0D8-431F-9952-D97D054902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74638"/>
            <a:ext cx="5915025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370013"/>
            <a:ext cx="5915025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4767263"/>
            <a:ext cx="154305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7DF57-235E-4969-865A-25FAE27C184C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4767263"/>
            <a:ext cx="2314575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4767263"/>
            <a:ext cx="154305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95C20-B0D8-431F-9952-D97D054902F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88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Shape 6"/>
          <p:cNvPicPr/>
          <p:nvPr/>
        </p:nvPicPr>
        <p:blipFill>
          <a:blip r:embed="rId14"/>
          <a:srcRect t="47113"/>
          <a:stretch/>
        </p:blipFill>
        <p:spPr>
          <a:xfrm>
            <a:off x="0" y="3755520"/>
            <a:ext cx="6857280" cy="1387440"/>
          </a:xfrm>
          <a:prstGeom prst="rect">
            <a:avLst/>
          </a:prstGeom>
          <a:ln>
            <a:noFill/>
          </a:ln>
        </p:spPr>
      </p:pic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233640" y="444960"/>
            <a:ext cx="6389640" cy="57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233640" y="1152360"/>
            <a:ext cx="6389640" cy="34156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Arial"/>
              </a:rPr>
              <a:t>Click to edit the outline text format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800" spc="-1">
                <a:latin typeface="Arial"/>
              </a:rPr>
              <a:t>Second Outline Level</a:t>
            </a:r>
            <a:endParaRPr/>
          </a:p>
          <a:p>
            <a:pPr marL="1296000" lvl="2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Arial"/>
              </a:rPr>
              <a:t>Third Outline Level</a:t>
            </a:r>
            <a:endParaRPr/>
          </a:p>
          <a:p>
            <a:pPr marL="1728000" lvl="3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800" spc="-1">
                <a:latin typeface="Arial"/>
              </a:rPr>
              <a:t>Fourth Outline Level</a:t>
            </a:r>
            <a:endParaRPr/>
          </a:p>
          <a:p>
            <a:pPr marL="2160000" lvl="4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Arial"/>
              </a:rPr>
              <a:t>Fifth Outline Level</a:t>
            </a:r>
            <a:endParaRPr/>
          </a:p>
          <a:p>
            <a:pPr marL="2592000" lvl="5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Arial"/>
              </a:rPr>
              <a:t>Sixth Outline Level</a:t>
            </a:r>
            <a:endParaRPr/>
          </a:p>
          <a:p>
            <a:pPr marL="3024000" lvl="6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3.jpeg"/><Relationship Id="rId7" Type="http://schemas.openxmlformats.org/officeDocument/2006/relationships/image" Target="../media/image9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280800" y="1197661"/>
            <a:ext cx="6295680" cy="96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 anchor="b"/>
          <a:lstStyle/>
          <a:p>
            <a:pPr algn="ctr">
              <a:lnSpc>
                <a:spcPct val="90000"/>
              </a:lnSpc>
            </a:pPr>
            <a:r>
              <a:rPr lang="en-US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Calibri"/>
              </a:rPr>
              <a:t>Urban Environment and Perceived Safety in Cities</a:t>
            </a:r>
            <a:endParaRPr dirty="0"/>
          </a:p>
        </p:txBody>
      </p:sp>
      <p:sp>
        <p:nvSpPr>
          <p:cNvPr id="113" name="CustomShape 2"/>
          <p:cNvSpPr/>
          <p:nvPr/>
        </p:nvSpPr>
        <p:spPr>
          <a:xfrm>
            <a:off x="857160" y="2009520"/>
            <a:ext cx="5142600" cy="2092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</a:pPr>
            <a:endParaRPr lang="en-US" sz="16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  <a:p>
            <a:pPr algn="ctr">
              <a:lnSpc>
                <a:spcPct val="90000"/>
              </a:lnSpc>
            </a:pP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Applie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 Data Science</a:t>
            </a:r>
            <a:endParaRPr dirty="0"/>
          </a:p>
          <a:p>
            <a:pPr algn="ctr">
              <a:lnSpc>
                <a:spcPct val="90000"/>
              </a:lnSpc>
            </a:pP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by </a:t>
            </a:r>
            <a:r>
              <a:rPr lang="en-U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Shalmali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 Patrick</a:t>
            </a: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 Akshay, Achilles, </a:t>
            </a:r>
            <a:r>
              <a:rPr lang="en-U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Priyanshi</a:t>
            </a:r>
            <a:endParaRPr dirty="0"/>
          </a:p>
        </p:txBody>
      </p:sp>
      <p:pic>
        <p:nvPicPr>
          <p:cNvPr id="114" name="Shape 7"/>
          <p:cNvPicPr/>
          <p:nvPr/>
        </p:nvPicPr>
        <p:blipFill>
          <a:blip r:embed="rId2"/>
          <a:stretch/>
        </p:blipFill>
        <p:spPr>
          <a:xfrm>
            <a:off x="123840" y="162720"/>
            <a:ext cx="1018440" cy="74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233640" y="826920"/>
            <a:ext cx="6390000" cy="34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171360" indent="-170640">
              <a:buFont typeface="Calibri"/>
              <a:buChar char="›"/>
            </a:pPr>
            <a:endParaRPr lang="en-US" sz="14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  <a:p>
            <a:pPr marL="171360" indent="-170640">
              <a:buFont typeface="Calibri"/>
              <a:buChar char="›"/>
            </a:pPr>
            <a:r>
              <a:rPr lang="en-US" sz="1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Fact - </a:t>
            </a: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Social science literature has shown a strong connection between the visual appearance of a city’s streets and the behavior and health of its citizens.</a:t>
            </a:r>
          </a:p>
          <a:p>
            <a:pPr marL="171360" indent="-170640">
              <a:buFont typeface="Calibri"/>
              <a:buChar char="›"/>
            </a:pPr>
            <a:endParaRPr lang="en-US" sz="14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  <a:p>
            <a:pPr marL="171360" indent="-170640">
              <a:buFont typeface="Calibri"/>
              <a:buChar char="›"/>
            </a:pPr>
            <a:r>
              <a:rPr lang="en-US" sz="1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Question? </a:t>
            </a: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What makes people feel that a street is safe, and what do those perceptions tell us about different streets, neighborhoods or cities? </a:t>
            </a:r>
          </a:p>
          <a:p>
            <a:pPr marL="171360" indent="-170640">
              <a:buFont typeface="Calibri"/>
              <a:buChar char="›"/>
            </a:pPr>
            <a:endParaRPr lang="en-US" sz="14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  <a:p>
            <a:pPr marL="171360" indent="-170640">
              <a:buFont typeface="Calibri"/>
              <a:buChar char="›"/>
            </a:pPr>
            <a:r>
              <a:rPr lang="en-US" sz="1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Why? - </a:t>
            </a: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quality of our surroundings – is it down to the architecture, the width of the street, the amount of greenery? Or are there other, subconscious factors at play on our perceptions?</a:t>
            </a:r>
          </a:p>
          <a:p>
            <a:pPr marL="171360" indent="-170640">
              <a:buFont typeface="Calibri"/>
              <a:buChar char="›"/>
            </a:pPr>
            <a:endParaRPr lang="en-US" sz="14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  <a:p>
            <a:pPr marL="171360" indent="-170640">
              <a:buFont typeface="Calibri"/>
              <a:buChar char="›"/>
            </a:pPr>
            <a:r>
              <a:rPr lang="en-US" sz="1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Objective? </a:t>
            </a: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study explores the elements of physical environment and contributes to the perceived safety of the streets, neighborhoods and cities</a:t>
            </a:r>
          </a:p>
        </p:txBody>
      </p:sp>
      <p:sp>
        <p:nvSpPr>
          <p:cNvPr id="117" name="CustomShape 2"/>
          <p:cNvSpPr/>
          <p:nvPr/>
        </p:nvSpPr>
        <p:spPr>
          <a:xfrm>
            <a:off x="233640" y="178920"/>
            <a:ext cx="6389640" cy="57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90000"/>
              </a:lnSpc>
            </a:pPr>
            <a:r>
              <a:rPr lang="en-US" sz="3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Arial"/>
              </a:rPr>
              <a:t>PROJECT BRIEF</a:t>
            </a:r>
            <a:endParaRPr lang="en-US" dirty="0">
              <a:latin typeface="Calibri" panose="020F050202020403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22717" y="742123"/>
            <a:ext cx="61794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Shape 7"/>
          <p:cNvPicPr/>
          <p:nvPr/>
        </p:nvPicPr>
        <p:blipFill>
          <a:blip r:embed="rId2"/>
          <a:stretch/>
        </p:blipFill>
        <p:spPr>
          <a:xfrm>
            <a:off x="5973107" y="178920"/>
            <a:ext cx="632253" cy="45323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08094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233640" y="826920"/>
            <a:ext cx="6390000" cy="34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720">
              <a:lnSpc>
                <a:spcPct val="200000"/>
              </a:lnSpc>
            </a:pP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Data Science Problem Solving Approach</a:t>
            </a:r>
          </a:p>
          <a:p>
            <a:pPr marL="171360" indent="-170640">
              <a:lnSpc>
                <a:spcPct val="200000"/>
              </a:lnSpc>
              <a:buFont typeface="Calibri"/>
              <a:buChar char="›"/>
            </a:pP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Data Identification</a:t>
            </a:r>
          </a:p>
          <a:p>
            <a:pPr marL="171360" indent="-170640">
              <a:lnSpc>
                <a:spcPct val="200000"/>
              </a:lnSpc>
              <a:buFont typeface="Calibri"/>
              <a:buChar char="›"/>
            </a:pP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Data Collection,  Data Wrangling*</a:t>
            </a:r>
          </a:p>
          <a:p>
            <a:pPr marL="171360" indent="-170640">
              <a:lnSpc>
                <a:spcPct val="200000"/>
              </a:lnSpc>
              <a:buFont typeface="Calibri"/>
              <a:buChar char="›"/>
            </a:pP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Exploratory Data Analysis</a:t>
            </a:r>
          </a:p>
          <a:p>
            <a:pPr marL="171360" indent="-170640">
              <a:lnSpc>
                <a:spcPct val="200000"/>
              </a:lnSpc>
              <a:buFont typeface="Calibri"/>
              <a:buChar char="›"/>
            </a:pP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Supervised Learning Techniques</a:t>
            </a:r>
          </a:p>
          <a:p>
            <a:pPr marL="628560" lvl="1" indent="-170640">
              <a:lnSpc>
                <a:spcPct val="200000"/>
              </a:lnSpc>
              <a:buFont typeface="Calibri"/>
              <a:buChar char="›"/>
            </a:pP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Multi-variate Regression</a:t>
            </a:r>
          </a:p>
          <a:p>
            <a:pPr marL="628560" lvl="1" indent="-170640">
              <a:lnSpc>
                <a:spcPct val="200000"/>
              </a:lnSpc>
              <a:buFont typeface="Calibri"/>
              <a:buChar char="›"/>
            </a:pP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  <a:p>
            <a:pPr marL="628560" lvl="1" indent="-170640">
              <a:lnSpc>
                <a:spcPct val="200000"/>
              </a:lnSpc>
              <a:buFont typeface="Calibri"/>
              <a:buChar char="›"/>
            </a:pP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  <a:p>
            <a:pPr marL="171360" indent="-170640">
              <a:lnSpc>
                <a:spcPct val="200000"/>
              </a:lnSpc>
              <a:buFont typeface="Calibri"/>
              <a:buChar char="›"/>
            </a:pP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233640" y="178920"/>
            <a:ext cx="6389640" cy="57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90000"/>
              </a:lnSpc>
            </a:pPr>
            <a:r>
              <a:rPr lang="en-US" sz="3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Arial"/>
              </a:rPr>
              <a:t>APPROACH</a:t>
            </a:r>
            <a:endParaRPr lang="en-US" dirty="0">
              <a:latin typeface="Calibri" panose="020F050202020403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22717" y="742123"/>
            <a:ext cx="61794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Shape 7"/>
          <p:cNvPicPr/>
          <p:nvPr/>
        </p:nvPicPr>
        <p:blipFill>
          <a:blip r:embed="rId2"/>
          <a:stretch/>
        </p:blipFill>
        <p:spPr>
          <a:xfrm>
            <a:off x="5973107" y="178920"/>
            <a:ext cx="632253" cy="453233"/>
          </a:xfrm>
          <a:prstGeom prst="rect">
            <a:avLst/>
          </a:prstGeom>
          <a:ln>
            <a:noFill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3382" y="1003561"/>
            <a:ext cx="2079725" cy="290337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1054865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2"/>
          <p:cNvSpPr/>
          <p:nvPr/>
        </p:nvSpPr>
        <p:spPr>
          <a:xfrm>
            <a:off x="233640" y="178920"/>
            <a:ext cx="6389640" cy="57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90000"/>
              </a:lnSpc>
            </a:pPr>
            <a:r>
              <a:rPr lang="en-US" sz="3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OPEN DATA</a:t>
            </a:r>
            <a:endParaRPr lang="en-US" dirty="0">
              <a:latin typeface="Calibri" panose="020F050202020403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22717" y="742123"/>
            <a:ext cx="61794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stomShape 2"/>
          <p:cNvSpPr/>
          <p:nvPr/>
        </p:nvSpPr>
        <p:spPr>
          <a:xfrm>
            <a:off x="233640" y="689460"/>
            <a:ext cx="6389640" cy="57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90000"/>
              </a:lnSpc>
            </a:pPr>
            <a:endParaRPr lang="en-US" sz="2400" dirty="0">
              <a:latin typeface="Calibri" panose="020F0502020204030204" pitchFamily="34" charset="0"/>
            </a:endParaRPr>
          </a:p>
        </p:txBody>
      </p:sp>
      <p:sp>
        <p:nvSpPr>
          <p:cNvPr id="10" name="CustomShape 1"/>
          <p:cNvSpPr/>
          <p:nvPr/>
        </p:nvSpPr>
        <p:spPr>
          <a:xfrm>
            <a:off x="233640" y="906432"/>
            <a:ext cx="6390000" cy="34137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171360" indent="-170640">
              <a:buFont typeface="Calibri"/>
              <a:buChar char="›"/>
            </a:pP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MIT Media Lab</a:t>
            </a:r>
          </a:p>
          <a:p>
            <a:pPr marL="171360" indent="-170640">
              <a:buFont typeface="Calibri"/>
              <a:buChar char="›"/>
            </a:pP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  <a:p>
            <a:pPr marL="171360" indent="-170640">
              <a:buFont typeface="Calibri"/>
              <a:buChar char="›"/>
            </a:pP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Datasets identified:</a:t>
            </a:r>
          </a:p>
          <a:p>
            <a:pPr marL="628560" lvl="1" indent="-170640">
              <a:buFont typeface="Calibri"/>
              <a:buChar char="›"/>
            </a:pP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Census Data</a:t>
            </a:r>
          </a:p>
          <a:p>
            <a:pPr marL="628560" lvl="1" indent="-170640">
              <a:buFont typeface="Calibri"/>
              <a:buChar char="›"/>
            </a:pP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Crime Data</a:t>
            </a:r>
          </a:p>
          <a:p>
            <a:pPr marL="628560" lvl="1" indent="-170640">
              <a:buFont typeface="Calibri"/>
              <a:buChar char="›"/>
            </a:pP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Road Incidents Data</a:t>
            </a:r>
          </a:p>
          <a:p>
            <a:pPr marL="628560" lvl="1" indent="-170640">
              <a:buFont typeface="Calibri"/>
              <a:buChar char="›"/>
            </a:pP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Economic Data</a:t>
            </a:r>
          </a:p>
          <a:p>
            <a:pPr marL="628560" lvl="1" indent="-170640">
              <a:buFont typeface="Calibri"/>
              <a:buChar char="›"/>
            </a:pP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Pedestrian Count Data</a:t>
            </a:r>
          </a:p>
          <a:p>
            <a:pPr marL="628560" lvl="1" indent="-170640">
              <a:buFont typeface="Calibri"/>
              <a:buChar char="›"/>
            </a:pP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  <a:p>
            <a:pPr marL="171360" indent="-170640">
              <a:buFont typeface="Calibri"/>
              <a:buChar char="›"/>
            </a:pP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  <a:p>
            <a:pPr marL="171360" indent="-170640">
              <a:buFont typeface="Calibri"/>
              <a:buChar char="›"/>
            </a:pP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52" y="3112562"/>
            <a:ext cx="1473331" cy="907927"/>
          </a:xfrm>
          <a:prstGeom prst="rect">
            <a:avLst/>
          </a:prstGeom>
        </p:spPr>
      </p:pic>
      <p:pic>
        <p:nvPicPr>
          <p:cNvPr id="14" name="Shape 7"/>
          <p:cNvPicPr/>
          <p:nvPr/>
        </p:nvPicPr>
        <p:blipFill>
          <a:blip r:embed="rId3"/>
          <a:stretch/>
        </p:blipFill>
        <p:spPr>
          <a:xfrm>
            <a:off x="5973107" y="178920"/>
            <a:ext cx="632253" cy="453233"/>
          </a:xfrm>
          <a:prstGeom prst="rect">
            <a:avLst/>
          </a:prstGeom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359" y="1039197"/>
            <a:ext cx="1181464" cy="71952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505" y="2123958"/>
            <a:ext cx="1175105" cy="72372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354" y="2122685"/>
            <a:ext cx="1181464" cy="71161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4202830" y="1743441"/>
            <a:ext cx="13785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New York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47796" y="2834815"/>
            <a:ext cx="13785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Boston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82825" y="2828119"/>
            <a:ext cx="13785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Chicago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324" y="3210721"/>
            <a:ext cx="1181464" cy="71161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7" name="TextBox 16"/>
          <p:cNvSpPr txBox="1"/>
          <p:nvPr/>
        </p:nvSpPr>
        <p:spPr>
          <a:xfrm>
            <a:off x="3447795" y="3905436"/>
            <a:ext cx="13785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Detroit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82825" y="3905436"/>
            <a:ext cx="13785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Philadelphia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354" y="3210721"/>
            <a:ext cx="1181464" cy="71161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9163696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4353</TotalTime>
  <Words>187</Words>
  <Application>Microsoft Office PowerPoint</Application>
  <PresentationFormat>Custom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DejaVu Sans</vt:lpstr>
      <vt:lpstr>StarSymbol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Taxi Demand Prediction</dc:title>
  <dc:creator>kiran.pv</dc:creator>
  <cp:lastModifiedBy>Akshay Penmatcha</cp:lastModifiedBy>
  <cp:revision>258</cp:revision>
  <dcterms:modified xsi:type="dcterms:W3CDTF">2016-09-28T21:22:27Z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20</vt:i4>
  </property>
</Properties>
</file>