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60ED171-B686-4707-90EF-DA705FD2BB5D}">
  <a:tblStyle styleId="{B60ED171-B686-4707-90EF-DA705FD2BB5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6b9e6fd00_0_24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6b9e6fd00_0_24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6b9e6fd00_0_24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6b9e6fd00_0_24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6b9e6fd00_0_24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6b9e6fd00_0_24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26b9e6fd00_0_25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26b9e6fd00_0_25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Email deliverability Data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Priyanshi Jajoo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Recipient Domain Metrics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221975" y="11073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{B60ED171-B686-4707-90EF-DA705FD2BB5D}</a:tableStyleId>
              </a:tblPr>
              <a:tblGrid>
                <a:gridCol w="1093350"/>
                <a:gridCol w="1093350"/>
                <a:gridCol w="1093350"/>
                <a:gridCol w="1093350"/>
                <a:gridCol w="1093350"/>
                <a:gridCol w="1093350"/>
                <a:gridCol w="1093350"/>
                <a:gridCol w="10933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RECIPIENT DOMAIN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TO SEND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DELIVERED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SOFT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HARD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COMPLAINTS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OPENS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CLICKS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gmail.com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11,066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28.73%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18.48%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1.04%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hotmail.com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5,467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53.71%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others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1,731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57.56%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1.52%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icloud.com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153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19.92%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4.17%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outlook.com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133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36.84%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yahoo.com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126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41.67%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0.95%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yahoo.co.uk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18,677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48.35%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3.16%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Sender Domain Metrics</a:t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69" name="Google Shape;69;p15"/>
          <p:cNvGraphicFramePr/>
          <p:nvPr/>
        </p:nvGraphicFramePr>
        <p:xfrm>
          <a:off x="251700" y="10681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{B60ED171-B686-4707-90EF-DA705FD2BB5D}</a:tableStyleId>
              </a:tblPr>
              <a:tblGrid>
                <a:gridCol w="1092300"/>
                <a:gridCol w="1092300"/>
                <a:gridCol w="1092300"/>
                <a:gridCol w="1092300"/>
                <a:gridCol w="1092300"/>
                <a:gridCol w="1092300"/>
                <a:gridCol w="1092300"/>
                <a:gridCol w="1092300"/>
              </a:tblGrid>
              <a:tr h="7960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SENDER DOMAIN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TO SEND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DELIVERED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SOFT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HARD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COMPLAINTS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OPENS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CLICKS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2,931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23.45%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bcd.com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1,438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98.39%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27.63%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cde.com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978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38.73%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577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99.52%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efg.com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576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96.54%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fgi.com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374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64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6,874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98.73%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24.13%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/>
              <a:t>Recipient domain metrics per Sender domain: abc.com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76" name="Google Shape;76;p16"/>
          <p:cNvGraphicFramePr/>
          <p:nvPr/>
        </p:nvGraphicFramePr>
        <p:xfrm>
          <a:off x="219100" y="970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{B60ED171-B686-4707-90EF-DA705FD2BB5D}</a:tableStyleId>
              </a:tblPr>
              <a:tblGrid>
                <a:gridCol w="1076650"/>
                <a:gridCol w="1076650"/>
                <a:gridCol w="1076650"/>
                <a:gridCol w="1076650"/>
                <a:gridCol w="1076650"/>
                <a:gridCol w="1076650"/>
                <a:gridCol w="1076650"/>
                <a:gridCol w="1076650"/>
              </a:tblGrid>
              <a:tr h="78592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SENDER DOMAIN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TO SEND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DELIVERED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SOFT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HARD BOUNCES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COMPLAINTS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OPENS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>
                          <a:solidFill>
                            <a:srgbClr val="FFFFFF"/>
                          </a:solidFill>
                        </a:rPr>
                        <a:t>% CLICKS</a:t>
                      </a:r>
                      <a:endParaRPr b="1" sz="1200">
                        <a:solidFill>
                          <a:srgbClr val="FFFFFF"/>
                        </a:solidFill>
                      </a:endParaRPr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0000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abc.com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2,931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99.17%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23.45%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bcd.com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1,438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98.39%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0.87%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27.63%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1.62%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cde.com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978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38.73%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0.41%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def.com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577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99.52%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0.38%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0.11%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0.75%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efg.com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576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96.54%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0.64%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0.14%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17.99%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0.26%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fgi.com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374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100.0%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18.99%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2.76%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430875"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Total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6,874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98.73%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0.45%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0.30%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0.15%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24.13%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1.27%</a:t>
                      </a:r>
                      <a:endParaRPr sz="1000"/>
                    </a:p>
                  </a:txBody>
                  <a:tcPr marT="45725" marB="45725" marR="91450" marL="91450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97800"/>
            <a:ext cx="6858000" cy="48338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