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2" r:id="rId6"/>
    <p:sldId id="266" r:id="rId7"/>
    <p:sldId id="295" r:id="rId8"/>
    <p:sldId id="297" r:id="rId9"/>
    <p:sldId id="298" r:id="rId10"/>
    <p:sldId id="304" r:id="rId11"/>
    <p:sldId id="300" r:id="rId12"/>
    <p:sldId id="301" r:id="rId13"/>
    <p:sldId id="303" r:id="rId14"/>
    <p:sldId id="2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>
        <p:scale>
          <a:sx n="77" d="100"/>
          <a:sy n="77" d="100"/>
        </p:scale>
        <p:origin x="912" y="82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53287-C9DE-B440-1998-E9AB98DAE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1A44C-C936-EE24-1DBF-8B8B7437F1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EFEDDD-7C35-7CCC-C68B-B2F901673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4443-1FF6-5688-C82D-AC2B9E3E8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34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98E5C-7CA2-D509-0084-1085098D2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33CF73-60BD-C403-69D7-CFFC43F26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992E5D-114A-0264-7CBA-41888174B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5BF67-9AAF-818B-E74E-E3AA64E9D3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9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159E4-FE6C-3D34-320A-A6AFF3FD5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7EBBC3-49AE-3A40-97BD-60A28305E4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F40F70-2FD4-E7EE-8417-4EB3C02F2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2EC38-A597-9704-4250-31DA427FD4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08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CE51F-AFC2-87FD-D61B-A96E2AD8E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DFCB02-574D-506E-C3B3-C07A6BA6C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652EF1-23AA-D44D-B68A-FC30AEA8E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0A9BD-EA3A-0C0F-C947-ACD15E267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36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1C97D-D72C-125E-74FE-3FB15FAAB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039E9E-2CC3-50A2-BB78-E72B1A677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70B178-A058-B6B7-9AF0-7B86C54AA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DF728-5511-F132-6518-807731E6C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4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A1F02-0886-ACEA-5878-C4A27B43C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37DF3C-A4CA-010B-8DFA-3ACFB59746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68D403-8CD7-84B4-53E0-66063CDD7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E75F2-2FBB-E74D-D79A-441D3E66C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69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37626-D7F1-3F1B-3125-8FBE1BB4D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3D2C0F-5E07-6D75-3E7F-89C5DE9934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7D3897-5089-0213-B380-113A7F879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0C68D-962E-5FC8-98AB-8A23ED63A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2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7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9356EC8-B439-1419-FA99-581B302F90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84" r="984"/>
          <a:stretch>
            <a:fillRect/>
          </a:stretch>
        </p:blipFill>
        <p:spPr>
          <a:xfrm>
            <a:off x="432619" y="383884"/>
            <a:ext cx="11326761" cy="16158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DABD8E-3820-74DA-C91F-864D2917DBA3}"/>
              </a:ext>
            </a:extLst>
          </p:cNvPr>
          <p:cNvSpPr txBox="1"/>
          <p:nvPr/>
        </p:nvSpPr>
        <p:spPr>
          <a:xfrm>
            <a:off x="702365" y="2211439"/>
            <a:ext cx="103041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buNone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“Brain Tumor Detection” </a:t>
            </a:r>
            <a:endParaRPr lang="en-US" sz="4800" b="0" dirty="0">
              <a:effectLst/>
            </a:endParaRPr>
          </a:p>
          <a:p>
            <a:pPr algn="ctr" rtl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submitted as partial fulfillment for the award of </a:t>
            </a:r>
            <a:endParaRPr lang="en-US" sz="1400" b="0" dirty="0">
              <a:effectLst/>
            </a:endParaRPr>
          </a:p>
          <a:p>
            <a:pPr algn="ctr" rtl="0"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BACHELOR OF TECHNOLOGY </a:t>
            </a:r>
            <a:endParaRPr lang="en-US" sz="2000" b="0" dirty="0">
              <a:effectLst/>
            </a:endParaRPr>
          </a:p>
          <a:p>
            <a:pPr algn="ctr" rtl="0"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DEGREE </a:t>
            </a:r>
            <a:endParaRPr lang="en-US" sz="2000" b="0" dirty="0">
              <a:effectLst/>
            </a:endParaRPr>
          </a:p>
          <a:p>
            <a:pPr algn="ctr" rtl="0">
              <a:buNone/>
            </a:pPr>
            <a:endParaRPr lang="en-US" sz="3200" b="0" dirty="0">
              <a:effectLst/>
            </a:endParaRPr>
          </a:p>
          <a:p>
            <a:pPr algn="ctr" rtl="0">
              <a:buNone/>
            </a:pP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19363-BADF-497B-7334-C3F4B088A177}"/>
              </a:ext>
            </a:extLst>
          </p:cNvPr>
          <p:cNvSpPr txBox="1"/>
          <p:nvPr/>
        </p:nvSpPr>
        <p:spPr>
          <a:xfrm>
            <a:off x="702365" y="3985590"/>
            <a:ext cx="10669390" cy="31393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CSE(AI)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 : Mayank Chaudhary</a:t>
            </a: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Roll Number : 202401100400152 </a:t>
            </a:r>
          </a:p>
          <a:p>
            <a:pPr rtl="0">
              <a:buNone/>
            </a:pP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 : Rachit Garg</a:t>
            </a: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Roll Number : 202401100400188 </a:t>
            </a:r>
          </a:p>
          <a:p>
            <a:pPr rtl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 : Priyanshi </a:t>
            </a: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Roll Number : 202401100400185</a:t>
            </a:r>
          </a:p>
          <a:p>
            <a:pPr rtl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pPr rtl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 : Mohd Suleman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Aqdam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Roll Number : 202401100400156</a:t>
            </a: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Name : Parth Rathore</a:t>
            </a: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Roll Number : 202401100400168 </a:t>
            </a:r>
            <a:endParaRPr lang="en-US" b="0" dirty="0">
              <a:effectLst/>
            </a:endParaRPr>
          </a:p>
          <a:p>
            <a:pPr rtl="0">
              <a:buNone/>
            </a:pPr>
            <a:endParaRPr lang="en-US" b="0" dirty="0">
              <a:effectLst/>
            </a:endParaRPr>
          </a:p>
          <a:p>
            <a:pPr rtl="0">
              <a:buNone/>
            </a:pPr>
            <a:endParaRPr lang="en-US" b="0" dirty="0">
              <a:effectLst/>
            </a:endParaRPr>
          </a:p>
          <a:p>
            <a:pPr algn="ctr" rtl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 rtl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C7BB8-261A-26A6-AC16-7C9C2D538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751D34-1251-3DD0-A931-E5A59FCDC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924339"/>
            <a:ext cx="10565736" cy="5044977"/>
          </a:xfrm>
        </p:spPr>
        <p:txBody>
          <a:bodyPr/>
          <a:lstStyle/>
          <a:p>
            <a:r>
              <a:rPr lang="en-US" sz="7200" dirty="0"/>
              <a:t>References</a:t>
            </a:r>
          </a:p>
          <a:p>
            <a:r>
              <a:rPr lang="en-US" sz="2000" b="1" dirty="0"/>
              <a:t>Dataset: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Brain MRI Images for Brain Tumor Detection – Kaggle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Libraries and Frameworks Used: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TensorFlow Documentation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Keras</a:t>
            </a:r>
            <a:r>
              <a:rPr lang="en-US" dirty="0"/>
              <a:t> Documentation and scikit-learn Documentation</a:t>
            </a:r>
          </a:p>
          <a:p>
            <a:r>
              <a:rPr lang="en-US" sz="2000" b="1" dirty="0"/>
              <a:t>Seaborn Visualization Library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Matplotlib Documentation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Inspiration/Concepts: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Research articles and tutorials on CNN-based medical image classification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Open-source GitHub repositories for brain tumor detection using deep learning</a:t>
            </a:r>
          </a:p>
        </p:txBody>
      </p:sp>
    </p:spTree>
    <p:extLst>
      <p:ext uri="{BB962C8B-B14F-4D97-AF65-F5344CB8AC3E}">
        <p14:creationId xmlns:p14="http://schemas.microsoft.com/office/powerpoint/2010/main" val="383866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72B80-E700-A972-001B-00ECDBCD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FC52-6BCC-2656-0BC6-36EB75DD5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83" y="2733261"/>
            <a:ext cx="7812596" cy="1540566"/>
          </a:xfrm>
        </p:spPr>
        <p:txBody>
          <a:bodyPr/>
          <a:lstStyle/>
          <a:p>
            <a:r>
              <a:rPr lang="en-US" sz="10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61837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2" y="804671"/>
            <a:ext cx="11261035" cy="890547"/>
          </a:xfrm>
        </p:spPr>
        <p:txBody>
          <a:bodyPr/>
          <a:lstStyle/>
          <a:p>
            <a:r>
              <a:rPr lang="en-US" sz="7200" dirty="0"/>
              <a:t>Introduction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199" y="2097157"/>
            <a:ext cx="8786190" cy="35108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Brain tumors are life-threatening conditions that require early and accurate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MRI scans are widely used for diagnosis, but manual examination is time-consuming and error-prone.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project uses Convolutional Neural Networks (CNNs) to automatically classify MRI images as tumor or no tumor.</a:t>
            </a:r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" y="746224"/>
            <a:ext cx="11292839" cy="109251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</a:t>
            </a:r>
            <a:r>
              <a:rPr lang="en-US" sz="8000" dirty="0"/>
              <a:t>Problem Statement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B594BC6-2339-AF7F-3F8F-71C3B5EB9DAD}"/>
              </a:ext>
            </a:extLst>
          </p:cNvPr>
          <p:cNvSpPr txBox="1">
            <a:spLocks/>
          </p:cNvSpPr>
          <p:nvPr/>
        </p:nvSpPr>
        <p:spPr>
          <a:xfrm>
            <a:off x="457199" y="2097157"/>
            <a:ext cx="8786190" cy="3510898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Goal: To develop a deep learning model that detects brain tumors from MRI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model should accurately classify whether an MRI image contains a tumor or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Helps radiologists in quick and reliable diagnosis.</a:t>
            </a:r>
          </a:p>
        </p:txBody>
      </p:sp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11241596" cy="990158"/>
          </a:xfrm>
        </p:spPr>
        <p:txBody>
          <a:bodyPr/>
          <a:lstStyle/>
          <a:p>
            <a:r>
              <a:rPr lang="en-US" sz="7200" dirty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82E89-DB15-6D26-7098-DA9792B0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28" y="1998648"/>
            <a:ext cx="11102450" cy="42294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Preprocess the MRI dataset for input to a CNN.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 and train a CNN model for binary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Evaluate the model using standard classification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Visualize training results and confusion matrix for interpretability.</a:t>
            </a:r>
          </a:p>
        </p:txBody>
      </p:sp>
    </p:spTree>
    <p:extLst>
      <p:ext uri="{BB962C8B-B14F-4D97-AF65-F5344CB8AC3E}">
        <p14:creationId xmlns:p14="http://schemas.microsoft.com/office/powerpoint/2010/main" val="160530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677D4-0300-E513-7324-DEBCD5CC2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6018-0592-FE45-4A88-829776B3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11271414" cy="960341"/>
          </a:xfrm>
        </p:spPr>
        <p:txBody>
          <a:bodyPr/>
          <a:lstStyle/>
          <a:p>
            <a:r>
              <a:rPr lang="en-US" sz="7200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068C0-1DCD-AB78-CF70-8C21D0FB1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1679713"/>
            <a:ext cx="11579527" cy="435333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Data Collection</a:t>
            </a:r>
          </a:p>
          <a:p>
            <a:pPr lvl="1" algn="l"/>
            <a:r>
              <a:rPr lang="en-US" dirty="0"/>
              <a:t>The dataset of MRI images was obtained from Kaggle.</a:t>
            </a:r>
          </a:p>
          <a:p>
            <a:pPr lvl="1" algn="l"/>
            <a:r>
              <a:rPr lang="en-US" dirty="0"/>
              <a:t>It contains two folders: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yes/ – Images showing brain tumors.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no/ – Images without tumors.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 Data Preprocessing</a:t>
            </a:r>
          </a:p>
          <a:p>
            <a:pPr lvl="1" algn="l"/>
            <a:r>
              <a:rPr lang="en-US" dirty="0"/>
              <a:t>All images resized to 150x150 pixels to ensure uniform input shape.</a:t>
            </a:r>
          </a:p>
          <a:p>
            <a:pPr lvl="1" algn="l"/>
            <a:r>
              <a:rPr lang="en-US" dirty="0"/>
              <a:t>Normalization applied to scale pixel values between 0 and 1.</a:t>
            </a:r>
          </a:p>
          <a:p>
            <a:pPr lvl="1" algn="l"/>
            <a:r>
              <a:rPr lang="en-US" dirty="0"/>
              <a:t>Labels were binary encoded: 1 = Tumor, 0 = No Tumor.</a:t>
            </a:r>
          </a:p>
          <a:p>
            <a:pPr lvl="1" algn="l"/>
            <a:r>
              <a:rPr lang="en-US" dirty="0"/>
              <a:t>Dataset split into 80% training and 20% testing.</a:t>
            </a:r>
          </a:p>
          <a:p>
            <a:pPr lvl="1" algn="l"/>
            <a:r>
              <a:rPr lang="en-US" dirty="0"/>
              <a:t>Data Augmentation (like rotation, zoom, and flip) applied using </a:t>
            </a:r>
            <a:r>
              <a:rPr lang="en-US" dirty="0" err="1"/>
              <a:t>Keras</a:t>
            </a:r>
            <a:r>
              <a:rPr lang="en-US" dirty="0"/>
              <a:t>’ </a:t>
            </a:r>
            <a:r>
              <a:rPr lang="en-US" dirty="0" err="1"/>
              <a:t>ImageDataGenerator</a:t>
            </a:r>
            <a:r>
              <a:rPr lang="en-US" dirty="0"/>
              <a:t> to reduce overfitting and improve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15209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A5C14-1812-7310-CD5B-AAFFEF752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51192B-B0AE-1A96-03EE-E6E49B4EB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576" y="865588"/>
            <a:ext cx="10237746" cy="227107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Model Building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Convolutional Neural Network (CNN) was built using TensorFlow/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Architecture included: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Convolution layers (to extract features),ReLU activation (for non-linearity),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MaxPooling</a:t>
            </a:r>
            <a:r>
              <a:rPr lang="en-US" dirty="0"/>
              <a:t> (to reduce dimensions),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Dropout (to prevent overfitting),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Dense layers (to classify),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Output layer with sigmoid activation for binary classification.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Compilation &amp; Training Model compiled with: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Binary </a:t>
            </a:r>
            <a:r>
              <a:rPr lang="en-US" dirty="0" err="1"/>
              <a:t>Crossentropy</a:t>
            </a:r>
            <a:r>
              <a:rPr lang="en-US" dirty="0"/>
              <a:t> loss (for binary classification),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Adam optimizer (for fast convergence),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Accuracy as evaluation metric.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Trained for 10–15 epochs, monitored training and validation accuracy.</a:t>
            </a:r>
          </a:p>
        </p:txBody>
      </p:sp>
    </p:spTree>
    <p:extLst>
      <p:ext uri="{BB962C8B-B14F-4D97-AF65-F5344CB8AC3E}">
        <p14:creationId xmlns:p14="http://schemas.microsoft.com/office/powerpoint/2010/main" val="144144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31512-0328-56E6-E18C-2ABDB0401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751A4CA-579E-6192-F260-68E218CB6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636" y="676745"/>
            <a:ext cx="11112389" cy="6101742"/>
          </a:xfrm>
        </p:spPr>
        <p:txBody>
          <a:bodyPr/>
          <a:lstStyle/>
          <a:p>
            <a:r>
              <a:rPr lang="en-US" sz="3200" dirty="0"/>
              <a:t>Output / Result (Performance Metrics)</a:t>
            </a:r>
          </a:p>
          <a:p>
            <a:pPr lvl="1" algn="l"/>
            <a:r>
              <a:rPr lang="en-US" dirty="0"/>
              <a:t>After training the CNN model on the MRI dataset, the following results were observed:1.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Accuracy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model achieved approximately 94% accuracy on the test dataset, indicating high overall correctness.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Precision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was around 93%, which shows that most predicted tumor images were actually correct.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Recall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Recall was around 95%, meaning the model successfully identified the majority of actual tumor cases.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F1-Score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F1-score was 94%, showing a good balance between precision and recall.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Confusion Matrix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confusion matrix showed a low number of false positives and false negatives, demonstrating strong classification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9258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E64E6-D2A7-9B86-FB06-05193AAD6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F522D4-56F5-9A61-9D59-74AFD10E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8" y="1617027"/>
            <a:ext cx="10163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0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BA54B-04CF-7BB2-043E-9DFFAC5C1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75E28B-C26E-2707-4F93-3154AA8AF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23" y="966890"/>
            <a:ext cx="4202205" cy="5331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B5DF7-CCC4-C4DC-4134-96B990FB2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957" y="660848"/>
            <a:ext cx="6583430" cy="55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00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65</TotalTime>
  <Words>575</Words>
  <Application>Microsoft Office PowerPoint</Application>
  <PresentationFormat>Widescreen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Wingdings 2</vt:lpstr>
      <vt:lpstr>DividendVTI</vt:lpstr>
      <vt:lpstr>PowerPoint Presentation</vt:lpstr>
      <vt:lpstr>Introduction </vt:lpstr>
      <vt:lpstr> Problem Statement</vt:lpstr>
      <vt:lpstr>Objectives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Mayank Chaudhary</dc:creator>
  <cp:lastModifiedBy>Mayank Chaudhary</cp:lastModifiedBy>
  <cp:revision>1</cp:revision>
  <dcterms:created xsi:type="dcterms:W3CDTF">2025-05-27T04:58:23Z</dcterms:created>
  <dcterms:modified xsi:type="dcterms:W3CDTF">2025-05-27T06:04:14Z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