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5" d="100"/>
          <a:sy n="95" d="100"/>
        </p:scale>
        <p:origin x="16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EFBE8-9FC3-E663-0A9D-BC3573DA14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D576B54-B7DF-4DD1-C997-0F81A20031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B5F1831-78B3-5CB1-D6FD-2899F91463AD}"/>
              </a:ext>
            </a:extLst>
          </p:cNvPr>
          <p:cNvSpPr>
            <a:spLocks noGrp="1"/>
          </p:cNvSpPr>
          <p:nvPr>
            <p:ph type="dt" sz="half" idx="10"/>
          </p:nvPr>
        </p:nvSpPr>
        <p:spPr/>
        <p:txBody>
          <a:bodyPr/>
          <a:lstStyle/>
          <a:p>
            <a:fld id="{590F7778-671A-4805-9C9C-68E3D90160EF}" type="datetimeFigureOut">
              <a:rPr lang="en-US" smtClean="0"/>
              <a:t>3/29/2024</a:t>
            </a:fld>
            <a:endParaRPr lang="en-US"/>
          </a:p>
        </p:txBody>
      </p:sp>
      <p:sp>
        <p:nvSpPr>
          <p:cNvPr id="5" name="Footer Placeholder 4">
            <a:extLst>
              <a:ext uri="{FF2B5EF4-FFF2-40B4-BE49-F238E27FC236}">
                <a16:creationId xmlns:a16="http://schemas.microsoft.com/office/drawing/2014/main" id="{5E86166C-F199-B275-084D-F62264A161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F95AF5-9909-40A5-FEA7-1292FB59C65C}"/>
              </a:ext>
            </a:extLst>
          </p:cNvPr>
          <p:cNvSpPr>
            <a:spLocks noGrp="1"/>
          </p:cNvSpPr>
          <p:nvPr>
            <p:ph type="sldNum" sz="quarter" idx="12"/>
          </p:nvPr>
        </p:nvSpPr>
        <p:spPr/>
        <p:txBody>
          <a:bodyPr/>
          <a:lstStyle/>
          <a:p>
            <a:fld id="{1541615E-3B67-4A43-80EA-F99F382D924B}" type="slidenum">
              <a:rPr lang="en-US" smtClean="0"/>
              <a:t>‹#›</a:t>
            </a:fld>
            <a:endParaRPr lang="en-US"/>
          </a:p>
        </p:txBody>
      </p:sp>
    </p:spTree>
    <p:extLst>
      <p:ext uri="{BB962C8B-B14F-4D97-AF65-F5344CB8AC3E}">
        <p14:creationId xmlns:p14="http://schemas.microsoft.com/office/powerpoint/2010/main" val="3596306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E0B69-3131-C84F-FFC9-10A42DF89AA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3F5CAB-79BD-03A2-9A4D-F1FE1BA10D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E28C42-7CFF-66CE-B95A-C58FB4678204}"/>
              </a:ext>
            </a:extLst>
          </p:cNvPr>
          <p:cNvSpPr>
            <a:spLocks noGrp="1"/>
          </p:cNvSpPr>
          <p:nvPr>
            <p:ph type="dt" sz="half" idx="10"/>
          </p:nvPr>
        </p:nvSpPr>
        <p:spPr/>
        <p:txBody>
          <a:bodyPr/>
          <a:lstStyle/>
          <a:p>
            <a:fld id="{590F7778-671A-4805-9C9C-68E3D90160EF}" type="datetimeFigureOut">
              <a:rPr lang="en-US" smtClean="0"/>
              <a:t>3/29/2024</a:t>
            </a:fld>
            <a:endParaRPr lang="en-US"/>
          </a:p>
        </p:txBody>
      </p:sp>
      <p:sp>
        <p:nvSpPr>
          <p:cNvPr id="5" name="Footer Placeholder 4">
            <a:extLst>
              <a:ext uri="{FF2B5EF4-FFF2-40B4-BE49-F238E27FC236}">
                <a16:creationId xmlns:a16="http://schemas.microsoft.com/office/drawing/2014/main" id="{4137BD77-A35D-90DD-61AA-83F72B6DBD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9269A2-E83C-86B8-3377-9FD7600203E5}"/>
              </a:ext>
            </a:extLst>
          </p:cNvPr>
          <p:cNvSpPr>
            <a:spLocks noGrp="1"/>
          </p:cNvSpPr>
          <p:nvPr>
            <p:ph type="sldNum" sz="quarter" idx="12"/>
          </p:nvPr>
        </p:nvSpPr>
        <p:spPr/>
        <p:txBody>
          <a:bodyPr/>
          <a:lstStyle/>
          <a:p>
            <a:fld id="{1541615E-3B67-4A43-80EA-F99F382D924B}" type="slidenum">
              <a:rPr lang="en-US" smtClean="0"/>
              <a:t>‹#›</a:t>
            </a:fld>
            <a:endParaRPr lang="en-US"/>
          </a:p>
        </p:txBody>
      </p:sp>
    </p:spTree>
    <p:extLst>
      <p:ext uri="{BB962C8B-B14F-4D97-AF65-F5344CB8AC3E}">
        <p14:creationId xmlns:p14="http://schemas.microsoft.com/office/powerpoint/2010/main" val="2728858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321755-42D4-B604-7615-3EA605BC9B1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0D59D07-2CDE-90E9-2AF3-F8B0665ED5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D176CB-2B2C-1816-28B8-1A2846EFA5BC}"/>
              </a:ext>
            </a:extLst>
          </p:cNvPr>
          <p:cNvSpPr>
            <a:spLocks noGrp="1"/>
          </p:cNvSpPr>
          <p:nvPr>
            <p:ph type="dt" sz="half" idx="10"/>
          </p:nvPr>
        </p:nvSpPr>
        <p:spPr/>
        <p:txBody>
          <a:bodyPr/>
          <a:lstStyle/>
          <a:p>
            <a:fld id="{590F7778-671A-4805-9C9C-68E3D90160EF}" type="datetimeFigureOut">
              <a:rPr lang="en-US" smtClean="0"/>
              <a:t>3/29/2024</a:t>
            </a:fld>
            <a:endParaRPr lang="en-US"/>
          </a:p>
        </p:txBody>
      </p:sp>
      <p:sp>
        <p:nvSpPr>
          <p:cNvPr id="5" name="Footer Placeholder 4">
            <a:extLst>
              <a:ext uri="{FF2B5EF4-FFF2-40B4-BE49-F238E27FC236}">
                <a16:creationId xmlns:a16="http://schemas.microsoft.com/office/drawing/2014/main" id="{94E2A2B4-993D-A52F-72D3-296AB5A7CA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EF3E5B-A227-DF01-9757-145DD84A3F5A}"/>
              </a:ext>
            </a:extLst>
          </p:cNvPr>
          <p:cNvSpPr>
            <a:spLocks noGrp="1"/>
          </p:cNvSpPr>
          <p:nvPr>
            <p:ph type="sldNum" sz="quarter" idx="12"/>
          </p:nvPr>
        </p:nvSpPr>
        <p:spPr/>
        <p:txBody>
          <a:bodyPr/>
          <a:lstStyle/>
          <a:p>
            <a:fld id="{1541615E-3B67-4A43-80EA-F99F382D924B}" type="slidenum">
              <a:rPr lang="en-US" smtClean="0"/>
              <a:t>‹#›</a:t>
            </a:fld>
            <a:endParaRPr lang="en-US"/>
          </a:p>
        </p:txBody>
      </p:sp>
    </p:spTree>
    <p:extLst>
      <p:ext uri="{BB962C8B-B14F-4D97-AF65-F5344CB8AC3E}">
        <p14:creationId xmlns:p14="http://schemas.microsoft.com/office/powerpoint/2010/main" val="2683105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93219-6D06-E336-6B54-0E25ED7537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BD8788-49A5-747E-ECBC-B7D33F5122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B421F3-10BD-ADF8-6E0B-233173CD57D4}"/>
              </a:ext>
            </a:extLst>
          </p:cNvPr>
          <p:cNvSpPr>
            <a:spLocks noGrp="1"/>
          </p:cNvSpPr>
          <p:nvPr>
            <p:ph type="dt" sz="half" idx="10"/>
          </p:nvPr>
        </p:nvSpPr>
        <p:spPr/>
        <p:txBody>
          <a:bodyPr/>
          <a:lstStyle/>
          <a:p>
            <a:fld id="{590F7778-671A-4805-9C9C-68E3D90160EF}" type="datetimeFigureOut">
              <a:rPr lang="en-US" smtClean="0"/>
              <a:t>3/29/2024</a:t>
            </a:fld>
            <a:endParaRPr lang="en-US"/>
          </a:p>
        </p:txBody>
      </p:sp>
      <p:sp>
        <p:nvSpPr>
          <p:cNvPr id="5" name="Footer Placeholder 4">
            <a:extLst>
              <a:ext uri="{FF2B5EF4-FFF2-40B4-BE49-F238E27FC236}">
                <a16:creationId xmlns:a16="http://schemas.microsoft.com/office/drawing/2014/main" id="{9832129B-8E69-E63C-2AF9-4DF13C769A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081DA7-AB6C-FA9E-C286-9B24607528BD}"/>
              </a:ext>
            </a:extLst>
          </p:cNvPr>
          <p:cNvSpPr>
            <a:spLocks noGrp="1"/>
          </p:cNvSpPr>
          <p:nvPr>
            <p:ph type="sldNum" sz="quarter" idx="12"/>
          </p:nvPr>
        </p:nvSpPr>
        <p:spPr/>
        <p:txBody>
          <a:bodyPr/>
          <a:lstStyle/>
          <a:p>
            <a:fld id="{1541615E-3B67-4A43-80EA-F99F382D924B}" type="slidenum">
              <a:rPr lang="en-US" smtClean="0"/>
              <a:t>‹#›</a:t>
            </a:fld>
            <a:endParaRPr lang="en-US"/>
          </a:p>
        </p:txBody>
      </p:sp>
    </p:spTree>
    <p:extLst>
      <p:ext uri="{BB962C8B-B14F-4D97-AF65-F5344CB8AC3E}">
        <p14:creationId xmlns:p14="http://schemas.microsoft.com/office/powerpoint/2010/main" val="488608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12FC4-1DE6-4981-0186-A5D8BA1B01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A371CA4-C59C-AB47-4F12-1E6BD43BC1A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B87AD2-1D0A-0C60-C046-D81008E5711E}"/>
              </a:ext>
            </a:extLst>
          </p:cNvPr>
          <p:cNvSpPr>
            <a:spLocks noGrp="1"/>
          </p:cNvSpPr>
          <p:nvPr>
            <p:ph type="dt" sz="half" idx="10"/>
          </p:nvPr>
        </p:nvSpPr>
        <p:spPr/>
        <p:txBody>
          <a:bodyPr/>
          <a:lstStyle/>
          <a:p>
            <a:fld id="{590F7778-671A-4805-9C9C-68E3D90160EF}" type="datetimeFigureOut">
              <a:rPr lang="en-US" smtClean="0"/>
              <a:t>3/29/2024</a:t>
            </a:fld>
            <a:endParaRPr lang="en-US"/>
          </a:p>
        </p:txBody>
      </p:sp>
      <p:sp>
        <p:nvSpPr>
          <p:cNvPr id="5" name="Footer Placeholder 4">
            <a:extLst>
              <a:ext uri="{FF2B5EF4-FFF2-40B4-BE49-F238E27FC236}">
                <a16:creationId xmlns:a16="http://schemas.microsoft.com/office/drawing/2014/main" id="{3B0B8B89-5402-CBAA-113F-1EB30E1FB8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1D114D-2524-5EB2-B67F-C67DDC4B9A63}"/>
              </a:ext>
            </a:extLst>
          </p:cNvPr>
          <p:cNvSpPr>
            <a:spLocks noGrp="1"/>
          </p:cNvSpPr>
          <p:nvPr>
            <p:ph type="sldNum" sz="quarter" idx="12"/>
          </p:nvPr>
        </p:nvSpPr>
        <p:spPr/>
        <p:txBody>
          <a:bodyPr/>
          <a:lstStyle/>
          <a:p>
            <a:fld id="{1541615E-3B67-4A43-80EA-F99F382D924B}" type="slidenum">
              <a:rPr lang="en-US" smtClean="0"/>
              <a:t>‹#›</a:t>
            </a:fld>
            <a:endParaRPr lang="en-US"/>
          </a:p>
        </p:txBody>
      </p:sp>
    </p:spTree>
    <p:extLst>
      <p:ext uri="{BB962C8B-B14F-4D97-AF65-F5344CB8AC3E}">
        <p14:creationId xmlns:p14="http://schemas.microsoft.com/office/powerpoint/2010/main" val="607986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840DB-8F38-E3AB-D036-326C8A513C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0A4031-1F03-D9E3-D847-E067C7904E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88C8FB3-287E-4722-1653-53F0FCFB3A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D13B09E-E8A8-57AD-76ED-FBA83F7BEC38}"/>
              </a:ext>
            </a:extLst>
          </p:cNvPr>
          <p:cNvSpPr>
            <a:spLocks noGrp="1"/>
          </p:cNvSpPr>
          <p:nvPr>
            <p:ph type="dt" sz="half" idx="10"/>
          </p:nvPr>
        </p:nvSpPr>
        <p:spPr/>
        <p:txBody>
          <a:bodyPr/>
          <a:lstStyle/>
          <a:p>
            <a:fld id="{590F7778-671A-4805-9C9C-68E3D90160EF}" type="datetimeFigureOut">
              <a:rPr lang="en-US" smtClean="0"/>
              <a:t>3/29/2024</a:t>
            </a:fld>
            <a:endParaRPr lang="en-US"/>
          </a:p>
        </p:txBody>
      </p:sp>
      <p:sp>
        <p:nvSpPr>
          <p:cNvPr id="6" name="Footer Placeholder 5">
            <a:extLst>
              <a:ext uri="{FF2B5EF4-FFF2-40B4-BE49-F238E27FC236}">
                <a16:creationId xmlns:a16="http://schemas.microsoft.com/office/drawing/2014/main" id="{333852F5-C8FF-7ADB-A0C4-3BFF3FC3CD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72BEA6-0EFB-50CB-6182-F6FD64426218}"/>
              </a:ext>
            </a:extLst>
          </p:cNvPr>
          <p:cNvSpPr>
            <a:spLocks noGrp="1"/>
          </p:cNvSpPr>
          <p:nvPr>
            <p:ph type="sldNum" sz="quarter" idx="12"/>
          </p:nvPr>
        </p:nvSpPr>
        <p:spPr/>
        <p:txBody>
          <a:bodyPr/>
          <a:lstStyle/>
          <a:p>
            <a:fld id="{1541615E-3B67-4A43-80EA-F99F382D924B}" type="slidenum">
              <a:rPr lang="en-US" smtClean="0"/>
              <a:t>‹#›</a:t>
            </a:fld>
            <a:endParaRPr lang="en-US"/>
          </a:p>
        </p:txBody>
      </p:sp>
    </p:spTree>
    <p:extLst>
      <p:ext uri="{BB962C8B-B14F-4D97-AF65-F5344CB8AC3E}">
        <p14:creationId xmlns:p14="http://schemas.microsoft.com/office/powerpoint/2010/main" val="1754272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6E298-E5C3-ADA9-1FC0-790C8E1776E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C4D8A56-5AB9-45D4-B944-DE644EB46A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277382-28F4-B982-6CB9-B24A2DFD50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D302476-DC23-1F09-1D34-3333C59AA4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2688DF-81E9-9C58-4E91-18946555247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0B8369-7E4D-AF17-B4DB-226F7FA3578C}"/>
              </a:ext>
            </a:extLst>
          </p:cNvPr>
          <p:cNvSpPr>
            <a:spLocks noGrp="1"/>
          </p:cNvSpPr>
          <p:nvPr>
            <p:ph type="dt" sz="half" idx="10"/>
          </p:nvPr>
        </p:nvSpPr>
        <p:spPr/>
        <p:txBody>
          <a:bodyPr/>
          <a:lstStyle/>
          <a:p>
            <a:fld id="{590F7778-671A-4805-9C9C-68E3D90160EF}" type="datetimeFigureOut">
              <a:rPr lang="en-US" smtClean="0"/>
              <a:t>3/29/2024</a:t>
            </a:fld>
            <a:endParaRPr lang="en-US"/>
          </a:p>
        </p:txBody>
      </p:sp>
      <p:sp>
        <p:nvSpPr>
          <p:cNvPr id="8" name="Footer Placeholder 7">
            <a:extLst>
              <a:ext uri="{FF2B5EF4-FFF2-40B4-BE49-F238E27FC236}">
                <a16:creationId xmlns:a16="http://schemas.microsoft.com/office/drawing/2014/main" id="{2A4E0665-A619-80C5-8905-576795E09CF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DFD77D3-A91D-BC31-2E8A-A5C601CC2CCF}"/>
              </a:ext>
            </a:extLst>
          </p:cNvPr>
          <p:cNvSpPr>
            <a:spLocks noGrp="1"/>
          </p:cNvSpPr>
          <p:nvPr>
            <p:ph type="sldNum" sz="quarter" idx="12"/>
          </p:nvPr>
        </p:nvSpPr>
        <p:spPr/>
        <p:txBody>
          <a:bodyPr/>
          <a:lstStyle/>
          <a:p>
            <a:fld id="{1541615E-3B67-4A43-80EA-F99F382D924B}" type="slidenum">
              <a:rPr lang="en-US" smtClean="0"/>
              <a:t>‹#›</a:t>
            </a:fld>
            <a:endParaRPr lang="en-US"/>
          </a:p>
        </p:txBody>
      </p:sp>
    </p:spTree>
    <p:extLst>
      <p:ext uri="{BB962C8B-B14F-4D97-AF65-F5344CB8AC3E}">
        <p14:creationId xmlns:p14="http://schemas.microsoft.com/office/powerpoint/2010/main" val="696754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BAFC8-D1E7-391E-342A-0DF9793BA0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FCC9936-6870-1B69-4746-93EC2EF7E410}"/>
              </a:ext>
            </a:extLst>
          </p:cNvPr>
          <p:cNvSpPr>
            <a:spLocks noGrp="1"/>
          </p:cNvSpPr>
          <p:nvPr>
            <p:ph type="dt" sz="half" idx="10"/>
          </p:nvPr>
        </p:nvSpPr>
        <p:spPr/>
        <p:txBody>
          <a:bodyPr/>
          <a:lstStyle/>
          <a:p>
            <a:fld id="{590F7778-671A-4805-9C9C-68E3D90160EF}" type="datetimeFigureOut">
              <a:rPr lang="en-US" smtClean="0"/>
              <a:t>3/29/2024</a:t>
            </a:fld>
            <a:endParaRPr lang="en-US"/>
          </a:p>
        </p:txBody>
      </p:sp>
      <p:sp>
        <p:nvSpPr>
          <p:cNvPr id="4" name="Footer Placeholder 3">
            <a:extLst>
              <a:ext uri="{FF2B5EF4-FFF2-40B4-BE49-F238E27FC236}">
                <a16:creationId xmlns:a16="http://schemas.microsoft.com/office/drawing/2014/main" id="{3D6DD896-C9EC-7D58-5520-72D3DAA49F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95087BE-2511-1F83-B89B-28CC33BF902E}"/>
              </a:ext>
            </a:extLst>
          </p:cNvPr>
          <p:cNvSpPr>
            <a:spLocks noGrp="1"/>
          </p:cNvSpPr>
          <p:nvPr>
            <p:ph type="sldNum" sz="quarter" idx="12"/>
          </p:nvPr>
        </p:nvSpPr>
        <p:spPr/>
        <p:txBody>
          <a:bodyPr/>
          <a:lstStyle/>
          <a:p>
            <a:fld id="{1541615E-3B67-4A43-80EA-F99F382D924B}" type="slidenum">
              <a:rPr lang="en-US" smtClean="0"/>
              <a:t>‹#›</a:t>
            </a:fld>
            <a:endParaRPr lang="en-US"/>
          </a:p>
        </p:txBody>
      </p:sp>
    </p:spTree>
    <p:extLst>
      <p:ext uri="{BB962C8B-B14F-4D97-AF65-F5344CB8AC3E}">
        <p14:creationId xmlns:p14="http://schemas.microsoft.com/office/powerpoint/2010/main" val="1538634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23C75C-CB17-8D61-E622-1A85E15D42AA}"/>
              </a:ext>
            </a:extLst>
          </p:cNvPr>
          <p:cNvSpPr>
            <a:spLocks noGrp="1"/>
          </p:cNvSpPr>
          <p:nvPr>
            <p:ph type="dt" sz="half" idx="10"/>
          </p:nvPr>
        </p:nvSpPr>
        <p:spPr/>
        <p:txBody>
          <a:bodyPr/>
          <a:lstStyle/>
          <a:p>
            <a:fld id="{590F7778-671A-4805-9C9C-68E3D90160EF}" type="datetimeFigureOut">
              <a:rPr lang="en-US" smtClean="0"/>
              <a:t>3/29/2024</a:t>
            </a:fld>
            <a:endParaRPr lang="en-US"/>
          </a:p>
        </p:txBody>
      </p:sp>
      <p:sp>
        <p:nvSpPr>
          <p:cNvPr id="3" name="Footer Placeholder 2">
            <a:extLst>
              <a:ext uri="{FF2B5EF4-FFF2-40B4-BE49-F238E27FC236}">
                <a16:creationId xmlns:a16="http://schemas.microsoft.com/office/drawing/2014/main" id="{B24DFBC8-618C-3B43-7F77-0373B5D22C7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7C7C501-EB98-B8D9-FF61-DD90DFBCFA9C}"/>
              </a:ext>
            </a:extLst>
          </p:cNvPr>
          <p:cNvSpPr>
            <a:spLocks noGrp="1"/>
          </p:cNvSpPr>
          <p:nvPr>
            <p:ph type="sldNum" sz="quarter" idx="12"/>
          </p:nvPr>
        </p:nvSpPr>
        <p:spPr/>
        <p:txBody>
          <a:bodyPr/>
          <a:lstStyle/>
          <a:p>
            <a:fld id="{1541615E-3B67-4A43-80EA-F99F382D924B}" type="slidenum">
              <a:rPr lang="en-US" smtClean="0"/>
              <a:t>‹#›</a:t>
            </a:fld>
            <a:endParaRPr lang="en-US"/>
          </a:p>
        </p:txBody>
      </p:sp>
    </p:spTree>
    <p:extLst>
      <p:ext uri="{BB962C8B-B14F-4D97-AF65-F5344CB8AC3E}">
        <p14:creationId xmlns:p14="http://schemas.microsoft.com/office/powerpoint/2010/main" val="4135391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824F6-2F6C-CE68-8029-369B1AACC8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E352FF2-D922-F3A0-6DF1-3C3BA38531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98DDB0-0BFA-D615-2C0C-8210EB132F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464098-D937-387B-C408-3C4883EABB09}"/>
              </a:ext>
            </a:extLst>
          </p:cNvPr>
          <p:cNvSpPr>
            <a:spLocks noGrp="1"/>
          </p:cNvSpPr>
          <p:nvPr>
            <p:ph type="dt" sz="half" idx="10"/>
          </p:nvPr>
        </p:nvSpPr>
        <p:spPr/>
        <p:txBody>
          <a:bodyPr/>
          <a:lstStyle/>
          <a:p>
            <a:fld id="{590F7778-671A-4805-9C9C-68E3D90160EF}" type="datetimeFigureOut">
              <a:rPr lang="en-US" smtClean="0"/>
              <a:t>3/29/2024</a:t>
            </a:fld>
            <a:endParaRPr lang="en-US"/>
          </a:p>
        </p:txBody>
      </p:sp>
      <p:sp>
        <p:nvSpPr>
          <p:cNvPr id="6" name="Footer Placeholder 5">
            <a:extLst>
              <a:ext uri="{FF2B5EF4-FFF2-40B4-BE49-F238E27FC236}">
                <a16:creationId xmlns:a16="http://schemas.microsoft.com/office/drawing/2014/main" id="{A0D9054A-99DC-4B41-D01D-73F348E938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C11F13-8863-9C00-3C7C-72308EA32DC1}"/>
              </a:ext>
            </a:extLst>
          </p:cNvPr>
          <p:cNvSpPr>
            <a:spLocks noGrp="1"/>
          </p:cNvSpPr>
          <p:nvPr>
            <p:ph type="sldNum" sz="quarter" idx="12"/>
          </p:nvPr>
        </p:nvSpPr>
        <p:spPr/>
        <p:txBody>
          <a:bodyPr/>
          <a:lstStyle/>
          <a:p>
            <a:fld id="{1541615E-3B67-4A43-80EA-F99F382D924B}" type="slidenum">
              <a:rPr lang="en-US" smtClean="0"/>
              <a:t>‹#›</a:t>
            </a:fld>
            <a:endParaRPr lang="en-US"/>
          </a:p>
        </p:txBody>
      </p:sp>
    </p:spTree>
    <p:extLst>
      <p:ext uri="{BB962C8B-B14F-4D97-AF65-F5344CB8AC3E}">
        <p14:creationId xmlns:p14="http://schemas.microsoft.com/office/powerpoint/2010/main" val="46753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44115-1F29-FCEA-C83D-43A82BEE74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2E3B047-3452-BA9F-DB66-FA1EA2CDA7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D3253B-EAE8-E717-C333-AB2665FE6E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08FB61-212B-6E6E-AC6C-AC2F7E84A5AF}"/>
              </a:ext>
            </a:extLst>
          </p:cNvPr>
          <p:cNvSpPr>
            <a:spLocks noGrp="1"/>
          </p:cNvSpPr>
          <p:nvPr>
            <p:ph type="dt" sz="half" idx="10"/>
          </p:nvPr>
        </p:nvSpPr>
        <p:spPr/>
        <p:txBody>
          <a:bodyPr/>
          <a:lstStyle/>
          <a:p>
            <a:fld id="{590F7778-671A-4805-9C9C-68E3D90160EF}" type="datetimeFigureOut">
              <a:rPr lang="en-US" smtClean="0"/>
              <a:t>3/29/2024</a:t>
            </a:fld>
            <a:endParaRPr lang="en-US"/>
          </a:p>
        </p:txBody>
      </p:sp>
      <p:sp>
        <p:nvSpPr>
          <p:cNvPr id="6" name="Footer Placeholder 5">
            <a:extLst>
              <a:ext uri="{FF2B5EF4-FFF2-40B4-BE49-F238E27FC236}">
                <a16:creationId xmlns:a16="http://schemas.microsoft.com/office/drawing/2014/main" id="{75CCC51F-469A-785E-EE10-6B3B6351C1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F87AD0-546F-73B9-B105-BCF578D273AC}"/>
              </a:ext>
            </a:extLst>
          </p:cNvPr>
          <p:cNvSpPr>
            <a:spLocks noGrp="1"/>
          </p:cNvSpPr>
          <p:nvPr>
            <p:ph type="sldNum" sz="quarter" idx="12"/>
          </p:nvPr>
        </p:nvSpPr>
        <p:spPr/>
        <p:txBody>
          <a:bodyPr/>
          <a:lstStyle/>
          <a:p>
            <a:fld id="{1541615E-3B67-4A43-80EA-F99F382D924B}" type="slidenum">
              <a:rPr lang="en-US" smtClean="0"/>
              <a:t>‹#›</a:t>
            </a:fld>
            <a:endParaRPr lang="en-US"/>
          </a:p>
        </p:txBody>
      </p:sp>
    </p:spTree>
    <p:extLst>
      <p:ext uri="{BB962C8B-B14F-4D97-AF65-F5344CB8AC3E}">
        <p14:creationId xmlns:p14="http://schemas.microsoft.com/office/powerpoint/2010/main" val="388580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BE3363-CE49-D10B-A857-57358039F1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C9909BA-60A9-1F15-6424-45CCBF630D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E15B1-FE0E-3ECC-8B62-7FB7AA1F24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90F7778-671A-4805-9C9C-68E3D90160EF}" type="datetimeFigureOut">
              <a:rPr lang="en-US" smtClean="0"/>
              <a:t>3/29/2024</a:t>
            </a:fld>
            <a:endParaRPr lang="en-US"/>
          </a:p>
        </p:txBody>
      </p:sp>
      <p:sp>
        <p:nvSpPr>
          <p:cNvPr id="5" name="Footer Placeholder 4">
            <a:extLst>
              <a:ext uri="{FF2B5EF4-FFF2-40B4-BE49-F238E27FC236}">
                <a16:creationId xmlns:a16="http://schemas.microsoft.com/office/drawing/2014/main" id="{E855142B-2DF0-A3E3-04B2-2626638C35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758F4C9-353A-A91D-BF24-E6881F85C6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541615E-3B67-4A43-80EA-F99F382D924B}" type="slidenum">
              <a:rPr lang="en-US" smtClean="0"/>
              <a:t>‹#›</a:t>
            </a:fld>
            <a:endParaRPr lang="en-US"/>
          </a:p>
        </p:txBody>
      </p:sp>
    </p:spTree>
    <p:extLst>
      <p:ext uri="{BB962C8B-B14F-4D97-AF65-F5344CB8AC3E}">
        <p14:creationId xmlns:p14="http://schemas.microsoft.com/office/powerpoint/2010/main" val="17664914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55D684-620D-AFA0-5B33-9FB71459425E}"/>
              </a:ext>
            </a:extLst>
          </p:cNvPr>
          <p:cNvSpPr>
            <a:spLocks noGrp="1"/>
          </p:cNvSpPr>
          <p:nvPr>
            <p:ph type="ctrTitle"/>
          </p:nvPr>
        </p:nvSpPr>
        <p:spPr>
          <a:xfrm>
            <a:off x="643468" y="643467"/>
            <a:ext cx="4620584" cy="4567137"/>
          </a:xfrm>
        </p:spPr>
        <p:txBody>
          <a:bodyPr>
            <a:normAutofit/>
          </a:bodyPr>
          <a:lstStyle/>
          <a:p>
            <a:pPr algn="l"/>
            <a:r>
              <a:rPr lang="en-US" sz="4400" b="1" i="0">
                <a:effectLst/>
                <a:latin typeface="Söhne"/>
              </a:rPr>
              <a:t>Executive Presentation: Optimizing Pricing Strategy for Big Mountain Resort</a:t>
            </a:r>
            <a:endParaRPr lang="en-US" sz="4400"/>
          </a:p>
        </p:txBody>
      </p:sp>
      <p:pic>
        <p:nvPicPr>
          <p:cNvPr id="1026" name="Picture 2">
            <a:extLst>
              <a:ext uri="{FF2B5EF4-FFF2-40B4-BE49-F238E27FC236}">
                <a16:creationId xmlns:a16="http://schemas.microsoft.com/office/drawing/2014/main" id="{A46D01C5-F0CE-79C0-E919-2EC0FBDAE25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065" r="24074" b="2"/>
          <a:stretch/>
        </p:blipFill>
        <p:spPr bwMode="auto">
          <a:xfrm>
            <a:off x="6229215" y="-4853"/>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978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DDB39-5725-DE21-DB61-2AF903DAE8A9}"/>
              </a:ext>
            </a:extLst>
          </p:cNvPr>
          <p:cNvSpPr>
            <a:spLocks noGrp="1"/>
          </p:cNvSpPr>
          <p:nvPr>
            <p:ph type="title"/>
          </p:nvPr>
        </p:nvSpPr>
        <p:spPr/>
        <p:txBody>
          <a:bodyPr>
            <a:normAutofit/>
          </a:bodyPr>
          <a:lstStyle/>
          <a:p>
            <a:r>
              <a:rPr lang="en-US" b="1" i="0" dirty="0">
                <a:solidFill>
                  <a:srgbClr val="0D0D0D"/>
                </a:solidFill>
                <a:effectLst/>
                <a:latin typeface="Söhne"/>
              </a:rPr>
              <a:t>Problem Identification</a:t>
            </a:r>
            <a:br>
              <a:rPr lang="en-US" b="0" i="0" dirty="0">
                <a:solidFill>
                  <a:srgbClr val="0D0D0D"/>
                </a:solidFill>
                <a:effectLst/>
                <a:latin typeface="Söhne"/>
              </a:rPr>
            </a:br>
            <a:endParaRPr lang="en-US" dirty="0"/>
          </a:p>
        </p:txBody>
      </p:sp>
      <p:sp>
        <p:nvSpPr>
          <p:cNvPr id="3" name="Content Placeholder 2">
            <a:extLst>
              <a:ext uri="{FF2B5EF4-FFF2-40B4-BE49-F238E27FC236}">
                <a16:creationId xmlns:a16="http://schemas.microsoft.com/office/drawing/2014/main" id="{54970971-1599-1C65-C8F6-FB6E3EA45E8D}"/>
              </a:ext>
            </a:extLst>
          </p:cNvPr>
          <p:cNvSpPr>
            <a:spLocks noGrp="1"/>
          </p:cNvSpPr>
          <p:nvPr>
            <p:ph idx="1"/>
          </p:nvPr>
        </p:nvSpPr>
        <p:spPr/>
        <p:txBody>
          <a:bodyPr>
            <a:normAutofit/>
          </a:bodyPr>
          <a:lstStyle/>
          <a:p>
            <a:r>
              <a:rPr lang="en-US" b="1" i="0" dirty="0">
                <a:solidFill>
                  <a:srgbClr val="0D0D0D"/>
                </a:solidFill>
                <a:effectLst/>
                <a:latin typeface="Söhne"/>
              </a:rPr>
              <a:t>Issue:</a:t>
            </a:r>
            <a:r>
              <a:rPr lang="en-US" b="0" i="0" dirty="0">
                <a:solidFill>
                  <a:srgbClr val="0D0D0D"/>
                </a:solidFill>
                <a:effectLst/>
                <a:latin typeface="Söhne"/>
              </a:rPr>
              <a:t> Big Mountain Resort is currently facing the challenge of finding the right balance between pricing its tickets competitively and providing excellent value to its guests. In this report, I'll share the insights gained and offer recommendations based on the analysis conducted as part of our guided capstone project.</a:t>
            </a:r>
          </a:p>
          <a:p>
            <a:r>
              <a:rPr lang="en-US" b="1" i="0" dirty="0">
                <a:solidFill>
                  <a:srgbClr val="0D0D0D"/>
                </a:solidFill>
                <a:effectLst/>
                <a:latin typeface="Söhne"/>
              </a:rPr>
              <a:t>Objective:</a:t>
            </a:r>
            <a:r>
              <a:rPr lang="en-US" b="0" i="0" dirty="0">
                <a:solidFill>
                  <a:srgbClr val="0D0D0D"/>
                </a:solidFill>
                <a:effectLst/>
                <a:latin typeface="Söhne"/>
              </a:rPr>
              <a:t> To recommend a pricing strategy that maximizes revenue while providing value to guests.</a:t>
            </a:r>
            <a:br>
              <a:rPr lang="en-US" b="0" i="0" dirty="0">
                <a:solidFill>
                  <a:srgbClr val="0D0D0D"/>
                </a:solidFill>
                <a:effectLst/>
                <a:latin typeface="Söhne"/>
              </a:rPr>
            </a:br>
            <a:endParaRPr lang="en-US" dirty="0"/>
          </a:p>
        </p:txBody>
      </p:sp>
    </p:spTree>
    <p:extLst>
      <p:ext uri="{BB962C8B-B14F-4D97-AF65-F5344CB8AC3E}">
        <p14:creationId xmlns:p14="http://schemas.microsoft.com/office/powerpoint/2010/main" val="3392565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65207-F6F3-ABB8-7E83-A7A690F0B935}"/>
              </a:ext>
            </a:extLst>
          </p:cNvPr>
          <p:cNvSpPr>
            <a:spLocks noGrp="1"/>
          </p:cNvSpPr>
          <p:nvPr>
            <p:ph type="title"/>
          </p:nvPr>
        </p:nvSpPr>
        <p:spPr/>
        <p:txBody>
          <a:bodyPr>
            <a:normAutofit/>
          </a:bodyPr>
          <a:lstStyle/>
          <a:p>
            <a:r>
              <a:rPr lang="en-US" b="1" i="0" dirty="0">
                <a:solidFill>
                  <a:srgbClr val="0D0D0D"/>
                </a:solidFill>
                <a:effectLst/>
                <a:latin typeface="Söhne"/>
              </a:rPr>
              <a:t>Recommendation and Key Findings</a:t>
            </a:r>
            <a:br>
              <a:rPr lang="en-US" b="0" i="0" dirty="0">
                <a:solidFill>
                  <a:srgbClr val="0D0D0D"/>
                </a:solidFill>
                <a:effectLst/>
                <a:latin typeface="Söhne"/>
              </a:rPr>
            </a:br>
            <a:endParaRPr lang="en-US" dirty="0"/>
          </a:p>
        </p:txBody>
      </p:sp>
      <p:sp>
        <p:nvSpPr>
          <p:cNvPr id="3" name="Content Placeholder 2">
            <a:extLst>
              <a:ext uri="{FF2B5EF4-FFF2-40B4-BE49-F238E27FC236}">
                <a16:creationId xmlns:a16="http://schemas.microsoft.com/office/drawing/2014/main" id="{2185447F-43B6-411E-ECD2-1039EC246E0A}"/>
              </a:ext>
            </a:extLst>
          </p:cNvPr>
          <p:cNvSpPr>
            <a:spLocks noGrp="1"/>
          </p:cNvSpPr>
          <p:nvPr>
            <p:ph idx="1"/>
          </p:nvPr>
        </p:nvSpPr>
        <p:spPr>
          <a:xfrm>
            <a:off x="838200" y="1825625"/>
            <a:ext cx="10515600" cy="4667250"/>
          </a:xfrm>
        </p:spPr>
        <p:txBody>
          <a:bodyPr>
            <a:noAutofit/>
          </a:bodyPr>
          <a:lstStyle/>
          <a:p>
            <a:pPr rtl="0">
              <a:spcBef>
                <a:spcPts val="1200"/>
              </a:spcBef>
              <a:spcAft>
                <a:spcPts val="1200"/>
              </a:spcAft>
            </a:pPr>
            <a:r>
              <a:rPr lang="en-US" sz="2400" b="1" i="0" dirty="0">
                <a:solidFill>
                  <a:srgbClr val="0D0D0D"/>
                </a:solidFill>
                <a:effectLst/>
                <a:latin typeface="Söhne"/>
              </a:rPr>
              <a:t>Recommendation:</a:t>
            </a:r>
            <a:r>
              <a:rPr lang="en-US" sz="2400" b="0" i="0" dirty="0">
                <a:solidFill>
                  <a:srgbClr val="0D0D0D"/>
                </a:solidFill>
                <a:effectLst/>
                <a:latin typeface="Söhne"/>
              </a:rPr>
              <a:t> </a:t>
            </a:r>
            <a:r>
              <a:rPr lang="en-US" sz="2400" b="0" i="0" u="none" strike="noStrike" dirty="0">
                <a:solidFill>
                  <a:srgbClr val="000000"/>
                </a:solidFill>
                <a:effectLst/>
                <a:latin typeface="Roboto" panose="02000000000000000000" pitchFamily="2" charset="0"/>
              </a:rPr>
              <a:t>At present, Big Mountain Resort charges $81 for a ticket. Our modeling suggests that the market could support a ticket price of around $95. This indicates there's room for the resort to adjust its prices to better match what customers expect.</a:t>
            </a:r>
            <a:endParaRPr lang="en-US" sz="2400" b="0" dirty="0">
              <a:effectLst/>
            </a:endParaRPr>
          </a:p>
          <a:p>
            <a:pPr rtl="0">
              <a:spcBef>
                <a:spcPts val="1200"/>
              </a:spcBef>
              <a:spcAft>
                <a:spcPts val="1200"/>
              </a:spcAft>
            </a:pPr>
            <a:r>
              <a:rPr lang="en-US" sz="2400" b="1" i="0" u="none" strike="noStrike" dirty="0">
                <a:solidFill>
                  <a:srgbClr val="000000"/>
                </a:solidFill>
                <a:effectLst/>
                <a:latin typeface="Roboto" panose="02000000000000000000" pitchFamily="2" charset="0"/>
              </a:rPr>
              <a:t>Impact of Additional Facilities: </a:t>
            </a:r>
            <a:r>
              <a:rPr lang="en-US" sz="2400" b="0" i="0" u="none" strike="noStrike" dirty="0">
                <a:solidFill>
                  <a:srgbClr val="000000"/>
                </a:solidFill>
                <a:effectLst/>
                <a:latin typeface="Roboto" panose="02000000000000000000" pitchFamily="2" charset="0"/>
              </a:rPr>
              <a:t>Adding a new chair lift would significantly boost the predicted ticket price. This suggests that investing in new facilities, like the proposed chair lift, could help Big Mountain justify a higher ticket price and improve its offerings.</a:t>
            </a:r>
            <a:endParaRPr lang="en-US" sz="2400" b="0" dirty="0">
              <a:effectLst/>
            </a:endParaRPr>
          </a:p>
          <a:p>
            <a:pPr rtl="0">
              <a:spcBef>
                <a:spcPts val="1200"/>
              </a:spcBef>
              <a:spcAft>
                <a:spcPts val="1200"/>
              </a:spcAft>
            </a:pPr>
            <a:r>
              <a:rPr lang="en-US" sz="2400" b="1" i="0" u="none" strike="noStrike" dirty="0">
                <a:solidFill>
                  <a:srgbClr val="000000"/>
                </a:solidFill>
                <a:effectLst/>
                <a:latin typeface="Roboto" panose="02000000000000000000" pitchFamily="2" charset="0"/>
              </a:rPr>
              <a:t>Revenue Analysis: </a:t>
            </a:r>
            <a:r>
              <a:rPr lang="en-US" sz="2400" b="0" i="0" u="none" strike="noStrike" dirty="0">
                <a:solidFill>
                  <a:srgbClr val="000000"/>
                </a:solidFill>
                <a:effectLst/>
                <a:latin typeface="Roboto" panose="02000000000000000000" pitchFamily="2" charset="0"/>
              </a:rPr>
              <a:t>We also looked at how different scenarios, such as closing certain runs, could affect revenue. Analyzing these predictions can help Big Mountain make smart decisions about pricing and investments to maximize revenue without sacrificing customer satisfaction.</a:t>
            </a:r>
            <a:endParaRPr lang="en-US" sz="2400" b="0" dirty="0">
              <a:effectLst/>
            </a:endParaRPr>
          </a:p>
          <a:p>
            <a:pPr marL="0" indent="0">
              <a:buNone/>
            </a:pPr>
            <a:br>
              <a:rPr lang="en-US" sz="2400" dirty="0"/>
            </a:br>
            <a:endParaRPr lang="en-US" sz="2400" dirty="0"/>
          </a:p>
        </p:txBody>
      </p:sp>
    </p:spTree>
    <p:extLst>
      <p:ext uri="{BB962C8B-B14F-4D97-AF65-F5344CB8AC3E}">
        <p14:creationId xmlns:p14="http://schemas.microsoft.com/office/powerpoint/2010/main" val="2545879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D693A6-FAAE-C584-F542-56969AC75DF8}"/>
              </a:ext>
            </a:extLst>
          </p:cNvPr>
          <p:cNvSpPr>
            <a:spLocks noGrp="1"/>
          </p:cNvSpPr>
          <p:nvPr>
            <p:ph idx="1"/>
          </p:nvPr>
        </p:nvSpPr>
        <p:spPr>
          <a:xfrm>
            <a:off x="682557" y="547485"/>
            <a:ext cx="10329154" cy="2292992"/>
          </a:xfrm>
        </p:spPr>
        <p:txBody>
          <a:bodyPr>
            <a:noAutofit/>
          </a:bodyPr>
          <a:lstStyle/>
          <a:p>
            <a:pPr rtl="0">
              <a:spcBef>
                <a:spcPts val="1200"/>
              </a:spcBef>
              <a:spcAft>
                <a:spcPts val="1200"/>
              </a:spcAft>
            </a:pPr>
            <a:r>
              <a:rPr lang="en-US" sz="2400" b="0" i="0" u="none" strike="noStrike" dirty="0">
                <a:solidFill>
                  <a:srgbClr val="000000"/>
                </a:solidFill>
                <a:effectLst/>
                <a:latin typeface="Roboto" panose="02000000000000000000" pitchFamily="2" charset="0"/>
              </a:rPr>
              <a:t>The model says closing one run makes no difference. Closing 2 and 3 successively reduces support for ticket price and so revenue. If Big Mountain closes down 3 runs, it seems they may as well close down 4 or 5 as there's no further loss in ticket price. Increasing the closures down to 6 or more leads to a large drop. Image below:</a:t>
            </a:r>
            <a:endParaRPr lang="en-US" sz="2400" b="0" dirty="0">
              <a:effectLst/>
            </a:endParaRPr>
          </a:p>
          <a:p>
            <a:pPr marL="0" indent="0">
              <a:buNone/>
            </a:pPr>
            <a:endParaRPr lang="en-US" sz="2400" dirty="0"/>
          </a:p>
        </p:txBody>
      </p:sp>
      <p:pic>
        <p:nvPicPr>
          <p:cNvPr id="2052" name="Picture 4">
            <a:extLst>
              <a:ext uri="{FF2B5EF4-FFF2-40B4-BE49-F238E27FC236}">
                <a16:creationId xmlns:a16="http://schemas.microsoft.com/office/drawing/2014/main" id="{0B437C2A-9170-533C-5F76-CF5A27BB2B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9723" y="2549816"/>
            <a:ext cx="7449766" cy="3760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0343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1AE67D-508C-C77E-580B-AB4A8ADC269C}"/>
              </a:ext>
            </a:extLst>
          </p:cNvPr>
          <p:cNvSpPr>
            <a:spLocks noGrp="1"/>
          </p:cNvSpPr>
          <p:nvPr>
            <p:ph idx="1"/>
          </p:nvPr>
        </p:nvSpPr>
        <p:spPr>
          <a:xfrm>
            <a:off x="312821" y="882316"/>
            <a:ext cx="11510211" cy="5871410"/>
          </a:xfrm>
        </p:spPr>
        <p:txBody>
          <a:bodyPr>
            <a:normAutofit fontScale="25000" lnSpcReduction="20000"/>
          </a:bodyPr>
          <a:lstStyle/>
          <a:p>
            <a:pPr marL="0" indent="0" eaLnBrk="0" fontAlgn="base" hangingPunct="0">
              <a:lnSpc>
                <a:spcPct val="100000"/>
              </a:lnSpc>
              <a:spcBef>
                <a:spcPct val="0"/>
              </a:spcBef>
              <a:spcAft>
                <a:spcPct val="0"/>
              </a:spcAft>
              <a:buNone/>
            </a:pPr>
            <a:r>
              <a:rPr kumimoji="0" lang="en-US" altLang="en-US" sz="6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We created a pipeline that</a:t>
            </a:r>
            <a:endParaRPr kumimoji="0" lang="en-US" altLang="en-US" sz="6200" b="0" i="0" u="none" strike="noStrike" cap="none" normalizeH="0" baseline="0" dirty="0">
              <a:ln>
                <a:noFill/>
              </a:ln>
              <a:solidFill>
                <a:schemeClr val="tx1"/>
              </a:solidFill>
              <a:effectLst/>
            </a:endParaRPr>
          </a:p>
          <a:p>
            <a:pPr eaLnBrk="0" fontAlgn="base" hangingPunct="0">
              <a:lnSpc>
                <a:spcPct val="100000"/>
              </a:lnSpc>
              <a:spcBef>
                <a:spcPct val="0"/>
              </a:spcBef>
              <a:spcAft>
                <a:spcPct val="0"/>
              </a:spcAft>
            </a:pPr>
            <a:r>
              <a:rPr kumimoji="0" lang="en-US" altLang="en-US" sz="6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imputes missing values</a:t>
            </a:r>
            <a:endParaRPr kumimoji="0" lang="en-US" altLang="en-US" sz="6200" b="0" i="0" u="none" strike="noStrike" cap="none" normalizeH="0" baseline="0" dirty="0">
              <a:ln>
                <a:noFill/>
              </a:ln>
              <a:solidFill>
                <a:schemeClr val="tx1"/>
              </a:solidFill>
              <a:effectLst/>
            </a:endParaRPr>
          </a:p>
          <a:p>
            <a:pPr eaLnBrk="0" fontAlgn="base" hangingPunct="0">
              <a:lnSpc>
                <a:spcPct val="100000"/>
              </a:lnSpc>
              <a:spcBef>
                <a:spcPct val="0"/>
              </a:spcBef>
              <a:spcAft>
                <a:spcPct val="0"/>
              </a:spcAft>
            </a:pPr>
            <a:r>
              <a:rPr kumimoji="0" lang="en-US" altLang="en-US" sz="6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scales the data</a:t>
            </a:r>
            <a:endParaRPr kumimoji="0" lang="en-US" altLang="en-US" sz="6200" b="0" i="0" u="none" strike="noStrike" cap="none" normalizeH="0" baseline="0" dirty="0">
              <a:ln>
                <a:noFill/>
              </a:ln>
              <a:solidFill>
                <a:schemeClr val="tx1"/>
              </a:solidFill>
              <a:effectLst/>
            </a:endParaRPr>
          </a:p>
          <a:p>
            <a:pPr eaLnBrk="0" fontAlgn="base" hangingPunct="0">
              <a:lnSpc>
                <a:spcPct val="100000"/>
              </a:lnSpc>
              <a:spcBef>
                <a:spcPct val="0"/>
              </a:spcBef>
              <a:spcAft>
                <a:spcPct val="0"/>
              </a:spcAft>
            </a:pPr>
            <a:r>
              <a:rPr kumimoji="0" lang="en-US" altLang="en-US" sz="6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selects the k best features</a:t>
            </a:r>
            <a:endParaRPr kumimoji="0" lang="en-US" altLang="en-US" sz="6200" b="0" i="0" u="none" strike="noStrike" cap="none" normalizeH="0" baseline="0" dirty="0">
              <a:ln>
                <a:noFill/>
              </a:ln>
              <a:solidFill>
                <a:schemeClr val="tx1"/>
              </a:solidFill>
              <a:effectLst/>
            </a:endParaRPr>
          </a:p>
          <a:p>
            <a:pPr eaLnBrk="0" fontAlgn="base" hangingPunct="0">
              <a:lnSpc>
                <a:spcPct val="100000"/>
              </a:lnSpc>
              <a:spcBef>
                <a:spcPct val="0"/>
              </a:spcBef>
              <a:spcAft>
                <a:spcPct val="0"/>
              </a:spcAft>
            </a:pPr>
            <a:r>
              <a:rPr kumimoji="0" lang="en-US" altLang="en-US" sz="6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trains a linear regression model</a:t>
            </a:r>
            <a:endParaRPr kumimoji="0" lang="en-US" altLang="en-US" sz="6200" b="0" i="0" u="none" strike="noStrike" cap="none" normalizeH="0" baseline="0" dirty="0">
              <a:ln>
                <a:noFill/>
              </a:ln>
              <a:solidFill>
                <a:schemeClr val="tx1"/>
              </a:solidFill>
              <a:effectLst/>
            </a:endParaRPr>
          </a:p>
          <a:p>
            <a:pPr marL="0" indent="0" eaLnBrk="0" fontAlgn="base" hangingPunct="0">
              <a:lnSpc>
                <a:spcPct val="100000"/>
              </a:lnSpc>
              <a:spcBef>
                <a:spcPct val="0"/>
              </a:spcBef>
              <a:spcAft>
                <a:spcPct val="0"/>
              </a:spcAft>
              <a:buNone/>
            </a:pPr>
            <a:r>
              <a:rPr kumimoji="0" lang="en-US" altLang="en-US" sz="6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 technique (cross-validation) for estimating model performance</a:t>
            </a:r>
            <a:endParaRPr kumimoji="0" lang="en-US" altLang="en-US" sz="6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6200" b="0" i="0" u="none" strike="noStrike" cap="none" normalizeH="0" baseline="0" dirty="0">
                <a:ln>
                  <a:noFill/>
                </a:ln>
                <a:solidFill>
                  <a:schemeClr val="tx1"/>
                </a:solidFill>
                <a:effectLst/>
                <a:latin typeface="Arial" panose="020B0604020202020204" pitchFamily="34" charset="0"/>
              </a:rPr>
            </a:br>
            <a:endParaRPr kumimoji="0" lang="en-US" altLang="en-US" sz="6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6200" dirty="0">
              <a:solidFill>
                <a:srgbClr val="000000"/>
              </a:solidFill>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2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6200" dirty="0">
              <a:solidFill>
                <a:srgbClr val="000000"/>
              </a:solidFill>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2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6200" dirty="0">
              <a:solidFill>
                <a:srgbClr val="000000"/>
              </a:solidFill>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6200" dirty="0">
              <a:solidFill>
                <a:srgbClr val="000000"/>
              </a:solidFill>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6200" dirty="0">
              <a:solidFill>
                <a:srgbClr val="000000"/>
              </a:solidFill>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2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6200" dirty="0">
              <a:solidFill>
                <a:srgbClr val="000000"/>
              </a:solidFill>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The above suggests a good value for k is 8. There was an initial rapid increase with k, followed by a slow decline. Also noticeable is the variance of the results greatly increases above k=8. </a:t>
            </a:r>
            <a:endParaRPr kumimoji="0" lang="en-US" altLang="en-US" sz="6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2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2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Our final findings:</a:t>
            </a:r>
            <a:endParaRPr kumimoji="0" lang="en-US" altLang="en-US" sz="62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These results suggest that vertical drop is your biggest positive feature. This makes intuitive sense and is consistent with what you saw during the EDA work. Also, you see the area covered by snow making equipment is a strong positive as well. People like guaranteed skiing! The skiable terrain area is negatively associated with ticket price! This seems odd. People will pay less for larger resorts. There could be all manner of reasons for this. It could be an effect whereby larger resorts can host more visitors at any one time and so can charge less per ticket. </a:t>
            </a:r>
            <a:endParaRPr kumimoji="0" lang="en-US" altLang="en-US" sz="62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Rectangle 1">
            <a:extLst>
              <a:ext uri="{FF2B5EF4-FFF2-40B4-BE49-F238E27FC236}">
                <a16:creationId xmlns:a16="http://schemas.microsoft.com/office/drawing/2014/main" id="{1D0EB96C-BDCA-6F0E-D405-1FEF2FD9B77C}"/>
              </a:ext>
            </a:extLst>
          </p:cNvPr>
          <p:cNvSpPr>
            <a:spLocks noChangeArrowheads="1"/>
          </p:cNvSpPr>
          <p:nvPr/>
        </p:nvSpPr>
        <p:spPr bwMode="auto">
          <a:xfrm>
            <a:off x="605589" y="290737"/>
            <a:ext cx="5851358"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MODELS:</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Linear Regression Model</a:t>
            </a:r>
            <a:endParaRPr kumimoji="0" lang="en-US" altLang="en-US" sz="1100" b="0" i="0" u="none" strike="noStrike" cap="none" normalizeH="0" baseline="0" dirty="0">
              <a:ln>
                <a:noFill/>
              </a:ln>
              <a:solidFill>
                <a:schemeClr val="tx1"/>
              </a:solidFill>
              <a:effectLst/>
            </a:endParaRPr>
          </a:p>
        </p:txBody>
      </p:sp>
      <p:pic>
        <p:nvPicPr>
          <p:cNvPr id="3074" name="Picture 2">
            <a:extLst>
              <a:ext uri="{FF2B5EF4-FFF2-40B4-BE49-F238E27FC236}">
                <a16:creationId xmlns:a16="http://schemas.microsoft.com/office/drawing/2014/main" id="{D3A47DE7-BA1E-181D-7525-6E1E579208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274" y="2115636"/>
            <a:ext cx="4571554" cy="24323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4028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8A05C-D530-00DB-DE01-70073454E594}"/>
              </a:ext>
            </a:extLst>
          </p:cNvPr>
          <p:cNvSpPr>
            <a:spLocks noGrp="1"/>
          </p:cNvSpPr>
          <p:nvPr>
            <p:ph type="title"/>
          </p:nvPr>
        </p:nvSpPr>
        <p:spPr>
          <a:xfrm>
            <a:off x="838199" y="365126"/>
            <a:ext cx="9372601" cy="757822"/>
          </a:xfrm>
        </p:spPr>
        <p:txBody>
          <a:bodyPr>
            <a:normAutofit fontScale="90000"/>
          </a:bodyPr>
          <a:lstStyle/>
          <a:p>
            <a:br>
              <a:rPr lang="en-US" sz="2400" b="0" i="0" dirty="0">
                <a:solidFill>
                  <a:srgbClr val="0D0D0D"/>
                </a:solidFill>
                <a:effectLst/>
                <a:latin typeface="Söhne"/>
              </a:rPr>
            </a:br>
            <a:r>
              <a:rPr lang="en-US" sz="2400" b="1" i="0" u="none" strike="noStrike" dirty="0">
                <a:solidFill>
                  <a:srgbClr val="000000"/>
                </a:solidFill>
                <a:effectLst/>
                <a:latin typeface="Arial" panose="020B0604020202020204" pitchFamily="34" charset="0"/>
              </a:rPr>
              <a:t>Random Forest Model </a:t>
            </a:r>
            <a:br>
              <a:rPr lang="en-US" sz="2400" b="1" i="0" u="none" strike="noStrike" dirty="0">
                <a:solidFill>
                  <a:srgbClr val="000000"/>
                </a:solidFill>
                <a:effectLst/>
                <a:latin typeface="Arial" panose="020B0604020202020204" pitchFamily="34" charset="0"/>
              </a:rPr>
            </a:br>
            <a:endParaRPr lang="en-US" sz="2400" dirty="0"/>
          </a:p>
        </p:txBody>
      </p:sp>
      <p:pic>
        <p:nvPicPr>
          <p:cNvPr id="4098" name="Picture 2">
            <a:extLst>
              <a:ext uri="{FF2B5EF4-FFF2-40B4-BE49-F238E27FC236}">
                <a16:creationId xmlns:a16="http://schemas.microsoft.com/office/drawing/2014/main" id="{195050A5-AE34-F826-E0C7-917AA613981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19155" y="1504782"/>
            <a:ext cx="5472845" cy="498809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ED994F5-669C-D1B4-4C06-975C54A14BD3}"/>
              </a:ext>
            </a:extLst>
          </p:cNvPr>
          <p:cNvSpPr txBox="1"/>
          <p:nvPr/>
        </p:nvSpPr>
        <p:spPr>
          <a:xfrm>
            <a:off x="529390" y="1018673"/>
            <a:ext cx="6424863" cy="5909310"/>
          </a:xfrm>
          <a:prstGeom prst="rect">
            <a:avLst/>
          </a:prstGeom>
          <a:noFill/>
        </p:spPr>
        <p:txBody>
          <a:bodyPr wrap="square" rtlCol="0">
            <a:spAutoFit/>
          </a:bodyPr>
          <a:lstStyle/>
          <a:p>
            <a:pPr marL="285750" indent="-285750">
              <a:buFont typeface="Arial" panose="020B0604020202020204" pitchFamily="34" charset="0"/>
              <a:buChar char="•"/>
            </a:pPr>
            <a:r>
              <a:rPr lang="en-US" sz="1800" b="0" i="0" dirty="0">
                <a:solidFill>
                  <a:srgbClr val="0D0D0D"/>
                </a:solidFill>
                <a:effectLst/>
                <a:latin typeface="Söhne"/>
              </a:rPr>
              <a:t>The Random Forest model is trained using historical data from Big Mountain Resort, including features such as terrain features, facilities, location, and other relevant factors.</a:t>
            </a:r>
          </a:p>
          <a:p>
            <a:pPr marL="285750" indent="-285750">
              <a:buFont typeface="Arial" panose="020B0604020202020204" pitchFamily="34" charset="0"/>
              <a:buChar char="•"/>
            </a:pPr>
            <a:r>
              <a:rPr lang="en-US" b="0" i="0" dirty="0">
                <a:solidFill>
                  <a:srgbClr val="0D0D0D"/>
                </a:solidFill>
                <a:effectLst/>
                <a:latin typeface="Söhne"/>
              </a:rPr>
              <a:t>The Random Forest model can assess the impact of adding new facilities, such as a chair lift, on ticket prices and overall revenue.</a:t>
            </a:r>
          </a:p>
          <a:p>
            <a:pPr marL="285750" indent="-285750">
              <a:buFont typeface="Arial" panose="020B0604020202020204" pitchFamily="34" charset="0"/>
              <a:buChar char="•"/>
            </a:pPr>
            <a:r>
              <a:rPr lang="en-US" b="0" i="0" dirty="0">
                <a:solidFill>
                  <a:srgbClr val="0D0D0D"/>
                </a:solidFill>
                <a:effectLst/>
                <a:latin typeface="Söhne"/>
              </a:rPr>
              <a:t>The Random Forest model allows for scenario analysis to explore the effects of different factors on revenue. For example, the model can simulate scenarios such as closing certain runs or adjusting pricing strategies to evaluate their impact on revenue.</a:t>
            </a:r>
          </a:p>
          <a:p>
            <a:pPr marL="285750" indent="-285750">
              <a:buFont typeface="Arial" panose="020B0604020202020204" pitchFamily="34" charset="0"/>
              <a:buChar char="•"/>
            </a:pPr>
            <a:r>
              <a:rPr lang="en-US" b="0" i="0" dirty="0">
                <a:solidFill>
                  <a:srgbClr val="0D0D0D"/>
                </a:solidFill>
                <a:effectLst/>
                <a:latin typeface="Söhne"/>
              </a:rPr>
              <a:t>The Random Forest model provides insights into the relative importance of different features in predicting ticket prices and revenue.</a:t>
            </a:r>
          </a:p>
          <a:p>
            <a:pPr marL="285750" indent="-285750">
              <a:buFont typeface="Arial" panose="020B0604020202020204" pitchFamily="34" charset="0"/>
              <a:buChar char="•"/>
            </a:pPr>
            <a:r>
              <a:rPr lang="en-US" b="0" i="0" dirty="0">
                <a:solidFill>
                  <a:srgbClr val="0D0D0D"/>
                </a:solidFill>
                <a:effectLst/>
                <a:latin typeface="Söhne"/>
              </a:rPr>
              <a:t>By analyzing feature importance, Big Mountain Resort can identify which factors have the greatest influence on revenue and prioritize investments accordingly.</a:t>
            </a:r>
          </a:p>
          <a:p>
            <a:pPr marL="285750" indent="-285750">
              <a:buFont typeface="Arial" panose="020B0604020202020204" pitchFamily="34" charset="0"/>
              <a:buChar char="•"/>
            </a:pPr>
            <a:r>
              <a:rPr lang="en-US" b="0" i="0" dirty="0">
                <a:solidFill>
                  <a:srgbClr val="0D0D0D"/>
                </a:solidFill>
                <a:effectLst/>
                <a:latin typeface="Söhne"/>
              </a:rPr>
              <a:t>For instance, the model may reveal that certain facilities or amenities have a significant impact on revenue, guiding decisions about where to allocate resources for future improvements.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090657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65789-3BE3-951E-E3D9-A214FF732FC5}"/>
              </a:ext>
            </a:extLst>
          </p:cNvPr>
          <p:cNvSpPr>
            <a:spLocks noGrp="1"/>
          </p:cNvSpPr>
          <p:nvPr>
            <p:ph type="title"/>
          </p:nvPr>
        </p:nvSpPr>
        <p:spPr/>
        <p:txBody>
          <a:bodyPr>
            <a:normAutofit/>
          </a:bodyPr>
          <a:lstStyle/>
          <a:p>
            <a:pPr rtl="0">
              <a:spcBef>
                <a:spcPts val="0"/>
              </a:spcBef>
              <a:spcAft>
                <a:spcPts val="0"/>
              </a:spcAft>
            </a:pPr>
            <a:r>
              <a:rPr lang="en-US" sz="2400" b="1" i="0" u="none" strike="noStrike" dirty="0">
                <a:solidFill>
                  <a:srgbClr val="000000"/>
                </a:solidFill>
                <a:effectLst/>
                <a:latin typeface="Arial" panose="020B0604020202020204" pitchFamily="34" charset="0"/>
              </a:rPr>
              <a:t>Conclusion:</a:t>
            </a:r>
            <a:br>
              <a:rPr lang="en-US" b="0" dirty="0">
                <a:effectLst/>
              </a:rPr>
            </a:br>
            <a:endParaRPr lang="en-US" dirty="0"/>
          </a:p>
        </p:txBody>
      </p:sp>
      <p:sp>
        <p:nvSpPr>
          <p:cNvPr id="3" name="Content Placeholder 2">
            <a:extLst>
              <a:ext uri="{FF2B5EF4-FFF2-40B4-BE49-F238E27FC236}">
                <a16:creationId xmlns:a16="http://schemas.microsoft.com/office/drawing/2014/main" id="{4D438B63-B0F4-122E-AAF5-0F67A2F5E7E6}"/>
              </a:ext>
            </a:extLst>
          </p:cNvPr>
          <p:cNvSpPr>
            <a:spLocks noGrp="1"/>
          </p:cNvSpPr>
          <p:nvPr>
            <p:ph idx="1"/>
          </p:nvPr>
        </p:nvSpPr>
        <p:spPr>
          <a:xfrm>
            <a:off x="653716" y="1312278"/>
            <a:ext cx="10515600" cy="4351338"/>
          </a:xfrm>
        </p:spPr>
        <p:txBody>
          <a:bodyPr>
            <a:normAutofit fontScale="25000" lnSpcReduction="20000"/>
          </a:bodyPr>
          <a:lstStyle/>
          <a:p>
            <a:r>
              <a:rPr lang="en-US" sz="7400" b="0" i="0" u="none" strike="noStrike" dirty="0">
                <a:effectLst/>
                <a:latin typeface="Roboto" panose="02000000000000000000" pitchFamily="2" charset="0"/>
                <a:ea typeface="Roboto" panose="02000000000000000000" pitchFamily="2" charset="0"/>
                <a:cs typeface="Roboto" panose="02000000000000000000" pitchFamily="2" charset="0"/>
              </a:rPr>
              <a:t>The random forest model has a lower cross-validation mean absolute error by almost ~$1. It also exhibits less variability. Verifying performance on the test set produces performance consistent with the cross-validation results.</a:t>
            </a:r>
          </a:p>
          <a:p>
            <a:pPr rtl="0">
              <a:spcBef>
                <a:spcPts val="1200"/>
              </a:spcBef>
              <a:spcAft>
                <a:spcPts val="1200"/>
              </a:spcAft>
            </a:pPr>
            <a:r>
              <a:rPr lang="en-US" sz="7400" b="0" i="0" u="none" strike="noStrike" dirty="0">
                <a:effectLst/>
                <a:latin typeface="Roboto" panose="02000000000000000000" pitchFamily="2" charset="0"/>
                <a:ea typeface="Roboto" panose="02000000000000000000" pitchFamily="2" charset="0"/>
                <a:cs typeface="Roboto" panose="02000000000000000000" pitchFamily="2" charset="0"/>
              </a:rPr>
              <a:t>In summary, our analysis provides valuable insights to help Big Mountain Resort fine-tune its pricing strategy and stay competitive in the ski resort industry. By following these recommendations and staying attuned to market dynamics, the resort can maximize revenue and keep guests happy on the slopes.</a:t>
            </a:r>
            <a:endParaRPr lang="en-US" sz="7400" dirty="0">
              <a:latin typeface="Roboto" panose="02000000000000000000" pitchFamily="2" charset="0"/>
              <a:ea typeface="Roboto" panose="02000000000000000000" pitchFamily="2" charset="0"/>
              <a:cs typeface="Roboto" panose="02000000000000000000" pitchFamily="2" charset="0"/>
            </a:endParaRPr>
          </a:p>
          <a:p>
            <a:pPr marL="0" indent="0" rtl="0">
              <a:spcBef>
                <a:spcPts val="1200"/>
              </a:spcBef>
              <a:spcAft>
                <a:spcPts val="1200"/>
              </a:spcAft>
              <a:buNone/>
            </a:pPr>
            <a:r>
              <a:rPr lang="en-US" sz="9600" b="1" i="0" u="none" strike="noStrike" dirty="0">
                <a:effectLst/>
                <a:latin typeface="Roboto" panose="02000000000000000000" pitchFamily="2" charset="0"/>
                <a:ea typeface="Roboto" panose="02000000000000000000" pitchFamily="2" charset="0"/>
                <a:cs typeface="Roboto" panose="02000000000000000000" pitchFamily="2" charset="0"/>
              </a:rPr>
              <a:t>Future scope of work</a:t>
            </a:r>
            <a:endParaRPr lang="en-US" sz="9600" b="0" dirty="0">
              <a:effectLst/>
              <a:latin typeface="Roboto" panose="02000000000000000000" pitchFamily="2" charset="0"/>
              <a:ea typeface="Roboto" panose="02000000000000000000" pitchFamily="2" charset="0"/>
              <a:cs typeface="Roboto" panose="02000000000000000000" pitchFamily="2" charset="0"/>
            </a:endParaRPr>
          </a:p>
          <a:p>
            <a:pPr rtl="0">
              <a:spcBef>
                <a:spcPts val="1200"/>
              </a:spcBef>
              <a:spcAft>
                <a:spcPts val="1200"/>
              </a:spcAft>
            </a:pPr>
            <a:r>
              <a:rPr lang="en-US" sz="7400" b="0" i="0" u="none" strike="noStrike" dirty="0">
                <a:effectLst/>
                <a:latin typeface="Roboto" panose="02000000000000000000" pitchFamily="2" charset="0"/>
                <a:ea typeface="Roboto" panose="02000000000000000000" pitchFamily="2" charset="0"/>
                <a:cs typeface="Roboto" panose="02000000000000000000" pitchFamily="2" charset="0"/>
              </a:rPr>
              <a:t>Enhance Facilities: Move forward with plans to add a new chair lift to improve the resort's amenities and potentially justify the proposed ticket price increase.</a:t>
            </a:r>
            <a:endParaRPr lang="en-US" sz="7400" b="0" dirty="0">
              <a:effectLst/>
              <a:latin typeface="Roboto" panose="02000000000000000000" pitchFamily="2" charset="0"/>
              <a:ea typeface="Roboto" panose="02000000000000000000" pitchFamily="2" charset="0"/>
              <a:cs typeface="Roboto" panose="02000000000000000000" pitchFamily="2" charset="0"/>
            </a:endParaRPr>
          </a:p>
          <a:p>
            <a:pPr rtl="0">
              <a:spcBef>
                <a:spcPts val="1200"/>
              </a:spcBef>
              <a:spcAft>
                <a:spcPts val="1200"/>
              </a:spcAft>
            </a:pPr>
            <a:r>
              <a:rPr lang="en-US" sz="7400" b="0" i="0" u="none" strike="noStrike" dirty="0">
                <a:effectLst/>
                <a:latin typeface="Roboto" panose="02000000000000000000" pitchFamily="2" charset="0"/>
                <a:ea typeface="Roboto" panose="02000000000000000000" pitchFamily="2" charset="0"/>
                <a:cs typeface="Roboto" panose="02000000000000000000" pitchFamily="2" charset="0"/>
              </a:rPr>
              <a:t>Stay Informed: Keep a close eye on market trends, feedback from guests, and what competitors are doing to ensure decisions about pricing and investments are always well-informed.</a:t>
            </a:r>
            <a:endParaRPr lang="en-US" sz="7400" b="0" dirty="0">
              <a:effectLst/>
              <a:latin typeface="Roboto" panose="02000000000000000000" pitchFamily="2" charset="0"/>
              <a:ea typeface="Roboto" panose="02000000000000000000" pitchFamily="2" charset="0"/>
              <a:cs typeface="Roboto" panose="02000000000000000000" pitchFamily="2" charset="0"/>
            </a:endParaRPr>
          </a:p>
          <a:p>
            <a:br>
              <a:rPr lang="en-US" b="0" dirty="0">
                <a:effectLst/>
              </a:rPr>
            </a:br>
            <a:br>
              <a:rPr lang="en-US" b="0" dirty="0">
                <a:effectLst/>
              </a:rPr>
            </a:br>
            <a:br>
              <a:rPr lang="en-US" b="0" dirty="0">
                <a:effectLst/>
              </a:rPr>
            </a:br>
            <a:endParaRPr lang="en-US" dirty="0"/>
          </a:p>
        </p:txBody>
      </p:sp>
    </p:spTree>
    <p:extLst>
      <p:ext uri="{BB962C8B-B14F-4D97-AF65-F5344CB8AC3E}">
        <p14:creationId xmlns:p14="http://schemas.microsoft.com/office/powerpoint/2010/main" val="10779859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TotalTime>
  <Words>820</Words>
  <Application>Microsoft Office PowerPoint</Application>
  <PresentationFormat>Widescreen</PresentationFormat>
  <Paragraphs>48</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Aptos</vt:lpstr>
      <vt:lpstr>Aptos Display</vt:lpstr>
      <vt:lpstr>Arial</vt:lpstr>
      <vt:lpstr>Roboto</vt:lpstr>
      <vt:lpstr>Söhne</vt:lpstr>
      <vt:lpstr>Office Theme</vt:lpstr>
      <vt:lpstr>Executive Presentation: Optimizing Pricing Strategy for Big Mountain Resort</vt:lpstr>
      <vt:lpstr>Problem Identification </vt:lpstr>
      <vt:lpstr>Recommendation and Key Findings </vt:lpstr>
      <vt:lpstr>PowerPoint Presentation</vt:lpstr>
      <vt:lpstr>PowerPoint Presentation</vt:lpstr>
      <vt:lpstr> Random Forest Model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Executive Presentation: Optimizing Pricing Strategy for Big Mountain Resort</dc:title>
  <dc:creator>Ashish Kumar</dc:creator>
  <cp:lastModifiedBy>Ashish Kumar</cp:lastModifiedBy>
  <cp:revision>4</cp:revision>
  <dcterms:created xsi:type="dcterms:W3CDTF">2024-03-30T03:27:04Z</dcterms:created>
  <dcterms:modified xsi:type="dcterms:W3CDTF">2024-03-30T03:44:55Z</dcterms:modified>
</cp:coreProperties>
</file>