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9" r:id="rId1"/>
  </p:sldMasterIdLst>
  <p:sldIdLst>
    <p:sldId id="256" r:id="rId2"/>
    <p:sldId id="258" r:id="rId3"/>
    <p:sldId id="257" r:id="rId4"/>
    <p:sldId id="259" r:id="rId5"/>
    <p:sldId id="261"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AAB56-3A2F-4B83-8064-FEC55C3C309A}" type="datetimeFigureOut">
              <a:rPr lang="en-US" smtClean="0"/>
              <a:t>10/12/2018</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A32E1451-3C84-4EED-979C-0F00C09039BC}" type="slidenum">
              <a:rPr lang="en-US" smtClean="0"/>
              <a:t>‹#›</a:t>
            </a:fld>
            <a:endParaRPr lang="en-US"/>
          </a:p>
        </p:txBody>
      </p:sp>
    </p:spTree>
    <p:extLst>
      <p:ext uri="{BB962C8B-B14F-4D97-AF65-F5344CB8AC3E}">
        <p14:creationId xmlns:p14="http://schemas.microsoft.com/office/powerpoint/2010/main" val="200342843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AAB56-3A2F-4B83-8064-FEC55C3C309A}"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2E1451-3C84-4EED-979C-0F00C09039BC}" type="slidenum">
              <a:rPr lang="en-US" smtClean="0"/>
              <a:t>‹#›</a:t>
            </a:fld>
            <a:endParaRPr lang="en-US"/>
          </a:p>
        </p:txBody>
      </p:sp>
    </p:spTree>
    <p:extLst>
      <p:ext uri="{BB962C8B-B14F-4D97-AF65-F5344CB8AC3E}">
        <p14:creationId xmlns:p14="http://schemas.microsoft.com/office/powerpoint/2010/main" val="3676567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AAB56-3A2F-4B83-8064-FEC55C3C309A}"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2E1451-3C84-4EED-979C-0F00C09039BC}" type="slidenum">
              <a:rPr lang="en-US" smtClean="0"/>
              <a:t>‹#›</a:t>
            </a:fld>
            <a:endParaRPr lang="en-US"/>
          </a:p>
        </p:txBody>
      </p:sp>
    </p:spTree>
    <p:extLst>
      <p:ext uri="{BB962C8B-B14F-4D97-AF65-F5344CB8AC3E}">
        <p14:creationId xmlns:p14="http://schemas.microsoft.com/office/powerpoint/2010/main" val="2278960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AAB56-3A2F-4B83-8064-FEC55C3C309A}"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2E1451-3C84-4EED-979C-0F00C09039BC}" type="slidenum">
              <a:rPr lang="en-US" smtClean="0"/>
              <a:t>‹#›</a:t>
            </a:fld>
            <a:endParaRPr lang="en-US"/>
          </a:p>
        </p:txBody>
      </p:sp>
    </p:spTree>
    <p:extLst>
      <p:ext uri="{BB962C8B-B14F-4D97-AF65-F5344CB8AC3E}">
        <p14:creationId xmlns:p14="http://schemas.microsoft.com/office/powerpoint/2010/main" val="2885247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3AAB56-3A2F-4B83-8064-FEC55C3C309A}" type="datetimeFigureOut">
              <a:rPr lang="en-US" smtClean="0"/>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2E1451-3C84-4EED-979C-0F00C09039BC}" type="slidenum">
              <a:rPr lang="en-US" smtClean="0"/>
              <a:t>‹#›</a:t>
            </a:fld>
            <a:endParaRPr lang="en-US"/>
          </a:p>
        </p:txBody>
      </p:sp>
    </p:spTree>
    <p:extLst>
      <p:ext uri="{BB962C8B-B14F-4D97-AF65-F5344CB8AC3E}">
        <p14:creationId xmlns:p14="http://schemas.microsoft.com/office/powerpoint/2010/main" val="3633548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AAB56-3A2F-4B83-8064-FEC55C3C309A}" type="datetimeFigureOut">
              <a:rPr lang="en-US" smtClean="0"/>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2E1451-3C84-4EED-979C-0F00C09039BC}" type="slidenum">
              <a:rPr lang="en-US" smtClean="0"/>
              <a:t>‹#›</a:t>
            </a:fld>
            <a:endParaRPr lang="en-US"/>
          </a:p>
        </p:txBody>
      </p:sp>
    </p:spTree>
    <p:extLst>
      <p:ext uri="{BB962C8B-B14F-4D97-AF65-F5344CB8AC3E}">
        <p14:creationId xmlns:p14="http://schemas.microsoft.com/office/powerpoint/2010/main" val="2439168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AAB56-3A2F-4B83-8064-FEC55C3C309A}" type="datetimeFigureOut">
              <a:rPr lang="en-US" smtClean="0"/>
              <a:t>10/12/2018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2E1451-3C84-4EED-979C-0F00C09039BC}" type="slidenum">
              <a:rPr lang="en-US" smtClean="0"/>
              <a:t>‹#›</a:t>
            </a:fld>
            <a:endParaRPr lang="en-US"/>
          </a:p>
        </p:txBody>
      </p:sp>
    </p:spTree>
    <p:extLst>
      <p:ext uri="{BB962C8B-B14F-4D97-AF65-F5344CB8AC3E}">
        <p14:creationId xmlns:p14="http://schemas.microsoft.com/office/powerpoint/2010/main" val="2451587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AAB56-3A2F-4B83-8064-FEC55C3C309A}" type="datetimeFigureOut">
              <a:rPr lang="en-US" smtClean="0"/>
              <a:t>10/12/2018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2E1451-3C84-4EED-979C-0F00C09039BC}" type="slidenum">
              <a:rPr lang="en-US" smtClean="0"/>
              <a:t>‹#›</a:t>
            </a:fld>
            <a:endParaRPr lang="en-US"/>
          </a:p>
        </p:txBody>
      </p:sp>
    </p:spTree>
    <p:extLst>
      <p:ext uri="{BB962C8B-B14F-4D97-AF65-F5344CB8AC3E}">
        <p14:creationId xmlns:p14="http://schemas.microsoft.com/office/powerpoint/2010/main" val="2059081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AAB56-3A2F-4B83-8064-FEC55C3C309A}" type="datetimeFigureOut">
              <a:rPr lang="en-US" smtClean="0"/>
              <a:t>10/12/2018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2E1451-3C84-4EED-979C-0F00C09039BC}" type="slidenum">
              <a:rPr lang="en-US" smtClean="0"/>
              <a:t>‹#›</a:t>
            </a:fld>
            <a:endParaRPr lang="en-US"/>
          </a:p>
        </p:txBody>
      </p:sp>
    </p:spTree>
    <p:extLst>
      <p:ext uri="{BB962C8B-B14F-4D97-AF65-F5344CB8AC3E}">
        <p14:creationId xmlns:p14="http://schemas.microsoft.com/office/powerpoint/2010/main" val="378532258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3AAB56-3A2F-4B83-8064-FEC55C3C309A}" type="datetimeFigureOut">
              <a:rPr lang="en-US" smtClean="0"/>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2E1451-3C84-4EED-979C-0F00C09039BC}" type="slidenum">
              <a:rPr lang="en-US" smtClean="0"/>
              <a:t>‹#›</a:t>
            </a:fld>
            <a:endParaRPr lang="en-US"/>
          </a:p>
        </p:txBody>
      </p:sp>
    </p:spTree>
    <p:extLst>
      <p:ext uri="{BB962C8B-B14F-4D97-AF65-F5344CB8AC3E}">
        <p14:creationId xmlns:p14="http://schemas.microsoft.com/office/powerpoint/2010/main" val="2513402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E3AAB56-3A2F-4B83-8064-FEC55C3C309A}" type="datetimeFigureOut">
              <a:rPr lang="en-US" smtClean="0"/>
              <a:t>10/12/2018</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A32E1451-3C84-4EED-979C-0F00C09039BC}" type="slidenum">
              <a:rPr lang="en-US" smtClean="0"/>
              <a:t>‹#›</a:t>
            </a:fld>
            <a:endParaRPr lang="en-US"/>
          </a:p>
        </p:txBody>
      </p:sp>
    </p:spTree>
    <p:extLst>
      <p:ext uri="{BB962C8B-B14F-4D97-AF65-F5344CB8AC3E}">
        <p14:creationId xmlns:p14="http://schemas.microsoft.com/office/powerpoint/2010/main" val="2875411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E3AAB56-3A2F-4B83-8064-FEC55C3C309A}" type="datetimeFigureOut">
              <a:rPr lang="en-US" smtClean="0"/>
              <a:t>10/12/2018</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32E1451-3C84-4EED-979C-0F00C09039BC}"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642785"/>
      </p:ext>
    </p:extLst>
  </p:cSld>
  <p:clrMap bg1="dk1" tx1="lt1" bg2="dk2" tx2="lt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884149-0366-4EBA-B8BB-A959C816C4A0}"/>
              </a:ext>
            </a:extLst>
          </p:cNvPr>
          <p:cNvSpPr txBox="1"/>
          <p:nvPr/>
        </p:nvSpPr>
        <p:spPr>
          <a:xfrm>
            <a:off x="781050" y="971550"/>
            <a:ext cx="10439400" cy="4278094"/>
          </a:xfrm>
          <a:prstGeom prst="rect">
            <a:avLst/>
          </a:prstGeom>
          <a:noFill/>
        </p:spPr>
        <p:txBody>
          <a:bodyPr wrap="square" rtlCol="0">
            <a:spAutoFit/>
          </a:bodyPr>
          <a:lstStyle/>
          <a:p>
            <a:pPr algn="ctr"/>
            <a:r>
              <a:rPr lang="en-US" sz="4800" b="1" dirty="0"/>
              <a:t>MIS 6345.0W1 - High Performance Analytics - F18</a:t>
            </a:r>
            <a:endParaRPr lang="en-US" sz="4800" dirty="0"/>
          </a:p>
          <a:p>
            <a:pPr algn="ctr"/>
            <a:r>
              <a:rPr lang="en-US" sz="4800" b="1" dirty="0"/>
              <a:t>Assignment 2</a:t>
            </a:r>
            <a:endParaRPr lang="en-US" sz="4800" dirty="0"/>
          </a:p>
          <a:p>
            <a:pPr algn="ctr"/>
            <a:endParaRPr lang="en-US" sz="3200" b="1" dirty="0"/>
          </a:p>
          <a:p>
            <a:pPr algn="ctr"/>
            <a:endParaRPr lang="en-US" sz="3200" b="1" dirty="0"/>
          </a:p>
          <a:p>
            <a:pPr algn="ctr"/>
            <a:endParaRPr lang="en-US" sz="3200" b="1" dirty="0"/>
          </a:p>
          <a:p>
            <a:pPr algn="ctr"/>
            <a:r>
              <a:rPr lang="en-US" sz="3200" b="1" dirty="0"/>
              <a:t>By – Priyanshi Khatri(pxk173330)</a:t>
            </a:r>
            <a:endParaRPr lang="en-US" sz="3200" dirty="0"/>
          </a:p>
        </p:txBody>
      </p:sp>
    </p:spTree>
    <p:extLst>
      <p:ext uri="{BB962C8B-B14F-4D97-AF65-F5344CB8AC3E}">
        <p14:creationId xmlns:p14="http://schemas.microsoft.com/office/powerpoint/2010/main" val="3932927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8630F-006C-4634-97D2-FFEE539802F2}"/>
              </a:ext>
            </a:extLst>
          </p:cNvPr>
          <p:cNvSpPr>
            <a:spLocks noGrp="1"/>
          </p:cNvSpPr>
          <p:nvPr>
            <p:ph type="title"/>
          </p:nvPr>
        </p:nvSpPr>
        <p:spPr>
          <a:xfrm>
            <a:off x="1141413" y="193975"/>
            <a:ext cx="9905998" cy="1478570"/>
          </a:xfrm>
        </p:spPr>
        <p:txBody>
          <a:bodyPr>
            <a:normAutofit/>
          </a:bodyPr>
          <a:lstStyle/>
          <a:p>
            <a:pPr algn="ctr"/>
            <a:r>
              <a:rPr lang="en-US" sz="4000" b="1" dirty="0"/>
              <a:t>Findings</a:t>
            </a:r>
          </a:p>
        </p:txBody>
      </p:sp>
      <p:sp>
        <p:nvSpPr>
          <p:cNvPr id="3" name="Content Placeholder 2">
            <a:extLst>
              <a:ext uri="{FF2B5EF4-FFF2-40B4-BE49-F238E27FC236}">
                <a16:creationId xmlns:a16="http://schemas.microsoft.com/office/drawing/2014/main" id="{AEDE6C45-18DF-44FC-90BA-6D74E6F3D2C0}"/>
              </a:ext>
            </a:extLst>
          </p:cNvPr>
          <p:cNvSpPr>
            <a:spLocks noGrp="1"/>
          </p:cNvSpPr>
          <p:nvPr>
            <p:ph idx="1"/>
          </p:nvPr>
        </p:nvSpPr>
        <p:spPr>
          <a:xfrm>
            <a:off x="5283654" y="1502228"/>
            <a:ext cx="5963782" cy="3853544"/>
          </a:xfrm>
        </p:spPr>
        <p:txBody>
          <a:bodyPr>
            <a:noAutofit/>
          </a:bodyPr>
          <a:lstStyle/>
          <a:p>
            <a:r>
              <a:rPr lang="en-US" sz="2400" dirty="0"/>
              <a:t>The percentage of death rate is quite high for high school graduates compared to all the other education levels for both years 1989 and 2003.</a:t>
            </a:r>
          </a:p>
          <a:p>
            <a:r>
              <a:rPr lang="en-US" sz="2400" dirty="0"/>
              <a:t>In 2003 it is observed that the people with highest level of education which is doctorate or professional degree have the lowest death rate.</a:t>
            </a:r>
          </a:p>
          <a:p>
            <a:r>
              <a:rPr lang="en-US" sz="2400" dirty="0"/>
              <a:t>Also education levels of some individuals in unknown.</a:t>
            </a:r>
          </a:p>
        </p:txBody>
      </p:sp>
      <p:pic>
        <p:nvPicPr>
          <p:cNvPr id="4" name="Picture 3">
            <a:extLst>
              <a:ext uri="{FF2B5EF4-FFF2-40B4-BE49-F238E27FC236}">
                <a16:creationId xmlns:a16="http://schemas.microsoft.com/office/drawing/2014/main" id="{91A010A9-0095-442E-865C-3E051721C1E3}"/>
              </a:ext>
            </a:extLst>
          </p:cNvPr>
          <p:cNvPicPr>
            <a:picLocks noChangeAspect="1"/>
          </p:cNvPicPr>
          <p:nvPr/>
        </p:nvPicPr>
        <p:blipFill>
          <a:blip r:embed="rId3"/>
          <a:stretch>
            <a:fillRect/>
          </a:stretch>
        </p:blipFill>
        <p:spPr>
          <a:xfrm>
            <a:off x="523808" y="1672545"/>
            <a:ext cx="4255019" cy="349975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719327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EEBCE-291A-4D61-B808-6D110BE62E04}"/>
              </a:ext>
            </a:extLst>
          </p:cNvPr>
          <p:cNvSpPr>
            <a:spLocks noGrp="1"/>
          </p:cNvSpPr>
          <p:nvPr>
            <p:ph type="title"/>
          </p:nvPr>
        </p:nvSpPr>
        <p:spPr>
          <a:xfrm>
            <a:off x="457201" y="467062"/>
            <a:ext cx="11005457" cy="1049235"/>
          </a:xfrm>
        </p:spPr>
        <p:txBody>
          <a:bodyPr>
            <a:normAutofit/>
          </a:bodyPr>
          <a:lstStyle/>
          <a:p>
            <a:r>
              <a:rPr lang="en-US" sz="4000" b="1" dirty="0"/>
              <a:t>Findings - Continued</a:t>
            </a:r>
          </a:p>
        </p:txBody>
      </p:sp>
      <p:sp>
        <p:nvSpPr>
          <p:cNvPr id="3" name="Content Placeholder 2">
            <a:extLst>
              <a:ext uri="{FF2B5EF4-FFF2-40B4-BE49-F238E27FC236}">
                <a16:creationId xmlns:a16="http://schemas.microsoft.com/office/drawing/2014/main" id="{03CE1FD7-ADA7-4D95-BC72-49DBB0604D81}"/>
              </a:ext>
            </a:extLst>
          </p:cNvPr>
          <p:cNvSpPr>
            <a:spLocks noGrp="1"/>
          </p:cNvSpPr>
          <p:nvPr>
            <p:ph idx="1"/>
          </p:nvPr>
        </p:nvSpPr>
        <p:spPr>
          <a:xfrm>
            <a:off x="457201" y="1621972"/>
            <a:ext cx="6181724" cy="3844374"/>
          </a:xfrm>
        </p:spPr>
        <p:txBody>
          <a:bodyPr>
            <a:noAutofit/>
          </a:bodyPr>
          <a:lstStyle/>
          <a:p>
            <a:pPr>
              <a:lnSpc>
                <a:spcPct val="110000"/>
              </a:lnSpc>
            </a:pPr>
            <a:r>
              <a:rPr lang="en-US" dirty="0"/>
              <a:t>In death analysis by demographics - Most of the registered death cases are either for married or widowed (Marital Status)</a:t>
            </a:r>
          </a:p>
          <a:p>
            <a:pPr>
              <a:lnSpc>
                <a:spcPct val="110000"/>
              </a:lnSpc>
            </a:pPr>
            <a:r>
              <a:rPr lang="en-US" dirty="0"/>
              <a:t>For Married - Male Deaths &gt;&gt; Female Deaths </a:t>
            </a:r>
            <a:br>
              <a:rPr lang="en-US" dirty="0"/>
            </a:br>
            <a:r>
              <a:rPr lang="en-US" dirty="0"/>
              <a:t>For Widowed - Male Deaths &lt;&lt; Female Deaths </a:t>
            </a:r>
          </a:p>
          <a:p>
            <a:pPr>
              <a:lnSpc>
                <a:spcPct val="110000"/>
              </a:lnSpc>
            </a:pPr>
            <a:r>
              <a:rPr lang="en-US" dirty="0"/>
              <a:t>It is quite a distinctive observation that getting widowed has a negative impact on females life whereas married male die more compare to females.</a:t>
            </a:r>
          </a:p>
          <a:p>
            <a:pPr>
              <a:lnSpc>
                <a:spcPct val="110000"/>
              </a:lnSpc>
            </a:pPr>
            <a:r>
              <a:rPr lang="en-US" dirty="0"/>
              <a:t>In terms of Resident status, maximum death rate is for Residents and minimum death rate is for Foreign Residents</a:t>
            </a:r>
          </a:p>
          <a:p>
            <a:pPr>
              <a:lnSpc>
                <a:spcPct val="110000"/>
              </a:lnSpc>
            </a:pPr>
            <a:endParaRPr lang="en-US" dirty="0"/>
          </a:p>
          <a:p>
            <a:pPr>
              <a:lnSpc>
                <a:spcPct val="110000"/>
              </a:lnSpc>
            </a:pPr>
            <a:endParaRPr lang="en-US" dirty="0"/>
          </a:p>
          <a:p>
            <a:pPr>
              <a:lnSpc>
                <a:spcPct val="110000"/>
              </a:lnSpc>
            </a:pPr>
            <a:endParaRPr lang="en-US" dirty="0"/>
          </a:p>
        </p:txBody>
      </p:sp>
      <p:pic>
        <p:nvPicPr>
          <p:cNvPr id="4" name="Picture 3">
            <a:extLst>
              <a:ext uri="{FF2B5EF4-FFF2-40B4-BE49-F238E27FC236}">
                <a16:creationId xmlns:a16="http://schemas.microsoft.com/office/drawing/2014/main" id="{0811A80A-CF9C-4206-A8B0-1C2A4BB0C0F6}"/>
              </a:ext>
            </a:extLst>
          </p:cNvPr>
          <p:cNvPicPr>
            <a:picLocks noChangeAspect="1"/>
          </p:cNvPicPr>
          <p:nvPr/>
        </p:nvPicPr>
        <p:blipFill>
          <a:blip r:embed="rId2"/>
          <a:stretch>
            <a:fillRect/>
          </a:stretch>
        </p:blipFill>
        <p:spPr>
          <a:xfrm>
            <a:off x="6767887" y="2046514"/>
            <a:ext cx="4966912" cy="2284779"/>
          </a:xfrm>
          <a:prstGeom prst="rect">
            <a:avLst/>
          </a:prstGeom>
        </p:spPr>
      </p:pic>
    </p:spTree>
    <p:extLst>
      <p:ext uri="{BB962C8B-B14F-4D97-AF65-F5344CB8AC3E}">
        <p14:creationId xmlns:p14="http://schemas.microsoft.com/office/powerpoint/2010/main" val="568877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11DD3-BA57-41C4-896D-A3053FEA87BF}"/>
              </a:ext>
            </a:extLst>
          </p:cNvPr>
          <p:cNvSpPr>
            <a:spLocks noGrp="1"/>
          </p:cNvSpPr>
          <p:nvPr>
            <p:ph idx="1"/>
          </p:nvPr>
        </p:nvSpPr>
        <p:spPr>
          <a:xfrm>
            <a:off x="695325" y="2015732"/>
            <a:ext cx="10868025" cy="3450613"/>
          </a:xfrm>
        </p:spPr>
        <p:txBody>
          <a:bodyPr>
            <a:normAutofit fontScale="92500"/>
          </a:bodyPr>
          <a:lstStyle/>
          <a:p>
            <a:r>
              <a:rPr lang="en-US" sz="2400" dirty="0"/>
              <a:t>Age range of 75-95 years have high death rates for both males and females.</a:t>
            </a:r>
          </a:p>
          <a:p>
            <a:r>
              <a:rPr lang="en-US" sz="2400" dirty="0"/>
              <a:t>Whites have high number of death records where as Samoan has the least number of death records.</a:t>
            </a:r>
          </a:p>
          <a:p>
            <a:r>
              <a:rPr lang="en-US" sz="2400" dirty="0"/>
              <a:t>One of the major causes of death is Heart Diseases as they have the maximum number of death records.</a:t>
            </a:r>
          </a:p>
          <a:p>
            <a:r>
              <a:rPr lang="en-US" sz="2400" dirty="0"/>
              <a:t>Also, for a lot of individuals the cause of death is mentioned as ‘Other’ in the data.</a:t>
            </a:r>
          </a:p>
          <a:p>
            <a:endParaRPr lang="en-US" dirty="0"/>
          </a:p>
        </p:txBody>
      </p:sp>
      <p:sp>
        <p:nvSpPr>
          <p:cNvPr id="4" name="Title 1">
            <a:extLst>
              <a:ext uri="{FF2B5EF4-FFF2-40B4-BE49-F238E27FC236}">
                <a16:creationId xmlns:a16="http://schemas.microsoft.com/office/drawing/2014/main" id="{50CA3853-D9CF-4BCC-ADD6-7336A809F8A5}"/>
              </a:ext>
            </a:extLst>
          </p:cNvPr>
          <p:cNvSpPr txBox="1">
            <a:spLocks/>
          </p:cNvSpPr>
          <p:nvPr/>
        </p:nvSpPr>
        <p:spPr>
          <a:xfrm>
            <a:off x="457201" y="467062"/>
            <a:ext cx="11005457" cy="104923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a:lstStyle>
          <a:p>
            <a:r>
              <a:rPr lang="en-US" sz="4000" b="1" dirty="0"/>
              <a:t>Findings - Continued</a:t>
            </a:r>
          </a:p>
        </p:txBody>
      </p:sp>
    </p:spTree>
    <p:extLst>
      <p:ext uri="{BB962C8B-B14F-4D97-AF65-F5344CB8AC3E}">
        <p14:creationId xmlns:p14="http://schemas.microsoft.com/office/powerpoint/2010/main" val="2775526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11DD3-BA57-41C4-896D-A3053FEA87BF}"/>
              </a:ext>
            </a:extLst>
          </p:cNvPr>
          <p:cNvSpPr>
            <a:spLocks noGrp="1"/>
          </p:cNvSpPr>
          <p:nvPr>
            <p:ph idx="1"/>
          </p:nvPr>
        </p:nvSpPr>
        <p:spPr>
          <a:xfrm>
            <a:off x="257175" y="1703693"/>
            <a:ext cx="11639550" cy="4278007"/>
          </a:xfrm>
        </p:spPr>
        <p:txBody>
          <a:bodyPr>
            <a:normAutofit/>
          </a:bodyPr>
          <a:lstStyle/>
          <a:p>
            <a:r>
              <a:rPr lang="en-US" dirty="0"/>
              <a:t>Following places have been shown as ‘Places of Injury’ with maximum death records (other than unknown places)-</a:t>
            </a:r>
          </a:p>
          <a:p>
            <a:pPr marL="457200" indent="-457200">
              <a:buFont typeface="+mj-lt"/>
              <a:buAutoNum type="alphaLcPeriod"/>
            </a:pPr>
            <a:r>
              <a:rPr lang="en-US" dirty="0"/>
              <a:t>Home</a:t>
            </a:r>
          </a:p>
          <a:p>
            <a:pPr marL="457200" indent="-457200">
              <a:buFont typeface="+mj-lt"/>
              <a:buAutoNum type="alphaLcPeriod"/>
            </a:pPr>
            <a:r>
              <a:rPr lang="en-US" dirty="0"/>
              <a:t>Street and Highway </a:t>
            </a:r>
          </a:p>
          <a:p>
            <a:pPr marL="457200" indent="-457200">
              <a:buFont typeface="+mj-lt"/>
              <a:buAutoNum type="alphaLcPeriod"/>
            </a:pPr>
            <a:r>
              <a:rPr lang="en-US" dirty="0"/>
              <a:t>Residential Institution</a:t>
            </a:r>
          </a:p>
          <a:p>
            <a:r>
              <a:rPr lang="en-US" dirty="0"/>
              <a:t>Following places have been shown as ‘Places of Injury’ with maximum death records –</a:t>
            </a:r>
          </a:p>
          <a:p>
            <a:pPr marL="457200" indent="-457200">
              <a:buFont typeface="+mj-lt"/>
              <a:buAutoNum type="alphaLcPeriod"/>
            </a:pPr>
            <a:r>
              <a:rPr lang="en-US" dirty="0"/>
              <a:t>Hospital, Clinic or Medical Center</a:t>
            </a:r>
          </a:p>
          <a:p>
            <a:pPr marL="457200" indent="-457200">
              <a:buFont typeface="+mj-lt"/>
              <a:buAutoNum type="alphaLcPeriod"/>
            </a:pPr>
            <a:r>
              <a:rPr lang="en-US" dirty="0"/>
              <a:t>Decedent's Home</a:t>
            </a:r>
          </a:p>
          <a:p>
            <a:pPr marL="457200" indent="-457200">
              <a:buFont typeface="+mj-lt"/>
              <a:buAutoNum type="alphaLcPeriod"/>
            </a:pPr>
            <a:r>
              <a:rPr lang="en-US" dirty="0"/>
              <a:t>Nursing Homes</a:t>
            </a:r>
          </a:p>
          <a:p>
            <a:endParaRPr lang="en-US" dirty="0"/>
          </a:p>
          <a:p>
            <a:pPr marL="457200" indent="-457200">
              <a:buFont typeface="+mj-lt"/>
              <a:buAutoNum type="alphaLcPeriod"/>
            </a:pPr>
            <a:endParaRPr lang="en-US" dirty="0"/>
          </a:p>
          <a:p>
            <a:pPr marL="457200" indent="-457200">
              <a:buFont typeface="+mj-lt"/>
              <a:buAutoNum type="alphaLcPeriod"/>
            </a:pPr>
            <a:endParaRPr lang="en-US" dirty="0"/>
          </a:p>
        </p:txBody>
      </p:sp>
      <p:sp>
        <p:nvSpPr>
          <p:cNvPr id="4" name="Title 1">
            <a:extLst>
              <a:ext uri="{FF2B5EF4-FFF2-40B4-BE49-F238E27FC236}">
                <a16:creationId xmlns:a16="http://schemas.microsoft.com/office/drawing/2014/main" id="{50CA3853-D9CF-4BCC-ADD6-7336A809F8A5}"/>
              </a:ext>
            </a:extLst>
          </p:cNvPr>
          <p:cNvSpPr txBox="1">
            <a:spLocks/>
          </p:cNvSpPr>
          <p:nvPr/>
        </p:nvSpPr>
        <p:spPr>
          <a:xfrm>
            <a:off x="457201" y="467062"/>
            <a:ext cx="11439524" cy="104923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a:lstStyle>
          <a:p>
            <a:r>
              <a:rPr lang="en-US" sz="4000" b="1" dirty="0"/>
              <a:t>Findings - Continued</a:t>
            </a:r>
          </a:p>
        </p:txBody>
      </p:sp>
    </p:spTree>
    <p:extLst>
      <p:ext uri="{BB962C8B-B14F-4D97-AF65-F5344CB8AC3E}">
        <p14:creationId xmlns:p14="http://schemas.microsoft.com/office/powerpoint/2010/main" val="1615075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5A6CD6-A2FE-4509-A40E-00C34B16F15E}"/>
              </a:ext>
            </a:extLst>
          </p:cNvPr>
          <p:cNvSpPr>
            <a:spLocks noGrp="1"/>
          </p:cNvSpPr>
          <p:nvPr>
            <p:ph idx="1"/>
          </p:nvPr>
        </p:nvSpPr>
        <p:spPr>
          <a:xfrm>
            <a:off x="457202" y="1211497"/>
            <a:ext cx="11277597" cy="3450613"/>
          </a:xfrm>
        </p:spPr>
        <p:txBody>
          <a:bodyPr/>
          <a:lstStyle/>
          <a:p>
            <a:r>
              <a:rPr lang="en-US" dirty="0"/>
              <a:t>For cases still ‘Pending Investigation’ and ‘Could Not Determine’ (Manner of death), it is observed that Autopsy was performed on majority of the cases. Even then the cases has not yet been resolved. Thus, the information gained through autopsies might not have a significant contribution to complete the pending investigations.</a:t>
            </a:r>
          </a:p>
          <a:p>
            <a:r>
              <a:rPr lang="en-US" dirty="0"/>
              <a:t>Majority of the death records has Natural Death as the Manner of Death and no data is available for Self – Inflicted.</a:t>
            </a:r>
          </a:p>
          <a:p>
            <a:endParaRPr lang="en-US" dirty="0"/>
          </a:p>
        </p:txBody>
      </p:sp>
      <p:sp>
        <p:nvSpPr>
          <p:cNvPr id="4" name="Title 1">
            <a:extLst>
              <a:ext uri="{FF2B5EF4-FFF2-40B4-BE49-F238E27FC236}">
                <a16:creationId xmlns:a16="http://schemas.microsoft.com/office/drawing/2014/main" id="{B5234066-5B25-4D65-BFC4-B1F20F1BED99}"/>
              </a:ext>
            </a:extLst>
          </p:cNvPr>
          <p:cNvSpPr txBox="1">
            <a:spLocks/>
          </p:cNvSpPr>
          <p:nvPr/>
        </p:nvSpPr>
        <p:spPr>
          <a:xfrm>
            <a:off x="457201" y="234415"/>
            <a:ext cx="11439524" cy="104923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a:lstStyle>
          <a:p>
            <a:r>
              <a:rPr lang="en-US" sz="4000" b="1" dirty="0"/>
              <a:t>Findings - Continued</a:t>
            </a:r>
          </a:p>
        </p:txBody>
      </p:sp>
      <p:pic>
        <p:nvPicPr>
          <p:cNvPr id="5" name="Picture 4">
            <a:extLst>
              <a:ext uri="{FF2B5EF4-FFF2-40B4-BE49-F238E27FC236}">
                <a16:creationId xmlns:a16="http://schemas.microsoft.com/office/drawing/2014/main" id="{DE8E6AB0-40CF-4973-991E-40FCB890C8C5}"/>
              </a:ext>
            </a:extLst>
          </p:cNvPr>
          <p:cNvPicPr>
            <a:picLocks noChangeAspect="1"/>
          </p:cNvPicPr>
          <p:nvPr/>
        </p:nvPicPr>
        <p:blipFill>
          <a:blip r:embed="rId2"/>
          <a:stretch>
            <a:fillRect/>
          </a:stretch>
        </p:blipFill>
        <p:spPr>
          <a:xfrm>
            <a:off x="376237" y="3585254"/>
            <a:ext cx="11439524" cy="2513713"/>
          </a:xfrm>
          <a:prstGeom prst="rect">
            <a:avLst/>
          </a:prstGeom>
        </p:spPr>
      </p:pic>
    </p:spTree>
    <p:extLst>
      <p:ext uri="{BB962C8B-B14F-4D97-AF65-F5344CB8AC3E}">
        <p14:creationId xmlns:p14="http://schemas.microsoft.com/office/powerpoint/2010/main" val="1584951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21DD4-5EBA-4992-A893-3622390715B2}"/>
              </a:ext>
            </a:extLst>
          </p:cNvPr>
          <p:cNvSpPr>
            <a:spLocks noGrp="1"/>
          </p:cNvSpPr>
          <p:nvPr>
            <p:ph type="title"/>
          </p:nvPr>
        </p:nvSpPr>
        <p:spPr>
          <a:xfrm>
            <a:off x="1450392" y="342420"/>
            <a:ext cx="9291215" cy="1049235"/>
          </a:xfrm>
        </p:spPr>
        <p:txBody>
          <a:bodyPr/>
          <a:lstStyle/>
          <a:p>
            <a:r>
              <a:rPr lang="en-US" sz="4000" b="1" dirty="0"/>
              <a:t>Problems Faced</a:t>
            </a:r>
          </a:p>
        </p:txBody>
      </p:sp>
      <p:sp>
        <p:nvSpPr>
          <p:cNvPr id="3" name="Content Placeholder 2">
            <a:extLst>
              <a:ext uri="{FF2B5EF4-FFF2-40B4-BE49-F238E27FC236}">
                <a16:creationId xmlns:a16="http://schemas.microsoft.com/office/drawing/2014/main" id="{1D00FD24-1C2F-47B5-8ABF-299E652D69A9}"/>
              </a:ext>
            </a:extLst>
          </p:cNvPr>
          <p:cNvSpPr>
            <a:spLocks noGrp="1"/>
          </p:cNvSpPr>
          <p:nvPr>
            <p:ph idx="1"/>
          </p:nvPr>
        </p:nvSpPr>
        <p:spPr>
          <a:xfrm>
            <a:off x="342900" y="1391654"/>
            <a:ext cx="11496675" cy="4847221"/>
          </a:xfrm>
        </p:spPr>
        <p:txBody>
          <a:bodyPr>
            <a:normAutofit/>
          </a:bodyPr>
          <a:lstStyle/>
          <a:p>
            <a:r>
              <a:rPr lang="en-US" sz="2100" dirty="0"/>
              <a:t>More information is required to understand the context of the database theme, attributes were difficult to understand without metadata.</a:t>
            </a:r>
          </a:p>
          <a:p>
            <a:r>
              <a:rPr lang="en-US" sz="2100" dirty="0"/>
              <a:t>It was difficult to understand the role of few data fields and the relationship between data tables without the field descriptions.</a:t>
            </a:r>
          </a:p>
          <a:p>
            <a:r>
              <a:rPr lang="en-US" sz="2100" dirty="0"/>
              <a:t>Faced difficulty in writing expressions as some of the keys did not have unique values.</a:t>
            </a:r>
          </a:p>
          <a:p>
            <a:r>
              <a:rPr lang="en-US" sz="2100" dirty="0"/>
              <a:t>Faced difficulty in utilizing the front end features of QlikView such as modifying the existing field names  as some of them were too long and reassigning the new values for a particular field. </a:t>
            </a:r>
          </a:p>
          <a:p>
            <a:r>
              <a:rPr lang="en-US" sz="2100" dirty="0"/>
              <a:t>The data was huge, and so reloading the script took a lot of time. Thus, I had to check the whole script and make as many corrections as possible at once so that I don’t have to reload it again and again.</a:t>
            </a:r>
            <a:endParaRPr lang="en-US" dirty="0"/>
          </a:p>
        </p:txBody>
      </p:sp>
    </p:spTree>
    <p:extLst>
      <p:ext uri="{BB962C8B-B14F-4D97-AF65-F5344CB8AC3E}">
        <p14:creationId xmlns:p14="http://schemas.microsoft.com/office/powerpoint/2010/main" val="3089742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42673-697A-40D4-B01D-D4F10863822D}"/>
              </a:ext>
            </a:extLst>
          </p:cNvPr>
          <p:cNvSpPr>
            <a:spLocks noGrp="1"/>
          </p:cNvSpPr>
          <p:nvPr>
            <p:ph type="title"/>
          </p:nvPr>
        </p:nvSpPr>
        <p:spPr>
          <a:xfrm>
            <a:off x="1451579" y="194919"/>
            <a:ext cx="9291215" cy="1049235"/>
          </a:xfrm>
        </p:spPr>
        <p:txBody>
          <a:bodyPr/>
          <a:lstStyle/>
          <a:p>
            <a:r>
              <a:rPr lang="en-US" sz="4000" b="1" dirty="0"/>
              <a:t>Recommendations</a:t>
            </a:r>
          </a:p>
        </p:txBody>
      </p:sp>
      <p:sp>
        <p:nvSpPr>
          <p:cNvPr id="3" name="Content Placeholder 2">
            <a:extLst>
              <a:ext uri="{FF2B5EF4-FFF2-40B4-BE49-F238E27FC236}">
                <a16:creationId xmlns:a16="http://schemas.microsoft.com/office/drawing/2014/main" id="{70C515B3-4E71-40CB-AD8F-01AF3519D300}"/>
              </a:ext>
            </a:extLst>
          </p:cNvPr>
          <p:cNvSpPr>
            <a:spLocks noGrp="1"/>
          </p:cNvSpPr>
          <p:nvPr>
            <p:ph idx="1"/>
          </p:nvPr>
        </p:nvSpPr>
        <p:spPr>
          <a:xfrm>
            <a:off x="419100" y="1063231"/>
            <a:ext cx="11391900" cy="5204219"/>
          </a:xfrm>
        </p:spPr>
        <p:txBody>
          <a:bodyPr>
            <a:noAutofit/>
          </a:bodyPr>
          <a:lstStyle/>
          <a:p>
            <a:r>
              <a:rPr lang="en-US" sz="2100" dirty="0"/>
              <a:t>The data provided is only for a year, analysis would have been better if the same data was for minimum 3 to 4 years. The trend of death rate over the years would have been a very useful insight.</a:t>
            </a:r>
          </a:p>
          <a:p>
            <a:r>
              <a:rPr lang="en-US" sz="2100" dirty="0"/>
              <a:t>Death rate at Nursing homes and hospitals can be reduced by implementing safety measures.</a:t>
            </a:r>
          </a:p>
          <a:p>
            <a:r>
              <a:rPr lang="en-US" sz="2100" dirty="0"/>
              <a:t>As adults are more vulnerable to deaths, it requires further study to find the leading causes of deaths. In the data the cause of death for a major portion of individuals is just mentioned as ‘other’.</a:t>
            </a:r>
          </a:p>
          <a:p>
            <a:r>
              <a:rPr lang="en-US" sz="2100" dirty="0"/>
              <a:t>Research needs to be done regarding the low mortality of blacks citizens in comparison to white citizens.</a:t>
            </a:r>
          </a:p>
          <a:p>
            <a:r>
              <a:rPr lang="en-US" sz="2100" dirty="0"/>
              <a:t>Better mental heath services for prevention of suicide/homicide and also only 50% of the cases were examined.</a:t>
            </a:r>
          </a:p>
          <a:p>
            <a:pPr marL="0" indent="0">
              <a:buNone/>
            </a:pPr>
            <a:endParaRPr lang="en-US" sz="2100" dirty="0"/>
          </a:p>
          <a:p>
            <a:endParaRPr lang="en-US" sz="2100" dirty="0"/>
          </a:p>
          <a:p>
            <a:endParaRPr lang="en-US" sz="2100" dirty="0"/>
          </a:p>
          <a:p>
            <a:endParaRPr lang="en-US" sz="2100" dirty="0"/>
          </a:p>
          <a:p>
            <a:endParaRPr lang="en-US" sz="2100" dirty="0"/>
          </a:p>
          <a:p>
            <a:endParaRPr lang="en-US" sz="2100" dirty="0"/>
          </a:p>
        </p:txBody>
      </p:sp>
    </p:spTree>
    <p:extLst>
      <p:ext uri="{BB962C8B-B14F-4D97-AF65-F5344CB8AC3E}">
        <p14:creationId xmlns:p14="http://schemas.microsoft.com/office/powerpoint/2010/main" val="298724316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495</TotalTime>
  <Words>608</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Rockwell</vt:lpstr>
      <vt:lpstr>Gallery</vt:lpstr>
      <vt:lpstr>PowerPoint Presentation</vt:lpstr>
      <vt:lpstr>Findings</vt:lpstr>
      <vt:lpstr>Findings - Continued</vt:lpstr>
      <vt:lpstr>PowerPoint Presentation</vt:lpstr>
      <vt:lpstr>PowerPoint Presentation</vt:lpstr>
      <vt:lpstr>PowerPoint Presentation</vt:lpstr>
      <vt:lpstr>Problems Faced</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Khatri, Priyanshi</dc:creator>
  <cp:lastModifiedBy>Khatri, Priyanshi</cp:lastModifiedBy>
  <cp:revision>43</cp:revision>
  <dcterms:created xsi:type="dcterms:W3CDTF">2018-10-11T20:12:42Z</dcterms:created>
  <dcterms:modified xsi:type="dcterms:W3CDTF">2018-10-12T21:06:59Z</dcterms:modified>
</cp:coreProperties>
</file>