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64" r:id="rId2"/>
    <p:sldId id="256" r:id="rId3"/>
    <p:sldId id="270" r:id="rId4"/>
    <p:sldId id="257" r:id="rId5"/>
    <p:sldId id="266" r:id="rId6"/>
    <p:sldId id="26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801"/>
  </p:normalViewPr>
  <p:slideViewPr>
    <p:cSldViewPr snapToGrid="0" snapToObjects="1">
      <p:cViewPr varScale="1">
        <p:scale>
          <a:sx n="60" d="100"/>
          <a:sy n="60" d="100"/>
        </p:scale>
        <p:origin x="8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46BFD-2D5B-4A5F-9BE0-2F937A224FA5}"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DD0EA-BC8F-4277-BDB7-5F3529BBAAE6}" type="slidenum">
              <a:rPr lang="en-US" smtClean="0"/>
              <a:t>‹#›</a:t>
            </a:fld>
            <a:endParaRPr lang="en-US"/>
          </a:p>
        </p:txBody>
      </p:sp>
    </p:spTree>
    <p:extLst>
      <p:ext uri="{BB962C8B-B14F-4D97-AF65-F5344CB8AC3E}">
        <p14:creationId xmlns:p14="http://schemas.microsoft.com/office/powerpoint/2010/main" val="186302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FDD0EA-BC8F-4277-BDB7-5F3529BBAAE6}" type="slidenum">
              <a:rPr lang="en-US" smtClean="0"/>
              <a:t>7</a:t>
            </a:fld>
            <a:endParaRPr lang="en-US"/>
          </a:p>
        </p:txBody>
      </p:sp>
    </p:spTree>
    <p:extLst>
      <p:ext uri="{BB962C8B-B14F-4D97-AF65-F5344CB8AC3E}">
        <p14:creationId xmlns:p14="http://schemas.microsoft.com/office/powerpoint/2010/main" val="2679878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ED17D1-B378-C447-B85F-B58A660441CE}" type="datetimeFigureOut">
              <a:rPr lang="en-US" smtClean="0"/>
              <a:t>4/26/2018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365772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347352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202082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CA68CD3-4523-0E43-AEBC-73AA5CED4AF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194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2827426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ED17D1-B378-C447-B85F-B58A660441CE}"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337310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ED17D1-B378-C447-B85F-B58A660441CE}"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161764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D17D1-B378-C447-B85F-B58A660441C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25398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ED17D1-B378-C447-B85F-B58A660441CE}" type="datetimeFigureOut">
              <a:rPr lang="en-US" smtClean="0"/>
              <a:t>4/26/2018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215161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D17D1-B378-C447-B85F-B58A660441C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12681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ED17D1-B378-C447-B85F-B58A660441CE}" type="datetimeFigureOut">
              <a:rPr lang="en-US" smtClean="0"/>
              <a:t>4/26/2018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3851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42440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D17D1-B378-C447-B85F-B58A660441CE}"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290606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D17D1-B378-C447-B85F-B58A660441CE}"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16123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D17D1-B378-C447-B85F-B58A660441CE}"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425855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109483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D17D1-B378-C447-B85F-B58A660441C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8CD3-4523-0E43-AEBC-73AA5CED4AF5}" type="slidenum">
              <a:rPr lang="en-US" smtClean="0"/>
              <a:t>‹#›</a:t>
            </a:fld>
            <a:endParaRPr lang="en-US"/>
          </a:p>
        </p:txBody>
      </p:sp>
    </p:spTree>
    <p:extLst>
      <p:ext uri="{BB962C8B-B14F-4D97-AF65-F5344CB8AC3E}">
        <p14:creationId xmlns:p14="http://schemas.microsoft.com/office/powerpoint/2010/main" val="193325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ED17D1-B378-C447-B85F-B58A660441CE}" type="datetimeFigureOut">
              <a:rPr lang="en-US" smtClean="0"/>
              <a:t>4/26/2018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A68CD3-4523-0E43-AEBC-73AA5CED4AF5}" type="slidenum">
              <a:rPr lang="en-US" smtClean="0"/>
              <a:t>‹#›</a:t>
            </a:fld>
            <a:endParaRPr lang="en-US"/>
          </a:p>
        </p:txBody>
      </p:sp>
    </p:spTree>
    <p:extLst>
      <p:ext uri="{BB962C8B-B14F-4D97-AF65-F5344CB8AC3E}">
        <p14:creationId xmlns:p14="http://schemas.microsoft.com/office/powerpoint/2010/main" val="30672834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699" y="812096"/>
            <a:ext cx="9597501" cy="1293028"/>
          </a:xfrm>
        </p:spPr>
        <p:txBody>
          <a:bodyPr/>
          <a:lstStyle/>
          <a:p>
            <a:r>
              <a:rPr lang="en-US" b="1" dirty="0" err="1">
                <a:latin typeface="Showcard Gothic" panose="04020904020102020604" pitchFamily="82" charset="0"/>
              </a:rPr>
              <a:t>Saint-gobain</a:t>
            </a:r>
            <a:r>
              <a:rPr lang="en-US" b="1" dirty="0">
                <a:latin typeface="Showcard Gothic" panose="04020904020102020604" pitchFamily="82" charset="0"/>
              </a:rPr>
              <a:t> </a:t>
            </a:r>
            <a:r>
              <a:rPr lang="en-US" b="1" dirty="0" err="1">
                <a:latin typeface="Showcard Gothic" panose="04020904020102020604" pitchFamily="82" charset="0"/>
              </a:rPr>
              <a:t>india</a:t>
            </a:r>
            <a:r>
              <a:rPr lang="en-US" b="1" dirty="0">
                <a:latin typeface="Showcard Gothic" panose="04020904020102020604" pitchFamily="82" charset="0"/>
              </a:rPr>
              <a:t> </a:t>
            </a:r>
          </a:p>
        </p:txBody>
      </p:sp>
      <p:sp>
        <p:nvSpPr>
          <p:cNvPr id="3" name="Content Placeholder 2"/>
          <p:cNvSpPr>
            <a:spLocks noGrp="1"/>
          </p:cNvSpPr>
          <p:nvPr>
            <p:ph idx="1"/>
          </p:nvPr>
        </p:nvSpPr>
        <p:spPr/>
        <p:txBody>
          <a:bodyPr/>
          <a:lstStyle/>
          <a:p>
            <a:pPr marL="0" indent="0" algn="just">
              <a:buNone/>
            </a:pPr>
            <a:r>
              <a:rPr lang="en-US" b="1" dirty="0"/>
              <a:t>WEB ANALYTICS PROJECT </a:t>
            </a:r>
          </a:p>
          <a:p>
            <a:pPr marL="0" indent="0" algn="just">
              <a:buNone/>
            </a:pPr>
            <a:r>
              <a:rPr lang="en-US" b="1" dirty="0"/>
              <a:t>  </a:t>
            </a:r>
            <a:r>
              <a:rPr lang="en-US" b="1" u="sng" dirty="0"/>
              <a:t>Group - 1</a:t>
            </a:r>
          </a:p>
          <a:p>
            <a:pPr algn="just"/>
            <a:r>
              <a:rPr lang="en-US" dirty="0"/>
              <a:t>Dolly </a:t>
            </a:r>
            <a:r>
              <a:rPr lang="en-US" dirty="0" err="1"/>
              <a:t>Kumari</a:t>
            </a:r>
            <a:endParaRPr lang="en-US" dirty="0"/>
          </a:p>
          <a:p>
            <a:pPr algn="just"/>
            <a:r>
              <a:rPr lang="en-US" dirty="0"/>
              <a:t>Noopur </a:t>
            </a:r>
            <a:r>
              <a:rPr lang="en-US" dirty="0" err="1"/>
              <a:t>Dulet</a:t>
            </a:r>
            <a:endParaRPr lang="en-US" dirty="0"/>
          </a:p>
          <a:p>
            <a:pPr algn="just"/>
            <a:r>
              <a:rPr lang="en-US" dirty="0"/>
              <a:t>Parul Hatwar</a:t>
            </a:r>
          </a:p>
          <a:p>
            <a:pPr algn="just"/>
            <a:r>
              <a:rPr lang="en-US" dirty="0" err="1"/>
              <a:t>Priyanshi</a:t>
            </a:r>
            <a:r>
              <a:rPr lang="en-US" dirty="0"/>
              <a:t> Khatri</a:t>
            </a:r>
          </a:p>
          <a:p>
            <a:pPr algn="just"/>
            <a:r>
              <a:rPr lang="en-US" dirty="0"/>
              <a:t>Sai Ram Bharadwaj Godasi</a:t>
            </a:r>
          </a:p>
          <a:p>
            <a:pPr algn="just"/>
            <a:r>
              <a:rPr lang="en-US" dirty="0" err="1"/>
              <a:t>Sonali</a:t>
            </a:r>
            <a:r>
              <a:rPr lang="en-US" dirty="0"/>
              <a:t> Gupta</a:t>
            </a:r>
          </a:p>
        </p:txBody>
      </p:sp>
      <p:pic>
        <p:nvPicPr>
          <p:cNvPr id="5" name="Picture 4">
            <a:extLst>
              <a:ext uri="{FF2B5EF4-FFF2-40B4-BE49-F238E27FC236}">
                <a16:creationId xmlns:a16="http://schemas.microsoft.com/office/drawing/2014/main" id="{5D297241-E09B-4302-BF5C-98CFCD028F36}"/>
              </a:ext>
            </a:extLst>
          </p:cNvPr>
          <p:cNvPicPr>
            <a:picLocks noChangeAspect="1"/>
          </p:cNvPicPr>
          <p:nvPr/>
        </p:nvPicPr>
        <p:blipFill>
          <a:blip r:embed="rId2"/>
          <a:stretch>
            <a:fillRect/>
          </a:stretch>
        </p:blipFill>
        <p:spPr>
          <a:xfrm>
            <a:off x="9044218" y="138581"/>
            <a:ext cx="1543050" cy="1114425"/>
          </a:xfrm>
          <a:prstGeom prst="rect">
            <a:avLst/>
          </a:prstGeom>
        </p:spPr>
      </p:pic>
      <p:pic>
        <p:nvPicPr>
          <p:cNvPr id="1026" name="Picture 2" descr="http://saint-gobain-shingles.com/wp-content/uploads/2017/12/Grand-Manor.jpg">
            <a:extLst>
              <a:ext uri="{FF2B5EF4-FFF2-40B4-BE49-F238E27FC236}">
                <a16:creationId xmlns:a16="http://schemas.microsoft.com/office/drawing/2014/main" id="{CBDDD057-F4B1-4A37-88D7-545211716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758" y="2060540"/>
            <a:ext cx="4861073" cy="378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8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609600" y="548410"/>
            <a:ext cx="3473882" cy="2183075"/>
          </a:xfrm>
        </p:spPr>
        <p:txBody>
          <a:bodyPr>
            <a:normAutofit/>
          </a:bodyPr>
          <a:lstStyle/>
          <a:p>
            <a:r>
              <a:rPr lang="en-US" sz="4400" b="1" dirty="0">
                <a:solidFill>
                  <a:prstClr val="white"/>
                </a:solidFill>
              </a:rPr>
              <a:t>CAMPAIGN OVERVIEW</a:t>
            </a:r>
            <a:br>
              <a:rPr lang="en-US" sz="4400" dirty="0"/>
            </a:br>
            <a:endParaRPr lang="en-US" sz="4400" b="1" dirty="0">
              <a:latin typeface="+mn-lt"/>
            </a:endParaRP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5168900" y="548410"/>
            <a:ext cx="6819900" cy="5890489"/>
          </a:xfrm>
        </p:spPr>
        <p:txBody>
          <a:bodyPr>
            <a:noAutofit/>
          </a:bodyPr>
          <a:lstStyle/>
          <a:p>
            <a:pPr marL="285750" indent="-285750" algn="just">
              <a:buFont typeface="Arial" panose="020B0604020202020204" pitchFamily="34" charset="0"/>
              <a:buChar char="•"/>
            </a:pPr>
            <a:r>
              <a:rPr lang="en-US" dirty="0"/>
              <a:t>Business – Saint-Gobain India</a:t>
            </a:r>
          </a:p>
          <a:p>
            <a:pPr marL="285750" indent="-285750" algn="just">
              <a:buFont typeface="Arial" panose="020B0604020202020204" pitchFamily="34" charset="0"/>
              <a:buChar char="•"/>
            </a:pPr>
            <a:r>
              <a:rPr lang="en-US" dirty="0"/>
              <a:t>Target Location – Kerala</a:t>
            </a:r>
          </a:p>
          <a:p>
            <a:pPr marL="285750" indent="-285750" algn="just">
              <a:buFont typeface="Arial" panose="020B0604020202020204" pitchFamily="34" charset="0"/>
              <a:buChar char="•"/>
            </a:pPr>
            <a:r>
              <a:rPr lang="en-US" dirty="0"/>
              <a:t>Goal – To generate sales leads</a:t>
            </a:r>
          </a:p>
          <a:p>
            <a:pPr marL="285750" indent="-285750" algn="just">
              <a:buFont typeface="Arial" panose="020B0604020202020204" pitchFamily="34" charset="0"/>
              <a:buChar char="•"/>
            </a:pPr>
            <a:r>
              <a:rPr lang="en-US" dirty="0"/>
              <a:t>Campaigns – 1) Branded        </a:t>
            </a:r>
          </a:p>
          <a:p>
            <a:pPr algn="just"/>
            <a:r>
              <a:rPr lang="en-US" dirty="0"/>
              <a:t>                             2) Non-Branded</a:t>
            </a:r>
          </a:p>
          <a:p>
            <a:pPr algn="just"/>
            <a:r>
              <a:rPr lang="en-US" dirty="0"/>
              <a:t>                             3) Shingles Awareness</a:t>
            </a:r>
          </a:p>
          <a:p>
            <a:pPr marL="285750" indent="-285750" algn="just">
              <a:buFont typeface="Arial" panose="020B0604020202020204" pitchFamily="34" charset="0"/>
              <a:buChar char="•"/>
            </a:pPr>
            <a:r>
              <a:rPr lang="en-US" dirty="0"/>
              <a:t>Run Time – 25</a:t>
            </a:r>
            <a:r>
              <a:rPr lang="en-US" baseline="30000" dirty="0"/>
              <a:t>th</a:t>
            </a:r>
            <a:r>
              <a:rPr lang="en-US" dirty="0"/>
              <a:t> March – 15</a:t>
            </a:r>
            <a:r>
              <a:rPr lang="en-US" baseline="30000" dirty="0"/>
              <a:t>th</a:t>
            </a:r>
            <a:r>
              <a:rPr lang="en-US" dirty="0"/>
              <a:t> April</a:t>
            </a:r>
          </a:p>
          <a:p>
            <a:pPr marL="285750" indent="-285750" algn="just">
              <a:buFont typeface="Arial" panose="020B0604020202020204" pitchFamily="34" charset="0"/>
              <a:buChar char="•"/>
            </a:pPr>
            <a:r>
              <a:rPr lang="en-US" dirty="0"/>
              <a:t>Total Budget - $248</a:t>
            </a:r>
          </a:p>
          <a:p>
            <a:pPr marL="285750" indent="-285750" algn="just">
              <a:buFont typeface="Arial" panose="020B0604020202020204" pitchFamily="34" charset="0"/>
              <a:buChar char="•"/>
            </a:pPr>
            <a:r>
              <a:rPr lang="en-US" dirty="0"/>
              <a:t>Distribution – Effective - $210  Tax (GST) - $38</a:t>
            </a:r>
          </a:p>
          <a:p>
            <a:pPr algn="just"/>
            <a:r>
              <a:rPr lang="en-US" dirty="0"/>
              <a:t>                           First Week - $55</a:t>
            </a:r>
          </a:p>
          <a:p>
            <a:pPr algn="just"/>
            <a:r>
              <a:rPr lang="en-US" dirty="0"/>
              <a:t>                           Second Week - $85</a:t>
            </a:r>
          </a:p>
          <a:p>
            <a:pPr algn="just"/>
            <a:r>
              <a:rPr lang="en-US" dirty="0"/>
              <a:t>                           Third Week - $108  </a:t>
            </a:r>
          </a:p>
        </p:txBody>
      </p:sp>
    </p:spTree>
    <p:extLst>
      <p:ext uri="{BB962C8B-B14F-4D97-AF65-F5344CB8AC3E}">
        <p14:creationId xmlns:p14="http://schemas.microsoft.com/office/powerpoint/2010/main" val="40432771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AC1670-8CE1-6142-865B-805EDEEF9FAB}"/>
              </a:ext>
            </a:extLst>
          </p:cNvPr>
          <p:cNvPicPr/>
          <p:nvPr/>
        </p:nvPicPr>
        <p:blipFill>
          <a:blip r:embed="rId2"/>
          <a:stretch>
            <a:fillRect/>
          </a:stretch>
        </p:blipFill>
        <p:spPr>
          <a:xfrm>
            <a:off x="5006075" y="4137881"/>
            <a:ext cx="6872743" cy="2269498"/>
          </a:xfrm>
          <a:prstGeom prst="rect">
            <a:avLst/>
          </a:prstGeom>
          <a:solidFill>
            <a:schemeClr val="tx1">
              <a:alpha val="97000"/>
            </a:schemeClr>
          </a:solidFill>
          <a:ln w="12700">
            <a:solidFill>
              <a:schemeClr val="bg2"/>
            </a:solidFill>
          </a:ln>
        </p:spPr>
      </p:pic>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674237" y="706216"/>
            <a:ext cx="3657600" cy="2659655"/>
          </a:xfrm>
        </p:spPr>
        <p:txBody>
          <a:bodyPr>
            <a:normAutofit/>
          </a:bodyPr>
          <a:lstStyle/>
          <a:p>
            <a:r>
              <a:rPr lang="en-US" sz="4400" b="1" dirty="0"/>
              <a:t>EVOLUTION OF CAMPAIGN STRATEGY</a:t>
            </a: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674237" y="3696442"/>
            <a:ext cx="3657600" cy="2476437"/>
          </a:xfrm>
        </p:spPr>
        <p:txBody>
          <a:bodyPr>
            <a:normAutofit/>
          </a:bodyPr>
          <a:lstStyle/>
          <a:p>
            <a:pPr marL="342900" indent="-342900" algn="just">
              <a:buFont typeface="Arial" panose="020B0604020202020204" pitchFamily="34" charset="0"/>
              <a:buChar char="•"/>
            </a:pPr>
            <a:r>
              <a:rPr lang="en-US" b="1" dirty="0"/>
              <a:t>Keyword Strategy</a:t>
            </a:r>
          </a:p>
          <a:p>
            <a:pPr marL="342900" indent="-342900" algn="just">
              <a:buFont typeface="Arial" panose="020B0604020202020204" pitchFamily="34" charset="0"/>
              <a:buChar char="•"/>
            </a:pPr>
            <a:r>
              <a:rPr lang="en-US" b="1" dirty="0"/>
              <a:t>Campaign’s Performance</a:t>
            </a:r>
          </a:p>
          <a:p>
            <a:pPr marL="342900" indent="-342900" algn="just">
              <a:buFont typeface="Arial" panose="020B0604020202020204" pitchFamily="34" charset="0"/>
              <a:buChar char="•"/>
            </a:pPr>
            <a:r>
              <a:rPr lang="en-US" b="1" dirty="0"/>
              <a:t>Budget Allocation</a:t>
            </a:r>
          </a:p>
          <a:p>
            <a:endParaRPr lang="en-US" b="1" dirty="0"/>
          </a:p>
          <a:p>
            <a:endParaRPr lang="en-US" b="1" dirty="0"/>
          </a:p>
          <a:p>
            <a:endParaRPr lang="en-US" b="1" dirty="0"/>
          </a:p>
          <a:p>
            <a:endParaRPr lang="en-US" b="1" dirty="0"/>
          </a:p>
        </p:txBody>
      </p:sp>
      <p:sp>
        <p:nvSpPr>
          <p:cNvPr id="5" name="TextBox 4">
            <a:extLst>
              <a:ext uri="{FF2B5EF4-FFF2-40B4-BE49-F238E27FC236}">
                <a16:creationId xmlns:a16="http://schemas.microsoft.com/office/drawing/2014/main" id="{03334998-18CA-8B4F-9ECE-14C32E039A07}"/>
              </a:ext>
            </a:extLst>
          </p:cNvPr>
          <p:cNvSpPr txBox="1"/>
          <p:nvPr/>
        </p:nvSpPr>
        <p:spPr>
          <a:xfrm>
            <a:off x="6553181" y="6369609"/>
            <a:ext cx="4408854" cy="338554"/>
          </a:xfrm>
          <a:prstGeom prst="rect">
            <a:avLst/>
          </a:prstGeom>
          <a:noFill/>
        </p:spPr>
        <p:txBody>
          <a:bodyPr wrap="square" rtlCol="0">
            <a:spAutoFit/>
          </a:bodyPr>
          <a:lstStyle/>
          <a:p>
            <a:r>
              <a:rPr lang="en-US" sz="1600" dirty="0"/>
              <a:t>Overall Campaign’s Performance</a:t>
            </a:r>
          </a:p>
        </p:txBody>
      </p:sp>
      <p:sp>
        <p:nvSpPr>
          <p:cNvPr id="6" name="Rectangle 5">
            <a:extLst>
              <a:ext uri="{FF2B5EF4-FFF2-40B4-BE49-F238E27FC236}">
                <a16:creationId xmlns:a16="http://schemas.microsoft.com/office/drawing/2014/main" id="{DABDC924-92D3-CA43-A1A0-82687CDB486C}"/>
              </a:ext>
            </a:extLst>
          </p:cNvPr>
          <p:cNvSpPr/>
          <p:nvPr/>
        </p:nvSpPr>
        <p:spPr>
          <a:xfrm>
            <a:off x="7400504" y="1782602"/>
            <a:ext cx="1938351" cy="338554"/>
          </a:xfrm>
          <a:prstGeom prst="rect">
            <a:avLst/>
          </a:prstGeom>
        </p:spPr>
        <p:txBody>
          <a:bodyPr wrap="none">
            <a:spAutoFit/>
          </a:bodyPr>
          <a:lstStyle/>
          <a:p>
            <a:r>
              <a:rPr lang="en-US" sz="1600" dirty="0"/>
              <a:t>Keyword Strategy</a:t>
            </a:r>
          </a:p>
        </p:txBody>
      </p:sp>
      <p:sp>
        <p:nvSpPr>
          <p:cNvPr id="7" name="TextBox 6">
            <a:extLst>
              <a:ext uri="{FF2B5EF4-FFF2-40B4-BE49-F238E27FC236}">
                <a16:creationId xmlns:a16="http://schemas.microsoft.com/office/drawing/2014/main" id="{0C462183-D5E0-0144-A8FC-BDE248728703}"/>
              </a:ext>
            </a:extLst>
          </p:cNvPr>
          <p:cNvSpPr txBox="1"/>
          <p:nvPr/>
        </p:nvSpPr>
        <p:spPr>
          <a:xfrm>
            <a:off x="5039107" y="237777"/>
            <a:ext cx="6872743" cy="400110"/>
          </a:xfrm>
          <a:prstGeom prst="rect">
            <a:avLst/>
          </a:prstGeom>
          <a:noFill/>
        </p:spPr>
        <p:txBody>
          <a:bodyPr wrap="square" rtlCol="0">
            <a:spAutoFit/>
          </a:bodyPr>
          <a:lstStyle/>
          <a:p>
            <a:pPr algn="ctr"/>
            <a:r>
              <a:rPr lang="en-US" sz="2000" b="1" dirty="0"/>
              <a:t>Total Search Keywords – 283  Negative Keywords – 10</a:t>
            </a:r>
          </a:p>
        </p:txBody>
      </p:sp>
      <p:pic>
        <p:nvPicPr>
          <p:cNvPr id="21" name="Picture 20">
            <a:extLst>
              <a:ext uri="{FF2B5EF4-FFF2-40B4-BE49-F238E27FC236}">
                <a16:creationId xmlns:a16="http://schemas.microsoft.com/office/drawing/2014/main" id="{A072E758-7EA0-954F-9D29-AB57F8B65812}"/>
              </a:ext>
            </a:extLst>
          </p:cNvPr>
          <p:cNvPicPr>
            <a:picLocks noChangeAspect="1"/>
          </p:cNvPicPr>
          <p:nvPr/>
        </p:nvPicPr>
        <p:blipFill>
          <a:blip r:embed="rId3"/>
          <a:stretch>
            <a:fillRect/>
          </a:stretch>
        </p:blipFill>
        <p:spPr>
          <a:xfrm>
            <a:off x="5039107" y="657300"/>
            <a:ext cx="6839710" cy="1144187"/>
          </a:xfrm>
          <a:prstGeom prst="rect">
            <a:avLst/>
          </a:prstGeom>
          <a:ln w="12700">
            <a:solidFill>
              <a:schemeClr val="bg2"/>
            </a:solidFill>
          </a:ln>
        </p:spPr>
      </p:pic>
      <p:sp>
        <p:nvSpPr>
          <p:cNvPr id="8" name="Rectangle 7"/>
          <p:cNvSpPr/>
          <p:nvPr/>
        </p:nvSpPr>
        <p:spPr>
          <a:xfrm>
            <a:off x="4973043" y="2198889"/>
            <a:ext cx="6905775" cy="1938992"/>
          </a:xfrm>
          <a:prstGeom prst="rect">
            <a:avLst/>
          </a:prstGeom>
        </p:spPr>
        <p:txBody>
          <a:bodyPr wrap="square">
            <a:spAutoFit/>
          </a:bodyPr>
          <a:lstStyle/>
          <a:p>
            <a:pPr algn="just"/>
            <a:r>
              <a:rPr lang="en-US" sz="2000" dirty="0"/>
              <a:t>During the campaign, keyword optimization was done by adding negative keywords, matching keywords better with ad copies, and developing match types from broad to phrase and exact match. The less relevant keywords were paused, as they didn't generate clicks.</a:t>
            </a:r>
          </a:p>
        </p:txBody>
      </p:sp>
    </p:spTree>
    <p:extLst>
      <p:ext uri="{BB962C8B-B14F-4D97-AF65-F5344CB8AC3E}">
        <p14:creationId xmlns:p14="http://schemas.microsoft.com/office/powerpoint/2010/main" val="5610564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674237" y="732750"/>
            <a:ext cx="3483426" cy="2633121"/>
          </a:xfrm>
        </p:spPr>
        <p:txBody>
          <a:bodyPr>
            <a:normAutofit/>
          </a:bodyPr>
          <a:lstStyle/>
          <a:p>
            <a:r>
              <a:rPr lang="en-US" sz="4400" b="1" dirty="0"/>
              <a:t>EVOLUTION OF CAMPAIGN STRATEGY</a:t>
            </a: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674237" y="3588413"/>
            <a:ext cx="3657600" cy="2467997"/>
          </a:xfrm>
        </p:spPr>
        <p:txBody>
          <a:bodyPr>
            <a:normAutofit/>
          </a:bodyPr>
          <a:lstStyle/>
          <a:p>
            <a:pPr marL="342900" indent="-342900" algn="just">
              <a:buFont typeface="Arial" panose="020B0604020202020204" pitchFamily="34" charset="0"/>
              <a:buChar char="•"/>
            </a:pPr>
            <a:r>
              <a:rPr lang="en-US" b="1" dirty="0"/>
              <a:t>Keyword Strategy</a:t>
            </a:r>
          </a:p>
          <a:p>
            <a:pPr marL="342900" indent="-342900" algn="just">
              <a:buFont typeface="Arial" panose="020B0604020202020204" pitchFamily="34" charset="0"/>
              <a:buChar char="•"/>
            </a:pPr>
            <a:r>
              <a:rPr lang="en-US" b="1" dirty="0"/>
              <a:t>Campaign’s Performance</a:t>
            </a:r>
          </a:p>
          <a:p>
            <a:pPr marL="342900" indent="-342900" algn="just">
              <a:buFont typeface="Arial" panose="020B0604020202020204" pitchFamily="34" charset="0"/>
              <a:buChar char="•"/>
            </a:pPr>
            <a:r>
              <a:rPr lang="en-US" b="1" dirty="0"/>
              <a:t>Budget Allocation</a:t>
            </a:r>
          </a:p>
          <a:p>
            <a:endParaRPr lang="en-US" b="1" dirty="0"/>
          </a:p>
          <a:p>
            <a:endParaRPr lang="en-US" b="1" dirty="0"/>
          </a:p>
          <a:p>
            <a:endParaRPr lang="en-US" b="1" dirty="0"/>
          </a:p>
          <a:p>
            <a:endParaRPr lang="en-US" b="1" dirty="0"/>
          </a:p>
        </p:txBody>
      </p:sp>
      <p:sp>
        <p:nvSpPr>
          <p:cNvPr id="5" name="TextBox 4">
            <a:extLst>
              <a:ext uri="{FF2B5EF4-FFF2-40B4-BE49-F238E27FC236}">
                <a16:creationId xmlns:a16="http://schemas.microsoft.com/office/drawing/2014/main" id="{03334998-18CA-8B4F-9ECE-14C32E039A07}"/>
              </a:ext>
            </a:extLst>
          </p:cNvPr>
          <p:cNvSpPr txBox="1"/>
          <p:nvPr/>
        </p:nvSpPr>
        <p:spPr>
          <a:xfrm>
            <a:off x="7293297" y="3249859"/>
            <a:ext cx="2626894" cy="338554"/>
          </a:xfrm>
          <a:prstGeom prst="rect">
            <a:avLst/>
          </a:prstGeom>
          <a:noFill/>
        </p:spPr>
        <p:txBody>
          <a:bodyPr wrap="square" rtlCol="0">
            <a:spAutoFit/>
          </a:bodyPr>
          <a:lstStyle/>
          <a:p>
            <a:pPr algn="ctr"/>
            <a:r>
              <a:rPr lang="en-US" sz="1600" dirty="0"/>
              <a:t>Budget Allocation</a:t>
            </a:r>
          </a:p>
        </p:txBody>
      </p:sp>
      <p:pic>
        <p:nvPicPr>
          <p:cNvPr id="8" name="Picture 7">
            <a:extLst>
              <a:ext uri="{FF2B5EF4-FFF2-40B4-BE49-F238E27FC236}">
                <a16:creationId xmlns:a16="http://schemas.microsoft.com/office/drawing/2014/main" id="{F656C100-4039-9A4B-94C5-7F1529E635E8}"/>
              </a:ext>
            </a:extLst>
          </p:cNvPr>
          <p:cNvPicPr>
            <a:picLocks noChangeAspect="1"/>
          </p:cNvPicPr>
          <p:nvPr/>
        </p:nvPicPr>
        <p:blipFill>
          <a:blip r:embed="rId2"/>
          <a:stretch>
            <a:fillRect/>
          </a:stretch>
        </p:blipFill>
        <p:spPr>
          <a:xfrm>
            <a:off x="4927600" y="1968321"/>
            <a:ext cx="7003038" cy="1334583"/>
          </a:xfrm>
          <a:prstGeom prst="rect">
            <a:avLst/>
          </a:prstGeom>
          <a:ln w="12700">
            <a:solidFill>
              <a:schemeClr val="bg2"/>
            </a:solidFill>
          </a:ln>
        </p:spPr>
      </p:pic>
      <p:sp>
        <p:nvSpPr>
          <p:cNvPr id="4" name="Rectangle 3"/>
          <p:cNvSpPr/>
          <p:nvPr/>
        </p:nvSpPr>
        <p:spPr>
          <a:xfrm>
            <a:off x="4813300" y="513262"/>
            <a:ext cx="7194453" cy="1323439"/>
          </a:xfrm>
          <a:prstGeom prst="rect">
            <a:avLst/>
          </a:prstGeom>
        </p:spPr>
        <p:txBody>
          <a:bodyPr wrap="square">
            <a:spAutoFit/>
          </a:bodyPr>
          <a:lstStyle/>
          <a:p>
            <a:pPr algn="just"/>
            <a:r>
              <a:rPr lang="en-US" sz="2000" dirty="0">
                <a:ea typeface="Times New Roman" panose="02020603050405020304" pitchFamily="18" charset="0"/>
                <a:cs typeface="Times New Roman" panose="02020603050405020304" pitchFamily="18" charset="0"/>
              </a:rPr>
              <a:t>The </a:t>
            </a:r>
            <a:r>
              <a:rPr lang="en-US" sz="2000" b="1" dirty="0">
                <a:ea typeface="Times New Roman" panose="02020603050405020304" pitchFamily="18" charset="0"/>
                <a:cs typeface="Times New Roman" panose="02020603050405020304" pitchFamily="18" charset="0"/>
              </a:rPr>
              <a:t>Non</a:t>
            </a:r>
            <a:r>
              <a:rPr lang="en-US" sz="2000" dirty="0">
                <a:ea typeface="Times New Roman" panose="02020603050405020304" pitchFamily="18" charset="0"/>
                <a:cs typeface="Times New Roman" panose="02020603050405020304" pitchFamily="18" charset="0"/>
              </a:rPr>
              <a:t>-</a:t>
            </a:r>
            <a:r>
              <a:rPr lang="en-US" sz="2000" b="1" dirty="0">
                <a:ea typeface="Times New Roman" panose="02020603050405020304" pitchFamily="18" charset="0"/>
                <a:cs typeface="Times New Roman" panose="02020603050405020304" pitchFamily="18" charset="0"/>
              </a:rPr>
              <a:t>Branded</a:t>
            </a:r>
            <a:r>
              <a:rPr lang="en-US" sz="2000" dirty="0">
                <a:ea typeface="Times New Roman" panose="02020603050405020304" pitchFamily="18" charset="0"/>
                <a:cs typeface="Times New Roman" panose="02020603050405020304" pitchFamily="18" charset="0"/>
              </a:rPr>
              <a:t> campaign was the most cost-effective one due to the use of specific keywords. The </a:t>
            </a:r>
            <a:r>
              <a:rPr lang="en-US" sz="2000" b="1" dirty="0">
                <a:ea typeface="Times New Roman" panose="02020603050405020304" pitchFamily="18" charset="0"/>
                <a:cs typeface="Times New Roman" panose="02020603050405020304" pitchFamily="18" charset="0"/>
              </a:rPr>
              <a:t>Branded</a:t>
            </a:r>
            <a:r>
              <a:rPr lang="en-US" sz="2000" dirty="0">
                <a:ea typeface="Times New Roman" panose="02020603050405020304" pitchFamily="18" charset="0"/>
                <a:cs typeface="Times New Roman" panose="02020603050405020304" pitchFamily="18" charset="0"/>
              </a:rPr>
              <a:t> campaign was intended to create awareness, which it achieved with 239 clicks. </a:t>
            </a:r>
            <a:endParaRPr lang="en-US" sz="2000" dirty="0"/>
          </a:p>
        </p:txBody>
      </p:sp>
      <p:sp>
        <p:nvSpPr>
          <p:cNvPr id="6" name="Rectangle 5"/>
          <p:cNvSpPr/>
          <p:nvPr/>
        </p:nvSpPr>
        <p:spPr>
          <a:xfrm>
            <a:off x="4813300" y="3874114"/>
            <a:ext cx="7194453" cy="1938992"/>
          </a:xfrm>
          <a:prstGeom prst="rect">
            <a:avLst/>
          </a:prstGeom>
        </p:spPr>
        <p:txBody>
          <a:bodyPr wrap="square">
            <a:spAutoFit/>
          </a:bodyPr>
          <a:lstStyle/>
          <a:p>
            <a:pPr algn="just"/>
            <a:r>
              <a:rPr lang="en-US" sz="2000" dirty="0">
                <a:ea typeface="Times New Roman" panose="02020603050405020304" pitchFamily="18" charset="0"/>
                <a:cs typeface="Times New Roman" panose="02020603050405020304" pitchFamily="18" charset="0"/>
              </a:rPr>
              <a:t>Originally, we started the campaign with lowest of all the 3 weeks. After first week, we were able to develop insight on how to reassign our budget as per our campaign structure. We increased the budget for following weeks and reassigned the budget as well, depending on ad’s performance.</a:t>
            </a:r>
            <a:endParaRPr lang="en-US" sz="2000" dirty="0"/>
          </a:p>
        </p:txBody>
      </p:sp>
    </p:spTree>
    <p:extLst>
      <p:ext uri="{BB962C8B-B14F-4D97-AF65-F5344CB8AC3E}">
        <p14:creationId xmlns:p14="http://schemas.microsoft.com/office/powerpoint/2010/main" val="3769236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572639" y="659762"/>
            <a:ext cx="3262764" cy="2083438"/>
          </a:xfrm>
        </p:spPr>
        <p:txBody>
          <a:bodyPr>
            <a:normAutofit/>
          </a:bodyPr>
          <a:lstStyle/>
          <a:p>
            <a:r>
              <a:rPr lang="en-US" sz="4000" b="1" dirty="0">
                <a:cs typeface="Times" panose="02020603050405020304" pitchFamily="18" charset="0"/>
              </a:rPr>
              <a:t>KEY RESULTS AND SUMMARY</a:t>
            </a: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572638" y="3709494"/>
            <a:ext cx="4253364" cy="2192199"/>
          </a:xfrm>
        </p:spPr>
        <p:txBody>
          <a:bodyPr>
            <a:normAutofit/>
          </a:bodyPr>
          <a:lstStyle/>
          <a:p>
            <a:pPr marL="342900" indent="-342900" algn="just">
              <a:buFont typeface="Arial" panose="020B0604020202020204" pitchFamily="34" charset="0"/>
              <a:buChar char="•"/>
            </a:pPr>
            <a:r>
              <a:rPr lang="en-US" b="1" dirty="0"/>
              <a:t>Overall Account Statistics</a:t>
            </a:r>
          </a:p>
          <a:p>
            <a:pPr marL="342900" indent="-342900" algn="just">
              <a:buFont typeface="Arial" panose="020B0604020202020204" pitchFamily="34" charset="0"/>
              <a:buChar char="•"/>
            </a:pPr>
            <a:r>
              <a:rPr lang="en-US" b="1" dirty="0"/>
              <a:t>Campaign’s Performance</a:t>
            </a:r>
          </a:p>
          <a:p>
            <a:pPr marL="342900" indent="-342900">
              <a:buFont typeface="Arial" panose="020B0604020202020204" pitchFamily="34" charset="0"/>
              <a:buChar char="•"/>
            </a:pPr>
            <a:r>
              <a:rPr lang="en-US" b="1" dirty="0"/>
              <a:t>Ad Group Level Performance</a:t>
            </a:r>
          </a:p>
          <a:p>
            <a:pPr marL="342900" indent="-342900" algn="just">
              <a:buFont typeface="Arial" panose="020B0604020202020204" pitchFamily="34" charset="0"/>
              <a:buChar char="•"/>
            </a:pPr>
            <a:endParaRPr lang="en-US" b="1" dirty="0"/>
          </a:p>
          <a:p>
            <a:pPr algn="just"/>
            <a:endParaRPr lang="en-US" b="1" dirty="0"/>
          </a:p>
          <a:p>
            <a:pPr algn="just"/>
            <a:endParaRPr lang="en-US" b="1" dirty="0"/>
          </a:p>
          <a:p>
            <a:pPr algn="just"/>
            <a:endParaRPr lang="en-US" b="1" dirty="0"/>
          </a:p>
          <a:p>
            <a:pPr algn="just"/>
            <a:endParaRPr lang="en-US" b="1" dirty="0"/>
          </a:p>
        </p:txBody>
      </p:sp>
      <p:pic>
        <p:nvPicPr>
          <p:cNvPr id="9" name="Picture 8" descr="https://lh4.googleusercontent.com/ljK1Qz4SZI9ux2a_ZnbvTGDK9qqhbFnTeLLtsKPmgeVvf_9FWc2bTdeJ78E1YFQb6zRsTD45XgmtD82TdP-tenQXyz9z9RK6kRloAq1_sYW9OjlL72FTiri0GNOEtN9jaEam6zwjg3aj8MEBXw"/>
          <p:cNvPicPr/>
          <p:nvPr/>
        </p:nvPicPr>
        <p:blipFill>
          <a:blip r:embed="rId2">
            <a:extLst>
              <a:ext uri="{28A0092B-C50C-407E-A947-70E740481C1C}">
                <a14:useLocalDpi xmlns:a14="http://schemas.microsoft.com/office/drawing/2010/main" val="0"/>
              </a:ext>
            </a:extLst>
          </a:blip>
          <a:srcRect/>
          <a:stretch>
            <a:fillRect/>
          </a:stretch>
        </p:blipFill>
        <p:spPr bwMode="auto">
          <a:xfrm>
            <a:off x="5106574" y="529593"/>
            <a:ext cx="6856828" cy="1590118"/>
          </a:xfrm>
          <a:prstGeom prst="rect">
            <a:avLst/>
          </a:prstGeom>
          <a:noFill/>
          <a:ln w="12700">
            <a:solidFill>
              <a:prstClr val="black"/>
            </a:solidFill>
          </a:ln>
        </p:spPr>
      </p:pic>
      <p:sp>
        <p:nvSpPr>
          <p:cNvPr id="4" name="Rectangle 3"/>
          <p:cNvSpPr/>
          <p:nvPr/>
        </p:nvSpPr>
        <p:spPr>
          <a:xfrm>
            <a:off x="7358127" y="2096874"/>
            <a:ext cx="2801873" cy="338554"/>
          </a:xfrm>
          <a:prstGeom prst="rect">
            <a:avLst/>
          </a:prstGeom>
        </p:spPr>
        <p:txBody>
          <a:bodyPr wrap="square">
            <a:spAutoFit/>
          </a:bodyPr>
          <a:lstStyle/>
          <a:p>
            <a:pPr algn="ctr"/>
            <a:r>
              <a:rPr lang="en-US" sz="1600" dirty="0">
                <a:ea typeface="Times New Roman" panose="02020603050405020304" pitchFamily="18" charset="0"/>
                <a:cs typeface="Times New Roman" panose="02020603050405020304" pitchFamily="18" charset="0"/>
              </a:rPr>
              <a:t>Overall Account Statistics</a:t>
            </a:r>
            <a:endParaRPr lang="en-US" sz="1600" dirty="0">
              <a:ea typeface="Calibri" panose="020F0502020204030204" pitchFamily="34" charset="0"/>
              <a:cs typeface="Times New Roman" panose="02020603050405020304" pitchFamily="18" charset="0"/>
            </a:endParaRPr>
          </a:p>
        </p:txBody>
      </p:sp>
      <p:sp>
        <p:nvSpPr>
          <p:cNvPr id="6" name="TextBox 5"/>
          <p:cNvSpPr txBox="1"/>
          <p:nvPr/>
        </p:nvSpPr>
        <p:spPr>
          <a:xfrm>
            <a:off x="4992274" y="2541327"/>
            <a:ext cx="6971128" cy="1323439"/>
          </a:xfrm>
          <a:prstGeom prst="rect">
            <a:avLst/>
          </a:prstGeom>
          <a:noFill/>
        </p:spPr>
        <p:txBody>
          <a:bodyPr wrap="square" rtlCol="0">
            <a:spAutoFit/>
          </a:bodyPr>
          <a:lstStyle/>
          <a:p>
            <a:pPr algn="just"/>
            <a:r>
              <a:rPr lang="en-US" sz="2000" dirty="0"/>
              <a:t>This strong CTR across all the campaigns was achieved using highly specific targeting options based on Demographics like age, income, and location-based targeting.</a:t>
            </a:r>
          </a:p>
        </p:txBody>
      </p:sp>
      <p:pic>
        <p:nvPicPr>
          <p:cNvPr id="12" name="Picture 11" descr="https://lh6.googleusercontent.com/ZSFgNxEUK0mG0Wz9oAzQpHnoxk3dyXSw5WN0Z3lMZ9Ptqe3P45p1dkvEUjNzyGkD5q34xn2w06PeZWrZXt3ad4bnbT8q0NKrP2dwe14UjRh7DeX6MW2kzksDYGd2XzS1lwaPHr5CimburR9TWA"/>
          <p:cNvPicPr/>
          <p:nvPr/>
        </p:nvPicPr>
        <p:blipFill>
          <a:blip r:embed="rId3">
            <a:extLst>
              <a:ext uri="{28A0092B-C50C-407E-A947-70E740481C1C}">
                <a14:useLocalDpi xmlns:a14="http://schemas.microsoft.com/office/drawing/2010/main" val="0"/>
              </a:ext>
            </a:extLst>
          </a:blip>
          <a:srcRect/>
          <a:stretch>
            <a:fillRect/>
          </a:stretch>
        </p:blipFill>
        <p:spPr bwMode="auto">
          <a:xfrm>
            <a:off x="5106574" y="3984245"/>
            <a:ext cx="6856828" cy="1810525"/>
          </a:xfrm>
          <a:prstGeom prst="rect">
            <a:avLst/>
          </a:prstGeom>
          <a:noFill/>
          <a:ln w="19050">
            <a:solidFill>
              <a:schemeClr val="bg1"/>
            </a:solidFill>
          </a:ln>
        </p:spPr>
      </p:pic>
      <p:sp>
        <p:nvSpPr>
          <p:cNvPr id="7" name="Rectangle 6"/>
          <p:cNvSpPr/>
          <p:nvPr/>
        </p:nvSpPr>
        <p:spPr>
          <a:xfrm>
            <a:off x="7015637" y="5794770"/>
            <a:ext cx="3486852" cy="338554"/>
          </a:xfrm>
          <a:prstGeom prst="rect">
            <a:avLst/>
          </a:prstGeom>
        </p:spPr>
        <p:txBody>
          <a:bodyPr wrap="none">
            <a:spAutoFit/>
          </a:bodyPr>
          <a:lstStyle/>
          <a:p>
            <a:r>
              <a:rPr lang="en-US" sz="1600" dirty="0">
                <a:ea typeface="Times New Roman" panose="02020603050405020304" pitchFamily="18" charset="0"/>
                <a:cs typeface="Times New Roman" panose="02020603050405020304" pitchFamily="18" charset="0"/>
              </a:rPr>
              <a:t>Overall Campaign Level Statistics</a:t>
            </a:r>
            <a:endParaRPr lang="en-US" sz="1600" dirty="0"/>
          </a:p>
        </p:txBody>
      </p:sp>
    </p:spTree>
    <p:extLst>
      <p:ext uri="{BB962C8B-B14F-4D97-AF65-F5344CB8AC3E}">
        <p14:creationId xmlns:p14="http://schemas.microsoft.com/office/powerpoint/2010/main" val="25372156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547626" y="846970"/>
            <a:ext cx="3187700" cy="1862968"/>
          </a:xfrm>
        </p:spPr>
        <p:txBody>
          <a:bodyPr>
            <a:normAutofit/>
          </a:bodyPr>
          <a:lstStyle/>
          <a:p>
            <a:r>
              <a:rPr lang="en-US" sz="4000" b="1" dirty="0">
                <a:latin typeface="+mn-lt"/>
              </a:rPr>
              <a:t>KEY RESULTS AND SUMMARY</a:t>
            </a: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547626" y="3633268"/>
            <a:ext cx="4311136" cy="1632331"/>
          </a:xfrm>
        </p:spPr>
        <p:txBody>
          <a:bodyPr>
            <a:noAutofit/>
          </a:bodyPr>
          <a:lstStyle/>
          <a:p>
            <a:pPr marL="342900" indent="-342900" algn="just">
              <a:buFont typeface="Arial" panose="020B0604020202020204" pitchFamily="34" charset="0"/>
              <a:buChar char="•"/>
            </a:pPr>
            <a:r>
              <a:rPr lang="en-US" b="1" dirty="0"/>
              <a:t>Overall Account Statistics</a:t>
            </a:r>
          </a:p>
          <a:p>
            <a:pPr marL="342900" indent="-342900" algn="just">
              <a:buFont typeface="Arial" panose="020B0604020202020204" pitchFamily="34" charset="0"/>
              <a:buChar char="•"/>
            </a:pPr>
            <a:r>
              <a:rPr lang="en-US" b="1" dirty="0"/>
              <a:t>Campaign’s Performance</a:t>
            </a:r>
          </a:p>
          <a:p>
            <a:pPr marL="342900" indent="-342900" algn="just">
              <a:buFont typeface="Arial" panose="020B0604020202020204" pitchFamily="34" charset="0"/>
              <a:buChar char="•"/>
            </a:pPr>
            <a:r>
              <a:rPr lang="en-US" b="1" dirty="0"/>
              <a:t>Ad Group Level Performance</a:t>
            </a:r>
          </a:p>
          <a:p>
            <a:pPr marL="342900" indent="-342900" algn="just">
              <a:buFont typeface="Arial" panose="020B0604020202020204" pitchFamily="34" charset="0"/>
              <a:buChar char="•"/>
            </a:pPr>
            <a:r>
              <a:rPr lang="en-US" b="1" dirty="0"/>
              <a:t>Top Performing Ads</a:t>
            </a:r>
          </a:p>
          <a:p>
            <a:pPr marL="342900" indent="-342900" algn="just">
              <a:buFont typeface="Arial" panose="020B0604020202020204" pitchFamily="34" charset="0"/>
              <a:buChar char="•"/>
            </a:pPr>
            <a:endParaRPr lang="en-US" b="1" dirty="0"/>
          </a:p>
          <a:p>
            <a:endParaRPr lang="en-US" b="1" dirty="0"/>
          </a:p>
          <a:p>
            <a:endParaRPr lang="en-US" b="1" dirty="0"/>
          </a:p>
          <a:p>
            <a:endParaRPr lang="en-US" b="1" dirty="0"/>
          </a:p>
          <a:p>
            <a:endParaRPr lang="en-US" b="1" dirty="0"/>
          </a:p>
        </p:txBody>
      </p:sp>
      <p:pic>
        <p:nvPicPr>
          <p:cNvPr id="9" name="Picture 8" descr="https://lh4.googleusercontent.com/x2INREJXn8tMjmqgwjGVISElFfRF_o_3D2fzPcCjTMU04dm7WxVtvak_XwALjQ8eJx7GBdVlvPBiWbcMVKwDKKqnF9AHfYvtgtncp9KtkNKWNDUD5IQvGvcsNyI7uSnrNAP36YOl-O6SHRn8Mg"/>
          <p:cNvPicPr/>
          <p:nvPr/>
        </p:nvPicPr>
        <p:blipFill>
          <a:blip r:embed="rId2">
            <a:extLst>
              <a:ext uri="{28A0092B-C50C-407E-A947-70E740481C1C}">
                <a14:useLocalDpi xmlns:a14="http://schemas.microsoft.com/office/drawing/2010/main" val="0"/>
              </a:ext>
            </a:extLst>
          </a:blip>
          <a:srcRect/>
          <a:stretch>
            <a:fillRect/>
          </a:stretch>
        </p:blipFill>
        <p:spPr bwMode="auto">
          <a:xfrm>
            <a:off x="4879465" y="600706"/>
            <a:ext cx="7096635" cy="1914411"/>
          </a:xfrm>
          <a:prstGeom prst="rect">
            <a:avLst/>
          </a:prstGeom>
          <a:noFill/>
          <a:ln>
            <a:solidFill>
              <a:schemeClr val="tx1"/>
            </a:solidFill>
          </a:ln>
        </p:spPr>
      </p:pic>
      <p:sp>
        <p:nvSpPr>
          <p:cNvPr id="4" name="Rectangle 3"/>
          <p:cNvSpPr/>
          <p:nvPr/>
        </p:nvSpPr>
        <p:spPr>
          <a:xfrm>
            <a:off x="6302038" y="2540661"/>
            <a:ext cx="4251485" cy="338554"/>
          </a:xfrm>
          <a:prstGeom prst="rect">
            <a:avLst/>
          </a:prstGeom>
        </p:spPr>
        <p:txBody>
          <a:bodyPr wrap="none">
            <a:spAutoFit/>
          </a:bodyPr>
          <a:lstStyle/>
          <a:p>
            <a:r>
              <a:rPr lang="en-US" sz="1600" dirty="0">
                <a:ea typeface="Times New Roman" panose="02020603050405020304" pitchFamily="18" charset="0"/>
                <a:cs typeface="Times New Roman" panose="02020603050405020304" pitchFamily="18" charset="0"/>
              </a:rPr>
              <a:t>Performance Statistics at Ad Group Level</a:t>
            </a:r>
            <a:endParaRPr lang="en-US" sz="1600" dirty="0"/>
          </a:p>
        </p:txBody>
      </p:sp>
      <p:sp>
        <p:nvSpPr>
          <p:cNvPr id="6" name="Rectangle 5"/>
          <p:cNvSpPr/>
          <p:nvPr/>
        </p:nvSpPr>
        <p:spPr>
          <a:xfrm>
            <a:off x="4858762" y="2952162"/>
            <a:ext cx="7117338" cy="1323439"/>
          </a:xfrm>
          <a:prstGeom prst="rect">
            <a:avLst/>
          </a:prstGeom>
        </p:spPr>
        <p:txBody>
          <a:bodyPr wrap="square">
            <a:spAutoFit/>
          </a:bodyPr>
          <a:lstStyle/>
          <a:p>
            <a:pPr algn="just"/>
            <a:r>
              <a:rPr lang="en-US" sz="2000" dirty="0">
                <a:ea typeface="Times New Roman" panose="02020603050405020304" pitchFamily="18" charset="0"/>
                <a:cs typeface="Times New Roman" panose="02020603050405020304" pitchFamily="18" charset="0"/>
              </a:rPr>
              <a:t>The three top Ad Groups were </a:t>
            </a:r>
            <a:r>
              <a:rPr lang="en-US" sz="2000" b="1" dirty="0">
                <a:ea typeface="Times New Roman" panose="02020603050405020304" pitchFamily="18" charset="0"/>
                <a:cs typeface="Times New Roman" panose="02020603050405020304" pitchFamily="18" charset="0"/>
              </a:rPr>
              <a:t>Roofing Shingles</a:t>
            </a:r>
            <a:r>
              <a:rPr lang="en-US" sz="2000" dirty="0">
                <a:ea typeface="Times New Roman" panose="02020603050405020304" pitchFamily="18" charset="0"/>
                <a:cs typeface="Times New Roman" panose="02020603050405020304" pitchFamily="18" charset="0"/>
              </a:rPr>
              <a:t> with 1173 clicks and 10.21% CTR, </a:t>
            </a:r>
            <a:r>
              <a:rPr lang="en-US" sz="2000" b="1" dirty="0">
                <a:ea typeface="Times New Roman" panose="02020603050405020304" pitchFamily="18" charset="0"/>
                <a:cs typeface="Times New Roman" panose="02020603050405020304" pitchFamily="18" charset="0"/>
              </a:rPr>
              <a:t>Shingles Information</a:t>
            </a:r>
            <a:r>
              <a:rPr lang="en-US" sz="2000" dirty="0">
                <a:ea typeface="Times New Roman" panose="02020603050405020304" pitchFamily="18" charset="0"/>
                <a:cs typeface="Times New Roman" panose="02020603050405020304" pitchFamily="18" charset="0"/>
              </a:rPr>
              <a:t> with 257 clicks and 7.18% CTR, and </a:t>
            </a:r>
            <a:r>
              <a:rPr lang="en-US" sz="2000" b="1" dirty="0">
                <a:ea typeface="Times New Roman" panose="02020603050405020304" pitchFamily="18" charset="0"/>
                <a:cs typeface="Times New Roman" panose="02020603050405020304" pitchFamily="18" charset="0"/>
              </a:rPr>
              <a:t>CertainTeed Shingles</a:t>
            </a:r>
            <a:r>
              <a:rPr lang="en-US" sz="2000" dirty="0">
                <a:ea typeface="Times New Roman" panose="02020603050405020304" pitchFamily="18" charset="0"/>
                <a:cs typeface="Times New Roman" panose="02020603050405020304" pitchFamily="18" charset="0"/>
              </a:rPr>
              <a:t> with 188 clicks and a CTR of 7.69%.</a:t>
            </a:r>
            <a:endParaRPr lang="en-US" sz="2000" dirty="0"/>
          </a:p>
        </p:txBody>
      </p:sp>
      <p:pic>
        <p:nvPicPr>
          <p:cNvPr id="12" name="Picture 11" descr="https://lh5.googleusercontent.com/j8YJgu1sAw-tUI5YquINT7keUfpISWvm_nd2IAWWwTzaYCxiTNMufxJ8DejwySOLnal5FtIh-4deRhtIatk7QoJLCZ_RzxYdBE15brODZTBIcGragy_vp83QDfP_4PxMhYhnX5UKGg4LbuRKtg"/>
          <p:cNvPicPr/>
          <p:nvPr/>
        </p:nvPicPr>
        <p:blipFill>
          <a:blip r:embed="rId3">
            <a:extLst>
              <a:ext uri="{28A0092B-C50C-407E-A947-70E740481C1C}">
                <a14:useLocalDpi xmlns:a14="http://schemas.microsoft.com/office/drawing/2010/main" val="0"/>
              </a:ext>
            </a:extLst>
          </a:blip>
          <a:srcRect/>
          <a:stretch>
            <a:fillRect/>
          </a:stretch>
        </p:blipFill>
        <p:spPr bwMode="auto">
          <a:xfrm>
            <a:off x="4879465" y="4387321"/>
            <a:ext cx="7096635" cy="1737075"/>
          </a:xfrm>
          <a:prstGeom prst="rect">
            <a:avLst/>
          </a:prstGeom>
          <a:noFill/>
          <a:ln w="19050">
            <a:solidFill>
              <a:schemeClr val="bg1"/>
            </a:solidFill>
          </a:ln>
        </p:spPr>
      </p:pic>
      <p:sp>
        <p:nvSpPr>
          <p:cNvPr id="7" name="Rectangle 6"/>
          <p:cNvSpPr/>
          <p:nvPr/>
        </p:nvSpPr>
        <p:spPr>
          <a:xfrm>
            <a:off x="7444049" y="6111919"/>
            <a:ext cx="2101857" cy="338554"/>
          </a:xfrm>
          <a:prstGeom prst="rect">
            <a:avLst/>
          </a:prstGeom>
        </p:spPr>
        <p:txBody>
          <a:bodyPr wrap="none">
            <a:spAutoFit/>
          </a:bodyPr>
          <a:lstStyle/>
          <a:p>
            <a:r>
              <a:rPr lang="en-US" sz="1600" dirty="0">
                <a:ea typeface="Times New Roman" panose="02020603050405020304" pitchFamily="18" charset="0"/>
                <a:cs typeface="Times New Roman" panose="02020603050405020304" pitchFamily="18" charset="0"/>
              </a:rPr>
              <a:t>Top Performing Ads</a:t>
            </a:r>
            <a:endParaRPr lang="en-US" sz="1600" dirty="0"/>
          </a:p>
        </p:txBody>
      </p:sp>
    </p:spTree>
    <p:extLst>
      <p:ext uri="{BB962C8B-B14F-4D97-AF65-F5344CB8AC3E}">
        <p14:creationId xmlns:p14="http://schemas.microsoft.com/office/powerpoint/2010/main" val="13675556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0D49-9EF6-F14E-8C5F-D612A5B8F530}"/>
              </a:ext>
            </a:extLst>
          </p:cNvPr>
          <p:cNvSpPr>
            <a:spLocks noGrp="1"/>
          </p:cNvSpPr>
          <p:nvPr>
            <p:ph type="ctrTitle"/>
          </p:nvPr>
        </p:nvSpPr>
        <p:spPr>
          <a:xfrm>
            <a:off x="512787" y="733895"/>
            <a:ext cx="4184651" cy="3080899"/>
          </a:xfrm>
        </p:spPr>
        <p:txBody>
          <a:bodyPr>
            <a:noAutofit/>
          </a:bodyPr>
          <a:lstStyle/>
          <a:p>
            <a:r>
              <a:rPr lang="en-US" sz="4000" b="1" dirty="0">
                <a:latin typeface="+mn-lt"/>
              </a:rPr>
              <a:t>FUTURE RECOMMENDA-TIONS &amp; Learnings </a:t>
            </a:r>
            <a:br>
              <a:rPr lang="en-US" sz="4000" b="1" dirty="0">
                <a:latin typeface="+mn-lt"/>
              </a:rPr>
            </a:br>
            <a:endParaRPr lang="en-US" sz="4000" b="1" dirty="0">
              <a:solidFill>
                <a:srgbClr val="FFFFFF"/>
              </a:solidFill>
              <a:latin typeface="+mn-lt"/>
            </a:endParaRPr>
          </a:p>
        </p:txBody>
      </p:sp>
      <p:sp>
        <p:nvSpPr>
          <p:cNvPr id="3" name="Subtitle 2">
            <a:extLst>
              <a:ext uri="{FF2B5EF4-FFF2-40B4-BE49-F238E27FC236}">
                <a16:creationId xmlns:a16="http://schemas.microsoft.com/office/drawing/2014/main" id="{D91A7533-D668-6642-8A97-AC4B48391501}"/>
              </a:ext>
            </a:extLst>
          </p:cNvPr>
          <p:cNvSpPr>
            <a:spLocks noGrp="1"/>
          </p:cNvSpPr>
          <p:nvPr>
            <p:ph type="subTitle" idx="1"/>
          </p:nvPr>
        </p:nvSpPr>
        <p:spPr>
          <a:xfrm>
            <a:off x="674237" y="4170501"/>
            <a:ext cx="3657600" cy="1808268"/>
          </a:xfrm>
        </p:spPr>
        <p:txBody>
          <a:bodyPr>
            <a:normAutofit/>
          </a:bodyPr>
          <a:lstStyle/>
          <a:p>
            <a:pPr algn="just"/>
            <a:endParaRPr lang="en-US" sz="1900" dirty="0">
              <a:solidFill>
                <a:srgbClr val="FFFFFF"/>
              </a:solidFill>
            </a:endParaRPr>
          </a:p>
          <a:p>
            <a:pPr algn="l"/>
            <a:endParaRPr lang="en-US" sz="1900" dirty="0">
              <a:solidFill>
                <a:srgbClr val="FFFFFF"/>
              </a:solidFill>
            </a:endParaRPr>
          </a:p>
          <a:p>
            <a:endParaRPr lang="en-US" sz="1900" dirty="0">
              <a:solidFill>
                <a:srgbClr val="FFFFFF"/>
              </a:solidFill>
            </a:endParaRPr>
          </a:p>
          <a:p>
            <a:endParaRPr lang="en-US" sz="1900" dirty="0">
              <a:solidFill>
                <a:srgbClr val="FFFFFF"/>
              </a:solidFill>
            </a:endParaRPr>
          </a:p>
        </p:txBody>
      </p:sp>
      <p:sp>
        <p:nvSpPr>
          <p:cNvPr id="9" name="Content Placeholder 2"/>
          <p:cNvSpPr txBox="1">
            <a:spLocks/>
          </p:cNvSpPr>
          <p:nvPr/>
        </p:nvSpPr>
        <p:spPr>
          <a:xfrm>
            <a:off x="5739618" y="647114"/>
            <a:ext cx="5964702" cy="58703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endParaRPr lang="en-US" dirty="0"/>
          </a:p>
        </p:txBody>
      </p:sp>
      <p:pic>
        <p:nvPicPr>
          <p:cNvPr id="15" name="Picture 14"/>
          <p:cNvPicPr>
            <a:picLocks noChangeAspect="1"/>
          </p:cNvPicPr>
          <p:nvPr/>
        </p:nvPicPr>
        <p:blipFill>
          <a:blip r:embed="rId3"/>
          <a:stretch>
            <a:fillRect/>
          </a:stretch>
        </p:blipFill>
        <p:spPr>
          <a:xfrm>
            <a:off x="4953000" y="575266"/>
            <a:ext cx="7044981" cy="2294934"/>
          </a:xfrm>
          <a:prstGeom prst="rect">
            <a:avLst/>
          </a:prstGeom>
        </p:spPr>
      </p:pic>
      <p:pic>
        <p:nvPicPr>
          <p:cNvPr id="16" name="Picture 15"/>
          <p:cNvPicPr>
            <a:picLocks noChangeAspect="1"/>
          </p:cNvPicPr>
          <p:nvPr/>
        </p:nvPicPr>
        <p:blipFill>
          <a:blip r:embed="rId4"/>
          <a:stretch>
            <a:fillRect/>
          </a:stretch>
        </p:blipFill>
        <p:spPr>
          <a:xfrm>
            <a:off x="4953000" y="3059953"/>
            <a:ext cx="2636709" cy="2623258"/>
          </a:xfrm>
          <a:prstGeom prst="rect">
            <a:avLst/>
          </a:prstGeom>
        </p:spPr>
      </p:pic>
      <p:pic>
        <p:nvPicPr>
          <p:cNvPr id="17" name="Picture 16"/>
          <p:cNvPicPr>
            <a:picLocks noChangeAspect="1"/>
          </p:cNvPicPr>
          <p:nvPr/>
        </p:nvPicPr>
        <p:blipFill>
          <a:blip r:embed="rId5"/>
          <a:stretch>
            <a:fillRect/>
          </a:stretch>
        </p:blipFill>
        <p:spPr>
          <a:xfrm>
            <a:off x="7771050" y="3059953"/>
            <a:ext cx="4226932" cy="2623258"/>
          </a:xfrm>
          <a:prstGeom prst="rect">
            <a:avLst/>
          </a:prstGeom>
        </p:spPr>
      </p:pic>
      <p:sp>
        <p:nvSpPr>
          <p:cNvPr id="24" name="Content Placeholder 2"/>
          <p:cNvSpPr txBox="1">
            <a:spLocks/>
          </p:cNvSpPr>
          <p:nvPr/>
        </p:nvSpPr>
        <p:spPr>
          <a:xfrm>
            <a:off x="415646" y="3441700"/>
            <a:ext cx="4813300" cy="2755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fontAlgn="base">
              <a:buFont typeface="Arial" panose="020B0604020202020204" pitchFamily="34" charset="0"/>
              <a:buChar char="•"/>
            </a:pPr>
            <a:r>
              <a:rPr lang="en-US" sz="2000" b="1" dirty="0"/>
              <a:t>Timely group meetings</a:t>
            </a:r>
          </a:p>
          <a:p>
            <a:pPr marL="342900" indent="-342900" algn="l" fontAlgn="base">
              <a:buFont typeface="Arial" panose="020B0604020202020204" pitchFamily="34" charset="0"/>
              <a:buChar char="•"/>
            </a:pPr>
            <a:r>
              <a:rPr lang="en-US" sz="2000" b="1" dirty="0"/>
              <a:t>Tracking campaign changes</a:t>
            </a:r>
          </a:p>
          <a:p>
            <a:pPr marL="342900" indent="-342900" algn="l" fontAlgn="base">
              <a:buFont typeface="Arial" panose="020B0604020202020204" pitchFamily="34" charset="0"/>
              <a:buChar char="•"/>
            </a:pPr>
            <a:r>
              <a:rPr lang="en-US" sz="2000" b="1" dirty="0"/>
              <a:t>Communication plays a </a:t>
            </a:r>
          </a:p>
          <a:p>
            <a:pPr algn="l" fontAlgn="base"/>
            <a:r>
              <a:rPr lang="en-US" sz="2000" b="1" dirty="0"/>
              <a:t>     vital role</a:t>
            </a:r>
          </a:p>
          <a:p>
            <a:pPr marL="342900" indent="-342900" algn="l" fontAlgn="base">
              <a:buFont typeface="Arial" panose="020B0604020202020204" pitchFamily="34" charset="0"/>
              <a:buChar char="•"/>
            </a:pPr>
            <a:r>
              <a:rPr lang="en-US" sz="2000" b="1" dirty="0"/>
              <a:t>Contact AdWords support immediately</a:t>
            </a:r>
          </a:p>
          <a:p>
            <a:pPr algn="l"/>
            <a:endParaRPr lang="en-US" sz="2000" b="1" dirty="0"/>
          </a:p>
        </p:txBody>
      </p:sp>
      <p:sp>
        <p:nvSpPr>
          <p:cNvPr id="18" name="TextBox 17"/>
          <p:cNvSpPr txBox="1"/>
          <p:nvPr/>
        </p:nvSpPr>
        <p:spPr>
          <a:xfrm>
            <a:off x="5228946" y="5683211"/>
            <a:ext cx="6739834" cy="338554"/>
          </a:xfrm>
          <a:prstGeom prst="rect">
            <a:avLst/>
          </a:prstGeom>
          <a:noFill/>
        </p:spPr>
        <p:txBody>
          <a:bodyPr wrap="square" rtlCol="0">
            <a:spAutoFit/>
          </a:bodyPr>
          <a:lstStyle/>
          <a:p>
            <a:r>
              <a:rPr lang="en-US" sz="1600" dirty="0"/>
              <a:t>Maximum CTR on Friday and Saturday between 2PM and 12 AM</a:t>
            </a:r>
          </a:p>
        </p:txBody>
      </p:sp>
      <p:sp>
        <p:nvSpPr>
          <p:cNvPr id="4" name="TextBox 3">
            <a:extLst>
              <a:ext uri="{FF2B5EF4-FFF2-40B4-BE49-F238E27FC236}">
                <a16:creationId xmlns:a16="http://schemas.microsoft.com/office/drawing/2014/main" id="{B8CFAF57-E420-4BE8-9311-E2129F1A240B}"/>
              </a:ext>
            </a:extLst>
          </p:cNvPr>
          <p:cNvSpPr txBox="1"/>
          <p:nvPr/>
        </p:nvSpPr>
        <p:spPr>
          <a:xfrm>
            <a:off x="3970330" y="6132864"/>
            <a:ext cx="5567075" cy="707886"/>
          </a:xfrm>
          <a:prstGeom prst="rect">
            <a:avLst/>
          </a:prstGeom>
          <a:noFill/>
        </p:spPr>
        <p:txBody>
          <a:bodyPr wrap="square" rtlCol="0">
            <a:spAutoFit/>
          </a:bodyPr>
          <a:lstStyle/>
          <a:p>
            <a:r>
              <a:rPr lang="en-US" sz="4000" b="1" dirty="0">
                <a:latin typeface="Showcard Gothic" panose="04020904020102020604" pitchFamily="82" charset="0"/>
              </a:rPr>
              <a:t>THANK YOU!</a:t>
            </a:r>
          </a:p>
        </p:txBody>
      </p:sp>
    </p:spTree>
    <p:extLst>
      <p:ext uri="{BB962C8B-B14F-4D97-AF65-F5344CB8AC3E}">
        <p14:creationId xmlns:p14="http://schemas.microsoft.com/office/powerpoint/2010/main" val="8092665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409</Words>
  <Application>Microsoft Office PowerPoint</Application>
  <PresentationFormat>Widescreen</PresentationFormat>
  <Paragraphs>73</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Showcard Gothic</vt:lpstr>
      <vt:lpstr>Times</vt:lpstr>
      <vt:lpstr>Times New Roman</vt:lpstr>
      <vt:lpstr>Vapor Trail</vt:lpstr>
      <vt:lpstr>Saint-gobain india </vt:lpstr>
      <vt:lpstr>CAMPAIGN OVERVIEW </vt:lpstr>
      <vt:lpstr>EVOLUTION OF CAMPAIGN STRATEGY</vt:lpstr>
      <vt:lpstr>EVOLUTION OF CAMPAIGN STRATEGY</vt:lpstr>
      <vt:lpstr>KEY RESULTS AND SUMMARY</vt:lpstr>
      <vt:lpstr>KEY RESULTS AND SUMMARY</vt:lpstr>
      <vt:lpstr>FUTURE RECOMMENDA-TIONS &amp; Learnings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CAMPAIGN STRATEGY</dc:title>
  <dc:creator>Kumari, Dolly</dc:creator>
  <cp:lastModifiedBy>Parul Hatwar</cp:lastModifiedBy>
  <cp:revision>90</cp:revision>
  <dcterms:created xsi:type="dcterms:W3CDTF">2018-04-26T17:30:35Z</dcterms:created>
  <dcterms:modified xsi:type="dcterms:W3CDTF">2018-04-27T03:26:36Z</dcterms:modified>
</cp:coreProperties>
</file>