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59" r:id="rId5"/>
    <p:sldId id="297" r:id="rId6"/>
    <p:sldId id="260" r:id="rId7"/>
    <p:sldId id="262" r:id="rId8"/>
    <p:sldId id="263" r:id="rId9"/>
    <p:sldId id="264" r:id="rId10"/>
    <p:sldId id="265" r:id="rId11"/>
    <p:sldId id="266" r:id="rId12"/>
    <p:sldId id="280" r:id="rId13"/>
    <p:sldId id="267" r:id="rId14"/>
    <p:sldId id="269" r:id="rId15"/>
    <p:sldId id="272" r:id="rId16"/>
    <p:sldId id="273" r:id="rId17"/>
    <p:sldId id="283" r:id="rId18"/>
    <p:sldId id="286" r:id="rId19"/>
    <p:sldId id="289" r:id="rId20"/>
    <p:sldId id="291" r:id="rId21"/>
    <p:sldId id="293" r:id="rId22"/>
    <p:sldId id="294" r:id="rId23"/>
    <p:sldId id="295" r:id="rId24"/>
    <p:sldId id="296" r:id="rId25"/>
    <p:sldId id="281" r:id="rId26"/>
    <p:sldId id="282" r:id="rId27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6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0C0C0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0C0C0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5706" y="1310208"/>
            <a:ext cx="6846570" cy="614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2634" y="2302297"/>
            <a:ext cx="9050020" cy="3823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0C0C0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vestopedia.com/terms/d/deep-learning.asp" TargetMode="External"/><Relationship Id="rId2" Type="http://schemas.openxmlformats.org/officeDocument/2006/relationships/hyperlink" Target="http://www.sas.com/en_us/insights/analytics/machine-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://www.nasdaq.com/market-activity/stocks/goo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83127" y="4314825"/>
            <a:ext cx="5782973" cy="1132361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70"/>
              </a:spcBef>
            </a:pPr>
            <a:r>
              <a:rPr sz="2100" spc="-25" dirty="0">
                <a:latin typeface="Times New Roman"/>
                <a:cs typeface="Times New Roman"/>
              </a:rPr>
              <a:t>Team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Members</a:t>
            </a:r>
            <a:endParaRPr sz="2100" dirty="0">
              <a:latin typeface="Times New Roman"/>
              <a:cs typeface="Times New Roman"/>
            </a:endParaRPr>
          </a:p>
          <a:p>
            <a:pPr marL="482600" indent="-400050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482600" algn="l"/>
              </a:tabLst>
            </a:pPr>
            <a:r>
              <a:rPr sz="2100" dirty="0">
                <a:latin typeface="Calibri"/>
                <a:cs typeface="Calibri"/>
              </a:rPr>
              <a:t>RA211102</a:t>
            </a:r>
            <a:r>
              <a:rPr lang="en-IN" sz="2100" dirty="0">
                <a:latin typeface="Calibri"/>
                <a:cs typeface="Calibri"/>
              </a:rPr>
              <a:t>6010396 – </a:t>
            </a:r>
            <a:r>
              <a:rPr lang="en-IN" sz="2100" dirty="0" err="1">
                <a:latin typeface="Calibri"/>
                <a:cs typeface="Calibri"/>
              </a:rPr>
              <a:t>Prasham</a:t>
            </a:r>
            <a:r>
              <a:rPr lang="en-IN" sz="2100" dirty="0">
                <a:latin typeface="Calibri"/>
                <a:cs typeface="Calibri"/>
              </a:rPr>
              <a:t> Jain</a:t>
            </a:r>
            <a:endParaRPr lang="en-IN" sz="2100" spc="-20" dirty="0">
              <a:latin typeface="Calibri"/>
              <a:cs typeface="Calibri"/>
            </a:endParaRPr>
          </a:p>
          <a:p>
            <a:pPr marL="482600" indent="-400050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482600" algn="l"/>
              </a:tabLst>
            </a:pPr>
            <a:r>
              <a:rPr sz="2100" dirty="0">
                <a:latin typeface="Calibri"/>
                <a:cs typeface="Calibri"/>
              </a:rPr>
              <a:t>RA211102</a:t>
            </a:r>
            <a:r>
              <a:rPr lang="en-IN" sz="2100" dirty="0">
                <a:latin typeface="Calibri"/>
                <a:cs typeface="Calibri"/>
              </a:rPr>
              <a:t>6010409 – Priyanshi Maheshwari</a:t>
            </a:r>
            <a:endParaRPr sz="21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625" y="200025"/>
            <a:ext cx="2169502" cy="8012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36900" y="1190625"/>
            <a:ext cx="5499100" cy="154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SRM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Institute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of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Science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and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Technology</a:t>
            </a:r>
            <a:endParaRPr sz="1750" dirty="0">
              <a:latin typeface="Times New Roman"/>
              <a:cs typeface="Times New Roman"/>
            </a:endParaRPr>
          </a:p>
          <a:p>
            <a:pPr marL="12700" marR="5080">
              <a:lnSpc>
                <a:spcPts val="2110"/>
              </a:lnSpc>
              <a:spcBef>
                <a:spcPts val="65"/>
              </a:spcBef>
            </a:pPr>
            <a:r>
              <a:rPr sz="1750" dirty="0">
                <a:latin typeface="Times New Roman"/>
                <a:cs typeface="Times New Roman"/>
              </a:rPr>
              <a:t>College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of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Engineering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&amp;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Technology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|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School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of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Computing </a:t>
            </a:r>
            <a:r>
              <a:rPr sz="1750" dirty="0">
                <a:latin typeface="Times New Roman"/>
                <a:cs typeface="Times New Roman"/>
              </a:rPr>
              <a:t>Department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of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Computing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Technologies</a:t>
            </a:r>
            <a:endParaRPr sz="1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8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216535">
              <a:lnSpc>
                <a:spcPct val="100000"/>
              </a:lnSpc>
            </a:pPr>
            <a:r>
              <a:rPr sz="1750" b="1" dirty="0">
                <a:latin typeface="Times New Roman"/>
                <a:cs typeface="Times New Roman"/>
              </a:rPr>
              <a:t>18CSC305J</a:t>
            </a:r>
            <a:r>
              <a:rPr sz="1750" b="1" spc="-9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Artificial</a:t>
            </a:r>
            <a:r>
              <a:rPr sz="1750" b="1" spc="-5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Intelligence</a:t>
            </a:r>
            <a:r>
              <a:rPr sz="1750" b="1" spc="-6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–</a:t>
            </a:r>
            <a:r>
              <a:rPr sz="1750" b="1" spc="-35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Mini</a:t>
            </a:r>
            <a:r>
              <a:rPr sz="1750" b="1" spc="-50" dirty="0">
                <a:latin typeface="Times New Roman"/>
                <a:cs typeface="Times New Roman"/>
              </a:rPr>
              <a:t> </a:t>
            </a:r>
            <a:r>
              <a:rPr sz="1750" b="1" spc="-10" dirty="0">
                <a:latin typeface="Times New Roman"/>
                <a:cs typeface="Times New Roman"/>
              </a:rPr>
              <a:t>Project</a:t>
            </a: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B9E04-5C32-AC84-386B-51DF609011A9}"/>
              </a:ext>
            </a:extLst>
          </p:cNvPr>
          <p:cNvSpPr txBox="1"/>
          <p:nvPr/>
        </p:nvSpPr>
        <p:spPr>
          <a:xfrm>
            <a:off x="1356218" y="3158607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/>
              <a:t>Naviating</a:t>
            </a:r>
            <a:r>
              <a:rPr lang="en-IN" sz="2800" b="1" dirty="0"/>
              <a:t> – Stock Markets- With LSTM </a:t>
            </a:r>
            <a:r>
              <a:rPr lang="en-US" sz="2800" b="1" dirty="0"/>
              <a:t>Insights</a:t>
            </a:r>
            <a:endParaRPr lang="en-IN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704215">
              <a:lnSpc>
                <a:spcPct val="100000"/>
              </a:lnSpc>
              <a:spcBef>
                <a:spcPts val="115"/>
              </a:spcBef>
            </a:pPr>
            <a:r>
              <a:rPr spc="-10" dirty="0">
                <a:latin typeface="Calibri"/>
                <a:cs typeface="Calibri"/>
              </a:rPr>
              <a:t>Existing</a:t>
            </a:r>
            <a:r>
              <a:rPr spc="-215" dirty="0">
                <a:latin typeface="Calibri"/>
                <a:cs typeface="Calibri"/>
              </a:rPr>
              <a:t> </a:t>
            </a:r>
            <a:r>
              <a:rPr spc="-35" dirty="0">
                <a:latin typeface="Calibri"/>
                <a:cs typeface="Calibri"/>
              </a:rPr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76" y="2270292"/>
            <a:ext cx="8733155" cy="3837304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12725" indent="-20002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12725" algn="l"/>
              </a:tabLst>
            </a:pP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Performance</a:t>
            </a:r>
            <a:r>
              <a:rPr sz="2450" b="1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&amp;</a:t>
            </a:r>
            <a:r>
              <a:rPr sz="2450" b="1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spc="-10" dirty="0">
                <a:solidFill>
                  <a:srgbClr val="0C0C0C"/>
                </a:solidFill>
                <a:latin typeface="Calibri"/>
                <a:cs typeface="Calibri"/>
              </a:rPr>
              <a:t>Evaluation</a:t>
            </a:r>
            <a:r>
              <a:rPr sz="2450" b="1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Metrics</a:t>
            </a:r>
            <a:r>
              <a:rPr sz="2450" b="1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2450" b="1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Existing</a:t>
            </a:r>
            <a:r>
              <a:rPr sz="2450" b="1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spc="-10" dirty="0">
                <a:solidFill>
                  <a:srgbClr val="0C0C0C"/>
                </a:solidFill>
                <a:latin typeface="Calibri"/>
                <a:cs typeface="Calibri"/>
              </a:rPr>
              <a:t>Methodology:</a:t>
            </a:r>
            <a:endParaRPr sz="2450">
              <a:latin typeface="Calibri"/>
              <a:cs typeface="Calibri"/>
            </a:endParaRPr>
          </a:p>
          <a:p>
            <a:pPr marL="213360" marR="136525" indent="-201295">
              <a:lnSpc>
                <a:spcPts val="2650"/>
              </a:lnSpc>
              <a:spcBef>
                <a:spcPts val="915"/>
              </a:spcBef>
              <a:buSzPct val="95918"/>
              <a:buAutoNum type="arabicPeriod"/>
              <a:tabLst>
                <a:tab pos="213360" algn="l"/>
                <a:tab pos="254635" algn="l"/>
              </a:tabLst>
            </a:pP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	Mean</a:t>
            </a:r>
            <a:r>
              <a:rPr sz="2450" b="1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Absolute</a:t>
            </a:r>
            <a:r>
              <a:rPr sz="2450" b="1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Error</a:t>
            </a:r>
            <a:r>
              <a:rPr sz="2450" b="1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(MAE):</a:t>
            </a:r>
            <a:r>
              <a:rPr sz="2450" b="1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MAE</a:t>
            </a:r>
            <a:r>
              <a:rPr sz="24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measures</a:t>
            </a:r>
            <a:r>
              <a:rPr sz="24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4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25" dirty="0">
                <a:solidFill>
                  <a:srgbClr val="0C0C0C"/>
                </a:solidFill>
                <a:latin typeface="Calibri"/>
                <a:cs typeface="Calibri"/>
              </a:rPr>
              <a:t>average</a:t>
            </a:r>
            <a:r>
              <a:rPr sz="2450" spc="-9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10" dirty="0">
                <a:solidFill>
                  <a:srgbClr val="0C0C0C"/>
                </a:solidFill>
                <a:latin typeface="Calibri"/>
                <a:cs typeface="Calibri"/>
              </a:rPr>
              <a:t>absolute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errors</a:t>
            </a:r>
            <a:r>
              <a:rPr sz="24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between</a:t>
            </a:r>
            <a:r>
              <a:rPr sz="2450" spc="-8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predicted</a:t>
            </a:r>
            <a:r>
              <a:rPr sz="2450" spc="-9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4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actual</a:t>
            </a:r>
            <a:r>
              <a:rPr sz="245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stock</a:t>
            </a:r>
            <a:r>
              <a:rPr sz="24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prices.</a:t>
            </a:r>
            <a:r>
              <a:rPr sz="245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It</a:t>
            </a:r>
            <a:r>
              <a:rPr sz="2450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provides</a:t>
            </a:r>
            <a:r>
              <a:rPr sz="2450" spc="-9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50" dirty="0">
                <a:solidFill>
                  <a:srgbClr val="0C0C0C"/>
                </a:solidFill>
                <a:latin typeface="Calibri"/>
                <a:cs typeface="Calibri"/>
              </a:rPr>
              <a:t>a </a:t>
            </a:r>
            <a:r>
              <a:rPr sz="2450" spc="-20" dirty="0">
                <a:solidFill>
                  <a:srgbClr val="0C0C0C"/>
                </a:solidFill>
                <a:latin typeface="Calibri"/>
                <a:cs typeface="Calibri"/>
              </a:rPr>
              <a:t>straightforward</a:t>
            </a:r>
            <a:r>
              <a:rPr sz="24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indication</a:t>
            </a:r>
            <a:r>
              <a:rPr sz="24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24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prediction</a:t>
            </a:r>
            <a:r>
              <a:rPr sz="24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10" dirty="0">
                <a:solidFill>
                  <a:srgbClr val="0C0C0C"/>
                </a:solidFill>
                <a:latin typeface="Calibri"/>
                <a:cs typeface="Calibri"/>
              </a:rPr>
              <a:t>accuracy.</a:t>
            </a:r>
            <a:endParaRPr sz="2450">
              <a:latin typeface="Calibri"/>
              <a:cs typeface="Calibri"/>
            </a:endParaRPr>
          </a:p>
          <a:p>
            <a:pPr marL="213360" marR="612775" indent="-201295">
              <a:lnSpc>
                <a:spcPts val="2650"/>
              </a:lnSpc>
              <a:spcBef>
                <a:spcPts val="885"/>
              </a:spcBef>
              <a:buSzPct val="95918"/>
              <a:buAutoNum type="arabicPeriod"/>
              <a:tabLst>
                <a:tab pos="213360" algn="l"/>
                <a:tab pos="254635" algn="l"/>
              </a:tabLst>
            </a:pP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	Mean</a:t>
            </a:r>
            <a:r>
              <a:rPr sz="2450" b="1" spc="-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Squared</a:t>
            </a:r>
            <a:r>
              <a:rPr sz="2450" b="1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Error</a:t>
            </a:r>
            <a:r>
              <a:rPr sz="2450" b="1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(MSE):</a:t>
            </a:r>
            <a:r>
              <a:rPr sz="2450" b="1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MSE</a:t>
            </a:r>
            <a:r>
              <a:rPr sz="24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10" dirty="0">
                <a:solidFill>
                  <a:srgbClr val="0C0C0C"/>
                </a:solidFill>
                <a:latin typeface="Calibri"/>
                <a:cs typeface="Calibri"/>
              </a:rPr>
              <a:t>calculates</a:t>
            </a:r>
            <a:r>
              <a:rPr sz="24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4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20" dirty="0">
                <a:solidFill>
                  <a:srgbClr val="0C0C0C"/>
                </a:solidFill>
                <a:latin typeface="Calibri"/>
                <a:cs typeface="Calibri"/>
              </a:rPr>
              <a:t>average</a:t>
            </a:r>
            <a:r>
              <a:rPr sz="245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2450" spc="-25" dirty="0">
                <a:solidFill>
                  <a:srgbClr val="0C0C0C"/>
                </a:solidFill>
                <a:latin typeface="Calibri"/>
                <a:cs typeface="Calibri"/>
              </a:rPr>
              <a:t> the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squares</a:t>
            </a:r>
            <a:r>
              <a:rPr sz="24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24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45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errors</a:t>
            </a:r>
            <a:r>
              <a:rPr sz="24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between</a:t>
            </a:r>
            <a:r>
              <a:rPr sz="24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10" dirty="0">
                <a:solidFill>
                  <a:srgbClr val="0C0C0C"/>
                </a:solidFill>
                <a:latin typeface="Calibri"/>
                <a:cs typeface="Calibri"/>
              </a:rPr>
              <a:t>predicted</a:t>
            </a:r>
            <a:r>
              <a:rPr sz="245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45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actual</a:t>
            </a:r>
            <a:r>
              <a:rPr sz="24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values.</a:t>
            </a:r>
            <a:r>
              <a:rPr sz="24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25" dirty="0">
                <a:solidFill>
                  <a:srgbClr val="0C0C0C"/>
                </a:solidFill>
                <a:latin typeface="Calibri"/>
                <a:cs typeface="Calibri"/>
              </a:rPr>
              <a:t>It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penalizes</a:t>
            </a:r>
            <a:r>
              <a:rPr sz="2450" spc="-114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larger</a:t>
            </a:r>
            <a:r>
              <a:rPr sz="2450" spc="-8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errors</a:t>
            </a:r>
            <a:r>
              <a:rPr sz="245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more</a:t>
            </a:r>
            <a:r>
              <a:rPr sz="2450" spc="-9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heavily</a:t>
            </a:r>
            <a:r>
              <a:rPr sz="2450" spc="-114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than</a:t>
            </a:r>
            <a:r>
              <a:rPr sz="2450" spc="-10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20" dirty="0">
                <a:solidFill>
                  <a:srgbClr val="0C0C0C"/>
                </a:solidFill>
                <a:latin typeface="Calibri"/>
                <a:cs typeface="Calibri"/>
              </a:rPr>
              <a:t>MAE.</a:t>
            </a:r>
            <a:endParaRPr sz="2450">
              <a:latin typeface="Calibri"/>
              <a:cs typeface="Calibri"/>
            </a:endParaRPr>
          </a:p>
          <a:p>
            <a:pPr marL="213360" marR="5080" indent="-201295">
              <a:lnSpc>
                <a:spcPct val="90000"/>
              </a:lnSpc>
              <a:spcBef>
                <a:spcPts val="844"/>
              </a:spcBef>
              <a:buSzPct val="95918"/>
              <a:buAutoNum type="arabicPeriod"/>
              <a:tabLst>
                <a:tab pos="213360" algn="l"/>
                <a:tab pos="254635" algn="l"/>
              </a:tabLst>
            </a:pP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	Root</a:t>
            </a:r>
            <a:r>
              <a:rPr sz="2450" b="1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Mean</a:t>
            </a:r>
            <a:r>
              <a:rPr sz="2450" b="1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Squared</a:t>
            </a:r>
            <a:r>
              <a:rPr sz="2450" b="1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Error</a:t>
            </a:r>
            <a:r>
              <a:rPr sz="2450" b="1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(RMSE):</a:t>
            </a:r>
            <a:r>
              <a:rPr sz="2450" b="1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RMSE</a:t>
            </a:r>
            <a:r>
              <a:rPr sz="24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is</a:t>
            </a:r>
            <a:r>
              <a:rPr sz="24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4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square</a:t>
            </a:r>
            <a:r>
              <a:rPr sz="24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root</a:t>
            </a:r>
            <a:r>
              <a:rPr sz="24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24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25" dirty="0">
                <a:solidFill>
                  <a:srgbClr val="0C0C0C"/>
                </a:solidFill>
                <a:latin typeface="Calibri"/>
                <a:cs typeface="Calibri"/>
              </a:rPr>
              <a:t>the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MSE</a:t>
            </a:r>
            <a:r>
              <a:rPr sz="24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4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provides</a:t>
            </a:r>
            <a:r>
              <a:rPr sz="24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an</a:t>
            </a:r>
            <a:r>
              <a:rPr sz="24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10" dirty="0">
                <a:solidFill>
                  <a:srgbClr val="0C0C0C"/>
                </a:solidFill>
                <a:latin typeface="Calibri"/>
                <a:cs typeface="Calibri"/>
              </a:rPr>
              <a:t>interpretable</a:t>
            </a:r>
            <a:r>
              <a:rPr sz="24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measure</a:t>
            </a:r>
            <a:r>
              <a:rPr sz="2450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in</a:t>
            </a:r>
            <a:r>
              <a:rPr sz="24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4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same</a:t>
            </a:r>
            <a:r>
              <a:rPr sz="24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unit</a:t>
            </a:r>
            <a:r>
              <a:rPr sz="24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as</a:t>
            </a:r>
            <a:r>
              <a:rPr sz="24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25" dirty="0">
                <a:solidFill>
                  <a:srgbClr val="0C0C0C"/>
                </a:solidFill>
                <a:latin typeface="Calibri"/>
                <a:cs typeface="Calibri"/>
              </a:rPr>
              <a:t>the </a:t>
            </a:r>
            <a:r>
              <a:rPr sz="2450" spc="-10" dirty="0">
                <a:solidFill>
                  <a:srgbClr val="0C0C0C"/>
                </a:solidFill>
                <a:latin typeface="Calibri"/>
                <a:cs typeface="Calibri"/>
              </a:rPr>
              <a:t>target</a:t>
            </a:r>
            <a:r>
              <a:rPr sz="2450" spc="-1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10" dirty="0">
                <a:solidFill>
                  <a:srgbClr val="0C0C0C"/>
                </a:solidFill>
                <a:latin typeface="Calibri"/>
                <a:cs typeface="Calibri"/>
              </a:rPr>
              <a:t>variable.</a:t>
            </a:r>
            <a:endParaRPr sz="24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1074527"/>
            <a:ext cx="2169502" cy="7999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0755" y="1381726"/>
            <a:ext cx="398589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/>
              <a:t>Proposed</a:t>
            </a:r>
            <a:r>
              <a:rPr sz="3150" spc="-40" dirty="0"/>
              <a:t> </a:t>
            </a:r>
            <a:r>
              <a:rPr sz="3150" dirty="0"/>
              <a:t>System</a:t>
            </a:r>
            <a:r>
              <a:rPr sz="3150" spc="10" dirty="0"/>
              <a:t> </a:t>
            </a:r>
            <a:r>
              <a:rPr sz="3150" dirty="0"/>
              <a:t>/</a:t>
            </a:r>
            <a:r>
              <a:rPr sz="3150" spc="-50" dirty="0"/>
              <a:t> </a:t>
            </a:r>
            <a:r>
              <a:rPr sz="3150" spc="-35" dirty="0"/>
              <a:t>Work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802634" y="2302297"/>
            <a:ext cx="9037320" cy="359791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 marR="146050">
              <a:lnSpc>
                <a:spcPct val="70500"/>
              </a:lnSpc>
              <a:spcBef>
                <a:spcPts val="840"/>
              </a:spcBef>
            </a:pPr>
            <a:r>
              <a:rPr sz="2100" spc="-10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210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overcome</a:t>
            </a:r>
            <a:r>
              <a:rPr sz="2100" spc="-8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limitations</a:t>
            </a:r>
            <a:r>
              <a:rPr sz="210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210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existing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methodologies</a:t>
            </a:r>
            <a:r>
              <a:rPr sz="210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in</a:t>
            </a:r>
            <a:r>
              <a:rPr sz="2100" spc="-8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stock</a:t>
            </a:r>
            <a:r>
              <a:rPr sz="210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prediction,</a:t>
            </a:r>
            <a:r>
              <a:rPr sz="210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researchers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can</a:t>
            </a:r>
            <a:r>
              <a:rPr sz="2100" spc="-8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explore</a:t>
            </a:r>
            <a:r>
              <a:rPr sz="2100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several</a:t>
            </a: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strategies:</a:t>
            </a:r>
            <a:endParaRPr sz="2100">
              <a:latin typeface="Calibri"/>
              <a:cs typeface="Calibri"/>
            </a:endParaRPr>
          </a:p>
          <a:p>
            <a:pPr marL="213360" marR="297180" indent="-205740">
              <a:lnSpc>
                <a:spcPct val="70200"/>
              </a:lnSpc>
              <a:spcBef>
                <a:spcPts val="869"/>
              </a:spcBef>
              <a:buSzPct val="95238"/>
              <a:buAutoNum type="arabicPeriod"/>
              <a:tabLst>
                <a:tab pos="213360" algn="l"/>
                <a:tab pos="217170" algn="l"/>
              </a:tabLst>
            </a:pPr>
            <a:r>
              <a:rPr sz="2100" b="1" dirty="0">
                <a:solidFill>
                  <a:srgbClr val="0C0C0C"/>
                </a:solidFill>
                <a:latin typeface="Calibri"/>
                <a:cs typeface="Calibri"/>
              </a:rPr>
              <a:t>	</a:t>
            </a:r>
            <a:r>
              <a:rPr sz="2100" b="1" spc="-10" dirty="0">
                <a:solidFill>
                  <a:srgbClr val="0C0C0C"/>
                </a:solidFill>
                <a:latin typeface="Calibri"/>
                <a:cs typeface="Calibri"/>
              </a:rPr>
              <a:t>Incorporating</a:t>
            </a:r>
            <a:r>
              <a:rPr sz="2100" b="1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0C0C0C"/>
                </a:solidFill>
                <a:latin typeface="Calibri"/>
                <a:cs typeface="Calibri"/>
              </a:rPr>
              <a:t>Alternative</a:t>
            </a:r>
            <a:r>
              <a:rPr sz="2100" b="1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0C0C0C"/>
                </a:solidFill>
                <a:latin typeface="Calibri"/>
                <a:cs typeface="Calibri"/>
              </a:rPr>
              <a:t>Data</a:t>
            </a:r>
            <a:r>
              <a:rPr sz="2100" b="1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0C0C0C"/>
                </a:solidFill>
                <a:latin typeface="Calibri"/>
                <a:cs typeface="Calibri"/>
              </a:rPr>
              <a:t>Sources:</a:t>
            </a:r>
            <a:r>
              <a:rPr sz="2100" b="1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Beyond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traditional</a:t>
            </a:r>
            <a:r>
              <a:rPr sz="210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stock</a:t>
            </a:r>
            <a:r>
              <a:rPr sz="2100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price</a:t>
            </a:r>
            <a:r>
              <a:rPr sz="210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0C0C0C"/>
                </a:solidFill>
                <a:latin typeface="Calibri"/>
                <a:cs typeface="Calibri"/>
              </a:rPr>
              <a:t>and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financial</a:t>
            </a:r>
            <a:r>
              <a:rPr sz="210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data,</a:t>
            </a:r>
            <a:r>
              <a:rPr sz="210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integrating</a:t>
            </a:r>
            <a:r>
              <a:rPr sz="210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alternative</a:t>
            </a: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data</a:t>
            </a:r>
            <a:r>
              <a:rPr sz="210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sources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such</a:t>
            </a:r>
            <a:r>
              <a:rPr sz="210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as</a:t>
            </a:r>
            <a:r>
              <a:rPr sz="210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social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media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sentiment,</a:t>
            </a:r>
            <a:r>
              <a:rPr sz="210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satellite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0C0C0C"/>
                </a:solidFill>
                <a:latin typeface="Calibri"/>
                <a:cs typeface="Calibri"/>
              </a:rPr>
              <a:t>imagery,</a:t>
            </a:r>
            <a:r>
              <a:rPr sz="210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or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consumer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behavior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data</a:t>
            </a:r>
            <a:r>
              <a:rPr sz="210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can</a:t>
            </a:r>
            <a:r>
              <a:rPr sz="210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provide</a:t>
            </a: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additional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insights</a:t>
            </a:r>
            <a:r>
              <a:rPr sz="2100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into</a:t>
            </a:r>
            <a:r>
              <a:rPr sz="210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market</a:t>
            </a:r>
            <a:r>
              <a:rPr sz="210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trends</a:t>
            </a:r>
            <a:r>
              <a:rPr sz="2100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100" spc="-8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investor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sentiment.</a:t>
            </a:r>
            <a:endParaRPr sz="2100">
              <a:latin typeface="Calibri"/>
              <a:cs typeface="Calibri"/>
            </a:endParaRPr>
          </a:p>
          <a:p>
            <a:pPr marL="213360" marR="142875" indent="-205740">
              <a:lnSpc>
                <a:spcPct val="70100"/>
              </a:lnSpc>
              <a:spcBef>
                <a:spcPts val="875"/>
              </a:spcBef>
              <a:buSzPct val="95238"/>
              <a:buAutoNum type="arabicPeriod"/>
              <a:tabLst>
                <a:tab pos="213360" algn="l"/>
                <a:tab pos="217170" algn="l"/>
              </a:tabLst>
            </a:pPr>
            <a:r>
              <a:rPr sz="2100" b="1" dirty="0">
                <a:solidFill>
                  <a:srgbClr val="0C0C0C"/>
                </a:solidFill>
                <a:latin typeface="Calibri"/>
                <a:cs typeface="Calibri"/>
              </a:rPr>
              <a:t>	Enhanced</a:t>
            </a:r>
            <a:r>
              <a:rPr sz="2100" b="1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0C0C0C"/>
                </a:solidFill>
                <a:latin typeface="Calibri"/>
                <a:cs typeface="Calibri"/>
              </a:rPr>
              <a:t>Feature</a:t>
            </a:r>
            <a:r>
              <a:rPr sz="2100" b="1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0C0C0C"/>
                </a:solidFill>
                <a:latin typeface="Calibri"/>
                <a:cs typeface="Calibri"/>
              </a:rPr>
              <a:t>Engineering:</a:t>
            </a:r>
            <a:r>
              <a:rPr sz="2100" b="1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Experiment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with</a:t>
            </a:r>
            <a:r>
              <a:rPr sz="2100" spc="-8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advanced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feature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engineering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techniques</a:t>
            </a:r>
            <a:r>
              <a:rPr sz="210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210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extract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more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relevant</a:t>
            </a:r>
            <a:r>
              <a:rPr sz="210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information</a:t>
            </a: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from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data.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This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may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involve incorporating</a:t>
            </a:r>
            <a:r>
              <a:rPr sz="210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domain-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specific</a:t>
            </a:r>
            <a:r>
              <a:rPr sz="210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knowledge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or</a:t>
            </a:r>
            <a:r>
              <a:rPr sz="210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generating</a:t>
            </a:r>
            <a:r>
              <a:rPr sz="210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new</a:t>
            </a:r>
            <a:r>
              <a:rPr sz="210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features</a:t>
            </a:r>
            <a:r>
              <a:rPr sz="210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0C0C0C"/>
                </a:solidFill>
                <a:latin typeface="Calibri"/>
                <a:cs typeface="Calibri"/>
              </a:rPr>
              <a:t>that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capture</a:t>
            </a:r>
            <a:r>
              <a:rPr sz="2100" spc="-8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complex</a:t>
            </a:r>
            <a:r>
              <a:rPr sz="210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relationships</a:t>
            </a:r>
            <a:r>
              <a:rPr sz="210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between</a:t>
            </a:r>
            <a:r>
              <a:rPr sz="210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variables.</a:t>
            </a:r>
            <a:endParaRPr sz="2100">
              <a:latin typeface="Calibri"/>
              <a:cs typeface="Calibri"/>
            </a:endParaRPr>
          </a:p>
          <a:p>
            <a:pPr marL="213360" marR="5080" indent="-205740">
              <a:lnSpc>
                <a:spcPct val="70200"/>
              </a:lnSpc>
              <a:spcBef>
                <a:spcPts val="869"/>
              </a:spcBef>
              <a:buSzPct val="95238"/>
              <a:buAutoNum type="arabicPeriod"/>
              <a:tabLst>
                <a:tab pos="213360" algn="l"/>
                <a:tab pos="217170" algn="l"/>
              </a:tabLst>
            </a:pPr>
            <a:r>
              <a:rPr sz="2100" b="1" dirty="0">
                <a:solidFill>
                  <a:srgbClr val="0C0C0C"/>
                </a:solidFill>
                <a:latin typeface="Calibri"/>
                <a:cs typeface="Calibri"/>
              </a:rPr>
              <a:t>	Ensemble</a:t>
            </a:r>
            <a:r>
              <a:rPr sz="2100" b="1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0C0C0C"/>
                </a:solidFill>
                <a:latin typeface="Calibri"/>
                <a:cs typeface="Calibri"/>
              </a:rPr>
              <a:t>Modeling:</a:t>
            </a:r>
            <a:r>
              <a:rPr sz="2100" b="1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Combine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multiple</a:t>
            </a:r>
            <a:r>
              <a:rPr sz="2100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models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using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ensemble</a:t>
            </a:r>
            <a:r>
              <a:rPr sz="210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techniques</a:t>
            </a:r>
            <a:r>
              <a:rPr sz="210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0C0C0C"/>
                </a:solidFill>
                <a:latin typeface="Calibri"/>
                <a:cs typeface="Calibri"/>
              </a:rPr>
              <a:t>such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as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bagging,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boosting,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or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stacking.</a:t>
            </a:r>
            <a:r>
              <a:rPr sz="210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Ensemble</a:t>
            </a:r>
            <a:r>
              <a:rPr sz="210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methods</a:t>
            </a:r>
            <a:r>
              <a:rPr sz="210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can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help</a:t>
            </a: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improve</a:t>
            </a:r>
            <a:r>
              <a:rPr sz="210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prediction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accuracy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by</a:t>
            </a:r>
            <a:r>
              <a:rPr sz="210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leveraging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10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diversity</a:t>
            </a: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different</a:t>
            </a:r>
            <a:r>
              <a:rPr sz="210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models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reducing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risk</a:t>
            </a: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0C0C0C"/>
                </a:solidFill>
                <a:latin typeface="Calibri"/>
                <a:cs typeface="Calibri"/>
              </a:rPr>
              <a:t>of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overfitting.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853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3150" dirty="0"/>
              <a:t>Architecture</a:t>
            </a:r>
            <a:r>
              <a:rPr sz="3150" spc="-35" dirty="0"/>
              <a:t> </a:t>
            </a:r>
            <a:r>
              <a:rPr sz="3150" dirty="0"/>
              <a:t>/</a:t>
            </a:r>
            <a:r>
              <a:rPr sz="3150" spc="-5" dirty="0"/>
              <a:t> </a:t>
            </a:r>
            <a:r>
              <a:rPr sz="3150" dirty="0"/>
              <a:t>Data</a:t>
            </a:r>
            <a:r>
              <a:rPr sz="3150" spc="15" dirty="0"/>
              <a:t> </a:t>
            </a:r>
            <a:r>
              <a:rPr sz="3150" dirty="0"/>
              <a:t>Flow</a:t>
            </a:r>
            <a:r>
              <a:rPr sz="3150" spc="-20" dirty="0"/>
              <a:t> </a:t>
            </a:r>
            <a:r>
              <a:rPr sz="3150" spc="-10" dirty="0"/>
              <a:t>Diagram</a:t>
            </a:r>
            <a:endParaRPr sz="31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2245" y="2060367"/>
            <a:ext cx="4619710" cy="40162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885825"/>
            <a:ext cx="6846570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/>
              <a:t>Prototype</a:t>
            </a:r>
            <a:r>
              <a:rPr spc="-85" dirty="0"/>
              <a:t> </a:t>
            </a:r>
            <a:r>
              <a:rPr dirty="0"/>
              <a:t>/</a:t>
            </a:r>
            <a:r>
              <a:rPr spc="-240" dirty="0"/>
              <a:t> </a:t>
            </a:r>
            <a:r>
              <a:rPr dirty="0"/>
              <a:t>Application</a:t>
            </a:r>
            <a:r>
              <a:rPr spc="-65" dirty="0"/>
              <a:t> </a:t>
            </a:r>
            <a:r>
              <a:rPr spc="-10" dirty="0"/>
              <a:t>Developed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18E3B8-6AC1-899C-D4C1-2640FF02758A}"/>
              </a:ext>
            </a:extLst>
          </p:cNvPr>
          <p:cNvSpPr txBox="1"/>
          <p:nvPr/>
        </p:nvSpPr>
        <p:spPr>
          <a:xfrm>
            <a:off x="1079500" y="2204257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Import all the libraries and data file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DE650-19AB-4D0B-A134-5CA5B1BD38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73" t="20463" r="17934" b="4794"/>
          <a:stretch/>
        </p:blipFill>
        <p:spPr>
          <a:xfrm>
            <a:off x="1308100" y="2683501"/>
            <a:ext cx="7315200" cy="45914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00" y="1250049"/>
            <a:ext cx="10632440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2400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2. </a:t>
            </a:r>
            <a:r>
              <a:rPr lang="en-US" sz="240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Using closing values LSTM and plotting the graph for it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00" y="411336"/>
            <a:ext cx="2169502" cy="801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C0C99C-2DB2-7E08-EB06-453644BB9A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92" t="22803" r="30641" b="6255"/>
          <a:stretch/>
        </p:blipFill>
        <p:spPr>
          <a:xfrm>
            <a:off x="1530088" y="2105025"/>
            <a:ext cx="7321812" cy="46593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200" y="2349527"/>
            <a:ext cx="4085299" cy="3911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2725" indent="-20002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12725" algn="l"/>
              </a:tabLst>
            </a:pPr>
            <a:r>
              <a:rPr lang="en-IN" sz="2450" spc="-229" dirty="0">
                <a:solidFill>
                  <a:srgbClr val="262B36"/>
                </a:solidFill>
                <a:latin typeface="SimSun-ExtB"/>
                <a:cs typeface="SimSun-ExtB"/>
              </a:rPr>
              <a:t>3. </a:t>
            </a:r>
            <a:r>
              <a:rPr lang="en-IN" sz="2450" spc="-229" dirty="0">
                <a:solidFill>
                  <a:srgbClr val="262B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Normalizing the Data</a:t>
            </a:r>
            <a:endParaRPr lang="en-IN" sz="2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9" y="1074527"/>
            <a:ext cx="2169502" cy="799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7C0635-5E66-205E-0481-24A57D2CC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49" t="22130" r="19358" b="57601"/>
          <a:stretch/>
        </p:blipFill>
        <p:spPr>
          <a:xfrm>
            <a:off x="793751" y="2943225"/>
            <a:ext cx="9301155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700" y="1645125"/>
            <a:ext cx="8394700" cy="40267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12090" marR="5080" indent="-200025">
              <a:lnSpc>
                <a:spcPts val="2650"/>
              </a:lnSpc>
              <a:spcBef>
                <a:spcPts val="440"/>
              </a:spcBef>
              <a:buFont typeface="Arial MT"/>
              <a:buChar char="•"/>
              <a:tabLst>
                <a:tab pos="213360" algn="l"/>
              </a:tabLst>
            </a:pPr>
            <a:r>
              <a:rPr lang="en-IN" sz="2450" spc="-229" dirty="0">
                <a:solidFill>
                  <a:srgbClr val="262B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Creating </a:t>
            </a:r>
            <a:r>
              <a:rPr lang="en-US" sz="2450" spc="-229" dirty="0">
                <a:solidFill>
                  <a:srgbClr val="262B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 AND Y_TRAIN DATA STRUCTURES</a:t>
            </a:r>
            <a:endParaRPr lang="en-IN" sz="2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00" y="352425"/>
            <a:ext cx="2169502" cy="799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82C0C-4B96-692D-73ED-2C7E00987C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68" t="21536" r="18625" b="7522"/>
          <a:stretch/>
        </p:blipFill>
        <p:spPr>
          <a:xfrm>
            <a:off x="1948325" y="2409825"/>
            <a:ext cx="7646343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936371-C466-3BA2-76ED-07C3EB7ACA6B}"/>
              </a:ext>
            </a:extLst>
          </p:cNvPr>
          <p:cNvSpPr txBox="1"/>
          <p:nvPr/>
        </p:nvSpPr>
        <p:spPr>
          <a:xfrm>
            <a:off x="1308100" y="1876425"/>
            <a:ext cx="6944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Convert an array of values into a dataset matrix and reshaping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F3111-57CA-81B2-21C6-82E792C3A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8" y="428625"/>
            <a:ext cx="2170364" cy="798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4194DC-43A2-5A36-91A1-0AADB9AE74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01" t="23736" r="26984" b="23058"/>
          <a:stretch/>
        </p:blipFill>
        <p:spPr>
          <a:xfrm>
            <a:off x="1765300" y="2409825"/>
            <a:ext cx="6944530" cy="397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06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3F35C-8F5C-DABF-F32C-7E395F8ADB0F}"/>
              </a:ext>
            </a:extLst>
          </p:cNvPr>
          <p:cNvSpPr txBox="1"/>
          <p:nvPr/>
        </p:nvSpPr>
        <p:spPr>
          <a:xfrm>
            <a:off x="927100" y="1038225"/>
            <a:ext cx="7924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6. Building the Lstm models with Lstm and dense layer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9A82A9-09AA-74FC-1E88-41FB17C3C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60" t="29731" r="26485" b="30998"/>
          <a:stretch/>
        </p:blipFill>
        <p:spPr>
          <a:xfrm>
            <a:off x="1308100" y="1724025"/>
            <a:ext cx="843607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28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3F35C-8F5C-DABF-F32C-7E395F8ADB0F}"/>
              </a:ext>
            </a:extLst>
          </p:cNvPr>
          <p:cNvSpPr txBox="1"/>
          <p:nvPr/>
        </p:nvSpPr>
        <p:spPr>
          <a:xfrm>
            <a:off x="698500" y="352425"/>
            <a:ext cx="59436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8. Fit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5F125-1858-07A1-9BDD-2ADEF3F1C1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61" t="22131" r="15083" b="4393"/>
          <a:stretch/>
        </p:blipFill>
        <p:spPr>
          <a:xfrm>
            <a:off x="1460500" y="1073896"/>
            <a:ext cx="6348687" cy="541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9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996439">
              <a:lnSpc>
                <a:spcPct val="100000"/>
              </a:lnSpc>
              <a:spcBef>
                <a:spcPts val="115"/>
              </a:spcBef>
            </a:pPr>
            <a:r>
              <a:rPr spc="-10" dirty="0"/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73" y="2320594"/>
            <a:ext cx="8981440" cy="36525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13360" marR="438150" indent="-201295">
              <a:lnSpc>
                <a:spcPct val="81000"/>
              </a:lnSpc>
              <a:spcBef>
                <a:spcPts val="640"/>
              </a:spcBef>
              <a:buFont typeface="Arial MT"/>
              <a:buChar char="•"/>
              <a:tabLst>
                <a:tab pos="213360" algn="l"/>
              </a:tabLst>
            </a:pP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Stock</a:t>
            </a:r>
            <a:r>
              <a:rPr sz="2250" spc="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market</a:t>
            </a:r>
            <a:r>
              <a:rPr sz="2250" spc="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prediction</a:t>
            </a:r>
            <a:r>
              <a:rPr sz="2250" spc="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using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artificial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intelligence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(AI)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has</a:t>
            </a:r>
            <a:r>
              <a:rPr sz="2250" spc="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gained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significant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attention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due</a:t>
            </a:r>
            <a:r>
              <a:rPr sz="22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to its</a:t>
            </a:r>
            <a:r>
              <a:rPr sz="2250" spc="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potential</a:t>
            </a:r>
            <a:r>
              <a:rPr sz="2250" spc="-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provide</a:t>
            </a:r>
            <a:r>
              <a:rPr sz="2250" spc="-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valuable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insights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25" dirty="0">
                <a:solidFill>
                  <a:srgbClr val="0C0C0C"/>
                </a:solidFill>
                <a:latin typeface="Calibri"/>
                <a:cs typeface="Calibri"/>
              </a:rPr>
              <a:t>for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investors</a:t>
            </a:r>
            <a:r>
              <a:rPr sz="22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traders. This</a:t>
            </a:r>
            <a:r>
              <a:rPr sz="22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project</a:t>
            </a:r>
            <a:r>
              <a:rPr sz="2250" spc="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aims</a:t>
            </a:r>
            <a:r>
              <a:rPr sz="22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develop</a:t>
            </a:r>
            <a:r>
              <a:rPr sz="22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predictive</a:t>
            </a:r>
            <a:r>
              <a:rPr sz="22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model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leveraging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AI</a:t>
            </a:r>
            <a:r>
              <a:rPr sz="22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techniques</a:t>
            </a:r>
            <a:r>
              <a:rPr sz="22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2250" spc="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forecast</a:t>
            </a:r>
            <a:r>
              <a:rPr sz="2250" spc="-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stock price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movements</a:t>
            </a:r>
            <a:r>
              <a:rPr sz="22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accurately.</a:t>
            </a:r>
            <a:endParaRPr sz="2250" dirty="0">
              <a:latin typeface="Calibri"/>
              <a:cs typeface="Calibri"/>
            </a:endParaRPr>
          </a:p>
          <a:p>
            <a:pPr marL="213360" marR="168275" indent="-201295">
              <a:lnSpc>
                <a:spcPct val="81100"/>
              </a:lnSpc>
              <a:spcBef>
                <a:spcPts val="869"/>
              </a:spcBef>
              <a:buFont typeface="Arial MT"/>
              <a:buChar char="•"/>
              <a:tabLst>
                <a:tab pos="213360" algn="l"/>
              </a:tabLst>
            </a:pP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2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methodology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involves</a:t>
            </a:r>
            <a:r>
              <a:rPr sz="2250" spc="-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collecting</a:t>
            </a:r>
            <a:r>
              <a:rPr sz="2250" spc="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250" spc="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preprocessing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historical</a:t>
            </a:r>
            <a:r>
              <a:rPr sz="2250" spc="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stock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data,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including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prices,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volumes,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financial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statements,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250" spc="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external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factors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such</a:t>
            </a:r>
            <a:r>
              <a:rPr sz="22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as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economic</a:t>
            </a:r>
            <a:r>
              <a:rPr sz="22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indicators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250" spc="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news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sentiment.</a:t>
            </a:r>
            <a:r>
              <a:rPr sz="22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Feature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 selection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techniques</a:t>
            </a:r>
            <a:r>
              <a:rPr sz="22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are</a:t>
            </a:r>
            <a:r>
              <a:rPr sz="2250" spc="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employed</a:t>
            </a:r>
            <a:r>
              <a:rPr sz="22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2250" spc="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identify</a:t>
            </a:r>
            <a:r>
              <a:rPr sz="22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relevant</a:t>
            </a:r>
            <a:r>
              <a:rPr sz="2250" spc="-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predictors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influencing</a:t>
            </a:r>
            <a:r>
              <a:rPr sz="22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stock prices.</a:t>
            </a:r>
            <a:endParaRPr sz="2250" dirty="0">
              <a:latin typeface="Calibri"/>
              <a:cs typeface="Calibri"/>
            </a:endParaRPr>
          </a:p>
          <a:p>
            <a:pPr marL="213360" marR="5080" indent="-201295" algn="just">
              <a:lnSpc>
                <a:spcPct val="81100"/>
              </a:lnSpc>
              <a:spcBef>
                <a:spcPts val="869"/>
              </a:spcBef>
              <a:buFont typeface="Arial MT"/>
              <a:buChar char="•"/>
              <a:tabLst>
                <a:tab pos="213360" algn="l"/>
              </a:tabLst>
            </a:pP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Various</a:t>
            </a:r>
            <a:r>
              <a:rPr sz="2250" spc="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machine</a:t>
            </a:r>
            <a:r>
              <a:rPr sz="2250" spc="-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learning</a:t>
            </a:r>
            <a:r>
              <a:rPr sz="2250" spc="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algorithms,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including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regression</a:t>
            </a:r>
            <a:r>
              <a:rPr sz="2250" spc="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models,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support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vector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machines,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decision</a:t>
            </a:r>
            <a:r>
              <a:rPr sz="2250" spc="-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trees,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random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forests,</a:t>
            </a:r>
            <a:r>
              <a:rPr sz="2250" spc="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neural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networks,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25" dirty="0">
                <a:solidFill>
                  <a:srgbClr val="0C0C0C"/>
                </a:solidFill>
                <a:latin typeface="Calibri"/>
                <a:cs typeface="Calibri"/>
              </a:rPr>
              <a:t>are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evaluated</a:t>
            </a:r>
            <a:r>
              <a:rPr sz="22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compared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for</a:t>
            </a:r>
            <a:r>
              <a:rPr sz="22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their</a:t>
            </a:r>
            <a:r>
              <a:rPr sz="22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predictive</a:t>
            </a:r>
            <a:r>
              <a:rPr sz="22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performance.</a:t>
            </a:r>
            <a:endParaRPr sz="225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00" y="123825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3F35C-8F5C-DABF-F32C-7E395F8ADB0F}"/>
              </a:ext>
            </a:extLst>
          </p:cNvPr>
          <p:cNvSpPr txBox="1"/>
          <p:nvPr/>
        </p:nvSpPr>
        <p:spPr>
          <a:xfrm>
            <a:off x="698500" y="359077"/>
            <a:ext cx="883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9. Making prediction on both train and test data and Invert the scaling and calculate MSE for both train and test data</a:t>
            </a:r>
          </a:p>
          <a:p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18DAB-621A-F2C2-60C8-F704F5CCC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63" t="23436" r="32305" b="43626"/>
          <a:stretch/>
        </p:blipFill>
        <p:spPr>
          <a:xfrm>
            <a:off x="1079500" y="1800225"/>
            <a:ext cx="880012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54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3F35C-8F5C-DABF-F32C-7E395F8ADB0F}"/>
              </a:ext>
            </a:extLst>
          </p:cNvPr>
          <p:cNvSpPr txBox="1"/>
          <p:nvPr/>
        </p:nvSpPr>
        <p:spPr>
          <a:xfrm>
            <a:off x="1308100" y="809625"/>
            <a:ext cx="59436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 Plotting the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6504C-FB92-5EB7-05F9-289B23C0F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11" t="22130" r="5106" b="6927"/>
          <a:stretch/>
        </p:blipFill>
        <p:spPr>
          <a:xfrm>
            <a:off x="1308100" y="1343025"/>
            <a:ext cx="8763000" cy="570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73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3F35C-8F5C-DABF-F32C-7E395F8ADB0F}"/>
              </a:ext>
            </a:extLst>
          </p:cNvPr>
          <p:cNvSpPr txBox="1"/>
          <p:nvPr/>
        </p:nvSpPr>
        <p:spPr>
          <a:xfrm>
            <a:off x="850900" y="664024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11. Prepare input and generate prediction for next 30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FF855-C968-70DB-9EE4-0A894F074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61" t="22130" r="17221" b="5661"/>
          <a:stretch/>
        </p:blipFill>
        <p:spPr>
          <a:xfrm>
            <a:off x="1993900" y="1190625"/>
            <a:ext cx="6477000" cy="567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73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3F35C-8F5C-DABF-F32C-7E395F8ADB0F}"/>
              </a:ext>
            </a:extLst>
          </p:cNvPr>
          <p:cNvSpPr txBox="1"/>
          <p:nvPr/>
        </p:nvSpPr>
        <p:spPr>
          <a:xfrm>
            <a:off x="774700" y="657225"/>
            <a:ext cx="952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12. Plotting graph for last 100 days and next 30 days and coenacting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2C69A-EFD5-15EC-2DF2-7B35546C2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10" t="20863" r="17220" b="20053"/>
          <a:stretch/>
        </p:blipFill>
        <p:spPr>
          <a:xfrm>
            <a:off x="1689100" y="1382493"/>
            <a:ext cx="8171130" cy="552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3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3F35C-8F5C-DABF-F32C-7E395F8ADB0F}"/>
              </a:ext>
            </a:extLst>
          </p:cNvPr>
          <p:cNvSpPr txBox="1"/>
          <p:nvPr/>
        </p:nvSpPr>
        <p:spPr>
          <a:xfrm>
            <a:off x="698500" y="359077"/>
            <a:ext cx="59436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13. Plotting graph for last 100 days and next 30 days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05534-7162-E9F9-76B4-D067DE5395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86" t="27197" r="26485" b="6928"/>
          <a:stretch/>
        </p:blipFill>
        <p:spPr>
          <a:xfrm>
            <a:off x="2374900" y="885825"/>
            <a:ext cx="6096000" cy="633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32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9220" y="1305655"/>
            <a:ext cx="2179955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0" dirty="0">
                <a:latin typeface="Calibri"/>
                <a:cs typeface="Calibri"/>
              </a:rPr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1292" rIns="0" bIns="0" rtlCol="0">
            <a:spAutoFit/>
          </a:bodyPr>
          <a:lstStyle/>
          <a:p>
            <a:pPr marL="212090" marR="5080" indent="-200025">
              <a:lnSpc>
                <a:spcPct val="90200"/>
              </a:lnSpc>
              <a:spcBef>
                <a:spcPts val="395"/>
              </a:spcBef>
              <a:buFont typeface="Arial MT"/>
              <a:buChar char="•"/>
              <a:tabLst>
                <a:tab pos="213360" algn="l"/>
              </a:tabLst>
            </a:pPr>
            <a:r>
              <a:rPr dirty="0"/>
              <a:t>In</a:t>
            </a:r>
            <a:r>
              <a:rPr spc="-75" dirty="0"/>
              <a:t> </a:t>
            </a:r>
            <a:r>
              <a:rPr dirty="0"/>
              <a:t>conclusion,</a:t>
            </a:r>
            <a:r>
              <a:rPr spc="-80" dirty="0"/>
              <a:t> </a:t>
            </a:r>
            <a:r>
              <a:rPr dirty="0"/>
              <a:t>overcoming</a:t>
            </a:r>
            <a:r>
              <a:rPr spc="-60" dirty="0"/>
              <a:t> </a:t>
            </a:r>
            <a:r>
              <a:rPr dirty="0"/>
              <a:t>the</a:t>
            </a:r>
            <a:r>
              <a:rPr spc="-100" dirty="0"/>
              <a:t> </a:t>
            </a:r>
            <a:r>
              <a:rPr dirty="0"/>
              <a:t>limitations</a:t>
            </a:r>
            <a:r>
              <a:rPr spc="-85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existing</a:t>
            </a:r>
            <a:r>
              <a:rPr spc="-85" dirty="0"/>
              <a:t> </a:t>
            </a:r>
            <a:r>
              <a:rPr dirty="0"/>
              <a:t>methodologies</a:t>
            </a:r>
            <a:r>
              <a:rPr spc="-85" dirty="0"/>
              <a:t> </a:t>
            </a:r>
            <a:r>
              <a:rPr spc="-25" dirty="0"/>
              <a:t>in 	</a:t>
            </a:r>
            <a:r>
              <a:rPr dirty="0"/>
              <a:t>stock</a:t>
            </a:r>
            <a:r>
              <a:rPr spc="-65" dirty="0"/>
              <a:t> </a:t>
            </a:r>
            <a:r>
              <a:rPr dirty="0"/>
              <a:t>prediction</a:t>
            </a:r>
            <a:r>
              <a:rPr spc="-75" dirty="0"/>
              <a:t> </a:t>
            </a:r>
            <a:r>
              <a:rPr spc="-10" dirty="0"/>
              <a:t>requires</a:t>
            </a:r>
            <a:r>
              <a:rPr spc="-7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10" dirty="0"/>
              <a:t>multifaceted</a:t>
            </a:r>
            <a:r>
              <a:rPr spc="-80" dirty="0"/>
              <a:t> </a:t>
            </a:r>
            <a:r>
              <a:rPr dirty="0"/>
              <a:t>approach</a:t>
            </a:r>
            <a:r>
              <a:rPr spc="-55" dirty="0"/>
              <a:t> </a:t>
            </a:r>
            <a:r>
              <a:rPr dirty="0"/>
              <a:t>that</a:t>
            </a:r>
            <a:r>
              <a:rPr spc="-70" dirty="0"/>
              <a:t> </a:t>
            </a:r>
            <a:r>
              <a:rPr spc="-10" dirty="0"/>
              <a:t>leverages 	alternative</a:t>
            </a:r>
            <a:r>
              <a:rPr spc="-60" dirty="0"/>
              <a:t> </a:t>
            </a:r>
            <a:r>
              <a:rPr dirty="0"/>
              <a:t>data</a:t>
            </a:r>
            <a:r>
              <a:rPr spc="-85" dirty="0"/>
              <a:t> </a:t>
            </a:r>
            <a:r>
              <a:rPr dirty="0"/>
              <a:t>sources,</a:t>
            </a:r>
            <a:r>
              <a:rPr spc="-65" dirty="0"/>
              <a:t> </a:t>
            </a:r>
            <a:r>
              <a:rPr dirty="0"/>
              <a:t>advanced</a:t>
            </a:r>
            <a:r>
              <a:rPr spc="-75" dirty="0"/>
              <a:t> </a:t>
            </a:r>
            <a:r>
              <a:rPr dirty="0"/>
              <a:t>modeling</a:t>
            </a:r>
            <a:r>
              <a:rPr spc="-90" dirty="0"/>
              <a:t> </a:t>
            </a:r>
            <a:r>
              <a:rPr dirty="0"/>
              <a:t>techniques,</a:t>
            </a:r>
            <a:r>
              <a:rPr spc="-8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rigorous 	evaluation</a:t>
            </a:r>
            <a:r>
              <a:rPr spc="-70" dirty="0"/>
              <a:t> </a:t>
            </a:r>
            <a:r>
              <a:rPr dirty="0"/>
              <a:t>methods.</a:t>
            </a:r>
            <a:r>
              <a:rPr spc="-65" dirty="0"/>
              <a:t> </a:t>
            </a:r>
            <a:r>
              <a:rPr dirty="0"/>
              <a:t>By</a:t>
            </a:r>
            <a:r>
              <a:rPr spc="-60" dirty="0"/>
              <a:t> </a:t>
            </a:r>
            <a:r>
              <a:rPr spc="-10" dirty="0"/>
              <a:t>incorporating</a:t>
            </a:r>
            <a:r>
              <a:rPr spc="-80" dirty="0"/>
              <a:t> </a:t>
            </a:r>
            <a:r>
              <a:rPr spc="-10" dirty="0"/>
              <a:t>diverse</a:t>
            </a:r>
            <a:r>
              <a:rPr spc="-50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dirty="0"/>
              <a:t>streams,</a:t>
            </a:r>
            <a:r>
              <a:rPr spc="-55" dirty="0"/>
              <a:t> </a:t>
            </a:r>
            <a:r>
              <a:rPr dirty="0"/>
              <a:t>such</a:t>
            </a:r>
            <a:r>
              <a:rPr spc="-50" dirty="0"/>
              <a:t> </a:t>
            </a:r>
            <a:r>
              <a:rPr spc="-25" dirty="0"/>
              <a:t>as 	</a:t>
            </a:r>
            <a:r>
              <a:rPr dirty="0"/>
              <a:t>social</a:t>
            </a:r>
            <a:r>
              <a:rPr spc="-55" dirty="0"/>
              <a:t> </a:t>
            </a:r>
            <a:r>
              <a:rPr dirty="0"/>
              <a:t>media</a:t>
            </a:r>
            <a:r>
              <a:rPr spc="-50" dirty="0"/>
              <a:t> </a:t>
            </a:r>
            <a:r>
              <a:rPr spc="-10" dirty="0"/>
              <a:t>sentiment</a:t>
            </a:r>
            <a:r>
              <a:rPr spc="-5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consumer</a:t>
            </a:r>
            <a:r>
              <a:rPr spc="-45" dirty="0"/>
              <a:t> </a:t>
            </a:r>
            <a:r>
              <a:rPr spc="-30" dirty="0"/>
              <a:t>behavior,</a:t>
            </a:r>
            <a:r>
              <a:rPr spc="-70" dirty="0"/>
              <a:t> </a:t>
            </a:r>
            <a:r>
              <a:rPr spc="-10" dirty="0"/>
              <a:t>researchers</a:t>
            </a:r>
            <a:r>
              <a:rPr spc="-35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spc="-20" dirty="0"/>
              <a:t>gain 	</a:t>
            </a:r>
            <a:r>
              <a:rPr dirty="0"/>
              <a:t>deeper</a:t>
            </a:r>
            <a:r>
              <a:rPr spc="-75" dirty="0"/>
              <a:t> </a:t>
            </a:r>
            <a:r>
              <a:rPr dirty="0"/>
              <a:t>insights</a:t>
            </a:r>
            <a:r>
              <a:rPr spc="-65" dirty="0"/>
              <a:t> </a:t>
            </a:r>
            <a:r>
              <a:rPr dirty="0"/>
              <a:t>into</a:t>
            </a:r>
            <a:r>
              <a:rPr spc="-50" dirty="0"/>
              <a:t> </a:t>
            </a:r>
            <a:r>
              <a:rPr spc="-10" dirty="0"/>
              <a:t>market</a:t>
            </a:r>
            <a:r>
              <a:rPr spc="-65" dirty="0"/>
              <a:t> </a:t>
            </a:r>
            <a:r>
              <a:rPr dirty="0"/>
              <a:t>dynamics</a:t>
            </a:r>
            <a:r>
              <a:rPr spc="-60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spc="-10" dirty="0"/>
              <a:t>investor</a:t>
            </a:r>
            <a:r>
              <a:rPr spc="-75" dirty="0"/>
              <a:t> </a:t>
            </a:r>
            <a:r>
              <a:rPr spc="-10" dirty="0"/>
              <a:t>sentiment. 	</a:t>
            </a:r>
            <a:r>
              <a:rPr dirty="0"/>
              <a:t>Enhanced</a:t>
            </a:r>
            <a:r>
              <a:rPr spc="-70" dirty="0"/>
              <a:t> </a:t>
            </a:r>
            <a:r>
              <a:rPr spc="-10" dirty="0"/>
              <a:t>feature</a:t>
            </a:r>
            <a:r>
              <a:rPr spc="-55" dirty="0"/>
              <a:t> </a:t>
            </a:r>
            <a:r>
              <a:rPr dirty="0"/>
              <a:t>engineering,</a:t>
            </a:r>
            <a:r>
              <a:rPr spc="-75" dirty="0"/>
              <a:t> </a:t>
            </a:r>
            <a:r>
              <a:rPr dirty="0"/>
              <a:t>ensemble</a:t>
            </a:r>
            <a:r>
              <a:rPr spc="-75" dirty="0"/>
              <a:t> </a:t>
            </a:r>
            <a:r>
              <a:rPr dirty="0"/>
              <a:t>modeling,</a:t>
            </a:r>
            <a:r>
              <a:rPr spc="-5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20" dirty="0"/>
              <a:t>deep</a:t>
            </a:r>
            <a:r>
              <a:rPr spc="610" dirty="0"/>
              <a:t> 	</a:t>
            </a:r>
            <a:r>
              <a:rPr dirty="0"/>
              <a:t>learning</a:t>
            </a:r>
            <a:r>
              <a:rPr spc="-45" dirty="0"/>
              <a:t> </a:t>
            </a:r>
            <a:r>
              <a:rPr spc="-10" dirty="0"/>
              <a:t>architectures</a:t>
            </a:r>
            <a:r>
              <a:rPr spc="-70" dirty="0"/>
              <a:t> </a:t>
            </a:r>
            <a:r>
              <a:rPr dirty="0"/>
              <a:t>enable</a:t>
            </a:r>
            <a:r>
              <a:rPr spc="-6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extraction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complex</a:t>
            </a:r>
            <a:r>
              <a:rPr spc="-75" dirty="0"/>
              <a:t> </a:t>
            </a:r>
            <a:r>
              <a:rPr spc="-10" dirty="0"/>
              <a:t>patterns</a:t>
            </a:r>
            <a:r>
              <a:rPr spc="-50" dirty="0"/>
              <a:t> </a:t>
            </a:r>
            <a:r>
              <a:rPr spc="-20" dirty="0"/>
              <a:t>from 	</a:t>
            </a:r>
            <a:r>
              <a:rPr dirty="0"/>
              <a:t>financial</a:t>
            </a:r>
            <a:r>
              <a:rPr spc="-85" dirty="0"/>
              <a:t> </a:t>
            </a:r>
            <a:r>
              <a:rPr dirty="0"/>
              <a:t>data,</a:t>
            </a:r>
            <a:r>
              <a:rPr spc="-55" dirty="0"/>
              <a:t> </a:t>
            </a:r>
            <a:r>
              <a:rPr dirty="0"/>
              <a:t>leading</a:t>
            </a:r>
            <a:r>
              <a:rPr spc="-8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more</a:t>
            </a:r>
            <a:r>
              <a:rPr spc="-30" dirty="0"/>
              <a:t> </a:t>
            </a:r>
            <a:r>
              <a:rPr spc="-10" dirty="0"/>
              <a:t>accurate</a:t>
            </a:r>
            <a:r>
              <a:rPr spc="-75" dirty="0"/>
              <a:t> </a:t>
            </a:r>
            <a:r>
              <a:rPr spc="-10" dirty="0"/>
              <a:t>predictions.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739264">
              <a:lnSpc>
                <a:spcPct val="100000"/>
              </a:lnSpc>
              <a:spcBef>
                <a:spcPts val="115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3260" y="2343394"/>
            <a:ext cx="8144509" cy="2084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2420" indent="-299720">
              <a:lnSpc>
                <a:spcPts val="2795"/>
              </a:lnSpc>
              <a:spcBef>
                <a:spcPts val="110"/>
              </a:spcBef>
              <a:buSzPct val="63265"/>
              <a:buAutoNum type="arabicPeriod"/>
              <a:tabLst>
                <a:tab pos="312420" algn="l"/>
              </a:tabLst>
            </a:pPr>
            <a:r>
              <a:rPr sz="2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https://colah.github.io/posts/2015-</a:t>
            </a:r>
            <a:r>
              <a:rPr sz="2450" u="sng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08-</a:t>
            </a:r>
            <a:r>
              <a:rPr sz="2450" u="sng" spc="-2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Understanding-</a:t>
            </a:r>
            <a:r>
              <a:rPr sz="2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LSTMs/</a:t>
            </a:r>
            <a:endParaRPr sz="2450">
              <a:latin typeface="Calibri"/>
              <a:cs typeface="Calibri"/>
            </a:endParaRPr>
          </a:p>
          <a:p>
            <a:pPr marL="312420" marR="614045" indent="-300355">
              <a:lnSpc>
                <a:spcPts val="2650"/>
              </a:lnSpc>
              <a:spcBef>
                <a:spcPts val="185"/>
              </a:spcBef>
              <a:buSzPct val="63265"/>
              <a:buAutoNum type="arabicPeriod"/>
              <a:tabLst>
                <a:tab pos="312420" algn="l"/>
              </a:tabLst>
            </a:pPr>
            <a:r>
              <a:rPr sz="2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https://</a:t>
            </a:r>
            <a:r>
              <a:rPr sz="2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2"/>
              </a:rPr>
              <a:t>www.sas.com/en_us/insights/analytics/machine-</a:t>
            </a:r>
            <a:r>
              <a:rPr sz="2450" spc="-10" dirty="0">
                <a:solidFill>
                  <a:srgbClr val="0562C1"/>
                </a:solidFill>
                <a:latin typeface="Calibri"/>
                <a:cs typeface="Calibri"/>
              </a:rPr>
              <a:t> </a:t>
            </a:r>
            <a:r>
              <a:rPr sz="2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learning.html</a:t>
            </a:r>
            <a:endParaRPr sz="2450">
              <a:latin typeface="Calibri"/>
              <a:cs typeface="Calibri"/>
            </a:endParaRPr>
          </a:p>
          <a:p>
            <a:pPr marL="312420" indent="-299720">
              <a:lnSpc>
                <a:spcPts val="2470"/>
              </a:lnSpc>
              <a:buSzPct val="63265"/>
              <a:buAutoNum type="arabicPeriod"/>
              <a:tabLst>
                <a:tab pos="312420" algn="l"/>
              </a:tabLst>
            </a:pPr>
            <a:r>
              <a:rPr sz="2450" u="sng" spc="-2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https://groww.in/us-</a:t>
            </a:r>
            <a:r>
              <a:rPr sz="2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stocks/googl</a:t>
            </a:r>
            <a:endParaRPr sz="2450">
              <a:latin typeface="Calibri"/>
              <a:cs typeface="Calibri"/>
            </a:endParaRPr>
          </a:p>
          <a:p>
            <a:pPr marL="312420" indent="-299720">
              <a:lnSpc>
                <a:spcPts val="2650"/>
              </a:lnSpc>
              <a:buSzPct val="63265"/>
              <a:buAutoNum type="arabicPeriod"/>
              <a:tabLst>
                <a:tab pos="312420" algn="l"/>
              </a:tabLst>
            </a:pPr>
            <a:r>
              <a:rPr sz="2450" u="sng" spc="-2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https://</a:t>
            </a:r>
            <a:r>
              <a:rPr sz="2450" u="sng" spc="-2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3"/>
              </a:rPr>
              <a:t>www.investopedia.com/terms/d/deep-</a:t>
            </a:r>
            <a:r>
              <a:rPr sz="2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3"/>
              </a:rPr>
              <a:t>learning.asp</a:t>
            </a:r>
            <a:endParaRPr sz="2450">
              <a:latin typeface="Calibri"/>
              <a:cs typeface="Calibri"/>
            </a:endParaRPr>
          </a:p>
          <a:p>
            <a:pPr marL="312420" indent="-299720">
              <a:lnSpc>
                <a:spcPts val="2795"/>
              </a:lnSpc>
              <a:buSzPct val="63265"/>
              <a:buAutoNum type="arabicPeriod"/>
              <a:tabLst>
                <a:tab pos="312420" algn="l"/>
              </a:tabLst>
            </a:pPr>
            <a:r>
              <a:rPr sz="2450" u="sng" spc="-2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https://</a:t>
            </a:r>
            <a:r>
              <a:rPr sz="2450" u="sng" spc="-2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4"/>
              </a:rPr>
              <a:t>www.nasdaq.com/market-</a:t>
            </a:r>
            <a:r>
              <a:rPr sz="2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4"/>
              </a:rPr>
              <a:t>activity/stocks/goog</a:t>
            </a:r>
            <a:endParaRPr sz="24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955675">
              <a:lnSpc>
                <a:spcPct val="100000"/>
              </a:lnSpc>
              <a:spcBef>
                <a:spcPts val="115"/>
              </a:spcBef>
            </a:pPr>
            <a:r>
              <a:rPr dirty="0"/>
              <a:t>Problem</a:t>
            </a:r>
            <a:r>
              <a:rPr spc="-75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4255" rIns="0" bIns="0" rtlCol="0">
            <a:spAutoFit/>
          </a:bodyPr>
          <a:lstStyle/>
          <a:p>
            <a:pPr marL="12700" marR="5080">
              <a:lnSpc>
                <a:spcPct val="89200"/>
              </a:lnSpc>
              <a:spcBef>
                <a:spcPts val="425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Statement</a:t>
            </a:r>
            <a:r>
              <a:rPr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dirty="0"/>
              <a:t>Develop</a:t>
            </a:r>
            <a:r>
              <a:rPr sz="2100" spc="-5" dirty="0"/>
              <a:t> </a:t>
            </a:r>
            <a:r>
              <a:rPr sz="2100" dirty="0"/>
              <a:t>an</a:t>
            </a:r>
            <a:r>
              <a:rPr sz="2100" spc="-40" dirty="0"/>
              <a:t> </a:t>
            </a:r>
            <a:r>
              <a:rPr sz="2100" dirty="0"/>
              <a:t>AI</a:t>
            </a:r>
            <a:r>
              <a:rPr sz="2100" spc="-50" dirty="0"/>
              <a:t> </a:t>
            </a:r>
            <a:r>
              <a:rPr sz="2100" dirty="0"/>
              <a:t>model</a:t>
            </a:r>
            <a:r>
              <a:rPr sz="2100" spc="-30" dirty="0"/>
              <a:t> </a:t>
            </a:r>
            <a:r>
              <a:rPr sz="2100" dirty="0"/>
              <a:t>to</a:t>
            </a:r>
            <a:r>
              <a:rPr sz="2100" spc="-30" dirty="0"/>
              <a:t> </a:t>
            </a:r>
            <a:r>
              <a:rPr sz="2100" dirty="0"/>
              <a:t>predict</a:t>
            </a:r>
            <a:r>
              <a:rPr sz="2100" spc="-20" dirty="0"/>
              <a:t> </a:t>
            </a:r>
            <a:r>
              <a:rPr sz="2100" dirty="0"/>
              <a:t>the</a:t>
            </a:r>
            <a:r>
              <a:rPr sz="2100" spc="-45" dirty="0"/>
              <a:t> </a:t>
            </a:r>
            <a:r>
              <a:rPr sz="2100" dirty="0"/>
              <a:t>future</a:t>
            </a:r>
            <a:r>
              <a:rPr sz="2100" spc="-25" dirty="0"/>
              <a:t> </a:t>
            </a:r>
            <a:r>
              <a:rPr sz="2100" dirty="0"/>
              <a:t>price</a:t>
            </a:r>
            <a:r>
              <a:rPr sz="2100" spc="-45" dirty="0"/>
              <a:t> </a:t>
            </a:r>
            <a:r>
              <a:rPr sz="2100" dirty="0"/>
              <a:t>movements</a:t>
            </a:r>
            <a:r>
              <a:rPr sz="2100" spc="-10" dirty="0"/>
              <a:t> </a:t>
            </a:r>
            <a:r>
              <a:rPr sz="2100" dirty="0"/>
              <a:t>of</a:t>
            </a:r>
            <a:r>
              <a:rPr sz="2100" spc="-25" dirty="0"/>
              <a:t> </a:t>
            </a:r>
            <a:r>
              <a:rPr sz="2100" spc="-10" dirty="0"/>
              <a:t>stocks </a:t>
            </a:r>
            <a:r>
              <a:rPr sz="2100" dirty="0"/>
              <a:t>in</a:t>
            </a:r>
            <a:r>
              <a:rPr sz="2100" spc="-55" dirty="0"/>
              <a:t> </a:t>
            </a:r>
            <a:r>
              <a:rPr sz="2100" dirty="0"/>
              <a:t>the</a:t>
            </a:r>
            <a:r>
              <a:rPr sz="2100" spc="-55" dirty="0"/>
              <a:t> </a:t>
            </a:r>
            <a:r>
              <a:rPr sz="2100" dirty="0"/>
              <a:t>financial</a:t>
            </a:r>
            <a:r>
              <a:rPr sz="2100" spc="-45" dirty="0"/>
              <a:t> </a:t>
            </a:r>
            <a:r>
              <a:rPr sz="2100" dirty="0"/>
              <a:t>markets.</a:t>
            </a:r>
            <a:r>
              <a:rPr sz="2100" spc="-45" dirty="0"/>
              <a:t> </a:t>
            </a:r>
            <a:r>
              <a:rPr sz="2100" dirty="0"/>
              <a:t>The</a:t>
            </a:r>
            <a:r>
              <a:rPr sz="2100" spc="-40" dirty="0"/>
              <a:t> </a:t>
            </a:r>
            <a:r>
              <a:rPr sz="2100" dirty="0"/>
              <a:t>aim</a:t>
            </a:r>
            <a:r>
              <a:rPr sz="2100" spc="-35" dirty="0"/>
              <a:t> </a:t>
            </a:r>
            <a:r>
              <a:rPr sz="2100" dirty="0"/>
              <a:t>is</a:t>
            </a:r>
            <a:r>
              <a:rPr sz="2100" spc="-45" dirty="0"/>
              <a:t> </a:t>
            </a:r>
            <a:r>
              <a:rPr sz="2100" dirty="0"/>
              <a:t>to</a:t>
            </a:r>
            <a:r>
              <a:rPr sz="2100" spc="-55" dirty="0"/>
              <a:t> </a:t>
            </a:r>
            <a:r>
              <a:rPr sz="2100" dirty="0"/>
              <a:t>provide</a:t>
            </a:r>
            <a:r>
              <a:rPr sz="2100" spc="-20" dirty="0"/>
              <a:t> investors</a:t>
            </a:r>
            <a:r>
              <a:rPr sz="2100" spc="-25" dirty="0"/>
              <a:t> </a:t>
            </a:r>
            <a:r>
              <a:rPr sz="2100" dirty="0"/>
              <a:t>with</a:t>
            </a:r>
            <a:r>
              <a:rPr sz="2100" spc="-50" dirty="0"/>
              <a:t> </a:t>
            </a:r>
            <a:r>
              <a:rPr sz="2100" dirty="0"/>
              <a:t>actionable</a:t>
            </a:r>
            <a:r>
              <a:rPr sz="2100" spc="-60" dirty="0"/>
              <a:t> </a:t>
            </a:r>
            <a:r>
              <a:rPr sz="2100" dirty="0"/>
              <a:t>insights</a:t>
            </a:r>
            <a:r>
              <a:rPr sz="2100" spc="-25" dirty="0"/>
              <a:t> to </a:t>
            </a:r>
            <a:r>
              <a:rPr sz="2100" dirty="0"/>
              <a:t>make</a:t>
            </a:r>
            <a:r>
              <a:rPr sz="2100" spc="-75" dirty="0"/>
              <a:t> </a:t>
            </a:r>
            <a:r>
              <a:rPr sz="2100" dirty="0"/>
              <a:t>informed</a:t>
            </a:r>
            <a:r>
              <a:rPr sz="2100" spc="-35" dirty="0"/>
              <a:t> </a:t>
            </a:r>
            <a:r>
              <a:rPr sz="2100" dirty="0"/>
              <a:t>decisions</a:t>
            </a:r>
            <a:r>
              <a:rPr sz="2100" spc="-45" dirty="0"/>
              <a:t> </a:t>
            </a:r>
            <a:r>
              <a:rPr sz="2100" spc="-10" dirty="0"/>
              <a:t>regarding</a:t>
            </a:r>
            <a:r>
              <a:rPr sz="2100" spc="-45" dirty="0"/>
              <a:t> </a:t>
            </a:r>
            <a:r>
              <a:rPr sz="2100" dirty="0"/>
              <a:t>buying,</a:t>
            </a:r>
            <a:r>
              <a:rPr sz="2100" spc="-60" dirty="0"/>
              <a:t> </a:t>
            </a:r>
            <a:r>
              <a:rPr sz="2100" dirty="0"/>
              <a:t>selling,</a:t>
            </a:r>
            <a:r>
              <a:rPr sz="2100" spc="-40" dirty="0"/>
              <a:t> </a:t>
            </a:r>
            <a:r>
              <a:rPr sz="2100" dirty="0"/>
              <a:t>or</a:t>
            </a:r>
            <a:r>
              <a:rPr sz="2100" spc="-55" dirty="0"/>
              <a:t> </a:t>
            </a:r>
            <a:r>
              <a:rPr sz="2100" dirty="0"/>
              <a:t>holding</a:t>
            </a:r>
            <a:r>
              <a:rPr sz="2100" spc="-60" dirty="0"/>
              <a:t> </a:t>
            </a:r>
            <a:r>
              <a:rPr sz="2100" spc="-10" dirty="0"/>
              <a:t>stocks.</a:t>
            </a:r>
            <a:endParaRPr sz="2100" dirty="0">
              <a:latin typeface="Times New Roman"/>
              <a:cs typeface="Times New Roman"/>
            </a:endParaRPr>
          </a:p>
          <a:p>
            <a:pPr marL="12700" marR="189230">
              <a:lnSpc>
                <a:spcPct val="90300"/>
              </a:lnSpc>
              <a:spcBef>
                <a:spcPts val="930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Description:</a:t>
            </a:r>
            <a:r>
              <a:rPr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Stock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market prediction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involves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forecasting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future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price </a:t>
            </a:r>
            <a:r>
              <a:rPr sz="2100" dirty="0">
                <a:latin typeface="Times New Roman"/>
                <a:cs typeface="Times New Roman"/>
              </a:rPr>
              <a:t>movements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individual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stocks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or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broader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market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indices.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It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is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complex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task </a:t>
            </a:r>
            <a:r>
              <a:rPr sz="2100" dirty="0">
                <a:latin typeface="Times New Roman"/>
                <a:cs typeface="Times New Roman"/>
              </a:rPr>
              <a:t>influenced</a:t>
            </a:r>
            <a:r>
              <a:rPr sz="2100" spc="-8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by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various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factors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such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as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company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performance,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economic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indicators, </a:t>
            </a:r>
            <a:r>
              <a:rPr sz="2100" dirty="0">
                <a:latin typeface="Times New Roman"/>
                <a:cs typeface="Times New Roman"/>
              </a:rPr>
              <a:t>market sentiment,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geopolitical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events.</a:t>
            </a:r>
            <a:r>
              <a:rPr sz="2100" spc="-8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goal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this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project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is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leverage </a:t>
            </a:r>
            <a:r>
              <a:rPr sz="2100" dirty="0">
                <a:latin typeface="Times New Roman"/>
                <a:cs typeface="Times New Roman"/>
              </a:rPr>
              <a:t>machine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learning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statistical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techniques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analyze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historical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stock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data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and </a:t>
            </a:r>
            <a:r>
              <a:rPr sz="2100" dirty="0">
                <a:latin typeface="Times New Roman"/>
                <a:cs typeface="Times New Roman"/>
              </a:rPr>
              <a:t>identify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patterns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that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can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be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used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predict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future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price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movements.</a:t>
            </a:r>
            <a:endParaRPr sz="21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505585">
              <a:lnSpc>
                <a:spcPct val="100000"/>
              </a:lnSpc>
              <a:spcBef>
                <a:spcPts val="115"/>
              </a:spcBef>
            </a:pPr>
            <a:r>
              <a:rPr lang="en-US" spc="-25" dirty="0">
                <a:latin typeface="Calibri"/>
                <a:cs typeface="Calibri"/>
              </a:rPr>
              <a:t>Process Flow </a:t>
            </a:r>
            <a:endParaRPr spc="-25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57CBD6-3950-56D2-E6B2-01FAF92B5A31}"/>
              </a:ext>
            </a:extLst>
          </p:cNvPr>
          <p:cNvSpPr txBox="1"/>
          <p:nvPr/>
        </p:nvSpPr>
        <p:spPr>
          <a:xfrm>
            <a:off x="469900" y="2409825"/>
            <a:ext cx="9143999" cy="4307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3360" indent="-200660">
              <a:lnSpc>
                <a:spcPts val="2140"/>
              </a:lnSpc>
              <a:spcBef>
                <a:spcPts val="120"/>
              </a:spcBef>
              <a:buFont typeface="Wingdings"/>
              <a:buChar char=""/>
              <a:tabLst>
                <a:tab pos="213360" algn="l"/>
              </a:tabLst>
            </a:pPr>
            <a:r>
              <a:rPr lang="en-US" sz="1800" b="1" dirty="0"/>
              <a:t>Data</a:t>
            </a:r>
            <a:r>
              <a:rPr lang="en-US" sz="1800" b="1" spc="-75" dirty="0"/>
              <a:t> </a:t>
            </a:r>
            <a:r>
              <a:rPr lang="en-US" sz="1800" b="1" dirty="0"/>
              <a:t>Collection</a:t>
            </a:r>
            <a:r>
              <a:rPr lang="en-US" sz="1800" dirty="0"/>
              <a:t>:</a:t>
            </a:r>
            <a:r>
              <a:rPr lang="en-US" sz="1800" spc="-70" dirty="0"/>
              <a:t> </a:t>
            </a:r>
            <a:r>
              <a:rPr lang="en-US" sz="1800" dirty="0"/>
              <a:t>AI-based</a:t>
            </a:r>
            <a:r>
              <a:rPr lang="en-US" sz="1800" spc="-45" dirty="0"/>
              <a:t> </a:t>
            </a:r>
            <a:r>
              <a:rPr lang="en-US" sz="1800" dirty="0"/>
              <a:t>stock</a:t>
            </a:r>
            <a:r>
              <a:rPr lang="en-US" sz="1800" spc="-65" dirty="0"/>
              <a:t> </a:t>
            </a:r>
            <a:r>
              <a:rPr lang="en-US" sz="1800" dirty="0"/>
              <a:t>market</a:t>
            </a:r>
            <a:r>
              <a:rPr lang="en-US" sz="1800" spc="-65" dirty="0"/>
              <a:t> </a:t>
            </a:r>
            <a:r>
              <a:rPr lang="en-US" sz="1800" dirty="0"/>
              <a:t>prediction</a:t>
            </a:r>
            <a:r>
              <a:rPr lang="en-US" sz="1800" spc="-50" dirty="0"/>
              <a:t> </a:t>
            </a:r>
            <a:r>
              <a:rPr lang="en-US" sz="1800" dirty="0"/>
              <a:t>begins</a:t>
            </a:r>
            <a:r>
              <a:rPr lang="en-US" sz="1800" spc="-55" dirty="0"/>
              <a:t> </a:t>
            </a:r>
            <a:r>
              <a:rPr lang="en-US" sz="1800" dirty="0"/>
              <a:t>with</a:t>
            </a:r>
            <a:r>
              <a:rPr lang="en-US" sz="1800" spc="-65" dirty="0"/>
              <a:t> </a:t>
            </a:r>
            <a:r>
              <a:rPr lang="en-US" sz="1800" dirty="0"/>
              <a:t>collecting</a:t>
            </a:r>
            <a:r>
              <a:rPr lang="en-US" sz="1800" spc="-55" dirty="0"/>
              <a:t> </a:t>
            </a:r>
            <a:r>
              <a:rPr lang="en-US" sz="1800" dirty="0"/>
              <a:t>a</a:t>
            </a:r>
            <a:r>
              <a:rPr lang="en-US" sz="1800" spc="-50" dirty="0"/>
              <a:t> </a:t>
            </a:r>
            <a:r>
              <a:rPr lang="en-US" sz="1800" spc="-20" dirty="0"/>
              <a:t>vast</a:t>
            </a:r>
            <a:endParaRPr lang="en-US" sz="1800" dirty="0"/>
          </a:p>
          <a:p>
            <a:pPr marL="213360" marR="618490">
              <a:lnSpc>
                <a:spcPct val="70000"/>
              </a:lnSpc>
              <a:spcBef>
                <a:spcPts val="375"/>
              </a:spcBef>
            </a:pPr>
            <a:r>
              <a:rPr lang="en-US" sz="1800" dirty="0"/>
              <a:t>amount</a:t>
            </a:r>
            <a:r>
              <a:rPr lang="en-US" sz="1800" spc="-70" dirty="0"/>
              <a:t> </a:t>
            </a:r>
            <a:r>
              <a:rPr lang="en-US" sz="1800" dirty="0"/>
              <a:t>of</a:t>
            </a:r>
            <a:r>
              <a:rPr lang="en-US" sz="1800" spc="-45" dirty="0"/>
              <a:t> </a:t>
            </a:r>
            <a:r>
              <a:rPr lang="en-US" sz="1800" dirty="0"/>
              <a:t>data,</a:t>
            </a:r>
            <a:r>
              <a:rPr lang="en-US" sz="1800" spc="-75" dirty="0"/>
              <a:t> </a:t>
            </a:r>
            <a:r>
              <a:rPr lang="en-US" sz="1800" dirty="0"/>
              <a:t>including</a:t>
            </a:r>
            <a:r>
              <a:rPr lang="en-US" sz="1800" spc="-40" dirty="0"/>
              <a:t> </a:t>
            </a:r>
            <a:r>
              <a:rPr lang="en-US" sz="1800" spc="-10" dirty="0"/>
              <a:t>historical</a:t>
            </a:r>
            <a:r>
              <a:rPr lang="en-US" sz="1800" spc="-55" dirty="0"/>
              <a:t> </a:t>
            </a:r>
            <a:r>
              <a:rPr lang="en-US" sz="1800" dirty="0"/>
              <a:t>stock</a:t>
            </a:r>
            <a:r>
              <a:rPr lang="en-US" sz="1800" spc="-65" dirty="0"/>
              <a:t> </a:t>
            </a:r>
            <a:r>
              <a:rPr lang="en-US" sz="1800" dirty="0"/>
              <a:t>prices,</a:t>
            </a:r>
            <a:r>
              <a:rPr lang="en-US" sz="1800" spc="-35" dirty="0"/>
              <a:t> </a:t>
            </a:r>
            <a:r>
              <a:rPr lang="en-US" sz="1800" dirty="0"/>
              <a:t>trading</a:t>
            </a:r>
            <a:r>
              <a:rPr lang="en-US" sz="1800" spc="-55" dirty="0"/>
              <a:t> </a:t>
            </a:r>
            <a:r>
              <a:rPr lang="en-US" sz="1800" dirty="0"/>
              <a:t>volumes,</a:t>
            </a:r>
            <a:r>
              <a:rPr lang="en-US" sz="1800" spc="-35" dirty="0"/>
              <a:t> </a:t>
            </a:r>
            <a:r>
              <a:rPr lang="en-US" sz="1800" spc="-10" dirty="0"/>
              <a:t>financial statements,</a:t>
            </a:r>
            <a:r>
              <a:rPr lang="en-US" sz="1800" spc="-55" dirty="0"/>
              <a:t> </a:t>
            </a:r>
            <a:r>
              <a:rPr lang="en-US" sz="1800" dirty="0"/>
              <a:t>economic</a:t>
            </a:r>
            <a:r>
              <a:rPr lang="en-US" sz="1800" spc="-60" dirty="0"/>
              <a:t> </a:t>
            </a:r>
            <a:r>
              <a:rPr lang="en-US" sz="1800" spc="-10" dirty="0"/>
              <a:t>indicators,</a:t>
            </a:r>
            <a:r>
              <a:rPr lang="en-US" sz="1800" spc="-55" dirty="0"/>
              <a:t> </a:t>
            </a:r>
            <a:r>
              <a:rPr lang="en-US" sz="1800" dirty="0"/>
              <a:t>news</a:t>
            </a:r>
            <a:r>
              <a:rPr lang="en-US" sz="1800" spc="-35" dirty="0"/>
              <a:t> </a:t>
            </a:r>
            <a:r>
              <a:rPr lang="en-US" sz="1800" dirty="0"/>
              <a:t>articles,</a:t>
            </a:r>
            <a:r>
              <a:rPr lang="en-US" sz="1800" spc="-55" dirty="0"/>
              <a:t> </a:t>
            </a:r>
            <a:r>
              <a:rPr lang="en-US" sz="1800" dirty="0"/>
              <a:t>and</a:t>
            </a:r>
            <a:r>
              <a:rPr lang="en-US" sz="1800" spc="-45" dirty="0"/>
              <a:t> </a:t>
            </a:r>
            <a:r>
              <a:rPr lang="en-US" sz="1800" dirty="0"/>
              <a:t>social</a:t>
            </a:r>
            <a:r>
              <a:rPr lang="en-US" sz="1800" spc="-35" dirty="0"/>
              <a:t> </a:t>
            </a:r>
            <a:r>
              <a:rPr lang="en-US" sz="1800" dirty="0"/>
              <a:t>media</a:t>
            </a:r>
            <a:r>
              <a:rPr lang="en-US" sz="1800" spc="-50" dirty="0"/>
              <a:t> </a:t>
            </a:r>
            <a:r>
              <a:rPr lang="en-US" sz="1800" spc="-10" dirty="0"/>
              <a:t>sentiment.</a:t>
            </a:r>
          </a:p>
          <a:p>
            <a:pPr marL="213360" marR="618490">
              <a:lnSpc>
                <a:spcPct val="70000"/>
              </a:lnSpc>
              <a:spcBef>
                <a:spcPts val="375"/>
              </a:spcBef>
            </a:pPr>
            <a:endParaRPr lang="en-US" sz="1800" dirty="0"/>
          </a:p>
          <a:p>
            <a:pPr marL="213360" indent="-200660">
              <a:lnSpc>
                <a:spcPts val="2140"/>
              </a:lnSpc>
              <a:spcBef>
                <a:spcPts val="135"/>
              </a:spcBef>
              <a:buFont typeface="Wingdings"/>
              <a:buChar char=""/>
              <a:tabLst>
                <a:tab pos="213360" algn="l"/>
              </a:tabLst>
            </a:pPr>
            <a:r>
              <a:rPr lang="en-US" sz="1800" b="1" dirty="0"/>
              <a:t>Data</a:t>
            </a:r>
            <a:r>
              <a:rPr lang="en-US" sz="1800" b="1" spc="-70" dirty="0"/>
              <a:t> </a:t>
            </a:r>
            <a:r>
              <a:rPr lang="en-US" sz="1800" b="1" spc="-10" dirty="0"/>
              <a:t>Preprocessing</a:t>
            </a:r>
            <a:r>
              <a:rPr lang="en-US" sz="1800" spc="-10" dirty="0"/>
              <a:t>:</a:t>
            </a:r>
            <a:r>
              <a:rPr lang="en-US" sz="1800" spc="-30" dirty="0"/>
              <a:t> </a:t>
            </a:r>
            <a:r>
              <a:rPr lang="en-US" sz="1800" dirty="0"/>
              <a:t>The</a:t>
            </a:r>
            <a:r>
              <a:rPr lang="en-US" sz="1800" spc="-45" dirty="0"/>
              <a:t> </a:t>
            </a:r>
            <a:r>
              <a:rPr lang="en-US" sz="1800" dirty="0"/>
              <a:t>collected</a:t>
            </a:r>
            <a:r>
              <a:rPr lang="en-US" sz="1800" spc="-60" dirty="0"/>
              <a:t> </a:t>
            </a:r>
            <a:r>
              <a:rPr lang="en-US" sz="1800" dirty="0"/>
              <a:t>data</a:t>
            </a:r>
            <a:r>
              <a:rPr lang="en-US" sz="1800" spc="-70" dirty="0"/>
              <a:t> </a:t>
            </a:r>
            <a:r>
              <a:rPr lang="en-US" sz="1800" dirty="0"/>
              <a:t>undergoes</a:t>
            </a:r>
            <a:r>
              <a:rPr lang="en-US" sz="1800" spc="-30" dirty="0"/>
              <a:t> </a:t>
            </a:r>
            <a:r>
              <a:rPr lang="en-US" sz="1800" spc="-10" dirty="0"/>
              <a:t>preprocessing</a:t>
            </a:r>
            <a:r>
              <a:rPr lang="en-US" sz="1800" spc="-15" dirty="0"/>
              <a:t> </a:t>
            </a:r>
            <a:r>
              <a:rPr lang="en-US" sz="1800" dirty="0"/>
              <a:t>to</a:t>
            </a:r>
            <a:r>
              <a:rPr lang="en-US" sz="1800" spc="-65" dirty="0"/>
              <a:t> </a:t>
            </a:r>
            <a:r>
              <a:rPr lang="en-US" sz="1800" dirty="0"/>
              <a:t>clean</a:t>
            </a:r>
            <a:r>
              <a:rPr lang="en-US" sz="1800" spc="-40" dirty="0"/>
              <a:t> </a:t>
            </a:r>
            <a:r>
              <a:rPr lang="en-US" sz="1800" spc="-25" dirty="0"/>
              <a:t>and</a:t>
            </a:r>
            <a:endParaRPr lang="en-US" sz="1800" dirty="0"/>
          </a:p>
          <a:p>
            <a:pPr marL="213360" marR="38100">
              <a:lnSpc>
                <a:spcPct val="70000"/>
              </a:lnSpc>
              <a:spcBef>
                <a:spcPts val="375"/>
              </a:spcBef>
            </a:pPr>
            <a:r>
              <a:rPr lang="en-US" sz="1800" dirty="0"/>
              <a:t>normalize</a:t>
            </a:r>
            <a:r>
              <a:rPr lang="en-US" sz="1800" spc="-55" dirty="0"/>
              <a:t> </a:t>
            </a:r>
            <a:r>
              <a:rPr lang="en-US" sz="1800" dirty="0"/>
              <a:t>it,</a:t>
            </a:r>
            <a:r>
              <a:rPr lang="en-US" sz="1800" spc="-75" dirty="0"/>
              <a:t> </a:t>
            </a:r>
            <a:r>
              <a:rPr lang="en-US" sz="1800" dirty="0"/>
              <a:t>removing</a:t>
            </a:r>
            <a:r>
              <a:rPr lang="en-US" sz="1800" spc="-55" dirty="0"/>
              <a:t> </a:t>
            </a:r>
            <a:r>
              <a:rPr lang="en-US" sz="1800" dirty="0"/>
              <a:t>outliers</a:t>
            </a:r>
            <a:r>
              <a:rPr lang="en-US" sz="1800" spc="-60" dirty="0"/>
              <a:t> </a:t>
            </a:r>
            <a:r>
              <a:rPr lang="en-US" sz="1800" dirty="0"/>
              <a:t>and</a:t>
            </a:r>
            <a:r>
              <a:rPr lang="en-US" sz="1800" spc="-65" dirty="0"/>
              <a:t> </a:t>
            </a:r>
            <a:r>
              <a:rPr lang="en-US" sz="1800" dirty="0"/>
              <a:t>handling</a:t>
            </a:r>
            <a:r>
              <a:rPr lang="en-US" sz="1800" spc="-55" dirty="0"/>
              <a:t> </a:t>
            </a:r>
            <a:r>
              <a:rPr lang="en-US" sz="1800" dirty="0"/>
              <a:t>missing</a:t>
            </a:r>
            <a:r>
              <a:rPr lang="en-US" sz="1800" spc="-55" dirty="0"/>
              <a:t> </a:t>
            </a:r>
            <a:r>
              <a:rPr lang="en-US" sz="1800" dirty="0"/>
              <a:t>values.</a:t>
            </a:r>
            <a:r>
              <a:rPr lang="en-US" sz="1800" spc="-25" dirty="0"/>
              <a:t> </a:t>
            </a:r>
            <a:r>
              <a:rPr lang="en-US" sz="1800" dirty="0"/>
              <a:t>This</a:t>
            </a:r>
            <a:r>
              <a:rPr lang="en-US" sz="1800" spc="-55" dirty="0"/>
              <a:t> </a:t>
            </a:r>
            <a:r>
              <a:rPr lang="en-US" sz="1800" dirty="0"/>
              <a:t>ensures</a:t>
            </a:r>
            <a:r>
              <a:rPr lang="en-US" sz="1800" spc="-40" dirty="0"/>
              <a:t> </a:t>
            </a:r>
            <a:r>
              <a:rPr lang="en-US" sz="1800" dirty="0"/>
              <a:t>that</a:t>
            </a:r>
            <a:r>
              <a:rPr lang="en-US" sz="1800" spc="-85" dirty="0"/>
              <a:t> </a:t>
            </a:r>
            <a:r>
              <a:rPr lang="en-US" sz="1800" spc="-25" dirty="0"/>
              <a:t>the </a:t>
            </a:r>
            <a:r>
              <a:rPr lang="en-US" sz="1800" dirty="0"/>
              <a:t>data</a:t>
            </a:r>
            <a:r>
              <a:rPr lang="en-US" sz="1800" spc="-65" dirty="0"/>
              <a:t> </a:t>
            </a:r>
            <a:r>
              <a:rPr lang="en-US" sz="1800" dirty="0"/>
              <a:t>is</a:t>
            </a:r>
            <a:r>
              <a:rPr lang="en-US" sz="1800" spc="-45" dirty="0"/>
              <a:t> </a:t>
            </a:r>
            <a:r>
              <a:rPr lang="en-US" sz="1800" dirty="0"/>
              <a:t>suitable</a:t>
            </a:r>
            <a:r>
              <a:rPr lang="en-US" sz="1800" spc="-40" dirty="0"/>
              <a:t> </a:t>
            </a:r>
            <a:r>
              <a:rPr lang="en-US" sz="1800" dirty="0"/>
              <a:t>for</a:t>
            </a:r>
            <a:r>
              <a:rPr lang="en-US" sz="1800" spc="-40" dirty="0"/>
              <a:t> </a:t>
            </a:r>
            <a:r>
              <a:rPr lang="en-US" sz="1800" dirty="0"/>
              <a:t>analysis</a:t>
            </a:r>
            <a:r>
              <a:rPr lang="en-US" sz="1800" spc="-25" dirty="0"/>
              <a:t> </a:t>
            </a:r>
            <a:r>
              <a:rPr lang="en-US" sz="1800" dirty="0"/>
              <a:t>by</a:t>
            </a:r>
            <a:r>
              <a:rPr lang="en-US" sz="1800" spc="-50" dirty="0"/>
              <a:t> </a:t>
            </a:r>
            <a:r>
              <a:rPr lang="en-US" sz="1800" dirty="0"/>
              <a:t>AI</a:t>
            </a:r>
            <a:r>
              <a:rPr lang="en-US" sz="1800" spc="-50" dirty="0"/>
              <a:t> </a:t>
            </a:r>
            <a:r>
              <a:rPr lang="en-US" sz="1800" spc="-10" dirty="0"/>
              <a:t>algorithms.</a:t>
            </a:r>
          </a:p>
          <a:p>
            <a:pPr marL="213360" marR="38100">
              <a:lnSpc>
                <a:spcPct val="70000"/>
              </a:lnSpc>
              <a:spcBef>
                <a:spcPts val="375"/>
              </a:spcBef>
            </a:pPr>
            <a:endParaRPr lang="en-US" sz="1800" dirty="0"/>
          </a:p>
          <a:p>
            <a:pPr marL="213360" indent="-200660">
              <a:lnSpc>
                <a:spcPts val="2140"/>
              </a:lnSpc>
              <a:spcBef>
                <a:spcPts val="135"/>
              </a:spcBef>
              <a:buFont typeface="Wingdings"/>
              <a:buChar char=""/>
              <a:tabLst>
                <a:tab pos="213360" algn="l"/>
              </a:tabLst>
            </a:pPr>
            <a:r>
              <a:rPr lang="en-US" sz="1800" b="1" dirty="0"/>
              <a:t>Feature</a:t>
            </a:r>
            <a:r>
              <a:rPr lang="en-US" sz="1800" b="1" spc="-55" dirty="0"/>
              <a:t> </a:t>
            </a:r>
            <a:r>
              <a:rPr lang="en-US" sz="1800" b="1" dirty="0"/>
              <a:t>Selection:</a:t>
            </a:r>
            <a:r>
              <a:rPr lang="en-US" sz="1800" b="1" spc="-50" dirty="0"/>
              <a:t> </a:t>
            </a:r>
            <a:r>
              <a:rPr lang="en-US" sz="1800" spc="-10" dirty="0"/>
              <a:t>Relevant</a:t>
            </a:r>
            <a:r>
              <a:rPr lang="en-US" sz="1800" spc="-30" dirty="0"/>
              <a:t> </a:t>
            </a:r>
            <a:r>
              <a:rPr lang="en-US" sz="1800" spc="-10" dirty="0"/>
              <a:t>features</a:t>
            </a:r>
            <a:r>
              <a:rPr lang="en-US" sz="1800" spc="-60" dirty="0"/>
              <a:t> </a:t>
            </a:r>
            <a:r>
              <a:rPr lang="en-US" sz="1800" dirty="0"/>
              <a:t>that</a:t>
            </a:r>
            <a:r>
              <a:rPr lang="en-US" sz="1800" spc="-65" dirty="0"/>
              <a:t> </a:t>
            </a:r>
            <a:r>
              <a:rPr lang="en-US" sz="1800" dirty="0"/>
              <a:t>may</a:t>
            </a:r>
            <a:r>
              <a:rPr lang="en-US" sz="1800" spc="-75" dirty="0"/>
              <a:t> </a:t>
            </a:r>
            <a:r>
              <a:rPr lang="en-US" sz="1800" dirty="0"/>
              <a:t>impact</a:t>
            </a:r>
            <a:r>
              <a:rPr lang="en-US" sz="1800" spc="-65" dirty="0"/>
              <a:t> </a:t>
            </a:r>
            <a:r>
              <a:rPr lang="en-US" sz="1800" dirty="0"/>
              <a:t>stock</a:t>
            </a:r>
            <a:r>
              <a:rPr lang="en-US" sz="1800" spc="-65" dirty="0"/>
              <a:t> </a:t>
            </a:r>
            <a:r>
              <a:rPr lang="en-US" sz="1800" dirty="0"/>
              <a:t>prices</a:t>
            </a:r>
            <a:r>
              <a:rPr lang="en-US" sz="1800" spc="-40" dirty="0"/>
              <a:t> </a:t>
            </a:r>
            <a:r>
              <a:rPr lang="en-US" sz="1800" dirty="0"/>
              <a:t>are</a:t>
            </a:r>
            <a:r>
              <a:rPr lang="en-US" sz="1800" spc="-55" dirty="0"/>
              <a:t> </a:t>
            </a:r>
            <a:r>
              <a:rPr lang="en-US" sz="1800" spc="-10" dirty="0"/>
              <a:t>identified</a:t>
            </a:r>
            <a:endParaRPr lang="en-US" sz="1800" dirty="0"/>
          </a:p>
          <a:p>
            <a:pPr marL="213360">
              <a:lnSpc>
                <a:spcPts val="1764"/>
              </a:lnSpc>
            </a:pPr>
            <a:r>
              <a:rPr lang="en-US" sz="1800" dirty="0"/>
              <a:t>and</a:t>
            </a:r>
            <a:r>
              <a:rPr lang="en-US" sz="1800" spc="-55" dirty="0"/>
              <a:t> </a:t>
            </a:r>
            <a:r>
              <a:rPr lang="en-US" sz="1800" dirty="0"/>
              <a:t>selected</a:t>
            </a:r>
            <a:r>
              <a:rPr lang="en-US" sz="1800" spc="-30" dirty="0"/>
              <a:t> </a:t>
            </a:r>
            <a:r>
              <a:rPr lang="en-US" sz="1800" dirty="0"/>
              <a:t>from</a:t>
            </a:r>
            <a:r>
              <a:rPr lang="en-US" sz="1800" spc="-40" dirty="0"/>
              <a:t> </a:t>
            </a:r>
            <a:r>
              <a:rPr lang="en-US" sz="1800" dirty="0"/>
              <a:t>the</a:t>
            </a:r>
            <a:r>
              <a:rPr lang="en-US" sz="1800" spc="-35" dirty="0"/>
              <a:t> </a:t>
            </a:r>
            <a:r>
              <a:rPr lang="en-US" sz="1800" spc="-10" dirty="0"/>
              <a:t>preprocessed</a:t>
            </a:r>
            <a:r>
              <a:rPr lang="en-US" sz="1800" spc="-15" dirty="0"/>
              <a:t> </a:t>
            </a:r>
            <a:r>
              <a:rPr lang="en-US" sz="1800" dirty="0"/>
              <a:t>data.</a:t>
            </a:r>
            <a:r>
              <a:rPr lang="en-US" sz="1800" spc="-65" dirty="0"/>
              <a:t> </a:t>
            </a:r>
            <a:r>
              <a:rPr lang="en-US" sz="1800" dirty="0"/>
              <a:t>These</a:t>
            </a:r>
            <a:r>
              <a:rPr lang="en-US" sz="1800" spc="-20" dirty="0"/>
              <a:t> </a:t>
            </a:r>
            <a:r>
              <a:rPr lang="en-US" sz="1800" spc="-10" dirty="0"/>
              <a:t>features</a:t>
            </a:r>
            <a:r>
              <a:rPr lang="en-US" sz="1800" spc="-25" dirty="0"/>
              <a:t> </a:t>
            </a:r>
            <a:r>
              <a:rPr lang="en-US" sz="1800" dirty="0"/>
              <a:t>could</a:t>
            </a:r>
            <a:r>
              <a:rPr lang="en-US" sz="1800" spc="-70" dirty="0"/>
              <a:t> </a:t>
            </a:r>
            <a:r>
              <a:rPr lang="en-US" sz="1800" dirty="0"/>
              <a:t>include</a:t>
            </a:r>
            <a:r>
              <a:rPr lang="en-US" sz="1800" spc="-35" dirty="0"/>
              <a:t> </a:t>
            </a:r>
            <a:r>
              <a:rPr lang="en-US" sz="1800" spc="-10" dirty="0"/>
              <a:t>factors</a:t>
            </a:r>
            <a:endParaRPr lang="en-US" sz="1800" dirty="0"/>
          </a:p>
          <a:p>
            <a:pPr marL="213360" marR="681355">
              <a:lnSpc>
                <a:spcPct val="70500"/>
              </a:lnSpc>
              <a:spcBef>
                <a:spcPts val="365"/>
              </a:spcBef>
            </a:pPr>
            <a:r>
              <a:rPr lang="en-US" sz="1800" dirty="0"/>
              <a:t>such</a:t>
            </a:r>
            <a:r>
              <a:rPr lang="en-US" sz="1800" spc="-55" dirty="0"/>
              <a:t> </a:t>
            </a:r>
            <a:r>
              <a:rPr lang="en-US" sz="1800" dirty="0"/>
              <a:t>as</a:t>
            </a:r>
            <a:r>
              <a:rPr lang="en-US" sz="1800" spc="-45" dirty="0"/>
              <a:t> </a:t>
            </a:r>
            <a:r>
              <a:rPr lang="en-US" sz="1800" dirty="0"/>
              <a:t>company</a:t>
            </a:r>
            <a:r>
              <a:rPr lang="en-US" sz="1800" spc="-70" dirty="0"/>
              <a:t> </a:t>
            </a:r>
            <a:r>
              <a:rPr lang="en-US" sz="1800" dirty="0"/>
              <a:t>financials,</a:t>
            </a:r>
            <a:r>
              <a:rPr lang="en-US" sz="1800" spc="-25" dirty="0"/>
              <a:t> </a:t>
            </a:r>
            <a:r>
              <a:rPr lang="en-US" sz="1800" dirty="0"/>
              <a:t>market</a:t>
            </a:r>
            <a:r>
              <a:rPr lang="en-US" sz="1800" spc="-55" dirty="0"/>
              <a:t> </a:t>
            </a:r>
            <a:r>
              <a:rPr lang="en-US" sz="1800" dirty="0"/>
              <a:t>indices,</a:t>
            </a:r>
            <a:r>
              <a:rPr lang="en-US" sz="1800" spc="-20" dirty="0"/>
              <a:t> </a:t>
            </a:r>
            <a:r>
              <a:rPr lang="en-US" sz="1800" spc="-10" dirty="0"/>
              <a:t>macroeconomic</a:t>
            </a:r>
            <a:r>
              <a:rPr lang="en-US" sz="1800" spc="-50" dirty="0"/>
              <a:t> </a:t>
            </a:r>
            <a:r>
              <a:rPr lang="en-US" sz="1800" spc="-10" dirty="0"/>
              <a:t>indicators,</a:t>
            </a:r>
            <a:r>
              <a:rPr lang="en-US" sz="1800" spc="-45" dirty="0"/>
              <a:t> </a:t>
            </a:r>
            <a:r>
              <a:rPr lang="en-US" sz="1800" spc="-25" dirty="0"/>
              <a:t>and </a:t>
            </a:r>
            <a:r>
              <a:rPr lang="en-US" sz="1800" dirty="0"/>
              <a:t>sentiment</a:t>
            </a:r>
            <a:r>
              <a:rPr lang="en-US" sz="1800" spc="-50" dirty="0"/>
              <a:t> </a:t>
            </a:r>
            <a:r>
              <a:rPr lang="en-US" sz="1800" dirty="0"/>
              <a:t>analysis</a:t>
            </a:r>
            <a:r>
              <a:rPr lang="en-US" sz="1800" spc="-35" dirty="0"/>
              <a:t> </a:t>
            </a:r>
            <a:r>
              <a:rPr lang="en-US" sz="1800" dirty="0"/>
              <a:t>of</a:t>
            </a:r>
            <a:r>
              <a:rPr lang="en-US" sz="1800" spc="-45" dirty="0"/>
              <a:t> </a:t>
            </a:r>
            <a:r>
              <a:rPr lang="en-US" sz="1800" dirty="0"/>
              <a:t>news</a:t>
            </a:r>
            <a:r>
              <a:rPr lang="en-US" sz="1800" spc="-55" dirty="0"/>
              <a:t> </a:t>
            </a:r>
            <a:r>
              <a:rPr lang="en-US" sz="1800" dirty="0"/>
              <a:t>and</a:t>
            </a:r>
            <a:r>
              <a:rPr lang="en-US" sz="1800" spc="-50" dirty="0"/>
              <a:t> </a:t>
            </a:r>
            <a:r>
              <a:rPr lang="en-US" sz="1800" dirty="0"/>
              <a:t>social</a:t>
            </a:r>
            <a:r>
              <a:rPr lang="en-US" sz="1800" spc="-30" dirty="0"/>
              <a:t> </a:t>
            </a:r>
            <a:r>
              <a:rPr lang="en-US" sz="1800" spc="-10" dirty="0"/>
              <a:t>media.</a:t>
            </a:r>
          </a:p>
          <a:p>
            <a:pPr marL="213360" marR="681355">
              <a:lnSpc>
                <a:spcPct val="70500"/>
              </a:lnSpc>
              <a:spcBef>
                <a:spcPts val="365"/>
              </a:spcBef>
            </a:pPr>
            <a:endParaRPr lang="en-US" sz="1800" spc="-10" dirty="0"/>
          </a:p>
          <a:p>
            <a:pPr marL="213360" marR="681355">
              <a:lnSpc>
                <a:spcPct val="70500"/>
              </a:lnSpc>
              <a:spcBef>
                <a:spcPts val="365"/>
              </a:spcBef>
            </a:pPr>
            <a:r>
              <a:rPr lang="en-US" sz="1800" b="1" dirty="0"/>
              <a:t>Model</a:t>
            </a:r>
            <a:r>
              <a:rPr lang="en-US" sz="1800" b="1" spc="-50" dirty="0"/>
              <a:t> </a:t>
            </a:r>
            <a:r>
              <a:rPr lang="en-US" sz="1800" b="1" dirty="0"/>
              <a:t>Selection:</a:t>
            </a:r>
            <a:r>
              <a:rPr lang="en-US" sz="1800" b="1" spc="-35" dirty="0"/>
              <a:t> </a:t>
            </a:r>
            <a:r>
              <a:rPr lang="en-US" sz="1800" spc="-10" dirty="0"/>
              <a:t>Various</a:t>
            </a:r>
            <a:r>
              <a:rPr lang="en-US" sz="1800" spc="-50" dirty="0"/>
              <a:t> </a:t>
            </a:r>
            <a:r>
              <a:rPr lang="en-US" sz="1800" dirty="0"/>
              <a:t>machine</a:t>
            </a:r>
            <a:r>
              <a:rPr lang="en-US" sz="1800" spc="-50" dirty="0"/>
              <a:t> </a:t>
            </a:r>
            <a:r>
              <a:rPr lang="en-US" sz="1800" dirty="0"/>
              <a:t>learning</a:t>
            </a:r>
            <a:r>
              <a:rPr lang="en-US" sz="1800" spc="-55" dirty="0"/>
              <a:t> </a:t>
            </a:r>
            <a:r>
              <a:rPr lang="en-US" sz="1800" dirty="0"/>
              <a:t>algorithms</a:t>
            </a:r>
            <a:r>
              <a:rPr lang="en-US" sz="1800" spc="-55" dirty="0"/>
              <a:t> </a:t>
            </a:r>
            <a:r>
              <a:rPr lang="en-US" sz="1800" dirty="0"/>
              <a:t>are</a:t>
            </a:r>
            <a:r>
              <a:rPr lang="en-US" sz="1800" spc="-30" dirty="0"/>
              <a:t> </a:t>
            </a:r>
            <a:r>
              <a:rPr lang="en-US" sz="1800" spc="-10" dirty="0"/>
              <a:t>evaluated</a:t>
            </a:r>
            <a:r>
              <a:rPr lang="en-US" sz="1800" spc="-45" dirty="0"/>
              <a:t> </a:t>
            </a:r>
            <a:r>
              <a:rPr lang="en-US" sz="1800" dirty="0"/>
              <a:t>and</a:t>
            </a:r>
            <a:r>
              <a:rPr lang="en-US" sz="1800" spc="-45" dirty="0"/>
              <a:t> </a:t>
            </a:r>
            <a:r>
              <a:rPr lang="en-US" sz="1800" dirty="0"/>
              <a:t>selected</a:t>
            </a:r>
            <a:r>
              <a:rPr lang="en-US" sz="1800" spc="-15" dirty="0"/>
              <a:t> </a:t>
            </a:r>
            <a:r>
              <a:rPr lang="en-US" sz="1800" dirty="0"/>
              <a:t>based</a:t>
            </a:r>
            <a:r>
              <a:rPr lang="en-US" sz="1800" spc="-25" dirty="0"/>
              <a:t> </a:t>
            </a:r>
            <a:r>
              <a:rPr lang="en-US" sz="1800" dirty="0"/>
              <a:t>on</a:t>
            </a:r>
            <a:r>
              <a:rPr lang="en-US" sz="1800" spc="-45" dirty="0"/>
              <a:t> </a:t>
            </a:r>
            <a:r>
              <a:rPr lang="en-US" sz="1800" spc="-10" dirty="0"/>
              <a:t>their performance</a:t>
            </a:r>
            <a:r>
              <a:rPr lang="en-US" sz="1800" spc="-55" dirty="0"/>
              <a:t> </a:t>
            </a:r>
            <a:r>
              <a:rPr lang="en-US" sz="1800" dirty="0"/>
              <a:t>for</a:t>
            </a:r>
            <a:r>
              <a:rPr lang="en-US" sz="1800" spc="-50" dirty="0"/>
              <a:t> </a:t>
            </a:r>
            <a:r>
              <a:rPr lang="en-US" sz="1800" dirty="0"/>
              <a:t>the</a:t>
            </a:r>
            <a:r>
              <a:rPr lang="en-US" sz="1800" spc="-50" dirty="0"/>
              <a:t> </a:t>
            </a:r>
            <a:r>
              <a:rPr lang="en-US" sz="1800" dirty="0"/>
              <a:t>specific</a:t>
            </a:r>
            <a:r>
              <a:rPr lang="en-US" sz="1800" spc="-60" dirty="0"/>
              <a:t> </a:t>
            </a:r>
            <a:r>
              <a:rPr lang="en-US" sz="1800" dirty="0"/>
              <a:t>prediction</a:t>
            </a:r>
            <a:r>
              <a:rPr lang="en-US" sz="1800" spc="-60" dirty="0"/>
              <a:t> </a:t>
            </a:r>
            <a:r>
              <a:rPr lang="en-US" sz="1800" dirty="0"/>
              <a:t>task.</a:t>
            </a:r>
            <a:r>
              <a:rPr lang="en-US" sz="1800" spc="-25" dirty="0"/>
              <a:t> </a:t>
            </a:r>
            <a:r>
              <a:rPr lang="en-US" sz="1800" dirty="0"/>
              <a:t>Commonly</a:t>
            </a:r>
            <a:r>
              <a:rPr lang="en-US" sz="1800" spc="-55" dirty="0"/>
              <a:t> </a:t>
            </a:r>
            <a:r>
              <a:rPr lang="en-US" sz="1800" dirty="0"/>
              <a:t>used</a:t>
            </a:r>
            <a:r>
              <a:rPr lang="en-US" sz="1800" spc="-25" dirty="0"/>
              <a:t> </a:t>
            </a:r>
            <a:r>
              <a:rPr lang="en-US" sz="1800" dirty="0"/>
              <a:t>algorithms</a:t>
            </a:r>
            <a:r>
              <a:rPr lang="en-US" sz="1800" spc="-60" dirty="0"/>
              <a:t> </a:t>
            </a:r>
            <a:r>
              <a:rPr lang="en-US" sz="1800" dirty="0"/>
              <a:t>include</a:t>
            </a:r>
            <a:r>
              <a:rPr lang="en-US" sz="1800" spc="-50" dirty="0"/>
              <a:t> </a:t>
            </a:r>
            <a:r>
              <a:rPr lang="en-US" sz="1800" spc="-10" dirty="0"/>
              <a:t>regression </a:t>
            </a:r>
            <a:r>
              <a:rPr lang="en-US" sz="1800" dirty="0"/>
              <a:t>models,</a:t>
            </a:r>
            <a:r>
              <a:rPr lang="en-US" sz="1800" spc="-65" dirty="0"/>
              <a:t> </a:t>
            </a:r>
            <a:r>
              <a:rPr lang="en-US" sz="1800" dirty="0"/>
              <a:t>support</a:t>
            </a:r>
            <a:r>
              <a:rPr lang="en-US" sz="1800" spc="-60" dirty="0"/>
              <a:t> </a:t>
            </a:r>
            <a:r>
              <a:rPr lang="en-US" sz="1800" dirty="0"/>
              <a:t>vector</a:t>
            </a:r>
            <a:r>
              <a:rPr lang="en-US" sz="1800" spc="-60" dirty="0"/>
              <a:t> </a:t>
            </a:r>
            <a:r>
              <a:rPr lang="en-US" sz="1800" dirty="0"/>
              <a:t>machines,</a:t>
            </a:r>
            <a:r>
              <a:rPr lang="en-US" sz="1800" spc="-65" dirty="0"/>
              <a:t> </a:t>
            </a:r>
            <a:r>
              <a:rPr lang="en-US" sz="1800" dirty="0"/>
              <a:t>decision</a:t>
            </a:r>
            <a:r>
              <a:rPr lang="en-US" sz="1800" spc="-60" dirty="0"/>
              <a:t> </a:t>
            </a:r>
            <a:r>
              <a:rPr lang="en-US" sz="1800" dirty="0"/>
              <a:t>trees,</a:t>
            </a:r>
            <a:r>
              <a:rPr lang="en-US" sz="1800" spc="-50" dirty="0"/>
              <a:t> </a:t>
            </a:r>
            <a:r>
              <a:rPr lang="en-US" sz="1800" dirty="0"/>
              <a:t>random</a:t>
            </a:r>
            <a:r>
              <a:rPr lang="en-US" sz="1800" spc="-50" dirty="0"/>
              <a:t> </a:t>
            </a:r>
            <a:r>
              <a:rPr lang="en-US" sz="1800" spc="-10" dirty="0"/>
              <a:t>forests,</a:t>
            </a:r>
            <a:r>
              <a:rPr lang="en-US" sz="1800" spc="-60" dirty="0"/>
              <a:t> </a:t>
            </a:r>
            <a:r>
              <a:rPr lang="en-US" sz="1800" dirty="0"/>
              <a:t>and</a:t>
            </a:r>
            <a:r>
              <a:rPr lang="en-US" sz="1800" spc="-60" dirty="0"/>
              <a:t> </a:t>
            </a:r>
            <a:r>
              <a:rPr lang="en-US" sz="1800" dirty="0"/>
              <a:t>neural</a:t>
            </a:r>
            <a:r>
              <a:rPr lang="en-US" sz="1800" spc="-50" dirty="0"/>
              <a:t> </a:t>
            </a:r>
            <a:r>
              <a:rPr lang="en-US" sz="1800" spc="-10" dirty="0"/>
              <a:t>networks.</a:t>
            </a:r>
            <a:endParaRPr lang="en-US" sz="1800" dirty="0"/>
          </a:p>
          <a:p>
            <a:pPr marL="213360" marR="681355">
              <a:lnSpc>
                <a:spcPct val="70500"/>
              </a:lnSpc>
              <a:spcBef>
                <a:spcPts val="365"/>
              </a:spcBef>
            </a:pP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F2787-CF31-1AE5-D77F-A5E34D9D9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700" y="2028825"/>
            <a:ext cx="9687554" cy="5296835"/>
          </a:xfrm>
        </p:spPr>
        <p:txBody>
          <a:bodyPr/>
          <a:lstStyle/>
          <a:p>
            <a:pPr marL="213360" marR="62230" indent="-201295">
              <a:lnSpc>
                <a:spcPct val="70300"/>
              </a:lnSpc>
              <a:spcBef>
                <a:spcPts val="865"/>
              </a:spcBef>
              <a:buFont typeface="Wingdings"/>
              <a:buChar char=""/>
              <a:tabLst>
                <a:tab pos="213360" algn="l"/>
              </a:tabLst>
            </a:pPr>
            <a:r>
              <a:rPr lang="en-US" sz="2200" b="1" spc="-20" dirty="0"/>
              <a:t>Training</a:t>
            </a:r>
            <a:r>
              <a:rPr lang="en-US" sz="2200" b="1" spc="-35" dirty="0"/>
              <a:t> </a:t>
            </a:r>
            <a:r>
              <a:rPr lang="en-US" sz="2200" b="1" dirty="0"/>
              <a:t>the</a:t>
            </a:r>
            <a:r>
              <a:rPr lang="en-US" sz="2200" b="1" spc="-45" dirty="0"/>
              <a:t> </a:t>
            </a:r>
            <a:r>
              <a:rPr lang="en-US" sz="2200" b="1" dirty="0"/>
              <a:t>Model</a:t>
            </a:r>
            <a:r>
              <a:rPr lang="en-US" sz="2200" dirty="0"/>
              <a:t>:</a:t>
            </a:r>
            <a:r>
              <a:rPr lang="en-US" sz="2200" spc="-60" dirty="0"/>
              <a:t> </a:t>
            </a:r>
            <a:r>
              <a:rPr lang="en-US" sz="2200" dirty="0"/>
              <a:t>The</a:t>
            </a:r>
            <a:r>
              <a:rPr lang="en-US" sz="2200" spc="-45" dirty="0"/>
              <a:t> </a:t>
            </a:r>
            <a:r>
              <a:rPr lang="en-US" sz="2200" dirty="0"/>
              <a:t>selected</a:t>
            </a:r>
            <a:r>
              <a:rPr lang="en-US" sz="2200" spc="-20" dirty="0"/>
              <a:t> </a:t>
            </a:r>
            <a:r>
              <a:rPr lang="en-US" sz="2200" dirty="0"/>
              <a:t>model</a:t>
            </a:r>
            <a:r>
              <a:rPr lang="en-US" sz="2200" spc="-50" dirty="0"/>
              <a:t> </a:t>
            </a:r>
            <a:r>
              <a:rPr lang="en-US" sz="2200" dirty="0"/>
              <a:t>is</a:t>
            </a:r>
            <a:r>
              <a:rPr lang="en-US" sz="2200" spc="-50" dirty="0"/>
              <a:t> </a:t>
            </a:r>
            <a:r>
              <a:rPr lang="en-US" sz="2200" dirty="0"/>
              <a:t>trained</a:t>
            </a:r>
            <a:r>
              <a:rPr lang="en-US" sz="2200" spc="-40" dirty="0"/>
              <a:t> </a:t>
            </a:r>
            <a:r>
              <a:rPr lang="en-US" sz="2200" dirty="0"/>
              <a:t>using</a:t>
            </a:r>
            <a:r>
              <a:rPr lang="en-US" sz="2200" spc="-50" dirty="0"/>
              <a:t> </a:t>
            </a:r>
            <a:r>
              <a:rPr lang="en-US" sz="2200" dirty="0"/>
              <a:t>historical</a:t>
            </a:r>
            <a:r>
              <a:rPr lang="en-US" sz="2200" spc="-30" dirty="0"/>
              <a:t> </a:t>
            </a:r>
            <a:r>
              <a:rPr lang="en-US" sz="2200" dirty="0"/>
              <a:t>data,</a:t>
            </a:r>
            <a:r>
              <a:rPr lang="en-US" sz="2200" spc="-30" dirty="0"/>
              <a:t> </a:t>
            </a:r>
            <a:r>
              <a:rPr lang="en-US" sz="2200" dirty="0"/>
              <a:t>where</a:t>
            </a:r>
            <a:r>
              <a:rPr lang="en-US" sz="2200" spc="-50" dirty="0"/>
              <a:t> </a:t>
            </a:r>
            <a:r>
              <a:rPr lang="en-US" sz="2200" dirty="0"/>
              <a:t>it</a:t>
            </a:r>
            <a:r>
              <a:rPr lang="en-US" sz="2200" spc="-40" dirty="0"/>
              <a:t> </a:t>
            </a:r>
            <a:r>
              <a:rPr lang="en-US" sz="2200" dirty="0"/>
              <a:t>learns</a:t>
            </a:r>
            <a:r>
              <a:rPr lang="en-US" sz="2200" spc="-30" dirty="0"/>
              <a:t> </a:t>
            </a:r>
            <a:r>
              <a:rPr lang="en-US" sz="2200" spc="-25" dirty="0"/>
              <a:t>the </a:t>
            </a:r>
            <a:r>
              <a:rPr lang="en-US" sz="2200" dirty="0"/>
              <a:t>underlying</a:t>
            </a:r>
            <a:r>
              <a:rPr lang="en-US" sz="2200" spc="-70" dirty="0"/>
              <a:t> </a:t>
            </a:r>
            <a:r>
              <a:rPr lang="en-US" sz="2200" spc="-10" dirty="0"/>
              <a:t>patterns</a:t>
            </a:r>
            <a:r>
              <a:rPr lang="en-US" sz="2200" spc="-25" dirty="0"/>
              <a:t> </a:t>
            </a:r>
            <a:r>
              <a:rPr lang="en-US" sz="2200" dirty="0"/>
              <a:t>and</a:t>
            </a:r>
            <a:r>
              <a:rPr lang="en-US" sz="2200" spc="-45" dirty="0"/>
              <a:t> </a:t>
            </a:r>
            <a:r>
              <a:rPr lang="en-US" sz="2200" spc="-10" dirty="0"/>
              <a:t>relationships</a:t>
            </a:r>
            <a:r>
              <a:rPr lang="en-US" sz="2200" spc="-35" dirty="0"/>
              <a:t> </a:t>
            </a:r>
            <a:r>
              <a:rPr lang="en-US" sz="2200" dirty="0"/>
              <a:t>between</a:t>
            </a:r>
            <a:r>
              <a:rPr lang="en-US" sz="2200" spc="-30" dirty="0"/>
              <a:t> </a:t>
            </a:r>
            <a:r>
              <a:rPr lang="en-US" sz="2200" dirty="0"/>
              <a:t>the</a:t>
            </a:r>
            <a:r>
              <a:rPr lang="en-US" sz="2200" spc="-30" dirty="0"/>
              <a:t> </a:t>
            </a:r>
            <a:r>
              <a:rPr lang="en-US" sz="2200" dirty="0"/>
              <a:t>selected</a:t>
            </a:r>
            <a:r>
              <a:rPr lang="en-US" sz="2200" spc="-30" dirty="0"/>
              <a:t> </a:t>
            </a:r>
            <a:r>
              <a:rPr lang="en-US" sz="2200" spc="-10" dirty="0"/>
              <a:t>features</a:t>
            </a:r>
            <a:r>
              <a:rPr lang="en-US" sz="2200" spc="-35" dirty="0"/>
              <a:t> </a:t>
            </a:r>
            <a:r>
              <a:rPr lang="en-US" sz="2200" dirty="0"/>
              <a:t>and</a:t>
            </a:r>
            <a:r>
              <a:rPr lang="en-US" sz="2200" spc="-60" dirty="0"/>
              <a:t> </a:t>
            </a:r>
            <a:r>
              <a:rPr lang="en-US" sz="2200" dirty="0"/>
              <a:t>stock</a:t>
            </a:r>
            <a:r>
              <a:rPr lang="en-US" sz="2200" spc="-30" dirty="0"/>
              <a:t> </a:t>
            </a:r>
            <a:r>
              <a:rPr lang="en-US" sz="2200" dirty="0"/>
              <a:t>price</a:t>
            </a:r>
            <a:r>
              <a:rPr lang="en-US" sz="2200" spc="-30" dirty="0"/>
              <a:t> </a:t>
            </a:r>
            <a:r>
              <a:rPr lang="en-US" sz="2200" spc="-10" dirty="0"/>
              <a:t>movements. </a:t>
            </a:r>
            <a:r>
              <a:rPr lang="en-US" sz="2200" dirty="0"/>
              <a:t>The</a:t>
            </a:r>
            <a:r>
              <a:rPr lang="en-US" sz="2200" spc="-45" dirty="0"/>
              <a:t> </a:t>
            </a:r>
            <a:r>
              <a:rPr lang="en-US" sz="2200" dirty="0"/>
              <a:t>training</a:t>
            </a:r>
            <a:r>
              <a:rPr lang="en-US" sz="2200" spc="-45" dirty="0"/>
              <a:t> </a:t>
            </a:r>
            <a:r>
              <a:rPr lang="en-US" sz="2200" dirty="0"/>
              <a:t>process</a:t>
            </a:r>
            <a:r>
              <a:rPr lang="en-US" sz="2200" spc="-50" dirty="0"/>
              <a:t> </a:t>
            </a:r>
            <a:r>
              <a:rPr lang="en-US" sz="2200" spc="-10" dirty="0"/>
              <a:t>involves</a:t>
            </a:r>
            <a:r>
              <a:rPr lang="en-US" sz="2200" spc="-75" dirty="0"/>
              <a:t> </a:t>
            </a:r>
            <a:r>
              <a:rPr lang="en-US" sz="2200" dirty="0"/>
              <a:t>adjusting</a:t>
            </a:r>
            <a:r>
              <a:rPr lang="en-US" sz="2200" spc="-45" dirty="0"/>
              <a:t> </a:t>
            </a:r>
            <a:r>
              <a:rPr lang="en-US" sz="2200" dirty="0"/>
              <a:t>the</a:t>
            </a:r>
            <a:r>
              <a:rPr lang="en-US" sz="2200" spc="-60" dirty="0"/>
              <a:t> </a:t>
            </a:r>
            <a:r>
              <a:rPr lang="en-US" sz="2200" dirty="0"/>
              <a:t>model's</a:t>
            </a:r>
            <a:r>
              <a:rPr lang="en-US" sz="2200" spc="-65" dirty="0"/>
              <a:t> </a:t>
            </a:r>
            <a:r>
              <a:rPr lang="en-US" sz="2200" spc="-10" dirty="0"/>
              <a:t>parameters</a:t>
            </a:r>
            <a:r>
              <a:rPr lang="en-US" sz="2200" spc="-35" dirty="0"/>
              <a:t> </a:t>
            </a:r>
            <a:r>
              <a:rPr lang="en-US" sz="2200" dirty="0"/>
              <a:t>to</a:t>
            </a:r>
            <a:r>
              <a:rPr lang="en-US" sz="2200" spc="-70" dirty="0"/>
              <a:t> </a:t>
            </a:r>
            <a:r>
              <a:rPr lang="en-US" sz="2200" dirty="0"/>
              <a:t>minimize</a:t>
            </a:r>
            <a:r>
              <a:rPr lang="en-US" sz="2200" spc="-75" dirty="0"/>
              <a:t> </a:t>
            </a:r>
            <a:r>
              <a:rPr lang="en-US" sz="2200" dirty="0"/>
              <a:t>prediction</a:t>
            </a:r>
            <a:r>
              <a:rPr lang="en-US" sz="2200" spc="-55" dirty="0"/>
              <a:t> </a:t>
            </a:r>
            <a:r>
              <a:rPr lang="en-US" sz="2200" spc="-10" dirty="0"/>
              <a:t>errors.</a:t>
            </a:r>
          </a:p>
          <a:p>
            <a:pPr marL="213360" marR="62230" indent="-201295">
              <a:lnSpc>
                <a:spcPct val="70300"/>
              </a:lnSpc>
              <a:spcBef>
                <a:spcPts val="865"/>
              </a:spcBef>
              <a:buFont typeface="Wingdings"/>
              <a:buChar char=""/>
              <a:tabLst>
                <a:tab pos="213360" algn="l"/>
              </a:tabLst>
            </a:pPr>
            <a:endParaRPr lang="en-US" sz="2200" dirty="0"/>
          </a:p>
          <a:p>
            <a:pPr marL="213360" marR="12065" indent="-201295">
              <a:lnSpc>
                <a:spcPct val="70000"/>
              </a:lnSpc>
              <a:spcBef>
                <a:spcPts val="880"/>
              </a:spcBef>
              <a:buFont typeface="Wingdings"/>
              <a:buChar char=""/>
              <a:tabLst>
                <a:tab pos="213360" algn="l"/>
              </a:tabLst>
            </a:pPr>
            <a:r>
              <a:rPr lang="en-US" sz="2200" b="1" spc="-10" dirty="0"/>
              <a:t>Evaluation</a:t>
            </a:r>
            <a:r>
              <a:rPr lang="en-US" sz="2200" spc="-10" dirty="0"/>
              <a:t>:</a:t>
            </a:r>
            <a:r>
              <a:rPr lang="en-US" sz="2200" spc="-40" dirty="0"/>
              <a:t> </a:t>
            </a:r>
            <a:r>
              <a:rPr lang="en-US" sz="2200" dirty="0"/>
              <a:t>The</a:t>
            </a:r>
            <a:r>
              <a:rPr lang="en-US" sz="2200" spc="-20" dirty="0"/>
              <a:t> </a:t>
            </a:r>
            <a:r>
              <a:rPr lang="en-US" sz="2200" dirty="0"/>
              <a:t>trained</a:t>
            </a:r>
            <a:r>
              <a:rPr lang="en-US" sz="2200" spc="-35" dirty="0"/>
              <a:t> </a:t>
            </a:r>
            <a:r>
              <a:rPr lang="en-US" sz="2200" dirty="0"/>
              <a:t>model</a:t>
            </a:r>
            <a:r>
              <a:rPr lang="en-US" sz="2200" spc="-40" dirty="0"/>
              <a:t> </a:t>
            </a:r>
            <a:r>
              <a:rPr lang="en-US" sz="2200" dirty="0"/>
              <a:t>is</a:t>
            </a:r>
            <a:r>
              <a:rPr lang="en-US" sz="2200" spc="-25" dirty="0"/>
              <a:t> </a:t>
            </a:r>
            <a:r>
              <a:rPr lang="en-US" sz="2200" spc="-10" dirty="0"/>
              <a:t>evaluated</a:t>
            </a:r>
            <a:r>
              <a:rPr lang="en-US" sz="2200" spc="-35" dirty="0"/>
              <a:t> </a:t>
            </a:r>
            <a:r>
              <a:rPr lang="en-US" sz="2200" dirty="0"/>
              <a:t>using</a:t>
            </a:r>
            <a:r>
              <a:rPr lang="en-US" sz="2200" spc="-45" dirty="0"/>
              <a:t> </a:t>
            </a:r>
            <a:r>
              <a:rPr lang="en-US" sz="2200" dirty="0"/>
              <a:t>a</a:t>
            </a:r>
            <a:r>
              <a:rPr lang="en-US" sz="2200" spc="-25" dirty="0"/>
              <a:t> </a:t>
            </a:r>
            <a:r>
              <a:rPr lang="en-US" sz="2200" spc="-10" dirty="0"/>
              <a:t>separate </a:t>
            </a:r>
            <a:r>
              <a:rPr lang="en-US" sz="2200" dirty="0"/>
              <a:t>dataset</a:t>
            </a:r>
            <a:r>
              <a:rPr lang="en-US" sz="2200" spc="-15" dirty="0"/>
              <a:t> </a:t>
            </a:r>
            <a:r>
              <a:rPr lang="en-US" sz="2200" dirty="0"/>
              <a:t>to</a:t>
            </a:r>
            <a:r>
              <a:rPr lang="en-US" sz="2200" spc="-40" dirty="0"/>
              <a:t> </a:t>
            </a:r>
            <a:r>
              <a:rPr lang="en-US" sz="2200" dirty="0"/>
              <a:t>assess</a:t>
            </a:r>
            <a:r>
              <a:rPr lang="en-US" sz="2200" spc="-10" dirty="0"/>
              <a:t> </a:t>
            </a:r>
            <a:r>
              <a:rPr lang="en-US" sz="2200" dirty="0"/>
              <a:t>its</a:t>
            </a:r>
            <a:r>
              <a:rPr lang="en-US" sz="2200" spc="-25" dirty="0"/>
              <a:t> </a:t>
            </a:r>
            <a:r>
              <a:rPr lang="en-US" sz="2200" spc="-10" dirty="0"/>
              <a:t>performance</a:t>
            </a:r>
            <a:r>
              <a:rPr lang="en-US" sz="2200" spc="-20" dirty="0"/>
              <a:t> </a:t>
            </a:r>
            <a:r>
              <a:rPr lang="en-US" sz="2200" spc="-25" dirty="0"/>
              <a:t>and </a:t>
            </a:r>
            <a:r>
              <a:rPr lang="en-US" sz="2200" spc="-10" dirty="0"/>
              <a:t>generalization</a:t>
            </a:r>
            <a:r>
              <a:rPr lang="en-US" sz="2200" spc="-60" dirty="0"/>
              <a:t> </a:t>
            </a:r>
            <a:r>
              <a:rPr lang="en-US" sz="2200" dirty="0"/>
              <a:t>capabilities.</a:t>
            </a:r>
            <a:r>
              <a:rPr lang="en-US" sz="2200" spc="-50" dirty="0"/>
              <a:t> </a:t>
            </a:r>
            <a:r>
              <a:rPr lang="en-US" sz="2200" spc="-10" dirty="0"/>
              <a:t>Evaluation</a:t>
            </a:r>
            <a:r>
              <a:rPr lang="en-US" sz="2200" spc="-40" dirty="0"/>
              <a:t> </a:t>
            </a:r>
            <a:r>
              <a:rPr lang="en-US" sz="2200" dirty="0"/>
              <a:t>metrics</a:t>
            </a:r>
            <a:r>
              <a:rPr lang="en-US" sz="2200" spc="-50" dirty="0"/>
              <a:t> </a:t>
            </a:r>
            <a:r>
              <a:rPr lang="en-US" sz="2200" dirty="0"/>
              <a:t>such</a:t>
            </a:r>
            <a:r>
              <a:rPr lang="en-US" sz="2200" spc="-45" dirty="0"/>
              <a:t> </a:t>
            </a:r>
            <a:r>
              <a:rPr lang="en-US" sz="2200" dirty="0"/>
              <a:t>as</a:t>
            </a:r>
            <a:r>
              <a:rPr lang="en-US" sz="2200" spc="-30" dirty="0"/>
              <a:t> </a:t>
            </a:r>
            <a:r>
              <a:rPr lang="en-US" sz="2200" dirty="0"/>
              <a:t>mean</a:t>
            </a:r>
            <a:r>
              <a:rPr lang="en-US" sz="2200" spc="-25" dirty="0"/>
              <a:t> </a:t>
            </a:r>
            <a:r>
              <a:rPr lang="en-US" sz="2200" dirty="0"/>
              <a:t>squared</a:t>
            </a:r>
            <a:r>
              <a:rPr lang="en-US" sz="2200" spc="-40" dirty="0"/>
              <a:t> </a:t>
            </a:r>
            <a:r>
              <a:rPr lang="en-US" sz="2200" spc="-30" dirty="0"/>
              <a:t>error,</a:t>
            </a:r>
            <a:r>
              <a:rPr lang="en-US" sz="2200" spc="-35" dirty="0"/>
              <a:t> </a:t>
            </a:r>
            <a:r>
              <a:rPr lang="en-US" sz="2200" spc="-10" dirty="0"/>
              <a:t>accuracy,</a:t>
            </a:r>
            <a:r>
              <a:rPr lang="en-US" sz="2200" spc="-35" dirty="0"/>
              <a:t> </a:t>
            </a:r>
            <a:r>
              <a:rPr lang="en-US" sz="2200" spc="-10" dirty="0"/>
              <a:t>precision, </a:t>
            </a:r>
            <a:r>
              <a:rPr lang="en-US" sz="2200" dirty="0"/>
              <a:t>recall,</a:t>
            </a:r>
            <a:r>
              <a:rPr lang="en-US" sz="2200" spc="-50" dirty="0"/>
              <a:t> </a:t>
            </a:r>
            <a:r>
              <a:rPr lang="en-US" sz="2200" dirty="0"/>
              <a:t>and</a:t>
            </a:r>
            <a:r>
              <a:rPr lang="en-US" sz="2200" spc="-45" dirty="0"/>
              <a:t> </a:t>
            </a:r>
            <a:r>
              <a:rPr lang="en-US" sz="2200" dirty="0"/>
              <a:t>F1-score</a:t>
            </a:r>
            <a:r>
              <a:rPr lang="en-US" sz="2200" spc="-25" dirty="0"/>
              <a:t> </a:t>
            </a:r>
            <a:r>
              <a:rPr lang="en-US" sz="2200" dirty="0"/>
              <a:t>are</a:t>
            </a:r>
            <a:r>
              <a:rPr lang="en-US" sz="2200" spc="-30" dirty="0"/>
              <a:t> </a:t>
            </a:r>
            <a:r>
              <a:rPr lang="en-US" sz="2200" dirty="0"/>
              <a:t>used</a:t>
            </a:r>
            <a:r>
              <a:rPr lang="en-US" sz="2200" spc="-45" dirty="0"/>
              <a:t> </a:t>
            </a:r>
            <a:r>
              <a:rPr lang="en-US" sz="2200" dirty="0"/>
              <a:t>to</a:t>
            </a:r>
            <a:r>
              <a:rPr lang="en-US" sz="2200" spc="-45" dirty="0"/>
              <a:t> </a:t>
            </a:r>
            <a:r>
              <a:rPr lang="en-US" sz="2200" dirty="0"/>
              <a:t>measure</a:t>
            </a:r>
            <a:r>
              <a:rPr lang="en-US" sz="2200" spc="-30" dirty="0"/>
              <a:t> </a:t>
            </a:r>
            <a:r>
              <a:rPr lang="en-US" sz="2200" dirty="0"/>
              <a:t>the</a:t>
            </a:r>
            <a:r>
              <a:rPr lang="en-US" sz="2200" spc="-50" dirty="0"/>
              <a:t> </a:t>
            </a:r>
            <a:r>
              <a:rPr lang="en-US" sz="2200" dirty="0"/>
              <a:t>model's</a:t>
            </a:r>
            <a:r>
              <a:rPr lang="en-US" sz="2200" spc="-30" dirty="0"/>
              <a:t> </a:t>
            </a:r>
            <a:r>
              <a:rPr lang="en-US" sz="2200" spc="-10" dirty="0"/>
              <a:t>predictive</a:t>
            </a:r>
            <a:r>
              <a:rPr lang="en-US" sz="2200" spc="-65" dirty="0"/>
              <a:t> </a:t>
            </a:r>
            <a:r>
              <a:rPr lang="en-US" sz="2200" spc="-10" dirty="0"/>
              <a:t>accuracy.</a:t>
            </a:r>
          </a:p>
          <a:p>
            <a:pPr marL="213360" marR="12065" indent="-201295">
              <a:lnSpc>
                <a:spcPct val="70000"/>
              </a:lnSpc>
              <a:spcBef>
                <a:spcPts val="880"/>
              </a:spcBef>
              <a:buFont typeface="Wingdings"/>
              <a:buChar char=""/>
              <a:tabLst>
                <a:tab pos="213360" algn="l"/>
              </a:tabLst>
            </a:pPr>
            <a:endParaRPr lang="en-US" sz="2200" dirty="0"/>
          </a:p>
          <a:p>
            <a:pPr marL="213360" marR="80645" indent="-201295">
              <a:lnSpc>
                <a:spcPct val="70000"/>
              </a:lnSpc>
              <a:spcBef>
                <a:spcPts val="880"/>
              </a:spcBef>
              <a:buFont typeface="Wingdings"/>
              <a:buChar char=""/>
              <a:tabLst>
                <a:tab pos="213360" algn="l"/>
              </a:tabLst>
            </a:pPr>
            <a:r>
              <a:rPr lang="en-US" sz="2200" b="1" dirty="0"/>
              <a:t>Prediction</a:t>
            </a:r>
            <a:r>
              <a:rPr lang="en-US" sz="2200" dirty="0"/>
              <a:t>:</a:t>
            </a:r>
            <a:r>
              <a:rPr lang="en-US" sz="2200" spc="-45" dirty="0"/>
              <a:t> </a:t>
            </a:r>
            <a:r>
              <a:rPr lang="en-US" sz="2200" dirty="0"/>
              <a:t>Once</a:t>
            </a:r>
            <a:r>
              <a:rPr lang="en-US" sz="2200" spc="-45" dirty="0"/>
              <a:t> </a:t>
            </a:r>
            <a:r>
              <a:rPr lang="en-US" sz="2200" dirty="0"/>
              <a:t>the</a:t>
            </a:r>
            <a:r>
              <a:rPr lang="en-US" sz="2200" spc="-45" dirty="0"/>
              <a:t> </a:t>
            </a:r>
            <a:r>
              <a:rPr lang="en-US" sz="2200" dirty="0"/>
              <a:t>model</a:t>
            </a:r>
            <a:r>
              <a:rPr lang="en-US" sz="2200" spc="-40" dirty="0"/>
              <a:t> </a:t>
            </a:r>
            <a:r>
              <a:rPr lang="en-US" sz="2200" dirty="0"/>
              <a:t>is</a:t>
            </a:r>
            <a:r>
              <a:rPr lang="en-US" sz="2200" spc="-30" dirty="0"/>
              <a:t> </a:t>
            </a:r>
            <a:r>
              <a:rPr lang="en-US" sz="2200" dirty="0"/>
              <a:t>trained</a:t>
            </a:r>
            <a:r>
              <a:rPr lang="en-US" sz="2200" spc="-20" dirty="0"/>
              <a:t> </a:t>
            </a:r>
            <a:r>
              <a:rPr lang="en-US" sz="2200" dirty="0"/>
              <a:t>and</a:t>
            </a:r>
            <a:r>
              <a:rPr lang="en-US" sz="2200" spc="-25" dirty="0"/>
              <a:t> </a:t>
            </a:r>
            <a:r>
              <a:rPr lang="en-US" sz="2200" spc="-10" dirty="0"/>
              <a:t>evaluated,</a:t>
            </a:r>
            <a:r>
              <a:rPr lang="en-US" sz="2200" spc="-40" dirty="0"/>
              <a:t> </a:t>
            </a:r>
            <a:r>
              <a:rPr lang="en-US" sz="2200" dirty="0"/>
              <a:t>it</a:t>
            </a:r>
            <a:r>
              <a:rPr lang="en-US" sz="2200" spc="-40" dirty="0"/>
              <a:t> </a:t>
            </a:r>
            <a:r>
              <a:rPr lang="en-US" sz="2200" dirty="0"/>
              <a:t>is</a:t>
            </a:r>
            <a:r>
              <a:rPr lang="en-US" sz="2200" spc="-30" dirty="0"/>
              <a:t> </a:t>
            </a:r>
            <a:r>
              <a:rPr lang="en-US" sz="2200" spc="-10" dirty="0"/>
              <a:t>deployed</a:t>
            </a:r>
            <a:r>
              <a:rPr lang="en-US" sz="2200" spc="-40" dirty="0"/>
              <a:t> </a:t>
            </a:r>
            <a:r>
              <a:rPr lang="en-US" sz="2200" dirty="0"/>
              <a:t>to</a:t>
            </a:r>
            <a:r>
              <a:rPr lang="en-US" sz="2200" spc="-40" dirty="0"/>
              <a:t> </a:t>
            </a:r>
            <a:r>
              <a:rPr lang="en-US" sz="2200" dirty="0"/>
              <a:t>make</a:t>
            </a:r>
            <a:r>
              <a:rPr lang="en-US" sz="2200" spc="-25" dirty="0"/>
              <a:t> </a:t>
            </a:r>
            <a:r>
              <a:rPr lang="en-US" sz="2200" dirty="0"/>
              <a:t>predictions</a:t>
            </a:r>
            <a:r>
              <a:rPr lang="en-US" sz="2200" spc="-65" dirty="0"/>
              <a:t> </a:t>
            </a:r>
            <a:r>
              <a:rPr lang="en-US" sz="2200" dirty="0"/>
              <a:t>on</a:t>
            </a:r>
            <a:r>
              <a:rPr lang="en-US" sz="2200" spc="-40" dirty="0"/>
              <a:t> </a:t>
            </a:r>
            <a:r>
              <a:rPr lang="en-US" sz="2200" spc="-10" dirty="0"/>
              <a:t>future </a:t>
            </a:r>
            <a:r>
              <a:rPr lang="en-US" sz="2200" dirty="0"/>
              <a:t>stock</a:t>
            </a:r>
            <a:r>
              <a:rPr lang="en-US" sz="2200" spc="-50" dirty="0"/>
              <a:t> </a:t>
            </a:r>
            <a:r>
              <a:rPr lang="en-US" sz="2200" dirty="0"/>
              <a:t>price</a:t>
            </a:r>
            <a:r>
              <a:rPr lang="en-US" sz="2200" spc="-50" dirty="0"/>
              <a:t> </a:t>
            </a:r>
            <a:r>
              <a:rPr lang="en-US" sz="2200" spc="-10" dirty="0"/>
              <a:t>movements</a:t>
            </a:r>
            <a:r>
              <a:rPr lang="en-US" sz="2200" spc="-55" dirty="0"/>
              <a:t> </a:t>
            </a:r>
            <a:r>
              <a:rPr lang="en-US" sz="2200" dirty="0"/>
              <a:t>based</a:t>
            </a:r>
            <a:r>
              <a:rPr lang="en-US" sz="2200" spc="-25" dirty="0"/>
              <a:t> </a:t>
            </a:r>
            <a:r>
              <a:rPr lang="en-US" sz="2200" dirty="0"/>
              <a:t>on</a:t>
            </a:r>
            <a:r>
              <a:rPr lang="en-US" sz="2200" spc="-45" dirty="0"/>
              <a:t> </a:t>
            </a:r>
            <a:r>
              <a:rPr lang="en-US" sz="2200" dirty="0"/>
              <a:t>new</a:t>
            </a:r>
            <a:r>
              <a:rPr lang="en-US" sz="2200" spc="-50" dirty="0"/>
              <a:t> </a:t>
            </a:r>
            <a:r>
              <a:rPr lang="en-US" sz="2200" dirty="0"/>
              <a:t>incoming</a:t>
            </a:r>
            <a:r>
              <a:rPr lang="en-US" sz="2200" spc="-65" dirty="0"/>
              <a:t> </a:t>
            </a:r>
            <a:r>
              <a:rPr lang="en-US" sz="2200" dirty="0"/>
              <a:t>data.</a:t>
            </a:r>
            <a:r>
              <a:rPr lang="en-US" sz="2200" spc="-40" dirty="0"/>
              <a:t> </a:t>
            </a:r>
            <a:r>
              <a:rPr lang="en-US" sz="2200" dirty="0"/>
              <a:t>Predictions</a:t>
            </a:r>
            <a:r>
              <a:rPr lang="en-US" sz="2200" spc="-40" dirty="0"/>
              <a:t> </a:t>
            </a:r>
            <a:r>
              <a:rPr lang="en-US" sz="2200" dirty="0"/>
              <a:t>may</a:t>
            </a:r>
            <a:r>
              <a:rPr lang="en-US" sz="2200" spc="-40" dirty="0"/>
              <a:t> </a:t>
            </a:r>
            <a:r>
              <a:rPr lang="en-US" sz="2200" dirty="0"/>
              <a:t>include</a:t>
            </a:r>
            <a:r>
              <a:rPr lang="en-US" sz="2200" spc="-65" dirty="0"/>
              <a:t> </a:t>
            </a:r>
            <a:r>
              <a:rPr lang="en-US" sz="2200" spc="-10" dirty="0"/>
              <a:t>short-</a:t>
            </a:r>
            <a:r>
              <a:rPr lang="en-US" sz="2200" dirty="0"/>
              <a:t>term</a:t>
            </a:r>
            <a:r>
              <a:rPr lang="en-US" sz="2200" spc="-20" dirty="0"/>
              <a:t> </a:t>
            </a:r>
            <a:r>
              <a:rPr lang="en-US" sz="2200" spc="-10" dirty="0"/>
              <a:t>price </a:t>
            </a:r>
            <a:r>
              <a:rPr lang="en-US" sz="2200" dirty="0"/>
              <a:t>fluctuations,</a:t>
            </a:r>
            <a:r>
              <a:rPr lang="en-US" sz="2200" spc="-50" dirty="0"/>
              <a:t> </a:t>
            </a:r>
            <a:r>
              <a:rPr lang="en-US" sz="2200" spc="-10" dirty="0"/>
              <a:t>long-</a:t>
            </a:r>
            <a:r>
              <a:rPr lang="en-US" sz="2200" dirty="0"/>
              <a:t>term</a:t>
            </a:r>
            <a:r>
              <a:rPr lang="en-US" sz="2200" spc="-45" dirty="0"/>
              <a:t> </a:t>
            </a:r>
            <a:r>
              <a:rPr lang="en-US" sz="2200" dirty="0"/>
              <a:t>trends,</a:t>
            </a:r>
            <a:r>
              <a:rPr lang="en-US" sz="2200" spc="-45" dirty="0"/>
              <a:t> </a:t>
            </a:r>
            <a:r>
              <a:rPr lang="en-US" sz="2200" dirty="0"/>
              <a:t>buy/sell</a:t>
            </a:r>
            <a:r>
              <a:rPr lang="en-US" sz="2200" spc="-50" dirty="0"/>
              <a:t> </a:t>
            </a:r>
            <a:r>
              <a:rPr lang="en-US" sz="2200" spc="-10" dirty="0"/>
              <a:t>recommendations,</a:t>
            </a:r>
            <a:r>
              <a:rPr lang="en-US" sz="2200" spc="-75" dirty="0"/>
              <a:t> </a:t>
            </a:r>
            <a:r>
              <a:rPr lang="en-US" sz="2200" dirty="0"/>
              <a:t>or</a:t>
            </a:r>
            <a:r>
              <a:rPr lang="en-US" sz="2200" spc="-45" dirty="0"/>
              <a:t> </a:t>
            </a:r>
            <a:r>
              <a:rPr lang="en-US" sz="2200" dirty="0"/>
              <a:t>risk</a:t>
            </a:r>
            <a:r>
              <a:rPr lang="en-US" sz="2200" spc="-55" dirty="0"/>
              <a:t> </a:t>
            </a:r>
            <a:r>
              <a:rPr lang="en-US" sz="2200" spc="-10" dirty="0"/>
              <a:t>assessments.</a:t>
            </a:r>
          </a:p>
          <a:p>
            <a:pPr marL="213360" marR="80645" indent="-201295">
              <a:lnSpc>
                <a:spcPct val="70000"/>
              </a:lnSpc>
              <a:spcBef>
                <a:spcPts val="880"/>
              </a:spcBef>
              <a:buFont typeface="Wingdings"/>
              <a:buChar char=""/>
              <a:tabLst>
                <a:tab pos="213360" algn="l"/>
              </a:tabLst>
            </a:pPr>
            <a:endParaRPr lang="en-US" sz="2200" dirty="0"/>
          </a:p>
          <a:p>
            <a:pPr marL="213360" marR="5080" indent="-201295">
              <a:lnSpc>
                <a:spcPct val="70300"/>
              </a:lnSpc>
              <a:spcBef>
                <a:spcPts val="875"/>
              </a:spcBef>
              <a:buFont typeface="Wingdings"/>
              <a:buChar char=""/>
              <a:tabLst>
                <a:tab pos="213360" algn="l"/>
              </a:tabLst>
            </a:pPr>
            <a:r>
              <a:rPr lang="en-US" sz="2200" b="1" spc="-10" dirty="0"/>
              <a:t>Monitoring</a:t>
            </a:r>
            <a:r>
              <a:rPr lang="en-US" sz="2200" b="1" spc="-45" dirty="0"/>
              <a:t> </a:t>
            </a:r>
            <a:r>
              <a:rPr lang="en-US" sz="2200" b="1" dirty="0"/>
              <a:t>and</a:t>
            </a:r>
            <a:r>
              <a:rPr lang="en-US" sz="2200" b="1" spc="-15" dirty="0"/>
              <a:t> </a:t>
            </a:r>
            <a:r>
              <a:rPr lang="en-US" sz="2200" b="1" spc="-10" dirty="0"/>
              <a:t>Refinement:</a:t>
            </a:r>
            <a:r>
              <a:rPr lang="en-US" sz="2200" b="1" spc="-25" dirty="0"/>
              <a:t> </a:t>
            </a:r>
            <a:r>
              <a:rPr lang="en-US" sz="2200" dirty="0"/>
              <a:t>The</a:t>
            </a:r>
            <a:r>
              <a:rPr lang="en-US" sz="2200" spc="-5" dirty="0"/>
              <a:t> </a:t>
            </a:r>
            <a:r>
              <a:rPr lang="en-US" sz="2200" spc="-10" dirty="0"/>
              <a:t>performance</a:t>
            </a:r>
            <a:r>
              <a:rPr lang="en-US" sz="2200" spc="-20" dirty="0"/>
              <a:t> </a:t>
            </a:r>
            <a:r>
              <a:rPr lang="en-US" sz="2200" dirty="0"/>
              <a:t>of the</a:t>
            </a:r>
            <a:r>
              <a:rPr lang="en-US" sz="2200" spc="-20" dirty="0"/>
              <a:t> </a:t>
            </a:r>
            <a:r>
              <a:rPr lang="en-US" sz="2200" dirty="0"/>
              <a:t>prediction</a:t>
            </a:r>
            <a:r>
              <a:rPr lang="en-US" sz="2200" spc="-35" dirty="0"/>
              <a:t> </a:t>
            </a:r>
            <a:r>
              <a:rPr lang="en-US" sz="2200" dirty="0"/>
              <a:t>model</a:t>
            </a:r>
            <a:r>
              <a:rPr lang="en-US" sz="2200" spc="-20" dirty="0"/>
              <a:t> </a:t>
            </a:r>
            <a:r>
              <a:rPr lang="en-US" sz="2200" dirty="0"/>
              <a:t>is</a:t>
            </a:r>
            <a:r>
              <a:rPr lang="en-US" sz="2200" spc="-30" dirty="0"/>
              <a:t> </a:t>
            </a:r>
            <a:r>
              <a:rPr lang="en-US" sz="2200" spc="-10" dirty="0"/>
              <a:t>continuously</a:t>
            </a:r>
            <a:r>
              <a:rPr lang="en-US" sz="2200" spc="-45" dirty="0"/>
              <a:t> </a:t>
            </a:r>
            <a:r>
              <a:rPr lang="en-US" sz="2200" spc="-10" dirty="0"/>
              <a:t>monitored, </a:t>
            </a:r>
            <a:r>
              <a:rPr lang="en-US" sz="2200" dirty="0"/>
              <a:t>and</a:t>
            </a:r>
            <a:r>
              <a:rPr lang="en-US" sz="2200" spc="-40" dirty="0"/>
              <a:t> </a:t>
            </a:r>
            <a:r>
              <a:rPr lang="en-US" sz="2200" dirty="0"/>
              <a:t>the</a:t>
            </a:r>
            <a:r>
              <a:rPr lang="en-US" sz="2200" spc="-30" dirty="0"/>
              <a:t> </a:t>
            </a:r>
            <a:r>
              <a:rPr lang="en-US" sz="2200" dirty="0"/>
              <a:t>model</a:t>
            </a:r>
            <a:r>
              <a:rPr lang="en-US" sz="2200" spc="-45" dirty="0"/>
              <a:t> </a:t>
            </a:r>
            <a:r>
              <a:rPr lang="en-US" sz="2200" dirty="0"/>
              <a:t>may</a:t>
            </a:r>
            <a:r>
              <a:rPr lang="en-US" sz="2200" spc="-35" dirty="0"/>
              <a:t> </a:t>
            </a:r>
            <a:r>
              <a:rPr lang="en-US" sz="2200" dirty="0"/>
              <a:t>be</a:t>
            </a:r>
            <a:r>
              <a:rPr lang="en-US" sz="2200" spc="-45" dirty="0"/>
              <a:t> </a:t>
            </a:r>
            <a:r>
              <a:rPr lang="en-US" sz="2200" dirty="0"/>
              <a:t>refined</a:t>
            </a:r>
            <a:r>
              <a:rPr lang="en-US" sz="2200" spc="-40" dirty="0"/>
              <a:t> </a:t>
            </a:r>
            <a:r>
              <a:rPr lang="en-US" sz="2200" dirty="0"/>
              <a:t>or</a:t>
            </a:r>
            <a:r>
              <a:rPr lang="en-US" sz="2200" spc="-30" dirty="0"/>
              <a:t> </a:t>
            </a:r>
            <a:r>
              <a:rPr lang="en-US" sz="2200" spc="-10" dirty="0"/>
              <a:t>updated</a:t>
            </a:r>
            <a:r>
              <a:rPr lang="en-US" sz="2200" spc="-55" dirty="0"/>
              <a:t> </a:t>
            </a:r>
            <a:r>
              <a:rPr lang="en-US" sz="2200" dirty="0"/>
              <a:t>periodically</a:t>
            </a:r>
            <a:r>
              <a:rPr lang="en-US" sz="2200" spc="-45" dirty="0"/>
              <a:t> </a:t>
            </a:r>
            <a:r>
              <a:rPr lang="en-US" sz="2200" dirty="0"/>
              <a:t>to</a:t>
            </a:r>
            <a:r>
              <a:rPr lang="en-US" sz="2200" spc="-45" dirty="0"/>
              <a:t> </a:t>
            </a:r>
            <a:r>
              <a:rPr lang="en-US" sz="2200" dirty="0"/>
              <a:t>adapt</a:t>
            </a:r>
            <a:r>
              <a:rPr lang="en-US" sz="2200" spc="-40" dirty="0"/>
              <a:t> </a:t>
            </a:r>
            <a:r>
              <a:rPr lang="en-US" sz="2200" dirty="0"/>
              <a:t>to</a:t>
            </a:r>
            <a:r>
              <a:rPr lang="en-US" sz="2200" spc="-45" dirty="0"/>
              <a:t> </a:t>
            </a:r>
            <a:r>
              <a:rPr lang="en-US" sz="2200" dirty="0"/>
              <a:t>changing</a:t>
            </a:r>
            <a:r>
              <a:rPr lang="en-US" sz="2200" spc="-50" dirty="0"/>
              <a:t> </a:t>
            </a:r>
            <a:r>
              <a:rPr lang="en-US" sz="2200" spc="-10" dirty="0"/>
              <a:t>market</a:t>
            </a:r>
            <a:r>
              <a:rPr lang="en-US" sz="2200" spc="-20" dirty="0"/>
              <a:t> </a:t>
            </a:r>
            <a:r>
              <a:rPr lang="en-US" sz="2200" spc="-10" dirty="0"/>
              <a:t>conditions</a:t>
            </a:r>
            <a:r>
              <a:rPr lang="en-US" sz="2200" spc="500" dirty="0"/>
              <a:t> </a:t>
            </a:r>
            <a:r>
              <a:rPr lang="en-US" sz="2200" dirty="0"/>
              <a:t>and</a:t>
            </a:r>
            <a:r>
              <a:rPr lang="en-US" sz="2200" spc="-50" dirty="0"/>
              <a:t> </a:t>
            </a:r>
            <a:r>
              <a:rPr lang="en-US" sz="2200" spc="-10" dirty="0"/>
              <a:t>improve</a:t>
            </a:r>
            <a:r>
              <a:rPr lang="en-US" sz="2200" spc="-55" dirty="0"/>
              <a:t> </a:t>
            </a:r>
            <a:r>
              <a:rPr lang="en-US" sz="2200" dirty="0"/>
              <a:t>prediction</a:t>
            </a:r>
            <a:r>
              <a:rPr lang="en-US" sz="2200" spc="-45" dirty="0"/>
              <a:t> </a:t>
            </a:r>
            <a:r>
              <a:rPr lang="en-US" sz="2200" spc="-10" dirty="0"/>
              <a:t>accuracy.</a:t>
            </a:r>
            <a:endParaRPr lang="en-US" sz="2200" dirty="0"/>
          </a:p>
          <a:p>
            <a:endParaRPr lang="en-IN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B39B7-F16A-7836-AA83-3BDB56B71325}"/>
              </a:ext>
            </a:extLst>
          </p:cNvPr>
          <p:cNvSpPr txBox="1"/>
          <p:nvPr/>
        </p:nvSpPr>
        <p:spPr>
          <a:xfrm>
            <a:off x="3365500" y="50482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Process Flow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1837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15"/>
              </a:spcBef>
            </a:pPr>
            <a:r>
              <a:rPr dirty="0"/>
              <a:t>Challenges</a:t>
            </a:r>
            <a:r>
              <a:rPr spc="-30" dirty="0"/>
              <a:t> </a:t>
            </a:r>
            <a:r>
              <a:rPr dirty="0"/>
              <a:t>/</a:t>
            </a:r>
            <a:r>
              <a:rPr spc="-60" dirty="0"/>
              <a:t> </a:t>
            </a:r>
            <a:r>
              <a:rPr spc="-10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76" y="2319027"/>
            <a:ext cx="9043035" cy="3606052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13360" marR="160655" indent="-201295">
              <a:lnSpc>
                <a:spcPct val="70300"/>
              </a:lnSpc>
              <a:spcBef>
                <a:spcPts val="725"/>
              </a:spcBef>
              <a:buFont typeface="Arial MT"/>
              <a:buChar char="•"/>
              <a:tabLst>
                <a:tab pos="213360" algn="l"/>
              </a:tabLst>
            </a:pP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In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particular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application</a:t>
            </a:r>
            <a:r>
              <a:rPr sz="17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stock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market</a:t>
            </a:r>
            <a:r>
              <a:rPr sz="17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prediction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using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AI,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several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challenges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issues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may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arise,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including:</a:t>
            </a:r>
            <a:endParaRPr sz="1750" dirty="0">
              <a:latin typeface="Calibri"/>
              <a:cs typeface="Calibri"/>
            </a:endParaRPr>
          </a:p>
          <a:p>
            <a:pPr marL="213360" indent="-200660">
              <a:lnSpc>
                <a:spcPts val="1780"/>
              </a:lnSpc>
              <a:spcBef>
                <a:spcPts val="250"/>
              </a:spcBef>
              <a:buAutoNum type="arabicPeriod"/>
              <a:tabLst>
                <a:tab pos="213360" algn="l"/>
              </a:tabLst>
            </a:pPr>
            <a:r>
              <a:rPr sz="1750" b="1" dirty="0">
                <a:solidFill>
                  <a:srgbClr val="0C0C0C"/>
                </a:solidFill>
                <a:latin typeface="Calibri"/>
                <a:cs typeface="Calibri"/>
              </a:rPr>
              <a:t>Data</a:t>
            </a:r>
            <a:r>
              <a:rPr sz="1750" b="1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b="1" dirty="0">
                <a:solidFill>
                  <a:srgbClr val="0C0C0C"/>
                </a:solidFill>
                <a:latin typeface="Calibri"/>
                <a:cs typeface="Calibri"/>
              </a:rPr>
              <a:t>Quality:</a:t>
            </a:r>
            <a:r>
              <a:rPr sz="1750" b="1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One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most</a:t>
            </a:r>
            <a:r>
              <a:rPr sz="17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significant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challenges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is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ensuring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quality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reliability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endParaRPr sz="1750" dirty="0">
              <a:latin typeface="Calibri"/>
              <a:cs typeface="Calibri"/>
            </a:endParaRPr>
          </a:p>
          <a:p>
            <a:pPr marL="213360" marR="90805">
              <a:lnSpc>
                <a:spcPct val="70300"/>
              </a:lnSpc>
              <a:spcBef>
                <a:spcPts val="305"/>
              </a:spcBef>
            </a:pP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data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used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for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training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predictive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models.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Data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may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contain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errors,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inconsistencies,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or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missing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values,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which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can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adversely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affect</a:t>
            </a:r>
            <a:r>
              <a:rPr sz="17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performance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AI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algorithms.</a:t>
            </a:r>
            <a:endParaRPr sz="1750" dirty="0">
              <a:latin typeface="Calibri"/>
              <a:cs typeface="Calibri"/>
            </a:endParaRPr>
          </a:p>
          <a:p>
            <a:pPr marL="213360" indent="-200660">
              <a:lnSpc>
                <a:spcPts val="1789"/>
              </a:lnSpc>
              <a:spcBef>
                <a:spcPts val="254"/>
              </a:spcBef>
              <a:buAutoNum type="arabicPeriod" startAt="2"/>
              <a:tabLst>
                <a:tab pos="213360" algn="l"/>
              </a:tabLst>
            </a:pPr>
            <a:r>
              <a:rPr sz="1750" b="1" dirty="0">
                <a:solidFill>
                  <a:srgbClr val="0C0C0C"/>
                </a:solidFill>
                <a:latin typeface="Calibri"/>
                <a:cs typeface="Calibri"/>
              </a:rPr>
              <a:t>Overfitting:</a:t>
            </a:r>
            <a:r>
              <a:rPr sz="1750" b="1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Overfitting</a:t>
            </a:r>
            <a:r>
              <a:rPr sz="17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occurs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when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model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learns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noise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or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random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fluctuations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in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training</a:t>
            </a:r>
            <a:endParaRPr sz="1750" dirty="0">
              <a:latin typeface="Calibri"/>
              <a:cs typeface="Calibri"/>
            </a:endParaRPr>
          </a:p>
          <a:p>
            <a:pPr marL="213360" marR="704850">
              <a:lnSpc>
                <a:spcPct val="69700"/>
              </a:lnSpc>
              <a:spcBef>
                <a:spcPts val="325"/>
              </a:spcBef>
            </a:pP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data,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leading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poor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generalization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17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new,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unseen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data.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Balancing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model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complexity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and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generalization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is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crucial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avoid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overfitting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ensure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robust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performance.</a:t>
            </a:r>
            <a:endParaRPr sz="1750" dirty="0">
              <a:latin typeface="Calibri"/>
              <a:cs typeface="Calibri"/>
            </a:endParaRPr>
          </a:p>
          <a:p>
            <a:pPr marL="213360" indent="-200660">
              <a:lnSpc>
                <a:spcPts val="1789"/>
              </a:lnSpc>
              <a:spcBef>
                <a:spcPts val="250"/>
              </a:spcBef>
              <a:buAutoNum type="arabicPeriod" startAt="3"/>
              <a:tabLst>
                <a:tab pos="213360" algn="l"/>
              </a:tabLst>
            </a:pPr>
            <a:r>
              <a:rPr sz="1750" b="1" dirty="0">
                <a:solidFill>
                  <a:srgbClr val="0C0C0C"/>
                </a:solidFill>
                <a:latin typeface="Calibri"/>
                <a:cs typeface="Calibri"/>
              </a:rPr>
              <a:t>Feature</a:t>
            </a:r>
            <a:r>
              <a:rPr sz="1750" b="1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b="1" dirty="0">
                <a:solidFill>
                  <a:srgbClr val="0C0C0C"/>
                </a:solidFill>
                <a:latin typeface="Calibri"/>
                <a:cs typeface="Calibri"/>
              </a:rPr>
              <a:t>Selection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: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Identifying</a:t>
            </a:r>
            <a:r>
              <a:rPr sz="17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relevant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features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or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predictors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that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impact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stock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prices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can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be</a:t>
            </a:r>
            <a:endParaRPr sz="1750" dirty="0">
              <a:latin typeface="Calibri"/>
              <a:cs typeface="Calibri"/>
            </a:endParaRPr>
          </a:p>
          <a:p>
            <a:pPr marL="213360">
              <a:lnSpc>
                <a:spcPts val="1475"/>
              </a:lnSpc>
            </a:pP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challenging,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especially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in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highly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dynamic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complex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financial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markets.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Choosing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right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set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endParaRPr sz="1750" dirty="0">
              <a:latin typeface="Calibri"/>
              <a:cs typeface="Calibri"/>
            </a:endParaRPr>
          </a:p>
          <a:p>
            <a:pPr marL="213360" marR="172720">
              <a:lnSpc>
                <a:spcPct val="69700"/>
              </a:lnSpc>
              <a:spcBef>
                <a:spcPts val="325"/>
              </a:spcBef>
            </a:pP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features</a:t>
            </a:r>
            <a:r>
              <a:rPr sz="17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while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avoiding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irrelevant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or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redundant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ones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is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essential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for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building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accurate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predictive models.</a:t>
            </a:r>
            <a:endParaRPr sz="1750" dirty="0">
              <a:latin typeface="Calibri"/>
              <a:cs typeface="Calibri"/>
            </a:endParaRPr>
          </a:p>
          <a:p>
            <a:pPr marL="213360" indent="-200660">
              <a:lnSpc>
                <a:spcPts val="1789"/>
              </a:lnSpc>
              <a:spcBef>
                <a:spcPts val="254"/>
              </a:spcBef>
              <a:buAutoNum type="arabicPeriod" startAt="4"/>
              <a:tabLst>
                <a:tab pos="213360" algn="l"/>
              </a:tabLst>
            </a:pPr>
            <a:r>
              <a:rPr sz="1750" b="1" dirty="0">
                <a:solidFill>
                  <a:srgbClr val="0C0C0C"/>
                </a:solidFill>
                <a:latin typeface="Calibri"/>
                <a:cs typeface="Calibri"/>
              </a:rPr>
              <a:t>Market</a:t>
            </a:r>
            <a:r>
              <a:rPr sz="1750" b="1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b="1" dirty="0">
                <a:solidFill>
                  <a:srgbClr val="0C0C0C"/>
                </a:solidFill>
                <a:latin typeface="Calibri"/>
                <a:cs typeface="Calibri"/>
              </a:rPr>
              <a:t>Dynamics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: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Financial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markets</a:t>
            </a:r>
            <a:r>
              <a:rPr sz="17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are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influenced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by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myriad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factors,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including</a:t>
            </a:r>
            <a:r>
              <a:rPr sz="17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economic</a:t>
            </a:r>
            <a:endParaRPr sz="1750" dirty="0">
              <a:latin typeface="Calibri"/>
              <a:cs typeface="Calibri"/>
            </a:endParaRPr>
          </a:p>
          <a:p>
            <a:pPr marL="213360">
              <a:lnSpc>
                <a:spcPts val="1475"/>
              </a:lnSpc>
            </a:pP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indicators,</a:t>
            </a:r>
            <a:r>
              <a:rPr sz="17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geopolitical</a:t>
            </a:r>
            <a:r>
              <a:rPr sz="1750" spc="-8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events,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investor</a:t>
            </a:r>
            <a:r>
              <a:rPr sz="1750" spc="-8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sentiment,</a:t>
            </a:r>
            <a:r>
              <a:rPr sz="17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market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0C0C0C"/>
                </a:solidFill>
                <a:latin typeface="Calibri"/>
                <a:cs typeface="Calibri"/>
              </a:rPr>
              <a:t>psychology.</a:t>
            </a:r>
            <a:r>
              <a:rPr sz="17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Capturing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complex</a:t>
            </a:r>
            <a:endParaRPr sz="1750" dirty="0">
              <a:latin typeface="Calibri"/>
              <a:cs typeface="Calibri"/>
            </a:endParaRPr>
          </a:p>
          <a:p>
            <a:pPr marL="213360" marR="268605">
              <a:lnSpc>
                <a:spcPct val="69700"/>
              </a:lnSpc>
              <a:spcBef>
                <a:spcPts val="320"/>
              </a:spcBef>
            </a:pP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interactions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between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these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factors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stock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price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movements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presents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significant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challenge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for</a:t>
            </a:r>
            <a:r>
              <a:rPr sz="175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AI-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based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prediction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models.</a:t>
            </a:r>
            <a:endParaRPr sz="175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9783" y="1320751"/>
            <a:ext cx="3470910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/>
              <a:t>Literature</a:t>
            </a:r>
            <a:r>
              <a:rPr spc="-135" dirty="0"/>
              <a:t> </a:t>
            </a:r>
            <a:r>
              <a:rPr spc="-10" dirty="0"/>
              <a:t>Survey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1322" y="1924050"/>
          <a:ext cx="9103358" cy="4345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4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3080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Author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0">
                <a:tc>
                  <a:txBody>
                    <a:bodyPr/>
                    <a:lstStyle/>
                    <a:p>
                      <a:pPr marL="78740" marR="349885">
                        <a:lnSpc>
                          <a:spcPct val="101899"/>
                        </a:lnSpc>
                        <a:spcBef>
                          <a:spcPts val="20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Troy</a:t>
                      </a:r>
                      <a:r>
                        <a:rPr sz="15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J.</a:t>
                      </a:r>
                      <a:r>
                        <a:rPr sz="155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Strader,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Drake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University,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John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J.</a:t>
                      </a:r>
                      <a:r>
                        <a:rPr sz="15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Rozycki,</a:t>
                      </a:r>
                      <a:r>
                        <a:rPr sz="15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Drake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Univ,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8740" marR="370840">
                        <a:lnSpc>
                          <a:spcPct val="101899"/>
                        </a:lnSpc>
                        <a:spcBef>
                          <a:spcPts val="200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55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5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Stock</a:t>
                      </a:r>
                      <a:r>
                        <a:rPr sz="15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Market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Prediction</a:t>
                      </a:r>
                      <a:r>
                        <a:rPr sz="15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Studies:</a:t>
                      </a:r>
                      <a:r>
                        <a:rPr sz="15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Review</a:t>
                      </a:r>
                      <a:r>
                        <a:rPr sz="15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Research</a:t>
                      </a:r>
                      <a:r>
                        <a:rPr sz="15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Directions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8740" marR="118745">
                        <a:lnSpc>
                          <a:spcPct val="101800"/>
                        </a:lnSpc>
                        <a:spcBef>
                          <a:spcPts val="204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systematic</a:t>
                      </a:r>
                      <a:r>
                        <a:rPr sz="15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literature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review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methodology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5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identify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relevant</a:t>
                      </a:r>
                      <a:r>
                        <a:rPr sz="15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peer-reviewed</a:t>
                      </a:r>
                      <a:r>
                        <a:rPr sz="15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journal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articles</a:t>
                      </a:r>
                      <a:r>
                        <a:rPr sz="15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past</a:t>
                      </a:r>
                      <a:r>
                        <a:rPr sz="15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twenty</a:t>
                      </a:r>
                      <a:r>
                        <a:rPr sz="15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years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categorize</a:t>
                      </a:r>
                      <a:r>
                        <a:rPr sz="15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studies</a:t>
                      </a:r>
                      <a:r>
                        <a:rPr sz="15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5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have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similar</a:t>
                      </a:r>
                      <a:r>
                        <a:rPr sz="15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methods</a:t>
                      </a:r>
                      <a:r>
                        <a:rPr sz="15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55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contexts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547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Yixin</a:t>
                      </a:r>
                      <a:r>
                        <a:rPr sz="15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Guo,</a:t>
                      </a:r>
                      <a:r>
                        <a:rPr sz="15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Södertörn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University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8740" marR="683260">
                        <a:lnSpc>
                          <a:spcPct val="101899"/>
                        </a:lnSpc>
                        <a:spcBef>
                          <a:spcPts val="190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Stock</a:t>
                      </a:r>
                      <a:r>
                        <a:rPr sz="15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Price</a:t>
                      </a:r>
                      <a:r>
                        <a:rPr sz="15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Prediction</a:t>
                      </a:r>
                      <a:r>
                        <a:rPr sz="15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Using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55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Learning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8740" marR="129539">
                        <a:lnSpc>
                          <a:spcPct val="101800"/>
                        </a:lnSpc>
                        <a:spcBef>
                          <a:spcPts val="190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55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introduces</a:t>
                      </a:r>
                      <a:r>
                        <a:rPr sz="15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theoretical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knowledgeof</a:t>
                      </a:r>
                      <a:r>
                        <a:rPr sz="155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time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series</a:t>
                      </a:r>
                      <a:r>
                        <a:rPr sz="15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model</a:t>
                      </a:r>
                      <a:r>
                        <a:rPr sz="15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5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LSTM</a:t>
                      </a:r>
                      <a:r>
                        <a:rPr sz="15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neural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network,,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then</a:t>
                      </a:r>
                      <a:r>
                        <a:rPr sz="15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use</a:t>
                      </a:r>
                      <a:r>
                        <a:rPr sz="15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root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mean</a:t>
                      </a:r>
                      <a:r>
                        <a:rPr sz="15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square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error</a:t>
                      </a:r>
                      <a:r>
                        <a:rPr sz="15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5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compare</a:t>
                      </a:r>
                      <a:r>
                        <a:rPr sz="15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prediction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results</a:t>
                      </a:r>
                      <a:r>
                        <a:rPr sz="15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5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several</a:t>
                      </a:r>
                      <a:r>
                        <a:rPr sz="155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models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435" y="1320751"/>
            <a:ext cx="4678045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/>
              <a:t>Existing</a:t>
            </a:r>
            <a:r>
              <a:rPr spc="-45" dirty="0"/>
              <a:t> </a:t>
            </a:r>
            <a:r>
              <a:rPr dirty="0"/>
              <a:t>System</a:t>
            </a:r>
            <a:r>
              <a:rPr spc="-30" dirty="0"/>
              <a:t> </a:t>
            </a:r>
            <a:r>
              <a:rPr dirty="0"/>
              <a:t>/</a:t>
            </a:r>
            <a:r>
              <a:rPr spc="-105" dirty="0"/>
              <a:t> </a:t>
            </a:r>
            <a:r>
              <a:rPr spc="-25" dirty="0"/>
              <a:t>Work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12725" indent="-20002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12725" algn="l"/>
              </a:tabLst>
            </a:pPr>
            <a:r>
              <a:rPr b="1" dirty="0">
                <a:latin typeface="Calibri"/>
                <a:cs typeface="Calibri"/>
              </a:rPr>
              <a:t>Existing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Dataset:</a:t>
            </a:r>
          </a:p>
          <a:p>
            <a:pPr marL="213360" marR="5080" indent="-201295">
              <a:lnSpc>
                <a:spcPct val="80100"/>
              </a:lnSpc>
              <a:spcBef>
                <a:spcPts val="885"/>
              </a:spcBef>
              <a:buSzPct val="95918"/>
              <a:buAutoNum type="arabicPeriod"/>
              <a:tabLst>
                <a:tab pos="213360" algn="l"/>
                <a:tab pos="254635" algn="l"/>
              </a:tabLst>
            </a:pPr>
            <a:r>
              <a:rPr b="1" dirty="0">
                <a:latin typeface="Calibri"/>
                <a:cs typeface="Calibri"/>
              </a:rPr>
              <a:t>	Historical</a:t>
            </a:r>
            <a:r>
              <a:rPr b="1" spc="-8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Stock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Price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Data: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dirty="0"/>
              <a:t>Utilize</a:t>
            </a:r>
            <a:r>
              <a:rPr spc="-100" dirty="0"/>
              <a:t> </a:t>
            </a:r>
            <a:r>
              <a:rPr spc="-10" dirty="0"/>
              <a:t>datasets</a:t>
            </a:r>
            <a:r>
              <a:rPr spc="-105" dirty="0"/>
              <a:t> </a:t>
            </a:r>
            <a:r>
              <a:rPr dirty="0"/>
              <a:t>containing</a:t>
            </a:r>
            <a:r>
              <a:rPr spc="-105" dirty="0"/>
              <a:t> </a:t>
            </a:r>
            <a:r>
              <a:rPr dirty="0"/>
              <a:t>historical</a:t>
            </a:r>
            <a:r>
              <a:rPr spc="-85" dirty="0"/>
              <a:t> </a:t>
            </a:r>
            <a:r>
              <a:rPr spc="-10" dirty="0"/>
              <a:t>stock </a:t>
            </a:r>
            <a:r>
              <a:rPr dirty="0"/>
              <a:t>price</a:t>
            </a:r>
            <a:r>
              <a:rPr spc="-55" dirty="0"/>
              <a:t> </a:t>
            </a:r>
            <a:r>
              <a:rPr spc="-10" dirty="0"/>
              <a:t>information,</a:t>
            </a:r>
            <a:r>
              <a:rPr spc="-55" dirty="0"/>
              <a:t> </a:t>
            </a:r>
            <a:r>
              <a:rPr dirty="0"/>
              <a:t>including</a:t>
            </a:r>
            <a:r>
              <a:rPr spc="-10" dirty="0"/>
              <a:t> </a:t>
            </a:r>
            <a:r>
              <a:rPr dirty="0"/>
              <a:t>daily</a:t>
            </a:r>
            <a:r>
              <a:rPr spc="-35" dirty="0"/>
              <a:t> </a:t>
            </a:r>
            <a:r>
              <a:rPr dirty="0"/>
              <a:t>open,</a:t>
            </a:r>
            <a:r>
              <a:rPr spc="-35" dirty="0"/>
              <a:t> </a:t>
            </a:r>
            <a:r>
              <a:rPr dirty="0"/>
              <a:t>high,</a:t>
            </a:r>
            <a:r>
              <a:rPr spc="-30" dirty="0"/>
              <a:t> </a:t>
            </a:r>
            <a:r>
              <a:rPr spc="-45" dirty="0"/>
              <a:t>low,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close</a:t>
            </a:r>
            <a:r>
              <a:rPr spc="-25" dirty="0"/>
              <a:t> </a:t>
            </a:r>
            <a:r>
              <a:rPr dirty="0"/>
              <a:t>prices,</a:t>
            </a:r>
            <a:r>
              <a:rPr spc="-35" dirty="0"/>
              <a:t> </a:t>
            </a:r>
            <a:r>
              <a:rPr spc="-25" dirty="0"/>
              <a:t>as </a:t>
            </a:r>
            <a:r>
              <a:rPr dirty="0"/>
              <a:t>well</a:t>
            </a:r>
            <a:r>
              <a:rPr spc="-75" dirty="0"/>
              <a:t> </a:t>
            </a:r>
            <a:r>
              <a:rPr dirty="0"/>
              <a:t>as</a:t>
            </a:r>
            <a:r>
              <a:rPr spc="-55" dirty="0"/>
              <a:t> </a:t>
            </a:r>
            <a:r>
              <a:rPr dirty="0"/>
              <a:t>trading</a:t>
            </a:r>
            <a:r>
              <a:rPr spc="-70" dirty="0"/>
              <a:t> </a:t>
            </a:r>
            <a:r>
              <a:rPr dirty="0"/>
              <a:t>volumes.</a:t>
            </a:r>
            <a:r>
              <a:rPr spc="-75" dirty="0"/>
              <a:t> </a:t>
            </a:r>
            <a:r>
              <a:rPr dirty="0"/>
              <a:t>These</a:t>
            </a:r>
            <a:r>
              <a:rPr spc="-65" dirty="0"/>
              <a:t> </a:t>
            </a:r>
            <a:r>
              <a:rPr spc="-10" dirty="0"/>
              <a:t>datasets</a:t>
            </a:r>
            <a:r>
              <a:rPr spc="-95" dirty="0"/>
              <a:t> </a:t>
            </a:r>
            <a:r>
              <a:rPr dirty="0"/>
              <a:t>may</a:t>
            </a:r>
            <a:r>
              <a:rPr spc="-55" dirty="0"/>
              <a:t> </a:t>
            </a:r>
            <a:r>
              <a:rPr dirty="0"/>
              <a:t>cover</a:t>
            </a:r>
            <a:r>
              <a:rPr spc="-65" dirty="0"/>
              <a:t> </a:t>
            </a:r>
            <a:r>
              <a:rPr dirty="0"/>
              <a:t>various</a:t>
            </a:r>
            <a:r>
              <a:rPr spc="-80" dirty="0"/>
              <a:t> </a:t>
            </a:r>
            <a:r>
              <a:rPr spc="-10" dirty="0"/>
              <a:t>stocks </a:t>
            </a:r>
            <a:r>
              <a:rPr dirty="0"/>
              <a:t>across</a:t>
            </a:r>
            <a:r>
              <a:rPr spc="-45" dirty="0"/>
              <a:t> </a:t>
            </a:r>
            <a:r>
              <a:rPr spc="-10" dirty="0"/>
              <a:t>different</a:t>
            </a:r>
            <a:r>
              <a:rPr spc="-70" dirty="0"/>
              <a:t> </a:t>
            </a:r>
            <a:r>
              <a:rPr dirty="0"/>
              <a:t>time</a:t>
            </a:r>
            <a:r>
              <a:rPr spc="-55" dirty="0"/>
              <a:t> </a:t>
            </a:r>
            <a:r>
              <a:rPr dirty="0"/>
              <a:t>periods,</a:t>
            </a:r>
            <a:r>
              <a:rPr spc="-60" dirty="0"/>
              <a:t> </a:t>
            </a:r>
            <a:r>
              <a:rPr dirty="0"/>
              <a:t>providing</a:t>
            </a:r>
            <a:r>
              <a:rPr spc="-40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dirty="0"/>
              <a:t>rich</a:t>
            </a:r>
            <a:r>
              <a:rPr spc="-55" dirty="0"/>
              <a:t> </a:t>
            </a:r>
            <a:r>
              <a:rPr dirty="0"/>
              <a:t>source</a:t>
            </a:r>
            <a:r>
              <a:rPr spc="-5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information </a:t>
            </a:r>
            <a:r>
              <a:rPr dirty="0"/>
              <a:t>for</a:t>
            </a:r>
            <a:r>
              <a:rPr spc="-75" dirty="0"/>
              <a:t> </a:t>
            </a:r>
            <a:r>
              <a:rPr dirty="0"/>
              <a:t>training</a:t>
            </a:r>
            <a:r>
              <a:rPr spc="-8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dirty="0"/>
              <a:t>testing</a:t>
            </a:r>
            <a:r>
              <a:rPr spc="-100" dirty="0"/>
              <a:t> </a:t>
            </a:r>
            <a:r>
              <a:rPr dirty="0"/>
              <a:t>predictive</a:t>
            </a:r>
            <a:r>
              <a:rPr spc="-100" dirty="0"/>
              <a:t> </a:t>
            </a:r>
            <a:r>
              <a:rPr spc="-10" dirty="0"/>
              <a:t>models.</a:t>
            </a:r>
          </a:p>
          <a:p>
            <a:pPr marL="213360" marR="111125" indent="-201295">
              <a:lnSpc>
                <a:spcPct val="80100"/>
              </a:lnSpc>
              <a:spcBef>
                <a:spcPts val="885"/>
              </a:spcBef>
              <a:buSzPct val="95918"/>
              <a:buAutoNum type="arabicPeriod"/>
              <a:tabLst>
                <a:tab pos="213360" algn="l"/>
                <a:tab pos="254635" algn="l"/>
              </a:tabLst>
            </a:pPr>
            <a:r>
              <a:rPr b="1" dirty="0">
                <a:latin typeface="Calibri"/>
                <a:cs typeface="Calibri"/>
              </a:rPr>
              <a:t>	Additional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Features: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dirty="0"/>
              <a:t>Some</a:t>
            </a:r>
            <a:r>
              <a:rPr spc="-60" dirty="0"/>
              <a:t> </a:t>
            </a:r>
            <a:r>
              <a:rPr spc="-10" dirty="0"/>
              <a:t>datasets</a:t>
            </a:r>
            <a:r>
              <a:rPr spc="-65" dirty="0"/>
              <a:t> </a:t>
            </a:r>
            <a:r>
              <a:rPr dirty="0"/>
              <a:t>may</a:t>
            </a:r>
            <a:r>
              <a:rPr spc="-40" dirty="0"/>
              <a:t> </a:t>
            </a:r>
            <a:r>
              <a:rPr dirty="0"/>
              <a:t>also</a:t>
            </a:r>
            <a:r>
              <a:rPr spc="-60" dirty="0"/>
              <a:t> </a:t>
            </a:r>
            <a:r>
              <a:rPr dirty="0"/>
              <a:t>include</a:t>
            </a:r>
            <a:r>
              <a:rPr spc="-80" dirty="0"/>
              <a:t> </a:t>
            </a:r>
            <a:r>
              <a:rPr spc="-10" dirty="0"/>
              <a:t>additional features</a:t>
            </a:r>
            <a:r>
              <a:rPr spc="-65" dirty="0"/>
              <a:t> </a:t>
            </a:r>
            <a:r>
              <a:rPr dirty="0"/>
              <a:t>such</a:t>
            </a:r>
            <a:r>
              <a:rPr spc="-5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company</a:t>
            </a:r>
            <a:r>
              <a:rPr spc="-60" dirty="0"/>
              <a:t> </a:t>
            </a:r>
            <a:r>
              <a:rPr dirty="0"/>
              <a:t>financials,</a:t>
            </a:r>
            <a:r>
              <a:rPr spc="-85" dirty="0"/>
              <a:t> </a:t>
            </a:r>
            <a:r>
              <a:rPr dirty="0"/>
              <a:t>news</a:t>
            </a:r>
            <a:r>
              <a:rPr spc="-65" dirty="0"/>
              <a:t> </a:t>
            </a:r>
            <a:r>
              <a:rPr spc="-10" dirty="0"/>
              <a:t>sentiment,</a:t>
            </a:r>
            <a:r>
              <a:rPr spc="-80" dirty="0"/>
              <a:t> </a:t>
            </a:r>
            <a:r>
              <a:rPr dirty="0"/>
              <a:t>analyst</a:t>
            </a:r>
            <a:r>
              <a:rPr spc="-70" dirty="0"/>
              <a:t> </a:t>
            </a:r>
            <a:r>
              <a:rPr spc="-10" dirty="0"/>
              <a:t>ratings,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macroeconomic</a:t>
            </a:r>
            <a:r>
              <a:rPr spc="-55" dirty="0"/>
              <a:t> </a:t>
            </a:r>
            <a:r>
              <a:rPr spc="-10" dirty="0"/>
              <a:t>indicators.</a:t>
            </a:r>
            <a:r>
              <a:rPr spc="-30" dirty="0"/>
              <a:t> </a:t>
            </a:r>
            <a:r>
              <a:rPr dirty="0"/>
              <a:t>These</a:t>
            </a:r>
            <a:r>
              <a:rPr spc="-40" dirty="0"/>
              <a:t> </a:t>
            </a:r>
            <a:r>
              <a:rPr spc="-10" dirty="0"/>
              <a:t>features</a:t>
            </a:r>
            <a:r>
              <a:rPr spc="-55" dirty="0"/>
              <a:t> </a:t>
            </a:r>
            <a:r>
              <a:rPr dirty="0"/>
              <a:t>can</a:t>
            </a:r>
            <a:r>
              <a:rPr spc="-35" dirty="0"/>
              <a:t> </a:t>
            </a:r>
            <a:r>
              <a:rPr dirty="0"/>
              <a:t>help</a:t>
            </a:r>
            <a:r>
              <a:rPr spc="-65" dirty="0"/>
              <a:t> </a:t>
            </a:r>
            <a:r>
              <a:rPr dirty="0"/>
              <a:t>enrich</a:t>
            </a:r>
            <a:r>
              <a:rPr spc="-60" dirty="0"/>
              <a:t> </a:t>
            </a:r>
            <a:r>
              <a:rPr spc="-25" dirty="0"/>
              <a:t>the </a:t>
            </a:r>
            <a:r>
              <a:rPr spc="-10" dirty="0"/>
              <a:t>dataset</a:t>
            </a:r>
            <a:r>
              <a:rPr spc="-8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capture</a:t>
            </a:r>
            <a:r>
              <a:rPr spc="-6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broader</a:t>
            </a:r>
            <a:r>
              <a:rPr spc="-85" dirty="0"/>
              <a:t> </a:t>
            </a:r>
            <a:r>
              <a:rPr dirty="0"/>
              <a:t>market</a:t>
            </a:r>
            <a:r>
              <a:rPr spc="-60" dirty="0"/>
              <a:t> </a:t>
            </a:r>
            <a:r>
              <a:rPr spc="-10" dirty="0"/>
              <a:t>context</a:t>
            </a:r>
            <a:r>
              <a:rPr spc="-100" dirty="0"/>
              <a:t> </a:t>
            </a:r>
            <a:r>
              <a:rPr dirty="0"/>
              <a:t>influencing</a:t>
            </a:r>
            <a:r>
              <a:rPr spc="-90" dirty="0"/>
              <a:t> </a:t>
            </a:r>
            <a:r>
              <a:rPr spc="-10" dirty="0"/>
              <a:t>stock </a:t>
            </a:r>
            <a:r>
              <a:rPr dirty="0"/>
              <a:t>price</a:t>
            </a:r>
            <a:r>
              <a:rPr spc="-50" dirty="0"/>
              <a:t> </a:t>
            </a:r>
            <a:r>
              <a:rPr spc="-10" dirty="0"/>
              <a:t>movements.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9220" y="1305655"/>
            <a:ext cx="3024505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0" dirty="0">
                <a:latin typeface="Calibri"/>
                <a:cs typeface="Calibri"/>
              </a:rPr>
              <a:t>Existing</a:t>
            </a:r>
            <a:r>
              <a:rPr spc="-21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System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13995" indent="-20129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213995" algn="l"/>
              </a:tabLst>
            </a:pPr>
            <a:r>
              <a:rPr sz="2100" b="1" dirty="0">
                <a:latin typeface="Calibri"/>
                <a:cs typeface="Calibri"/>
              </a:rPr>
              <a:t>Existing</a:t>
            </a:r>
            <a:r>
              <a:rPr sz="2100" b="1" spc="-45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Methodology:</a:t>
            </a:r>
            <a:endParaRPr sz="2100">
              <a:latin typeface="Calibri"/>
              <a:cs typeface="Calibri"/>
            </a:endParaRPr>
          </a:p>
          <a:p>
            <a:pPr marL="213360" marR="5080" indent="-205740">
              <a:lnSpc>
                <a:spcPct val="70200"/>
              </a:lnSpc>
              <a:spcBef>
                <a:spcPts val="885"/>
              </a:spcBef>
              <a:buSzPct val="95238"/>
              <a:buAutoNum type="arabicPeriod"/>
              <a:tabLst>
                <a:tab pos="213360" algn="l"/>
                <a:tab pos="217170" algn="l"/>
              </a:tabLst>
            </a:pPr>
            <a:r>
              <a:rPr sz="2100" b="1" dirty="0">
                <a:latin typeface="Calibri"/>
                <a:cs typeface="Calibri"/>
              </a:rPr>
              <a:t>	Time</a:t>
            </a:r>
            <a:r>
              <a:rPr sz="2100" b="1" spc="-7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Series</a:t>
            </a:r>
            <a:r>
              <a:rPr sz="2100" b="1" spc="-6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Analysis:</a:t>
            </a:r>
            <a:r>
              <a:rPr sz="2100" b="1" spc="-80" dirty="0">
                <a:latin typeface="Calibri"/>
                <a:cs typeface="Calibri"/>
              </a:rPr>
              <a:t> </a:t>
            </a:r>
            <a:r>
              <a:rPr sz="2100" dirty="0"/>
              <a:t>Many</a:t>
            </a:r>
            <a:r>
              <a:rPr sz="2100" spc="-90" dirty="0"/>
              <a:t> </a:t>
            </a:r>
            <a:r>
              <a:rPr sz="2100" dirty="0"/>
              <a:t>existing</a:t>
            </a:r>
            <a:r>
              <a:rPr sz="2100" spc="-70" dirty="0"/>
              <a:t> </a:t>
            </a:r>
            <a:r>
              <a:rPr sz="2100" dirty="0"/>
              <a:t>methodologies</a:t>
            </a:r>
            <a:r>
              <a:rPr sz="2100" spc="-55" dirty="0"/>
              <a:t> </a:t>
            </a:r>
            <a:r>
              <a:rPr sz="2100" dirty="0"/>
              <a:t>for</a:t>
            </a:r>
            <a:r>
              <a:rPr sz="2100" spc="-45" dirty="0"/>
              <a:t> </a:t>
            </a:r>
            <a:r>
              <a:rPr sz="2100" dirty="0"/>
              <a:t>stock</a:t>
            </a:r>
            <a:r>
              <a:rPr sz="2100" spc="-80" dirty="0"/>
              <a:t> </a:t>
            </a:r>
            <a:r>
              <a:rPr sz="2100" dirty="0"/>
              <a:t>prediction</a:t>
            </a:r>
            <a:r>
              <a:rPr sz="2100" spc="-60" dirty="0"/>
              <a:t> </a:t>
            </a:r>
            <a:r>
              <a:rPr sz="2100" spc="-10" dirty="0"/>
              <a:t>leverage </a:t>
            </a:r>
            <a:r>
              <a:rPr sz="2100" dirty="0"/>
              <a:t>techniques</a:t>
            </a:r>
            <a:r>
              <a:rPr sz="2100" spc="-50" dirty="0"/>
              <a:t> </a:t>
            </a:r>
            <a:r>
              <a:rPr sz="2100" dirty="0"/>
              <a:t>from</a:t>
            </a:r>
            <a:r>
              <a:rPr sz="2100" spc="-60" dirty="0"/>
              <a:t> </a:t>
            </a:r>
            <a:r>
              <a:rPr sz="2100" dirty="0"/>
              <a:t>time</a:t>
            </a:r>
            <a:r>
              <a:rPr sz="2100" spc="-75" dirty="0"/>
              <a:t> </a:t>
            </a:r>
            <a:r>
              <a:rPr sz="2100" dirty="0"/>
              <a:t>series</a:t>
            </a:r>
            <a:r>
              <a:rPr sz="2100" spc="-45" dirty="0"/>
              <a:t> </a:t>
            </a:r>
            <a:r>
              <a:rPr sz="2100" dirty="0"/>
              <a:t>analysis.</a:t>
            </a:r>
            <a:r>
              <a:rPr sz="2100" spc="-50" dirty="0"/>
              <a:t> </a:t>
            </a:r>
            <a:r>
              <a:rPr sz="2100" dirty="0"/>
              <a:t>These</a:t>
            </a:r>
            <a:r>
              <a:rPr sz="2100" spc="-45" dirty="0"/>
              <a:t> </a:t>
            </a:r>
            <a:r>
              <a:rPr sz="2100" dirty="0"/>
              <a:t>include</a:t>
            </a:r>
            <a:r>
              <a:rPr sz="2100" spc="-55" dirty="0"/>
              <a:t> </a:t>
            </a:r>
            <a:r>
              <a:rPr sz="2100" dirty="0"/>
              <a:t>moving</a:t>
            </a:r>
            <a:r>
              <a:rPr sz="2100" spc="-65" dirty="0"/>
              <a:t> </a:t>
            </a:r>
            <a:r>
              <a:rPr sz="2100" spc="-10" dirty="0"/>
              <a:t>averages,</a:t>
            </a:r>
            <a:r>
              <a:rPr sz="2100" spc="-40" dirty="0"/>
              <a:t> </a:t>
            </a:r>
            <a:r>
              <a:rPr sz="2100" spc="-10" dirty="0"/>
              <a:t>exponential </a:t>
            </a:r>
            <a:r>
              <a:rPr sz="2100" dirty="0"/>
              <a:t>smoothing,</a:t>
            </a:r>
            <a:r>
              <a:rPr sz="2100" spc="-75" dirty="0"/>
              <a:t> </a:t>
            </a:r>
            <a:r>
              <a:rPr sz="2100" spc="-10" dirty="0"/>
              <a:t>autoregressive</a:t>
            </a:r>
            <a:r>
              <a:rPr sz="2100" spc="-55" dirty="0"/>
              <a:t> </a:t>
            </a:r>
            <a:r>
              <a:rPr sz="2100" spc="-10" dirty="0"/>
              <a:t>integrated</a:t>
            </a:r>
            <a:r>
              <a:rPr sz="2100" spc="-50" dirty="0"/>
              <a:t> </a:t>
            </a:r>
            <a:r>
              <a:rPr sz="2100" dirty="0"/>
              <a:t>moving</a:t>
            </a:r>
            <a:r>
              <a:rPr sz="2100" spc="-60" dirty="0"/>
              <a:t> </a:t>
            </a:r>
            <a:r>
              <a:rPr sz="2100" spc="-10" dirty="0"/>
              <a:t>average</a:t>
            </a:r>
            <a:r>
              <a:rPr sz="2100" spc="-50" dirty="0"/>
              <a:t> </a:t>
            </a:r>
            <a:r>
              <a:rPr sz="2100" dirty="0"/>
              <a:t>(ARIMA)</a:t>
            </a:r>
            <a:r>
              <a:rPr sz="2100" spc="-65" dirty="0"/>
              <a:t> </a:t>
            </a:r>
            <a:r>
              <a:rPr sz="2100" dirty="0"/>
              <a:t>models,</a:t>
            </a:r>
            <a:r>
              <a:rPr sz="2100" spc="-55" dirty="0"/>
              <a:t> </a:t>
            </a:r>
            <a:r>
              <a:rPr sz="2100" spc="-25" dirty="0"/>
              <a:t>and </a:t>
            </a:r>
            <a:r>
              <a:rPr sz="2100" dirty="0"/>
              <a:t>seasonal</a:t>
            </a:r>
            <a:r>
              <a:rPr sz="2100" spc="-85" dirty="0"/>
              <a:t> </a:t>
            </a:r>
            <a:r>
              <a:rPr sz="2100" dirty="0"/>
              <a:t>decomposition</a:t>
            </a:r>
            <a:r>
              <a:rPr sz="2100" spc="-90" dirty="0"/>
              <a:t> </a:t>
            </a:r>
            <a:r>
              <a:rPr sz="2100" spc="-10" dirty="0"/>
              <a:t>methods.</a:t>
            </a:r>
            <a:endParaRPr sz="2100">
              <a:latin typeface="Calibri"/>
              <a:cs typeface="Calibri"/>
            </a:endParaRPr>
          </a:p>
          <a:p>
            <a:pPr marL="213360" marR="6985" indent="-205740">
              <a:lnSpc>
                <a:spcPct val="70100"/>
              </a:lnSpc>
              <a:spcBef>
                <a:spcPts val="869"/>
              </a:spcBef>
              <a:buSzPct val="95238"/>
              <a:buAutoNum type="arabicPeriod"/>
              <a:tabLst>
                <a:tab pos="213360" algn="l"/>
                <a:tab pos="217170" algn="l"/>
              </a:tabLst>
            </a:pPr>
            <a:r>
              <a:rPr sz="2100" b="1" dirty="0">
                <a:latin typeface="Calibri"/>
                <a:cs typeface="Calibri"/>
              </a:rPr>
              <a:t>	Machine</a:t>
            </a:r>
            <a:r>
              <a:rPr sz="2100" b="1" spc="-5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Learning</a:t>
            </a:r>
            <a:r>
              <a:rPr sz="2100" b="1" spc="-5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Approaches:</a:t>
            </a:r>
            <a:r>
              <a:rPr sz="2100" b="1" spc="-70" dirty="0">
                <a:latin typeface="Calibri"/>
                <a:cs typeface="Calibri"/>
              </a:rPr>
              <a:t> </a:t>
            </a:r>
            <a:r>
              <a:rPr sz="2100" dirty="0"/>
              <a:t>Some</a:t>
            </a:r>
            <a:r>
              <a:rPr sz="2100" spc="-55" dirty="0"/>
              <a:t> </a:t>
            </a:r>
            <a:r>
              <a:rPr sz="2100" dirty="0"/>
              <a:t>methodologies</a:t>
            </a:r>
            <a:r>
              <a:rPr sz="2100" spc="-45" dirty="0"/>
              <a:t> </a:t>
            </a:r>
            <a:r>
              <a:rPr sz="2100" dirty="0"/>
              <a:t>employ</a:t>
            </a:r>
            <a:r>
              <a:rPr sz="2100" spc="-70" dirty="0"/>
              <a:t> </a:t>
            </a:r>
            <a:r>
              <a:rPr sz="2100" dirty="0"/>
              <a:t>machine</a:t>
            </a:r>
            <a:r>
              <a:rPr sz="2100" spc="-55" dirty="0"/>
              <a:t> </a:t>
            </a:r>
            <a:r>
              <a:rPr sz="2100" spc="-10" dirty="0"/>
              <a:t>learning </a:t>
            </a:r>
            <a:r>
              <a:rPr sz="2100" dirty="0"/>
              <a:t>algorithms</a:t>
            </a:r>
            <a:r>
              <a:rPr sz="2100" spc="-80" dirty="0"/>
              <a:t> </a:t>
            </a:r>
            <a:r>
              <a:rPr sz="2100" dirty="0"/>
              <a:t>such</a:t>
            </a:r>
            <a:r>
              <a:rPr sz="2100" spc="-45" dirty="0"/>
              <a:t> </a:t>
            </a:r>
            <a:r>
              <a:rPr sz="2100" dirty="0"/>
              <a:t>as</a:t>
            </a:r>
            <a:r>
              <a:rPr sz="2100" spc="-75" dirty="0"/>
              <a:t> </a:t>
            </a:r>
            <a:r>
              <a:rPr sz="2100" dirty="0"/>
              <a:t>linear</a:t>
            </a:r>
            <a:r>
              <a:rPr sz="2100" spc="-30" dirty="0"/>
              <a:t> </a:t>
            </a:r>
            <a:r>
              <a:rPr sz="2100" spc="-10" dirty="0"/>
              <a:t>regression,</a:t>
            </a:r>
            <a:r>
              <a:rPr sz="2100" spc="-30" dirty="0"/>
              <a:t> </a:t>
            </a:r>
            <a:r>
              <a:rPr sz="2100" dirty="0"/>
              <a:t>decision</a:t>
            </a:r>
            <a:r>
              <a:rPr sz="2100" spc="-45" dirty="0"/>
              <a:t> </a:t>
            </a:r>
            <a:r>
              <a:rPr sz="2100" dirty="0"/>
              <a:t>trees,</a:t>
            </a:r>
            <a:r>
              <a:rPr sz="2100" spc="-55" dirty="0"/>
              <a:t> </a:t>
            </a:r>
            <a:r>
              <a:rPr sz="2100" dirty="0"/>
              <a:t>random</a:t>
            </a:r>
            <a:r>
              <a:rPr sz="2100" spc="-50" dirty="0"/>
              <a:t> </a:t>
            </a:r>
            <a:r>
              <a:rPr sz="2100" spc="-10" dirty="0"/>
              <a:t>forests,</a:t>
            </a:r>
            <a:r>
              <a:rPr sz="2100" spc="-50" dirty="0"/>
              <a:t> </a:t>
            </a:r>
            <a:r>
              <a:rPr sz="2100" spc="-10" dirty="0"/>
              <a:t>support </a:t>
            </a:r>
            <a:r>
              <a:rPr sz="2100" dirty="0"/>
              <a:t>vector</a:t>
            </a:r>
            <a:r>
              <a:rPr sz="2100" spc="-55" dirty="0"/>
              <a:t> </a:t>
            </a:r>
            <a:r>
              <a:rPr sz="2100" dirty="0"/>
              <a:t>machines</a:t>
            </a:r>
            <a:r>
              <a:rPr sz="2100" spc="-40" dirty="0"/>
              <a:t> </a:t>
            </a:r>
            <a:r>
              <a:rPr sz="2100" dirty="0"/>
              <a:t>(SVM),</a:t>
            </a:r>
            <a:r>
              <a:rPr sz="2100" spc="-75" dirty="0"/>
              <a:t> </a:t>
            </a:r>
            <a:r>
              <a:rPr sz="2100" dirty="0"/>
              <a:t>and</a:t>
            </a:r>
            <a:r>
              <a:rPr sz="2100" spc="-70" dirty="0"/>
              <a:t> </a:t>
            </a:r>
            <a:r>
              <a:rPr sz="2100" dirty="0"/>
              <a:t>artificial</a:t>
            </a:r>
            <a:r>
              <a:rPr sz="2100" spc="-55" dirty="0"/>
              <a:t> </a:t>
            </a:r>
            <a:r>
              <a:rPr sz="2100" dirty="0"/>
              <a:t>neural</a:t>
            </a:r>
            <a:r>
              <a:rPr sz="2100" spc="-60" dirty="0"/>
              <a:t> </a:t>
            </a:r>
            <a:r>
              <a:rPr sz="2100" dirty="0"/>
              <a:t>networks</a:t>
            </a:r>
            <a:r>
              <a:rPr sz="2100" spc="-60" dirty="0"/>
              <a:t> </a:t>
            </a:r>
            <a:r>
              <a:rPr sz="2100" dirty="0"/>
              <a:t>(ANNs).</a:t>
            </a:r>
            <a:r>
              <a:rPr sz="2100" spc="-60" dirty="0"/>
              <a:t> </a:t>
            </a:r>
            <a:r>
              <a:rPr sz="2100" dirty="0"/>
              <a:t>Ensemble</a:t>
            </a:r>
            <a:r>
              <a:rPr sz="2100" spc="-35" dirty="0"/>
              <a:t> </a:t>
            </a:r>
            <a:r>
              <a:rPr sz="2100" spc="-10" dirty="0"/>
              <a:t>methods </a:t>
            </a:r>
            <a:r>
              <a:rPr sz="2100" dirty="0"/>
              <a:t>like</a:t>
            </a:r>
            <a:r>
              <a:rPr sz="2100" spc="-70" dirty="0"/>
              <a:t> </a:t>
            </a:r>
            <a:r>
              <a:rPr sz="2100" dirty="0"/>
              <a:t>gradient</a:t>
            </a:r>
            <a:r>
              <a:rPr sz="2100" spc="-65" dirty="0"/>
              <a:t> </a:t>
            </a:r>
            <a:r>
              <a:rPr sz="2100" dirty="0"/>
              <a:t>boosting</a:t>
            </a:r>
            <a:r>
              <a:rPr sz="2100" spc="-50" dirty="0"/>
              <a:t> </a:t>
            </a:r>
            <a:r>
              <a:rPr sz="2100" dirty="0"/>
              <a:t>and</a:t>
            </a:r>
            <a:r>
              <a:rPr sz="2100" spc="-65" dirty="0"/>
              <a:t> </a:t>
            </a:r>
            <a:r>
              <a:rPr sz="2100" dirty="0"/>
              <a:t>deep</a:t>
            </a:r>
            <a:r>
              <a:rPr sz="2100" spc="-65" dirty="0"/>
              <a:t> </a:t>
            </a:r>
            <a:r>
              <a:rPr sz="2100" dirty="0"/>
              <a:t>learning</a:t>
            </a:r>
            <a:r>
              <a:rPr sz="2100" spc="-70" dirty="0"/>
              <a:t> </a:t>
            </a:r>
            <a:r>
              <a:rPr sz="2100" spc="-10" dirty="0"/>
              <a:t>architectures</a:t>
            </a:r>
            <a:r>
              <a:rPr sz="2100" spc="-55" dirty="0"/>
              <a:t> </a:t>
            </a:r>
            <a:r>
              <a:rPr sz="2100" dirty="0"/>
              <a:t>like</a:t>
            </a:r>
            <a:r>
              <a:rPr sz="2100" spc="-85" dirty="0"/>
              <a:t> </a:t>
            </a:r>
            <a:r>
              <a:rPr sz="2100" dirty="0"/>
              <a:t>recurrent</a:t>
            </a:r>
            <a:r>
              <a:rPr sz="2100" spc="-60" dirty="0"/>
              <a:t> </a:t>
            </a:r>
            <a:r>
              <a:rPr sz="2100" spc="-10" dirty="0"/>
              <a:t>neural </a:t>
            </a:r>
            <a:r>
              <a:rPr sz="2100" dirty="0"/>
              <a:t>networks</a:t>
            </a:r>
            <a:r>
              <a:rPr sz="2100" spc="-40" dirty="0"/>
              <a:t> </a:t>
            </a:r>
            <a:r>
              <a:rPr sz="2100" dirty="0"/>
              <a:t>(RNNs)</a:t>
            </a:r>
            <a:r>
              <a:rPr sz="2100" spc="-45" dirty="0"/>
              <a:t> </a:t>
            </a:r>
            <a:r>
              <a:rPr sz="2100" dirty="0"/>
              <a:t>and</a:t>
            </a:r>
            <a:r>
              <a:rPr sz="2100" spc="-30" dirty="0"/>
              <a:t> </a:t>
            </a:r>
            <a:r>
              <a:rPr sz="2100" dirty="0"/>
              <a:t>long</a:t>
            </a:r>
            <a:r>
              <a:rPr sz="2100" spc="-60" dirty="0"/>
              <a:t> </a:t>
            </a:r>
            <a:r>
              <a:rPr sz="2100" spc="-10" dirty="0"/>
              <a:t>short-</a:t>
            </a:r>
            <a:r>
              <a:rPr sz="2100" dirty="0"/>
              <a:t>term</a:t>
            </a:r>
            <a:r>
              <a:rPr sz="2100" spc="-35" dirty="0"/>
              <a:t> </a:t>
            </a:r>
            <a:r>
              <a:rPr sz="2100" dirty="0"/>
              <a:t>memory</a:t>
            </a:r>
            <a:r>
              <a:rPr sz="2100" spc="-45" dirty="0"/>
              <a:t> </a:t>
            </a:r>
            <a:r>
              <a:rPr sz="2100" dirty="0"/>
              <a:t>(LSTM)</a:t>
            </a:r>
            <a:r>
              <a:rPr sz="2100" spc="-40" dirty="0"/>
              <a:t> </a:t>
            </a:r>
            <a:r>
              <a:rPr sz="2100" spc="-10" dirty="0"/>
              <a:t>networks</a:t>
            </a:r>
            <a:r>
              <a:rPr sz="2100" spc="-40" dirty="0"/>
              <a:t> </a:t>
            </a:r>
            <a:r>
              <a:rPr sz="2100" dirty="0"/>
              <a:t>are</a:t>
            </a:r>
            <a:r>
              <a:rPr sz="2100" spc="-55" dirty="0"/>
              <a:t> </a:t>
            </a:r>
            <a:r>
              <a:rPr sz="2100" spc="-20" dirty="0"/>
              <a:t>also </a:t>
            </a:r>
            <a:r>
              <a:rPr sz="2100" dirty="0"/>
              <a:t>commonly</a:t>
            </a:r>
            <a:r>
              <a:rPr sz="2100" spc="-75" dirty="0"/>
              <a:t> </a:t>
            </a:r>
            <a:r>
              <a:rPr sz="2100" spc="-20" dirty="0"/>
              <a:t>used.</a:t>
            </a:r>
            <a:endParaRPr sz="2100">
              <a:latin typeface="Calibri"/>
              <a:cs typeface="Calibri"/>
            </a:endParaRPr>
          </a:p>
          <a:p>
            <a:pPr marL="213360" marR="393065" indent="-205740">
              <a:lnSpc>
                <a:spcPct val="70200"/>
              </a:lnSpc>
              <a:spcBef>
                <a:spcPts val="885"/>
              </a:spcBef>
              <a:buSzPct val="95238"/>
              <a:buAutoNum type="arabicPeriod"/>
              <a:tabLst>
                <a:tab pos="213360" algn="l"/>
                <a:tab pos="217170" algn="l"/>
              </a:tabLst>
            </a:pPr>
            <a:r>
              <a:rPr sz="2100" b="1" dirty="0">
                <a:latin typeface="Calibri"/>
                <a:cs typeface="Calibri"/>
              </a:rPr>
              <a:t>	Feature</a:t>
            </a:r>
            <a:r>
              <a:rPr sz="2100" b="1" spc="-6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Engineering:</a:t>
            </a:r>
            <a:r>
              <a:rPr sz="2100" b="1" spc="-70" dirty="0">
                <a:latin typeface="Calibri"/>
                <a:cs typeface="Calibri"/>
              </a:rPr>
              <a:t> </a:t>
            </a:r>
            <a:r>
              <a:rPr sz="2100" dirty="0"/>
              <a:t>Feature</a:t>
            </a:r>
            <a:r>
              <a:rPr sz="2100" spc="-80" dirty="0"/>
              <a:t> </a:t>
            </a:r>
            <a:r>
              <a:rPr sz="2100" dirty="0"/>
              <a:t>engineering</a:t>
            </a:r>
            <a:r>
              <a:rPr sz="2100" spc="-65" dirty="0"/>
              <a:t> </a:t>
            </a:r>
            <a:r>
              <a:rPr sz="2100" dirty="0"/>
              <a:t>techniques</a:t>
            </a:r>
            <a:r>
              <a:rPr sz="2100" spc="-70" dirty="0"/>
              <a:t> </a:t>
            </a:r>
            <a:r>
              <a:rPr sz="2100" dirty="0"/>
              <a:t>are</a:t>
            </a:r>
            <a:r>
              <a:rPr sz="2100" spc="-95" dirty="0"/>
              <a:t> </a:t>
            </a:r>
            <a:r>
              <a:rPr sz="2100" dirty="0"/>
              <a:t>employed</a:t>
            </a:r>
            <a:r>
              <a:rPr sz="2100" spc="-60" dirty="0"/>
              <a:t> </a:t>
            </a:r>
            <a:r>
              <a:rPr sz="2100" dirty="0"/>
              <a:t>to</a:t>
            </a:r>
            <a:r>
              <a:rPr sz="2100" spc="-95" dirty="0"/>
              <a:t> </a:t>
            </a:r>
            <a:r>
              <a:rPr sz="2100" spc="-10" dirty="0"/>
              <a:t>extract </a:t>
            </a:r>
            <a:r>
              <a:rPr sz="2100" dirty="0"/>
              <a:t>meaningful</a:t>
            </a:r>
            <a:r>
              <a:rPr sz="2100" spc="-35" dirty="0"/>
              <a:t> </a:t>
            </a:r>
            <a:r>
              <a:rPr sz="2100" spc="-10" dirty="0"/>
              <a:t>information</a:t>
            </a:r>
            <a:r>
              <a:rPr sz="2100" spc="-40" dirty="0"/>
              <a:t> </a:t>
            </a:r>
            <a:r>
              <a:rPr sz="2100" dirty="0"/>
              <a:t>from</a:t>
            </a:r>
            <a:r>
              <a:rPr sz="2100" spc="-50" dirty="0"/>
              <a:t> </a:t>
            </a:r>
            <a:r>
              <a:rPr sz="2100" dirty="0"/>
              <a:t>raw</a:t>
            </a:r>
            <a:r>
              <a:rPr sz="2100" spc="-60" dirty="0"/>
              <a:t> </a:t>
            </a:r>
            <a:r>
              <a:rPr sz="2100" dirty="0"/>
              <a:t>data.</a:t>
            </a:r>
            <a:r>
              <a:rPr sz="2100" spc="-75" dirty="0"/>
              <a:t> </a:t>
            </a:r>
            <a:r>
              <a:rPr sz="2100" dirty="0"/>
              <a:t>This</a:t>
            </a:r>
            <a:r>
              <a:rPr sz="2100" spc="-35" dirty="0"/>
              <a:t> </a:t>
            </a:r>
            <a:r>
              <a:rPr sz="2100" dirty="0"/>
              <a:t>may</a:t>
            </a:r>
            <a:r>
              <a:rPr sz="2100" spc="-60" dirty="0"/>
              <a:t> </a:t>
            </a:r>
            <a:r>
              <a:rPr sz="2100" dirty="0"/>
              <a:t>include</a:t>
            </a:r>
            <a:r>
              <a:rPr sz="2100" spc="-30" dirty="0"/>
              <a:t> </a:t>
            </a:r>
            <a:r>
              <a:rPr sz="2100" dirty="0"/>
              <a:t>calculating</a:t>
            </a:r>
            <a:r>
              <a:rPr sz="2100" spc="-70" dirty="0"/>
              <a:t> </a:t>
            </a:r>
            <a:r>
              <a:rPr sz="2100" spc="-10" dirty="0"/>
              <a:t>technical indicators</a:t>
            </a:r>
            <a:r>
              <a:rPr sz="2100" spc="-60" dirty="0"/>
              <a:t> </a:t>
            </a:r>
            <a:r>
              <a:rPr sz="2100" dirty="0"/>
              <a:t>(e.g.,</a:t>
            </a:r>
            <a:r>
              <a:rPr sz="2100" spc="-60" dirty="0"/>
              <a:t> </a:t>
            </a:r>
            <a:r>
              <a:rPr sz="2100" dirty="0"/>
              <a:t>moving</a:t>
            </a:r>
            <a:r>
              <a:rPr sz="2100" spc="-45" dirty="0"/>
              <a:t> </a:t>
            </a:r>
            <a:r>
              <a:rPr sz="2100" spc="-10" dirty="0"/>
              <a:t>averages,</a:t>
            </a:r>
            <a:r>
              <a:rPr sz="2100" spc="-40" dirty="0"/>
              <a:t> </a:t>
            </a:r>
            <a:r>
              <a:rPr sz="2100" dirty="0"/>
              <a:t>RSI),</a:t>
            </a:r>
            <a:r>
              <a:rPr sz="2100" spc="-60" dirty="0"/>
              <a:t> </a:t>
            </a:r>
            <a:r>
              <a:rPr sz="2100" dirty="0"/>
              <a:t>sentiment</a:t>
            </a:r>
            <a:r>
              <a:rPr sz="2100" spc="-50" dirty="0"/>
              <a:t> </a:t>
            </a:r>
            <a:r>
              <a:rPr sz="2100" dirty="0"/>
              <a:t>analysis</a:t>
            </a:r>
            <a:r>
              <a:rPr sz="2100" spc="-60" dirty="0"/>
              <a:t> </a:t>
            </a:r>
            <a:r>
              <a:rPr sz="2100" dirty="0"/>
              <a:t>of</a:t>
            </a:r>
            <a:r>
              <a:rPr sz="2100" spc="-70" dirty="0"/>
              <a:t> </a:t>
            </a:r>
            <a:r>
              <a:rPr sz="2100" dirty="0"/>
              <a:t>news</a:t>
            </a:r>
            <a:r>
              <a:rPr sz="2100" spc="-40" dirty="0"/>
              <a:t> </a:t>
            </a:r>
            <a:r>
              <a:rPr sz="2100" dirty="0"/>
              <a:t>articles,</a:t>
            </a:r>
            <a:r>
              <a:rPr sz="2100" spc="-60" dirty="0"/>
              <a:t> </a:t>
            </a:r>
            <a:r>
              <a:rPr sz="2100" spc="-25" dirty="0"/>
              <a:t>or </a:t>
            </a:r>
            <a:r>
              <a:rPr sz="2100" dirty="0"/>
              <a:t>deriving</a:t>
            </a:r>
            <a:r>
              <a:rPr sz="2100" spc="-60" dirty="0"/>
              <a:t> </a:t>
            </a:r>
            <a:r>
              <a:rPr sz="2100" spc="-10" dirty="0"/>
              <a:t>features</a:t>
            </a:r>
            <a:r>
              <a:rPr sz="2100" spc="-55" dirty="0"/>
              <a:t> </a:t>
            </a:r>
            <a:r>
              <a:rPr sz="2100" dirty="0"/>
              <a:t>from</a:t>
            </a:r>
            <a:r>
              <a:rPr sz="2100" spc="-55" dirty="0"/>
              <a:t> </a:t>
            </a:r>
            <a:r>
              <a:rPr sz="2100" dirty="0"/>
              <a:t>company</a:t>
            </a:r>
            <a:r>
              <a:rPr sz="2100" spc="-60" dirty="0"/>
              <a:t> </a:t>
            </a:r>
            <a:r>
              <a:rPr sz="2100" dirty="0"/>
              <a:t>financial</a:t>
            </a:r>
            <a:r>
              <a:rPr sz="2100" spc="-55" dirty="0"/>
              <a:t> </a:t>
            </a:r>
            <a:r>
              <a:rPr sz="2100" spc="-10" dirty="0"/>
              <a:t>statements.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1074527"/>
            <a:ext cx="2169502" cy="7999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1722</Words>
  <Application>Microsoft Office PowerPoint</Application>
  <PresentationFormat>Custom</PresentationFormat>
  <Paragraphs>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SimSun-ExtB</vt:lpstr>
      <vt:lpstr>Arial MT</vt:lpstr>
      <vt:lpstr>Calibri</vt:lpstr>
      <vt:lpstr>Inter</vt:lpstr>
      <vt:lpstr>Times New Roman</vt:lpstr>
      <vt:lpstr>Wingdings</vt:lpstr>
      <vt:lpstr>Office Theme</vt:lpstr>
      <vt:lpstr>PowerPoint Presentation</vt:lpstr>
      <vt:lpstr>Abstract</vt:lpstr>
      <vt:lpstr>Problem Statement</vt:lpstr>
      <vt:lpstr>Process Flow </vt:lpstr>
      <vt:lpstr>PowerPoint Presentation</vt:lpstr>
      <vt:lpstr>Challenges / Motivation</vt:lpstr>
      <vt:lpstr>Literature Survey</vt:lpstr>
      <vt:lpstr>Existing System / Work</vt:lpstr>
      <vt:lpstr>Existing System</vt:lpstr>
      <vt:lpstr>Existing Parameters</vt:lpstr>
      <vt:lpstr>Proposed System / Work</vt:lpstr>
      <vt:lpstr>Architecture / Data Flow Diagram</vt:lpstr>
      <vt:lpstr>Prototype / Application Developed</vt:lpstr>
      <vt:lpstr>2. Using closing values LSTM and plotting the graph for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AI Mini Project_Stock_Predictor</dc:title>
  <dc:creator>Aniket Saxena</dc:creator>
  <cp:lastModifiedBy>Prasham Jain</cp:lastModifiedBy>
  <cp:revision>4</cp:revision>
  <dcterms:created xsi:type="dcterms:W3CDTF">2024-04-28T07:01:01Z</dcterms:created>
  <dcterms:modified xsi:type="dcterms:W3CDTF">2024-04-30T17:44:18Z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2024-04-19T00:00:00Z</vt:filetime>
  </property>
  <property fmtid="{D5CDD505-2E9C-101B-9397-08002B2CF9AE}" pid="3" name="LastSaved">
    <vt:filetime>2024-04-28T00:00:00Z</vt:filetime>
  </property>
  <property fmtid="{D5CDD505-2E9C-101B-9397-08002B2CF9AE}" pid="4" name="Producer">
    <vt:lpwstr>Microsoft: Print To PDF</vt:lpwstr>
  </property>
</Properties>
</file>