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9" r:id="rId15"/>
    <p:sldId id="272" r:id="rId16"/>
    <p:sldId id="273" r:id="rId17"/>
    <p:sldId id="283" r:id="rId18"/>
    <p:sldId id="286" r:id="rId19"/>
    <p:sldId id="289" r:id="rId20"/>
    <p:sldId id="291" r:id="rId21"/>
    <p:sldId id="293" r:id="rId22"/>
    <p:sldId id="294" r:id="rId23"/>
    <p:sldId id="295" r:id="rId24"/>
    <p:sldId id="296" r:id="rId25"/>
    <p:sldId id="281" r:id="rId26"/>
    <p:sldId id="282" r:id="rId2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5706" y="1310208"/>
            <a:ext cx="6846570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34" y="2302297"/>
            <a:ext cx="9050020" cy="3823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d/deep-learning.asp" TargetMode="External"/><Relationship Id="rId2" Type="http://schemas.openxmlformats.org/officeDocument/2006/relationships/hyperlink" Target="http://www.sas.com/en_us/insights/analytics/machin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nasdaq.com/market-activity/stocks/go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1" y="2943949"/>
            <a:ext cx="89916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dirty="0">
                <a:latin typeface="Times New Roman"/>
                <a:cs typeface="Times New Roman"/>
              </a:rPr>
              <a:t>Navigating Stock Markets with LSTM Insights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127" y="4314825"/>
            <a:ext cx="5782973" cy="113236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100" spc="-25" dirty="0">
                <a:latin typeface="Times New Roman"/>
                <a:cs typeface="Times New Roman"/>
              </a:rPr>
              <a:t>Team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Members</a:t>
            </a:r>
            <a:endParaRPr sz="2100" dirty="0">
              <a:latin typeface="Times New Roman"/>
              <a:cs typeface="Times New Roman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6010396 – </a:t>
            </a:r>
            <a:r>
              <a:rPr lang="en-IN" sz="2100" dirty="0" err="1">
                <a:latin typeface="Calibri"/>
                <a:cs typeface="Calibri"/>
              </a:rPr>
              <a:t>Prasham</a:t>
            </a:r>
            <a:r>
              <a:rPr lang="en-IN" sz="2100" dirty="0">
                <a:latin typeface="Calibri"/>
                <a:cs typeface="Calibri"/>
              </a:rPr>
              <a:t> Jain</a:t>
            </a:r>
            <a:endParaRPr lang="en-IN" sz="2100" spc="-20" dirty="0">
              <a:latin typeface="Calibri"/>
              <a:cs typeface="Calibri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6010409 – Priyanshi Maheshwari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5975" y="933701"/>
            <a:ext cx="5499100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SRM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Institute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Science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  <a:spcBef>
                <a:spcPts val="65"/>
              </a:spcBef>
            </a:pPr>
            <a:r>
              <a:rPr sz="1750" dirty="0">
                <a:latin typeface="Times New Roman"/>
                <a:cs typeface="Times New Roman"/>
              </a:rPr>
              <a:t>College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Engineering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&amp;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School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Computing </a:t>
            </a:r>
            <a:r>
              <a:rPr sz="1750" dirty="0">
                <a:latin typeface="Times New Roman"/>
                <a:cs typeface="Times New Roman"/>
              </a:rPr>
              <a:t>Department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Computing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Technologies</a:t>
            </a:r>
            <a:endParaRPr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750" b="1" dirty="0">
                <a:latin typeface="Times New Roman"/>
                <a:cs typeface="Times New Roman"/>
              </a:rPr>
              <a:t>18CSC305J</a:t>
            </a:r>
            <a:r>
              <a:rPr sz="1750" b="1" spc="-9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Artificial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Intelligence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–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Mini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Project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270292"/>
            <a:ext cx="8733155" cy="383730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&amp;</a:t>
            </a:r>
            <a:r>
              <a:rPr sz="2450" b="1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Evaluation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Metrics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450" b="1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Methodology:</a:t>
            </a:r>
            <a:endParaRPr sz="2450">
              <a:latin typeface="Calibri"/>
              <a:cs typeface="Calibri"/>
            </a:endParaRPr>
          </a:p>
          <a:p>
            <a:pPr marL="213360" marR="136525" indent="-201295">
              <a:lnSpc>
                <a:spcPts val="2650"/>
              </a:lnSpc>
              <a:spcBef>
                <a:spcPts val="91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Absolute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(MAE):</a:t>
            </a:r>
            <a:r>
              <a:rPr sz="2450" b="1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MAE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measures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absolute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prices.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It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9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a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straightforward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indication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accuracy.</a:t>
            </a:r>
            <a:endParaRPr sz="2450">
              <a:latin typeface="Calibri"/>
              <a:cs typeface="Calibri"/>
            </a:endParaRPr>
          </a:p>
          <a:p>
            <a:pPr marL="213360" marR="612775" indent="-201295">
              <a:lnSpc>
                <a:spcPts val="265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(MSE):</a:t>
            </a:r>
            <a:r>
              <a:rPr sz="245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calculates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values.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It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penalizes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larger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heavily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than</a:t>
            </a:r>
            <a:r>
              <a:rPr sz="2450" spc="-10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MAE.</a:t>
            </a:r>
            <a:endParaRPr sz="2450">
              <a:latin typeface="Calibri"/>
              <a:cs typeface="Calibri"/>
            </a:endParaRPr>
          </a:p>
          <a:p>
            <a:pPr marL="213360" marR="5080" indent="-201295">
              <a:lnSpc>
                <a:spcPct val="90000"/>
              </a:lnSpc>
              <a:spcBef>
                <a:spcPts val="844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Root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(RMSE):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root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interpretable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same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unit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target</a:t>
            </a:r>
            <a:r>
              <a:rPr sz="2450" spc="-1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variable.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55" y="1381726"/>
            <a:ext cx="39858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Proposed</a:t>
            </a:r>
            <a:r>
              <a:rPr sz="3150" spc="-40" dirty="0"/>
              <a:t> </a:t>
            </a:r>
            <a:r>
              <a:rPr sz="3150" dirty="0"/>
              <a:t>System</a:t>
            </a:r>
            <a:r>
              <a:rPr sz="3150" spc="10" dirty="0"/>
              <a:t> </a:t>
            </a:r>
            <a:r>
              <a:rPr sz="3150" dirty="0"/>
              <a:t>/</a:t>
            </a:r>
            <a:r>
              <a:rPr sz="3150" spc="-50" dirty="0"/>
              <a:t> </a:t>
            </a:r>
            <a:r>
              <a:rPr sz="3150" spc="-35" dirty="0"/>
              <a:t>Work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802634" y="2302297"/>
            <a:ext cx="9037320" cy="3597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146050">
              <a:lnSpc>
                <a:spcPct val="70500"/>
              </a:lnSpc>
              <a:spcBef>
                <a:spcPts val="840"/>
              </a:spcBef>
            </a:pPr>
            <a:r>
              <a:rPr sz="2100" spc="-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overcome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limitations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methodologies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prediction,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researchers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explore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strategies:</a:t>
            </a:r>
            <a:endParaRPr sz="2100">
              <a:latin typeface="Calibri"/>
              <a:cs typeface="Calibri"/>
            </a:endParaRPr>
          </a:p>
          <a:p>
            <a:pPr marL="213360" marR="2971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Incorporating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Sources:</a:t>
            </a:r>
            <a:r>
              <a:rPr sz="2100" b="1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Beyond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traditional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integrating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sources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social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media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satellite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imagery,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consumer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behavior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additional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into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trends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endParaRPr sz="2100">
              <a:latin typeface="Calibri"/>
              <a:cs typeface="Calibri"/>
            </a:endParaRPr>
          </a:p>
          <a:p>
            <a:pPr marL="213360" marR="142875" indent="-205740">
              <a:lnSpc>
                <a:spcPct val="70100"/>
              </a:lnSpc>
              <a:spcBef>
                <a:spcPts val="87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Enhanced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Engineering: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Experiment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advanced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engineering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extract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information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from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involve incorporating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domain-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specific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knowledge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generating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new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that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capture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relationships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variables.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Ensemble</a:t>
            </a:r>
            <a:r>
              <a:rPr sz="210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Modeling:</a:t>
            </a:r>
            <a:r>
              <a:rPr sz="210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Combine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multiple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such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bagging,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boosting,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stacking.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help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improve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prediction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accuracy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leveraging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diversity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different</a:t>
            </a:r>
            <a:r>
              <a:rPr sz="210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reducing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risk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overfitting.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85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Architecture</a:t>
            </a:r>
            <a:r>
              <a:rPr sz="3150" spc="-35" dirty="0"/>
              <a:t> </a:t>
            </a:r>
            <a:r>
              <a:rPr sz="3150" dirty="0"/>
              <a:t>/</a:t>
            </a:r>
            <a:r>
              <a:rPr sz="3150" spc="-5" dirty="0"/>
              <a:t> </a:t>
            </a:r>
            <a:r>
              <a:rPr sz="3150" dirty="0"/>
              <a:t>Data</a:t>
            </a:r>
            <a:r>
              <a:rPr sz="3150" spc="15" dirty="0"/>
              <a:t> </a:t>
            </a:r>
            <a:r>
              <a:rPr sz="3150" dirty="0"/>
              <a:t>Flow</a:t>
            </a:r>
            <a:r>
              <a:rPr sz="3150" spc="-20" dirty="0"/>
              <a:t> </a:t>
            </a:r>
            <a:r>
              <a:rPr sz="3150" spc="-10" dirty="0"/>
              <a:t>Diagram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245" y="2060367"/>
            <a:ext cx="4619710" cy="4016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Prototype</a:t>
            </a:r>
            <a:r>
              <a:rPr spc="-85" dirty="0"/>
              <a:t> </a:t>
            </a:r>
            <a:r>
              <a:rPr dirty="0"/>
              <a:t>/</a:t>
            </a:r>
            <a:r>
              <a:rPr spc="-240" dirty="0"/>
              <a:t> </a:t>
            </a: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Developed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E3B8-6AC1-899C-D4C1-2640FF02758A}"/>
              </a:ext>
            </a:extLst>
          </p:cNvPr>
          <p:cNvSpPr txBox="1"/>
          <p:nvPr/>
        </p:nvSpPr>
        <p:spPr>
          <a:xfrm>
            <a:off x="1045706" y="240982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Import all the libraries and data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DE650-19AB-4D0B-A134-5CA5B1BD3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3" t="20463" r="17934" b="4794"/>
          <a:stretch/>
        </p:blipFill>
        <p:spPr>
          <a:xfrm>
            <a:off x="1308100" y="2779157"/>
            <a:ext cx="7162799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1250049"/>
            <a:ext cx="1063244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Using closing values for our experimentation of time series with LSTM and plotting the graph for it</a:t>
            </a:r>
            <a:endParaRPr sz="2400" dirty="0">
              <a:latin typeface="SimSun-ExtB"/>
              <a:cs typeface="SimSun-ExtB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11336"/>
            <a:ext cx="2169502" cy="80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0C99C-2DB2-7E08-EB06-453644BB9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2" t="22803" r="30641" b="6255"/>
          <a:stretch/>
        </p:blipFill>
        <p:spPr>
          <a:xfrm>
            <a:off x="2146300" y="2497160"/>
            <a:ext cx="67056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0" y="2349527"/>
            <a:ext cx="4085299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6. 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074527"/>
            <a:ext cx="2169502" cy="799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C0635-5E66-205E-0481-24A57D2C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49" t="22130" r="19358" b="57601"/>
          <a:stretch/>
        </p:blipFill>
        <p:spPr>
          <a:xfrm>
            <a:off x="793751" y="2943225"/>
            <a:ext cx="930115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1" y="2349526"/>
            <a:ext cx="8394700" cy="4026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2090" marR="5080" indent="-200025">
              <a:lnSpc>
                <a:spcPts val="2650"/>
              </a:lnSpc>
              <a:spcBef>
                <a:spcPts val="440"/>
              </a:spcBef>
              <a:buFont typeface="Arial MT"/>
              <a:buChar char="•"/>
              <a:tabLst>
                <a:tab pos="213360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7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Creating </a:t>
            </a:r>
            <a:r>
              <a:rPr lang="en-US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 AND Y_TRAIN DATA STRUCTURES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074527"/>
            <a:ext cx="2169502" cy="79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82C0C-4B96-692D-73ED-2C7E00987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8" t="21536" r="18625" b="7522"/>
          <a:stretch/>
        </p:blipFill>
        <p:spPr>
          <a:xfrm>
            <a:off x="1674151" y="2943225"/>
            <a:ext cx="679674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36371-C466-3BA2-76ED-07C3EB7ACA6B}"/>
              </a:ext>
            </a:extLst>
          </p:cNvPr>
          <p:cNvSpPr txBox="1"/>
          <p:nvPr/>
        </p:nvSpPr>
        <p:spPr>
          <a:xfrm>
            <a:off x="1308100" y="1876425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an array of values into a dataset matrix and reshaping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F3111-57CA-81B2-21C6-82E792C3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8" y="428625"/>
            <a:ext cx="2170364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194DC-43A2-5A36-91A1-0AADB9AE7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1" t="23565" r="14370" b="23229"/>
          <a:stretch/>
        </p:blipFill>
        <p:spPr>
          <a:xfrm>
            <a:off x="1155700" y="2473216"/>
            <a:ext cx="754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24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Building the </a:t>
            </a:r>
            <a:r>
              <a:rPr lang="en-IN" dirty="0" err="1"/>
              <a:t>lstm</a:t>
            </a:r>
            <a:r>
              <a:rPr lang="en-IN" dirty="0"/>
              <a:t> models with </a:t>
            </a:r>
            <a:r>
              <a:rPr lang="en-IN" dirty="0" err="1"/>
              <a:t>lstm</a:t>
            </a:r>
            <a:r>
              <a:rPr lang="en-IN" dirty="0"/>
              <a:t> and dense layer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82A9-09AA-74FC-1E88-41FB17C3C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0" t="29731" r="26485" b="30998"/>
          <a:stretch/>
        </p:blipFill>
        <p:spPr>
          <a:xfrm>
            <a:off x="1904124" y="1647825"/>
            <a:ext cx="7023976" cy="41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24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F125-1858-07A1-9BDD-2ADEF3F1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1" r="15083" b="4393"/>
          <a:stretch/>
        </p:blipFill>
        <p:spPr>
          <a:xfrm>
            <a:off x="1460500" y="1073896"/>
            <a:ext cx="6348687" cy="54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3" y="2320594"/>
            <a:ext cx="8981440" cy="3652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13360" marR="438150" indent="-201295">
              <a:lnSpc>
                <a:spcPct val="81000"/>
              </a:lnSpc>
              <a:spcBef>
                <a:spcPts val="640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250" spc="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250" spc="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artificial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intelligence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(AI)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has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gained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attention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due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 its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potential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valuable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investors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traders. This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project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develop</a:t>
            </a:r>
            <a:r>
              <a:rPr sz="22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model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leveraging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forecast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 price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accurately.</a:t>
            </a:r>
            <a:endParaRPr sz="2250" dirty="0">
              <a:latin typeface="Calibri"/>
              <a:cs typeface="Calibri"/>
            </a:endParaRPr>
          </a:p>
          <a:p>
            <a:pPr marL="213360" marR="168275" indent="-201295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2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methodology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involves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collecting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preprocessing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historical</a:t>
            </a:r>
            <a:r>
              <a:rPr sz="2250" spc="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prices,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volumes,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statements,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external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factors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indicators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news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selection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employed</a:t>
            </a:r>
            <a:r>
              <a:rPr sz="22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identify</a:t>
            </a:r>
            <a:r>
              <a:rPr sz="22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influencing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prices.</a:t>
            </a:r>
            <a:endParaRPr sz="2250" dirty="0">
              <a:latin typeface="Calibri"/>
              <a:cs typeface="Calibri"/>
            </a:endParaRPr>
          </a:p>
          <a:p>
            <a:pPr marL="213360" marR="5080" indent="-201295" algn="just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Various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learning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algorithms,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regression</a:t>
            </a:r>
            <a:r>
              <a:rPr sz="2250" spc="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models,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support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vector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decision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trees,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forests,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neural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networks,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are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evaluated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compared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their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22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Making prediction on both train and test data and Invert the scaling and calculate </a:t>
            </a:r>
            <a:r>
              <a:rPr lang="en-IN" dirty="0" err="1"/>
              <a:t>mse</a:t>
            </a:r>
            <a:r>
              <a:rPr lang="en-IN" dirty="0"/>
              <a:t> for both train and test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8DAB-621A-F2C2-60C8-F704F5CCC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3397" r="14370" b="43665"/>
          <a:stretch/>
        </p:blipFill>
        <p:spPr>
          <a:xfrm>
            <a:off x="927100" y="1647825"/>
            <a:ext cx="7315200" cy="27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6504C-FB92-5EB7-05F9-289B23C0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1" t="22130" r="5106" b="6927"/>
          <a:stretch/>
        </p:blipFill>
        <p:spPr>
          <a:xfrm>
            <a:off x="1308100" y="1343025"/>
            <a:ext cx="65532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 input and generate prediction for next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FF855-C968-70DB-9EE4-0A894F07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0" r="17221" b="5661"/>
          <a:stretch/>
        </p:blipFill>
        <p:spPr>
          <a:xfrm>
            <a:off x="1993900" y="1190625"/>
            <a:ext cx="6477000" cy="56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graph for last 100 days and next 30 days and </a:t>
            </a:r>
            <a:r>
              <a:rPr lang="en-IN" dirty="0" err="1"/>
              <a:t>concating</a:t>
            </a:r>
            <a:r>
              <a:rPr lang="en-IN" dirty="0"/>
              <a:t> it </a:t>
            </a:r>
            <a:r>
              <a:rPr lang="en-IN" dirty="0" err="1"/>
              <a:t>concat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C69A-EFD5-15EC-2DF2-7B35546C2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0" t="20863" r="17220" b="5661"/>
          <a:stretch/>
        </p:blipFill>
        <p:spPr>
          <a:xfrm>
            <a:off x="1689100" y="1382493"/>
            <a:ext cx="6705600" cy="56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graph for last 100 days and next 30 days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05534-7162-E9F9-76B4-D067DE539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6" t="27197" r="26485" b="6928"/>
          <a:stretch/>
        </p:blipFill>
        <p:spPr>
          <a:xfrm>
            <a:off x="2374900" y="885825"/>
            <a:ext cx="5410200" cy="56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21799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292" rIns="0" bIns="0" rtlCol="0">
            <a:spAutoFit/>
          </a:bodyPr>
          <a:lstStyle/>
          <a:p>
            <a:pPr marL="212090" marR="5080" indent="-200025">
              <a:lnSpc>
                <a:spcPct val="90200"/>
              </a:lnSpc>
              <a:spcBef>
                <a:spcPts val="395"/>
              </a:spcBef>
              <a:buFont typeface="Arial MT"/>
              <a:buChar char="•"/>
              <a:tabLst>
                <a:tab pos="213360" algn="l"/>
              </a:tabLst>
            </a:pPr>
            <a:r>
              <a:rPr dirty="0"/>
              <a:t>In</a:t>
            </a:r>
            <a:r>
              <a:rPr spc="-75" dirty="0"/>
              <a:t> </a:t>
            </a:r>
            <a:r>
              <a:rPr dirty="0"/>
              <a:t>conclusion,</a:t>
            </a:r>
            <a:r>
              <a:rPr spc="-80" dirty="0"/>
              <a:t> </a:t>
            </a:r>
            <a:r>
              <a:rPr dirty="0"/>
              <a:t>overcoming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existing</a:t>
            </a:r>
            <a:r>
              <a:rPr spc="-85" dirty="0"/>
              <a:t> </a:t>
            </a:r>
            <a:r>
              <a:rPr dirty="0"/>
              <a:t>methodologies</a:t>
            </a:r>
            <a:r>
              <a:rPr spc="-85" dirty="0"/>
              <a:t> </a:t>
            </a:r>
            <a:r>
              <a:rPr spc="-25" dirty="0"/>
              <a:t>in 	</a:t>
            </a:r>
            <a:r>
              <a:rPr dirty="0"/>
              <a:t>stock</a:t>
            </a:r>
            <a:r>
              <a:rPr spc="-65" dirty="0"/>
              <a:t> </a:t>
            </a:r>
            <a:r>
              <a:rPr dirty="0"/>
              <a:t>prediction</a:t>
            </a:r>
            <a:r>
              <a:rPr spc="-75" dirty="0"/>
              <a:t> </a:t>
            </a:r>
            <a:r>
              <a:rPr spc="-10" dirty="0"/>
              <a:t>requires</a:t>
            </a:r>
            <a:r>
              <a:rPr spc="-7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multifaceted</a:t>
            </a:r>
            <a:r>
              <a:rPr spc="-80" dirty="0"/>
              <a:t> </a:t>
            </a:r>
            <a:r>
              <a:rPr dirty="0"/>
              <a:t>approach</a:t>
            </a:r>
            <a:r>
              <a:rPr spc="-5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spc="-10" dirty="0"/>
              <a:t>leverages 	alternative</a:t>
            </a:r>
            <a:r>
              <a:rPr spc="-6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sources,</a:t>
            </a:r>
            <a:r>
              <a:rPr spc="-65" dirty="0"/>
              <a:t> </a:t>
            </a:r>
            <a:r>
              <a:rPr dirty="0"/>
              <a:t>advanced</a:t>
            </a:r>
            <a:r>
              <a:rPr spc="-75" dirty="0"/>
              <a:t> </a:t>
            </a:r>
            <a:r>
              <a:rPr dirty="0"/>
              <a:t>modeling</a:t>
            </a:r>
            <a:r>
              <a:rPr spc="-90" dirty="0"/>
              <a:t> </a:t>
            </a:r>
            <a:r>
              <a:rPr dirty="0"/>
              <a:t>techniques,</a:t>
            </a:r>
            <a:r>
              <a:rPr spc="-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rigorous 	evaluation</a:t>
            </a:r>
            <a:r>
              <a:rPr spc="-70" dirty="0"/>
              <a:t> </a:t>
            </a:r>
            <a:r>
              <a:rPr dirty="0"/>
              <a:t>methods.</a:t>
            </a:r>
            <a:r>
              <a:rPr spc="-6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10" dirty="0"/>
              <a:t>incorporating</a:t>
            </a:r>
            <a:r>
              <a:rPr spc="-80" dirty="0"/>
              <a:t> </a:t>
            </a:r>
            <a:r>
              <a:rPr spc="-10" dirty="0"/>
              <a:t>diverse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streams,</a:t>
            </a:r>
            <a:r>
              <a:rPr spc="-5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spc="-25" dirty="0"/>
              <a:t>as 	</a:t>
            </a:r>
            <a:r>
              <a:rPr dirty="0"/>
              <a:t>social</a:t>
            </a:r>
            <a:r>
              <a:rPr spc="-55" dirty="0"/>
              <a:t> </a:t>
            </a:r>
            <a:r>
              <a:rPr dirty="0"/>
              <a:t>media</a:t>
            </a:r>
            <a:r>
              <a:rPr spc="-50" dirty="0"/>
              <a:t> </a:t>
            </a:r>
            <a:r>
              <a:rPr spc="-10" dirty="0"/>
              <a:t>sentiment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consumer</a:t>
            </a:r>
            <a:r>
              <a:rPr spc="-45" dirty="0"/>
              <a:t> </a:t>
            </a:r>
            <a:r>
              <a:rPr spc="-30" dirty="0"/>
              <a:t>behavior,</a:t>
            </a:r>
            <a:r>
              <a:rPr spc="-70" dirty="0"/>
              <a:t> </a:t>
            </a:r>
            <a:r>
              <a:rPr spc="-10" dirty="0"/>
              <a:t>researchers</a:t>
            </a:r>
            <a:r>
              <a:rPr spc="-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20" dirty="0"/>
              <a:t>gain 	</a:t>
            </a:r>
            <a:r>
              <a:rPr dirty="0"/>
              <a:t>deeper</a:t>
            </a:r>
            <a:r>
              <a:rPr spc="-7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spc="-10" dirty="0"/>
              <a:t>market</a:t>
            </a:r>
            <a:r>
              <a:rPr spc="-65" dirty="0"/>
              <a:t> </a:t>
            </a:r>
            <a:r>
              <a:rPr dirty="0"/>
              <a:t>dynamics</a:t>
            </a:r>
            <a:r>
              <a:rPr spc="-6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investor</a:t>
            </a:r>
            <a:r>
              <a:rPr spc="-75" dirty="0"/>
              <a:t> </a:t>
            </a:r>
            <a:r>
              <a:rPr spc="-10" dirty="0"/>
              <a:t>sentiment. 	</a:t>
            </a:r>
            <a:r>
              <a:rPr dirty="0"/>
              <a:t>Enhanced</a:t>
            </a:r>
            <a:r>
              <a:rPr spc="-70" dirty="0"/>
              <a:t> </a:t>
            </a:r>
            <a:r>
              <a:rPr spc="-10" dirty="0"/>
              <a:t>feature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75" dirty="0"/>
              <a:t> </a:t>
            </a:r>
            <a:r>
              <a:rPr dirty="0"/>
              <a:t>ensemble</a:t>
            </a:r>
            <a:r>
              <a:rPr spc="-75" dirty="0"/>
              <a:t> </a:t>
            </a:r>
            <a:r>
              <a:rPr dirty="0"/>
              <a:t>modeling,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deep</a:t>
            </a:r>
            <a:r>
              <a:rPr spc="610" dirty="0"/>
              <a:t> 	</a:t>
            </a:r>
            <a:r>
              <a:rPr dirty="0"/>
              <a:t>learning</a:t>
            </a:r>
            <a:r>
              <a:rPr spc="-45" dirty="0"/>
              <a:t> </a:t>
            </a:r>
            <a:r>
              <a:rPr spc="-10" dirty="0"/>
              <a:t>architectures</a:t>
            </a:r>
            <a:r>
              <a:rPr spc="-7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extraction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complex</a:t>
            </a:r>
            <a:r>
              <a:rPr spc="-75" dirty="0"/>
              <a:t> </a:t>
            </a:r>
            <a:r>
              <a:rPr spc="-10" dirty="0"/>
              <a:t>patterns</a:t>
            </a:r>
            <a:r>
              <a:rPr spc="-50" dirty="0"/>
              <a:t> </a:t>
            </a:r>
            <a:r>
              <a:rPr spc="-20" dirty="0"/>
              <a:t>from 	</a:t>
            </a:r>
            <a:r>
              <a:rPr dirty="0"/>
              <a:t>financial</a:t>
            </a:r>
            <a:r>
              <a:rPr spc="-85" dirty="0"/>
              <a:t> </a:t>
            </a:r>
            <a:r>
              <a:rPr dirty="0"/>
              <a:t>data,</a:t>
            </a:r>
            <a:r>
              <a:rPr spc="-55" dirty="0"/>
              <a:t> </a:t>
            </a:r>
            <a:r>
              <a:rPr dirty="0"/>
              <a:t>leading</a:t>
            </a:r>
            <a:r>
              <a:rPr spc="-8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spc="-10" dirty="0"/>
              <a:t>accurate</a:t>
            </a:r>
            <a:r>
              <a:rPr spc="-75" dirty="0"/>
              <a:t> </a:t>
            </a:r>
            <a:r>
              <a:rPr spc="-10" dirty="0"/>
              <a:t>predictions.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60" y="2343394"/>
            <a:ext cx="8144509" cy="2084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2420" indent="-299720">
              <a:lnSpc>
                <a:spcPts val="2795"/>
              </a:lnSpc>
              <a:spcBef>
                <a:spcPts val="110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https://colah.github.io/posts/2015-</a:t>
            </a:r>
            <a:r>
              <a:rPr sz="2450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08-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Understanding-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LSTMs/</a:t>
            </a:r>
            <a:endParaRPr sz="2450">
              <a:latin typeface="Calibri"/>
              <a:cs typeface="Calibri"/>
            </a:endParaRPr>
          </a:p>
          <a:p>
            <a:pPr marL="312420" marR="614045" indent="-300355">
              <a:lnSpc>
                <a:spcPts val="2650"/>
              </a:lnSpc>
              <a:spcBef>
                <a:spcPts val="185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www.sas.com/en_us/insights/analytics/machine-</a:t>
            </a:r>
            <a:r>
              <a:rPr sz="2450" spc="-1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learning.html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47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https://groww.in/us-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stocks/googl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65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www.investopedia.com/terms/d/deep-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learning.asp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795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www.nasdaq.com/market-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activity/stocks/goog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61544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Statement:</a:t>
            </a:r>
            <a:r>
              <a:rPr sz="21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develop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Stock</a:t>
            </a:r>
            <a:r>
              <a:rPr sz="2100" spc="-5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predictor</a:t>
            </a:r>
            <a:r>
              <a:rPr sz="2100" spc="-40" dirty="0"/>
              <a:t> </a:t>
            </a:r>
            <a:r>
              <a:rPr sz="2100" dirty="0"/>
              <a:t>using</a:t>
            </a:r>
            <a:r>
              <a:rPr sz="2100" spc="-45" dirty="0"/>
              <a:t> </a:t>
            </a:r>
            <a:r>
              <a:rPr sz="2100" dirty="0"/>
              <a:t>artificial</a:t>
            </a:r>
            <a:r>
              <a:rPr sz="2100" spc="-45" dirty="0"/>
              <a:t> </a:t>
            </a:r>
            <a:r>
              <a:rPr sz="2100" spc="-10" dirty="0"/>
              <a:t>intelligence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ts val="1770"/>
              </a:lnSpc>
            </a:pPr>
            <a:r>
              <a:rPr sz="2100" dirty="0"/>
              <a:t>(AI)</a:t>
            </a:r>
            <a:r>
              <a:rPr sz="2100" spc="-55" dirty="0"/>
              <a:t> </a:t>
            </a:r>
            <a:r>
              <a:rPr sz="2100" dirty="0"/>
              <a:t>which</a:t>
            </a:r>
            <a:r>
              <a:rPr sz="2100" spc="-60" dirty="0"/>
              <a:t> </a:t>
            </a:r>
            <a:r>
              <a:rPr sz="2100" dirty="0"/>
              <a:t>involves</a:t>
            </a:r>
            <a:r>
              <a:rPr sz="2100" spc="-15" dirty="0"/>
              <a:t> </a:t>
            </a:r>
            <a:r>
              <a:rPr sz="2100" dirty="0"/>
              <a:t>utilizing</a:t>
            </a:r>
            <a:r>
              <a:rPr sz="2100" spc="-35" dirty="0"/>
              <a:t> </a:t>
            </a:r>
            <a:r>
              <a:rPr sz="2100" dirty="0"/>
              <a:t>machine</a:t>
            </a:r>
            <a:r>
              <a:rPr sz="2100" spc="-60" dirty="0"/>
              <a:t> </a:t>
            </a:r>
            <a:r>
              <a:rPr sz="2100" dirty="0"/>
              <a:t>learning</a:t>
            </a:r>
            <a:r>
              <a:rPr sz="2100" spc="-50" dirty="0"/>
              <a:t> </a:t>
            </a:r>
            <a:r>
              <a:rPr sz="2100" dirty="0"/>
              <a:t>algorithms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other</a:t>
            </a:r>
            <a:r>
              <a:rPr sz="2100" spc="-45" dirty="0"/>
              <a:t> </a:t>
            </a:r>
            <a:r>
              <a:rPr sz="2100" dirty="0"/>
              <a:t>AI</a:t>
            </a:r>
            <a:r>
              <a:rPr sz="2100" spc="-70" dirty="0"/>
              <a:t> </a:t>
            </a:r>
            <a:r>
              <a:rPr sz="2100" dirty="0"/>
              <a:t>techniques</a:t>
            </a:r>
            <a:r>
              <a:rPr sz="2100" spc="-35" dirty="0"/>
              <a:t> </a:t>
            </a:r>
            <a:r>
              <a:rPr sz="2100" spc="-25" dirty="0"/>
              <a:t>to</a:t>
            </a:r>
            <a:endParaRPr sz="2100" dirty="0"/>
          </a:p>
          <a:p>
            <a:pPr marL="12700">
              <a:lnSpc>
                <a:spcPts val="1764"/>
              </a:lnSpc>
            </a:pPr>
            <a:r>
              <a:rPr sz="2100" dirty="0"/>
              <a:t>analyze</a:t>
            </a:r>
            <a:r>
              <a:rPr sz="2100" spc="-65" dirty="0"/>
              <a:t> </a:t>
            </a:r>
            <a:r>
              <a:rPr sz="2100" spc="-10" dirty="0"/>
              <a:t>historical</a:t>
            </a:r>
            <a:r>
              <a:rPr sz="2100" spc="-70" dirty="0"/>
              <a:t> </a:t>
            </a:r>
            <a:r>
              <a:rPr sz="2100" dirty="0"/>
              <a:t>stock</a:t>
            </a:r>
            <a:r>
              <a:rPr sz="2100" spc="-75" dirty="0"/>
              <a:t> </a:t>
            </a:r>
            <a:r>
              <a:rPr sz="2100" dirty="0"/>
              <a:t>data,</a:t>
            </a:r>
            <a:r>
              <a:rPr sz="2100" spc="-85" dirty="0"/>
              <a:t> </a:t>
            </a:r>
            <a:r>
              <a:rPr sz="2100" dirty="0"/>
              <a:t>market</a:t>
            </a:r>
            <a:r>
              <a:rPr sz="2100" spc="-75" dirty="0"/>
              <a:t> </a:t>
            </a:r>
            <a:r>
              <a:rPr sz="2100" dirty="0"/>
              <a:t>trends,</a:t>
            </a:r>
            <a:r>
              <a:rPr sz="2100" spc="-70" dirty="0"/>
              <a:t> </a:t>
            </a:r>
            <a:r>
              <a:rPr sz="2100" dirty="0"/>
              <a:t>and</a:t>
            </a:r>
            <a:r>
              <a:rPr sz="2100" spc="-60" dirty="0"/>
              <a:t> </a:t>
            </a:r>
            <a:r>
              <a:rPr sz="2100" dirty="0"/>
              <a:t>various</a:t>
            </a:r>
            <a:r>
              <a:rPr sz="2100" spc="-50" dirty="0"/>
              <a:t> </a:t>
            </a:r>
            <a:r>
              <a:rPr sz="2100" spc="-10" dirty="0"/>
              <a:t>factors</a:t>
            </a:r>
            <a:r>
              <a:rPr sz="2100" spc="-70" dirty="0"/>
              <a:t> </a:t>
            </a:r>
            <a:r>
              <a:rPr sz="2100" dirty="0"/>
              <a:t>influencing</a:t>
            </a:r>
            <a:r>
              <a:rPr sz="2100" spc="-50" dirty="0"/>
              <a:t> </a:t>
            </a:r>
            <a:r>
              <a:rPr sz="2100" spc="-10" dirty="0"/>
              <a:t>stock</a:t>
            </a:r>
            <a:endParaRPr sz="2100" dirty="0"/>
          </a:p>
          <a:p>
            <a:pPr marL="12700" marR="90106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prices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spc="-10" dirty="0"/>
              <a:t>forecast</a:t>
            </a:r>
            <a:r>
              <a:rPr sz="2100" spc="-20" dirty="0"/>
              <a:t> </a:t>
            </a:r>
            <a:r>
              <a:rPr sz="2100" dirty="0"/>
              <a:t>future</a:t>
            </a:r>
            <a:r>
              <a:rPr sz="2100" spc="-20" dirty="0"/>
              <a:t> </a:t>
            </a:r>
            <a:r>
              <a:rPr sz="2100" spc="-10" dirty="0"/>
              <a:t>movements</a:t>
            </a:r>
            <a:r>
              <a:rPr sz="2100" spc="-45" dirty="0"/>
              <a:t> </a:t>
            </a:r>
            <a:r>
              <a:rPr sz="2100" dirty="0"/>
              <a:t>in</a:t>
            </a:r>
            <a:r>
              <a:rPr sz="2100" spc="-3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spc="-10" dirty="0"/>
              <a:t>market.</a:t>
            </a:r>
            <a:r>
              <a:rPr sz="2100" spc="-65" dirty="0"/>
              <a:t> </a:t>
            </a:r>
            <a:r>
              <a:rPr sz="2100" dirty="0"/>
              <a:t>Here's</a:t>
            </a:r>
            <a:r>
              <a:rPr sz="2100" spc="-65" dirty="0"/>
              <a:t> </a:t>
            </a:r>
            <a:r>
              <a:rPr sz="2100" dirty="0"/>
              <a:t>a</a:t>
            </a:r>
            <a:r>
              <a:rPr sz="2100" spc="-40" dirty="0"/>
              <a:t> </a:t>
            </a:r>
            <a:r>
              <a:rPr sz="2100" dirty="0"/>
              <a:t>synopsis</a:t>
            </a:r>
            <a:r>
              <a:rPr sz="2100" spc="-25" dirty="0"/>
              <a:t> </a:t>
            </a:r>
            <a:r>
              <a:rPr sz="2100" dirty="0"/>
              <a:t>of</a:t>
            </a:r>
            <a:r>
              <a:rPr sz="2100" spc="-55" dirty="0"/>
              <a:t> </a:t>
            </a:r>
            <a:r>
              <a:rPr sz="2100" spc="-25" dirty="0"/>
              <a:t>the </a:t>
            </a:r>
            <a:r>
              <a:rPr sz="2100" spc="-10" dirty="0"/>
              <a:t>process: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20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5" dirty="0"/>
              <a:t> </a:t>
            </a:r>
            <a:r>
              <a:rPr sz="2100" dirty="0"/>
              <a:t>Collection:</a:t>
            </a:r>
            <a:r>
              <a:rPr sz="2100" spc="-70" dirty="0"/>
              <a:t> </a:t>
            </a:r>
            <a:r>
              <a:rPr sz="2100" dirty="0"/>
              <a:t>AI-based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market</a:t>
            </a:r>
            <a:r>
              <a:rPr sz="2100" spc="-65" dirty="0"/>
              <a:t> </a:t>
            </a:r>
            <a:r>
              <a:rPr sz="2100" dirty="0"/>
              <a:t>prediction</a:t>
            </a:r>
            <a:r>
              <a:rPr sz="2100" spc="-50" dirty="0"/>
              <a:t> </a:t>
            </a:r>
            <a:r>
              <a:rPr sz="2100" dirty="0"/>
              <a:t>begins</a:t>
            </a:r>
            <a:r>
              <a:rPr sz="2100" spc="-55" dirty="0"/>
              <a:t> </a:t>
            </a:r>
            <a:r>
              <a:rPr sz="2100" dirty="0"/>
              <a:t>with</a:t>
            </a:r>
            <a:r>
              <a:rPr sz="2100" spc="-65" dirty="0"/>
              <a:t> </a:t>
            </a:r>
            <a:r>
              <a:rPr sz="2100" dirty="0"/>
              <a:t>collecting</a:t>
            </a:r>
            <a:r>
              <a:rPr sz="2100" spc="-55" dirty="0"/>
              <a:t> </a:t>
            </a:r>
            <a:r>
              <a:rPr sz="2100" dirty="0"/>
              <a:t>a</a:t>
            </a:r>
            <a:r>
              <a:rPr sz="2100" spc="-50" dirty="0"/>
              <a:t> </a:t>
            </a:r>
            <a:r>
              <a:rPr sz="2100" spc="-20" dirty="0"/>
              <a:t>vast</a:t>
            </a:r>
            <a:endParaRPr sz="2100" dirty="0"/>
          </a:p>
          <a:p>
            <a:pPr marL="213360" marR="61849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amount</a:t>
            </a:r>
            <a:r>
              <a:rPr sz="2100" spc="-70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data,</a:t>
            </a:r>
            <a:r>
              <a:rPr sz="2100" spc="-75" dirty="0"/>
              <a:t> </a:t>
            </a:r>
            <a:r>
              <a:rPr sz="2100" dirty="0"/>
              <a:t>including</a:t>
            </a:r>
            <a:r>
              <a:rPr sz="2100" spc="-40" dirty="0"/>
              <a:t> </a:t>
            </a:r>
            <a:r>
              <a:rPr sz="2100" spc="-10" dirty="0"/>
              <a:t>historical</a:t>
            </a:r>
            <a:r>
              <a:rPr sz="2100" spc="-5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prices,</a:t>
            </a:r>
            <a:r>
              <a:rPr sz="2100" spc="-35" dirty="0"/>
              <a:t> </a:t>
            </a:r>
            <a:r>
              <a:rPr sz="2100" dirty="0"/>
              <a:t>trading</a:t>
            </a:r>
            <a:r>
              <a:rPr sz="2100" spc="-55" dirty="0"/>
              <a:t> </a:t>
            </a:r>
            <a:r>
              <a:rPr sz="2100" dirty="0"/>
              <a:t>volumes,</a:t>
            </a:r>
            <a:r>
              <a:rPr sz="2100" spc="-35" dirty="0"/>
              <a:t> </a:t>
            </a:r>
            <a:r>
              <a:rPr sz="2100" spc="-10" dirty="0"/>
              <a:t>financial statements,</a:t>
            </a:r>
            <a:r>
              <a:rPr sz="2100" spc="-55" dirty="0"/>
              <a:t> </a:t>
            </a:r>
            <a:r>
              <a:rPr sz="2100" dirty="0"/>
              <a:t>economic</a:t>
            </a:r>
            <a:r>
              <a:rPr sz="2100" spc="-60" dirty="0"/>
              <a:t> </a:t>
            </a:r>
            <a:r>
              <a:rPr sz="2100" spc="-10" dirty="0"/>
              <a:t>indicators,</a:t>
            </a:r>
            <a:r>
              <a:rPr sz="2100" spc="-55" dirty="0"/>
              <a:t> </a:t>
            </a:r>
            <a:r>
              <a:rPr sz="2100" dirty="0"/>
              <a:t>news</a:t>
            </a:r>
            <a:r>
              <a:rPr sz="2100" spc="-35" dirty="0"/>
              <a:t> </a:t>
            </a:r>
            <a:r>
              <a:rPr sz="2100" dirty="0"/>
              <a:t>articles,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social</a:t>
            </a:r>
            <a:r>
              <a:rPr sz="2100" spc="-35" dirty="0"/>
              <a:t> </a:t>
            </a:r>
            <a:r>
              <a:rPr sz="2100" dirty="0"/>
              <a:t>media</a:t>
            </a:r>
            <a:r>
              <a:rPr sz="2100" spc="-50" dirty="0"/>
              <a:t> </a:t>
            </a:r>
            <a:r>
              <a:rPr sz="2100" spc="-10" dirty="0"/>
              <a:t>sentiment.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0" dirty="0"/>
              <a:t> </a:t>
            </a:r>
            <a:r>
              <a:rPr sz="2100" spc="-10" dirty="0"/>
              <a:t>Preprocessing:</a:t>
            </a:r>
            <a:r>
              <a:rPr sz="2100" spc="-3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collected</a:t>
            </a:r>
            <a:r>
              <a:rPr sz="2100" spc="-60" dirty="0"/>
              <a:t> </a:t>
            </a:r>
            <a:r>
              <a:rPr sz="2100" dirty="0"/>
              <a:t>data</a:t>
            </a:r>
            <a:r>
              <a:rPr sz="2100" spc="-70" dirty="0"/>
              <a:t> </a:t>
            </a:r>
            <a:r>
              <a:rPr sz="2100" dirty="0"/>
              <a:t>undergoes</a:t>
            </a:r>
            <a:r>
              <a:rPr sz="2100" spc="-30" dirty="0"/>
              <a:t> </a:t>
            </a:r>
            <a:r>
              <a:rPr sz="2100" spc="-10" dirty="0"/>
              <a:t>preprocessing</a:t>
            </a:r>
            <a:r>
              <a:rPr sz="2100" spc="-15" dirty="0"/>
              <a:t> </a:t>
            </a:r>
            <a:r>
              <a:rPr sz="2100" dirty="0"/>
              <a:t>to</a:t>
            </a:r>
            <a:r>
              <a:rPr sz="2100" spc="-65" dirty="0"/>
              <a:t> </a:t>
            </a:r>
            <a:r>
              <a:rPr sz="2100" dirty="0"/>
              <a:t>clean</a:t>
            </a:r>
            <a:r>
              <a:rPr sz="2100" spc="-40" dirty="0"/>
              <a:t> </a:t>
            </a:r>
            <a:r>
              <a:rPr sz="2100" spc="-25" dirty="0"/>
              <a:t>and</a:t>
            </a:r>
            <a:endParaRPr sz="2100" dirty="0"/>
          </a:p>
          <a:p>
            <a:pPr marL="213360" marR="3810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normalize</a:t>
            </a:r>
            <a:r>
              <a:rPr sz="2100" spc="-55" dirty="0"/>
              <a:t> </a:t>
            </a:r>
            <a:r>
              <a:rPr sz="2100" dirty="0"/>
              <a:t>it,</a:t>
            </a:r>
            <a:r>
              <a:rPr sz="2100" spc="-75" dirty="0"/>
              <a:t> </a:t>
            </a:r>
            <a:r>
              <a:rPr sz="2100" dirty="0"/>
              <a:t>removing</a:t>
            </a:r>
            <a:r>
              <a:rPr sz="2100" spc="-55" dirty="0"/>
              <a:t> </a:t>
            </a:r>
            <a:r>
              <a:rPr sz="2100" dirty="0"/>
              <a:t>outliers</a:t>
            </a:r>
            <a:r>
              <a:rPr sz="2100" spc="-6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handling</a:t>
            </a:r>
            <a:r>
              <a:rPr sz="2100" spc="-55" dirty="0"/>
              <a:t> </a:t>
            </a:r>
            <a:r>
              <a:rPr sz="2100" dirty="0"/>
              <a:t>missing</a:t>
            </a:r>
            <a:r>
              <a:rPr sz="2100" spc="-55" dirty="0"/>
              <a:t> </a:t>
            </a:r>
            <a:r>
              <a:rPr sz="2100" dirty="0"/>
              <a:t>values.</a:t>
            </a:r>
            <a:r>
              <a:rPr sz="2100" spc="-25" dirty="0"/>
              <a:t> </a:t>
            </a:r>
            <a:r>
              <a:rPr sz="2100" dirty="0"/>
              <a:t>This</a:t>
            </a:r>
            <a:r>
              <a:rPr sz="2100" spc="-55" dirty="0"/>
              <a:t> </a:t>
            </a:r>
            <a:r>
              <a:rPr sz="2100" dirty="0"/>
              <a:t>ensures</a:t>
            </a:r>
            <a:r>
              <a:rPr sz="2100" spc="-40" dirty="0"/>
              <a:t> </a:t>
            </a:r>
            <a:r>
              <a:rPr sz="2100" dirty="0"/>
              <a:t>that</a:t>
            </a:r>
            <a:r>
              <a:rPr sz="2100" spc="-85" dirty="0"/>
              <a:t> </a:t>
            </a:r>
            <a:r>
              <a:rPr sz="2100" spc="-25" dirty="0"/>
              <a:t>the </a:t>
            </a:r>
            <a:r>
              <a:rPr sz="2100" dirty="0"/>
              <a:t>data</a:t>
            </a:r>
            <a:r>
              <a:rPr sz="2100" spc="-6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suitable</a:t>
            </a:r>
            <a:r>
              <a:rPr sz="2100" spc="-40" dirty="0"/>
              <a:t> </a:t>
            </a:r>
            <a:r>
              <a:rPr sz="2100" dirty="0"/>
              <a:t>for</a:t>
            </a:r>
            <a:r>
              <a:rPr sz="2100" spc="-40" dirty="0"/>
              <a:t> </a:t>
            </a:r>
            <a:r>
              <a:rPr sz="2100" dirty="0"/>
              <a:t>analysis</a:t>
            </a:r>
            <a:r>
              <a:rPr sz="2100" spc="-25" dirty="0"/>
              <a:t> </a:t>
            </a:r>
            <a:r>
              <a:rPr sz="2100" dirty="0"/>
              <a:t>by</a:t>
            </a:r>
            <a:r>
              <a:rPr sz="2100" spc="-5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spc="-10" dirty="0"/>
              <a:t>algorithms.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Feature</a:t>
            </a:r>
            <a:r>
              <a:rPr sz="2100" spc="-55" dirty="0"/>
              <a:t> </a:t>
            </a:r>
            <a:r>
              <a:rPr sz="2100" dirty="0"/>
              <a:t>Selection:</a:t>
            </a:r>
            <a:r>
              <a:rPr sz="2100" spc="-50" dirty="0"/>
              <a:t> </a:t>
            </a:r>
            <a:r>
              <a:rPr sz="2100" spc="-10" dirty="0"/>
              <a:t>Relevant</a:t>
            </a:r>
            <a:r>
              <a:rPr sz="2100" spc="-30" dirty="0"/>
              <a:t> </a:t>
            </a:r>
            <a:r>
              <a:rPr sz="2100" spc="-10" dirty="0"/>
              <a:t>features</a:t>
            </a:r>
            <a:r>
              <a:rPr sz="2100" spc="-60" dirty="0"/>
              <a:t> </a:t>
            </a:r>
            <a:r>
              <a:rPr sz="2100" dirty="0"/>
              <a:t>that</a:t>
            </a:r>
            <a:r>
              <a:rPr sz="2100" spc="-65" dirty="0"/>
              <a:t> </a:t>
            </a:r>
            <a:r>
              <a:rPr sz="2100" dirty="0"/>
              <a:t>may</a:t>
            </a:r>
            <a:r>
              <a:rPr sz="2100" spc="-75" dirty="0"/>
              <a:t> </a:t>
            </a:r>
            <a:r>
              <a:rPr sz="2100" dirty="0"/>
              <a:t>impact</a:t>
            </a:r>
            <a:r>
              <a:rPr sz="2100" spc="-6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10" dirty="0"/>
              <a:t>identified</a:t>
            </a:r>
            <a:endParaRPr sz="2100" dirty="0"/>
          </a:p>
          <a:p>
            <a:pPr marL="213360">
              <a:lnSpc>
                <a:spcPts val="1764"/>
              </a:lnSpc>
            </a:pPr>
            <a:r>
              <a:rPr sz="2100" dirty="0"/>
              <a:t>and</a:t>
            </a:r>
            <a:r>
              <a:rPr sz="2100" spc="-55" dirty="0"/>
              <a:t> </a:t>
            </a:r>
            <a:r>
              <a:rPr sz="2100" dirty="0"/>
              <a:t>selected</a:t>
            </a:r>
            <a:r>
              <a:rPr sz="2100" spc="-30" dirty="0"/>
              <a:t> </a:t>
            </a:r>
            <a:r>
              <a:rPr sz="2100" dirty="0"/>
              <a:t>from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35" dirty="0"/>
              <a:t> </a:t>
            </a:r>
            <a:r>
              <a:rPr sz="2100" spc="-10" dirty="0"/>
              <a:t>preprocessed</a:t>
            </a:r>
            <a:r>
              <a:rPr sz="2100" spc="-15" dirty="0"/>
              <a:t> </a:t>
            </a:r>
            <a:r>
              <a:rPr sz="2100" dirty="0"/>
              <a:t>data.</a:t>
            </a:r>
            <a:r>
              <a:rPr sz="2100" spc="-65" dirty="0"/>
              <a:t> </a:t>
            </a:r>
            <a:r>
              <a:rPr sz="2100" dirty="0"/>
              <a:t>These</a:t>
            </a:r>
            <a:r>
              <a:rPr sz="2100" spc="-20" dirty="0"/>
              <a:t> </a:t>
            </a:r>
            <a:r>
              <a:rPr sz="2100" spc="-10" dirty="0"/>
              <a:t>features</a:t>
            </a:r>
            <a:r>
              <a:rPr sz="2100" spc="-25" dirty="0"/>
              <a:t> </a:t>
            </a:r>
            <a:r>
              <a:rPr sz="2100" dirty="0"/>
              <a:t>could</a:t>
            </a:r>
            <a:r>
              <a:rPr sz="2100" spc="-70" dirty="0"/>
              <a:t> </a:t>
            </a:r>
            <a:r>
              <a:rPr sz="2100" dirty="0"/>
              <a:t>include</a:t>
            </a:r>
            <a:r>
              <a:rPr sz="2100" spc="-35" dirty="0"/>
              <a:t> </a:t>
            </a:r>
            <a:r>
              <a:rPr sz="2100" spc="-10" dirty="0"/>
              <a:t>factors</a:t>
            </a:r>
            <a:endParaRPr sz="2100" dirty="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such</a:t>
            </a:r>
            <a:r>
              <a:rPr sz="2100" spc="-55" dirty="0"/>
              <a:t> </a:t>
            </a:r>
            <a:r>
              <a:rPr sz="2100" dirty="0"/>
              <a:t>as</a:t>
            </a:r>
            <a:r>
              <a:rPr sz="2100" spc="-45" dirty="0"/>
              <a:t> </a:t>
            </a:r>
            <a:r>
              <a:rPr sz="2100" dirty="0"/>
              <a:t>company</a:t>
            </a:r>
            <a:r>
              <a:rPr sz="2100" spc="-70" dirty="0"/>
              <a:t> </a:t>
            </a:r>
            <a:r>
              <a:rPr sz="2100" dirty="0"/>
              <a:t>financials,</a:t>
            </a:r>
            <a:r>
              <a:rPr sz="2100" spc="-2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indices,</a:t>
            </a:r>
            <a:r>
              <a:rPr sz="2100" spc="-20" dirty="0"/>
              <a:t> </a:t>
            </a:r>
            <a:r>
              <a:rPr sz="2100" spc="-10" dirty="0"/>
              <a:t>macroeconomic</a:t>
            </a:r>
            <a:r>
              <a:rPr sz="2100" spc="-50" dirty="0"/>
              <a:t> </a:t>
            </a:r>
            <a:r>
              <a:rPr sz="2100" spc="-10" dirty="0"/>
              <a:t>indicators,</a:t>
            </a:r>
            <a:r>
              <a:rPr sz="2100" spc="-45" dirty="0"/>
              <a:t> </a:t>
            </a:r>
            <a:r>
              <a:rPr sz="2100" spc="-25" dirty="0"/>
              <a:t>and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35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news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50" dirty="0"/>
              <a:t> </a:t>
            </a:r>
            <a:r>
              <a:rPr sz="2100" dirty="0"/>
              <a:t>social</a:t>
            </a:r>
            <a:r>
              <a:rPr sz="2100" spc="-30" dirty="0"/>
              <a:t> </a:t>
            </a:r>
            <a:r>
              <a:rPr sz="2100" spc="-10" dirty="0"/>
              <a:t>media.</a:t>
            </a:r>
            <a:endParaRPr sz="21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15"/>
              </a:spcBef>
            </a:pPr>
            <a:r>
              <a:rPr spc="-25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18745" indent="-201295">
              <a:lnSpc>
                <a:spcPct val="70300"/>
              </a:lnSpc>
              <a:spcBef>
                <a:spcPts val="72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Selection:</a:t>
            </a:r>
            <a:r>
              <a:rPr sz="1750" spc="-35" dirty="0"/>
              <a:t> </a:t>
            </a:r>
            <a:r>
              <a:rPr sz="1750" spc="-10" dirty="0"/>
              <a:t>Various</a:t>
            </a:r>
            <a:r>
              <a:rPr sz="1750" spc="-50" dirty="0"/>
              <a:t> </a:t>
            </a:r>
            <a:r>
              <a:rPr sz="1750" dirty="0"/>
              <a:t>machine</a:t>
            </a:r>
            <a:r>
              <a:rPr sz="1750" spc="-50" dirty="0"/>
              <a:t> </a:t>
            </a:r>
            <a:r>
              <a:rPr sz="1750" dirty="0"/>
              <a:t>learning</a:t>
            </a:r>
            <a:r>
              <a:rPr sz="1750" spc="-55" dirty="0"/>
              <a:t> </a:t>
            </a:r>
            <a:r>
              <a:rPr sz="1750" dirty="0"/>
              <a:t>algorithms</a:t>
            </a:r>
            <a:r>
              <a:rPr sz="1750" spc="-5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spc="-10" dirty="0"/>
              <a:t>evaluated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1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spc="-10" dirty="0"/>
              <a:t>their performance</a:t>
            </a:r>
            <a:r>
              <a:rPr sz="1750" spc="-55" dirty="0"/>
              <a:t> </a:t>
            </a:r>
            <a:r>
              <a:rPr sz="1750" dirty="0"/>
              <a:t>for</a:t>
            </a:r>
            <a:r>
              <a:rPr sz="1750" spc="-5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specific</a:t>
            </a:r>
            <a:r>
              <a:rPr sz="1750" spc="-60" dirty="0"/>
              <a:t> </a:t>
            </a:r>
            <a:r>
              <a:rPr sz="1750" dirty="0"/>
              <a:t>prediction</a:t>
            </a:r>
            <a:r>
              <a:rPr sz="1750" spc="-60" dirty="0"/>
              <a:t> </a:t>
            </a:r>
            <a:r>
              <a:rPr sz="1750" dirty="0"/>
              <a:t>task.</a:t>
            </a:r>
            <a:r>
              <a:rPr sz="1750" spc="-25" dirty="0"/>
              <a:t> </a:t>
            </a:r>
            <a:r>
              <a:rPr sz="1750" dirty="0"/>
              <a:t>Commonly</a:t>
            </a:r>
            <a:r>
              <a:rPr sz="1750" spc="-55" dirty="0"/>
              <a:t> </a:t>
            </a:r>
            <a:r>
              <a:rPr sz="1750" dirty="0"/>
              <a:t>used</a:t>
            </a:r>
            <a:r>
              <a:rPr sz="1750" spc="-25" dirty="0"/>
              <a:t> </a:t>
            </a:r>
            <a:r>
              <a:rPr sz="1750" dirty="0"/>
              <a:t>algorithms</a:t>
            </a:r>
            <a:r>
              <a:rPr sz="1750" spc="-60" dirty="0"/>
              <a:t> </a:t>
            </a:r>
            <a:r>
              <a:rPr sz="1750" dirty="0"/>
              <a:t>include</a:t>
            </a:r>
            <a:r>
              <a:rPr sz="1750" spc="-50" dirty="0"/>
              <a:t> </a:t>
            </a:r>
            <a:r>
              <a:rPr sz="1750" spc="-10" dirty="0"/>
              <a:t>regression </a:t>
            </a:r>
            <a:r>
              <a:rPr sz="1750" dirty="0"/>
              <a:t>models,</a:t>
            </a:r>
            <a:r>
              <a:rPr sz="1750" spc="-65" dirty="0"/>
              <a:t> </a:t>
            </a:r>
            <a:r>
              <a:rPr sz="1750" dirty="0"/>
              <a:t>support</a:t>
            </a:r>
            <a:r>
              <a:rPr sz="1750" spc="-60" dirty="0"/>
              <a:t> </a:t>
            </a:r>
            <a:r>
              <a:rPr sz="1750" dirty="0"/>
              <a:t>vector</a:t>
            </a:r>
            <a:r>
              <a:rPr sz="1750" spc="-60" dirty="0"/>
              <a:t> </a:t>
            </a:r>
            <a:r>
              <a:rPr sz="1750" dirty="0"/>
              <a:t>machines,</a:t>
            </a:r>
            <a:r>
              <a:rPr sz="1750" spc="-65" dirty="0"/>
              <a:t> </a:t>
            </a:r>
            <a:r>
              <a:rPr sz="1750" dirty="0"/>
              <a:t>decision</a:t>
            </a:r>
            <a:r>
              <a:rPr sz="1750" spc="-60" dirty="0"/>
              <a:t> </a:t>
            </a:r>
            <a:r>
              <a:rPr sz="1750" dirty="0"/>
              <a:t>trees,</a:t>
            </a:r>
            <a:r>
              <a:rPr sz="1750" spc="-50" dirty="0"/>
              <a:t> </a:t>
            </a:r>
            <a:r>
              <a:rPr sz="1750" dirty="0"/>
              <a:t>random</a:t>
            </a:r>
            <a:r>
              <a:rPr sz="1750" spc="-50" dirty="0"/>
              <a:t> </a:t>
            </a:r>
            <a:r>
              <a:rPr sz="1750" spc="-10" dirty="0"/>
              <a:t>forests,</a:t>
            </a:r>
            <a:r>
              <a:rPr sz="1750" spc="-60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neural</a:t>
            </a:r>
            <a:r>
              <a:rPr sz="1750" spc="-50" dirty="0"/>
              <a:t> </a:t>
            </a:r>
            <a:r>
              <a:rPr sz="1750" spc="-10" dirty="0"/>
              <a:t>networks.</a:t>
            </a:r>
            <a:endParaRPr sz="1750"/>
          </a:p>
          <a:p>
            <a:pPr marL="213360" marR="62230" indent="-201295">
              <a:lnSpc>
                <a:spcPct val="70300"/>
              </a:lnSpc>
              <a:spcBef>
                <a:spcPts val="86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20" dirty="0"/>
              <a:t>Training</a:t>
            </a:r>
            <a:r>
              <a:rPr sz="1750" spc="-3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Model:</a:t>
            </a:r>
            <a:r>
              <a:rPr sz="1750" spc="-60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20" dirty="0"/>
              <a:t> </a:t>
            </a: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is</a:t>
            </a:r>
            <a:r>
              <a:rPr sz="1750" spc="-50" dirty="0"/>
              <a:t> </a:t>
            </a:r>
            <a:r>
              <a:rPr sz="1750" dirty="0"/>
              <a:t>trained</a:t>
            </a:r>
            <a:r>
              <a:rPr sz="1750" spc="-40" dirty="0"/>
              <a:t> </a:t>
            </a:r>
            <a:r>
              <a:rPr sz="1750" dirty="0"/>
              <a:t>using</a:t>
            </a:r>
            <a:r>
              <a:rPr sz="1750" spc="-50" dirty="0"/>
              <a:t> </a:t>
            </a:r>
            <a:r>
              <a:rPr sz="1750" dirty="0"/>
              <a:t>historical</a:t>
            </a:r>
            <a:r>
              <a:rPr sz="1750" spc="-30" dirty="0"/>
              <a:t> </a:t>
            </a:r>
            <a:r>
              <a:rPr sz="1750" dirty="0"/>
              <a:t>data,</a:t>
            </a:r>
            <a:r>
              <a:rPr sz="1750" spc="-30" dirty="0"/>
              <a:t> </a:t>
            </a:r>
            <a:r>
              <a:rPr sz="1750" dirty="0"/>
              <a:t>where</a:t>
            </a:r>
            <a:r>
              <a:rPr sz="1750" spc="-5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learns</a:t>
            </a:r>
            <a:r>
              <a:rPr sz="1750" spc="-30" dirty="0"/>
              <a:t> </a:t>
            </a:r>
            <a:r>
              <a:rPr sz="1750" spc="-25" dirty="0"/>
              <a:t>the </a:t>
            </a:r>
            <a:r>
              <a:rPr sz="1750" dirty="0"/>
              <a:t>underlying</a:t>
            </a:r>
            <a:r>
              <a:rPr sz="1750" spc="-70" dirty="0"/>
              <a:t> </a:t>
            </a:r>
            <a:r>
              <a:rPr sz="1750" spc="-10" dirty="0"/>
              <a:t>patterns</a:t>
            </a:r>
            <a:r>
              <a:rPr sz="1750" spc="-2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spc="-10" dirty="0"/>
              <a:t>relationships</a:t>
            </a:r>
            <a:r>
              <a:rPr sz="1750" spc="-35" dirty="0"/>
              <a:t> </a:t>
            </a:r>
            <a:r>
              <a:rPr sz="1750" dirty="0"/>
              <a:t>between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selected</a:t>
            </a:r>
            <a:r>
              <a:rPr sz="1750" spc="-30" dirty="0"/>
              <a:t> </a:t>
            </a:r>
            <a:r>
              <a:rPr sz="1750" spc="-10" dirty="0"/>
              <a:t>features</a:t>
            </a:r>
            <a:r>
              <a:rPr sz="1750" spc="-35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stock</a:t>
            </a:r>
            <a:r>
              <a:rPr sz="1750" spc="-30" dirty="0"/>
              <a:t> </a:t>
            </a:r>
            <a:r>
              <a:rPr sz="1750" dirty="0"/>
              <a:t>price</a:t>
            </a:r>
            <a:r>
              <a:rPr sz="1750" spc="-30" dirty="0"/>
              <a:t> </a:t>
            </a:r>
            <a:r>
              <a:rPr sz="1750" spc="-10" dirty="0"/>
              <a:t>movements.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training</a:t>
            </a:r>
            <a:r>
              <a:rPr sz="1750" spc="-45" dirty="0"/>
              <a:t> </a:t>
            </a:r>
            <a:r>
              <a:rPr sz="1750" dirty="0"/>
              <a:t>process</a:t>
            </a:r>
            <a:r>
              <a:rPr sz="1750" spc="-50" dirty="0"/>
              <a:t> </a:t>
            </a:r>
            <a:r>
              <a:rPr sz="1750" spc="-10" dirty="0"/>
              <a:t>involves</a:t>
            </a:r>
            <a:r>
              <a:rPr sz="1750" spc="-75" dirty="0"/>
              <a:t> </a:t>
            </a:r>
            <a:r>
              <a:rPr sz="1750" dirty="0"/>
              <a:t>adjusting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60" dirty="0"/>
              <a:t> </a:t>
            </a:r>
            <a:r>
              <a:rPr sz="1750" dirty="0"/>
              <a:t>model's</a:t>
            </a:r>
            <a:r>
              <a:rPr sz="1750" spc="-65" dirty="0"/>
              <a:t> </a:t>
            </a:r>
            <a:r>
              <a:rPr sz="1750" spc="-10" dirty="0"/>
              <a:t>parameters</a:t>
            </a:r>
            <a:r>
              <a:rPr sz="1750" spc="-35" dirty="0"/>
              <a:t> </a:t>
            </a:r>
            <a:r>
              <a:rPr sz="1750" dirty="0"/>
              <a:t>to</a:t>
            </a:r>
            <a:r>
              <a:rPr sz="1750" spc="-70" dirty="0"/>
              <a:t> </a:t>
            </a:r>
            <a:r>
              <a:rPr sz="1750" dirty="0"/>
              <a:t>minimize</a:t>
            </a:r>
            <a:r>
              <a:rPr sz="1750" spc="-75" dirty="0"/>
              <a:t> </a:t>
            </a:r>
            <a:r>
              <a:rPr sz="1750" dirty="0"/>
              <a:t>prediction</a:t>
            </a:r>
            <a:r>
              <a:rPr sz="1750" spc="-55" dirty="0"/>
              <a:t> </a:t>
            </a:r>
            <a:r>
              <a:rPr sz="1750" spc="-10" dirty="0"/>
              <a:t>errors.</a:t>
            </a:r>
            <a:endParaRPr sz="1750"/>
          </a:p>
          <a:p>
            <a:pPr marL="213360" marR="1206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Evaluation: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20" dirty="0"/>
              <a:t> </a:t>
            </a:r>
            <a:r>
              <a:rPr sz="1750" dirty="0"/>
              <a:t>trained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25" dirty="0"/>
              <a:t> </a:t>
            </a:r>
            <a:r>
              <a:rPr sz="1750" spc="-10" dirty="0"/>
              <a:t>evaluated</a:t>
            </a:r>
            <a:r>
              <a:rPr sz="1750" spc="-35" dirty="0"/>
              <a:t> </a:t>
            </a:r>
            <a:r>
              <a:rPr sz="1750" dirty="0"/>
              <a:t>using</a:t>
            </a:r>
            <a:r>
              <a:rPr sz="1750" spc="-45" dirty="0"/>
              <a:t> </a:t>
            </a:r>
            <a:r>
              <a:rPr sz="1750" dirty="0"/>
              <a:t>a</a:t>
            </a:r>
            <a:r>
              <a:rPr sz="1750" spc="-25" dirty="0"/>
              <a:t> </a:t>
            </a:r>
            <a:r>
              <a:rPr sz="1750" spc="-10" dirty="0"/>
              <a:t>separate </a:t>
            </a:r>
            <a:r>
              <a:rPr sz="1750" dirty="0"/>
              <a:t>dataset</a:t>
            </a:r>
            <a:r>
              <a:rPr sz="1750" spc="-15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assess</a:t>
            </a:r>
            <a:r>
              <a:rPr sz="1750" spc="-10" dirty="0"/>
              <a:t> </a:t>
            </a:r>
            <a:r>
              <a:rPr sz="1750" dirty="0"/>
              <a:t>its</a:t>
            </a:r>
            <a:r>
              <a:rPr sz="1750" spc="-2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spc="-25" dirty="0"/>
              <a:t>and </a:t>
            </a:r>
            <a:r>
              <a:rPr sz="1750" spc="-10" dirty="0"/>
              <a:t>generalization</a:t>
            </a:r>
            <a:r>
              <a:rPr sz="1750" spc="-60" dirty="0"/>
              <a:t> </a:t>
            </a:r>
            <a:r>
              <a:rPr sz="1750" dirty="0"/>
              <a:t>capabilities.</a:t>
            </a:r>
            <a:r>
              <a:rPr sz="1750" spc="-50" dirty="0"/>
              <a:t> </a:t>
            </a:r>
            <a:r>
              <a:rPr sz="1750" spc="-10" dirty="0"/>
              <a:t>Evaluation</a:t>
            </a:r>
            <a:r>
              <a:rPr sz="1750" spc="-40" dirty="0"/>
              <a:t> </a:t>
            </a:r>
            <a:r>
              <a:rPr sz="1750" dirty="0"/>
              <a:t>metrics</a:t>
            </a:r>
            <a:r>
              <a:rPr sz="1750" spc="-50" dirty="0"/>
              <a:t> </a:t>
            </a:r>
            <a:r>
              <a:rPr sz="1750" dirty="0"/>
              <a:t>such</a:t>
            </a:r>
            <a:r>
              <a:rPr sz="1750" spc="-45" dirty="0"/>
              <a:t> </a:t>
            </a:r>
            <a:r>
              <a:rPr sz="1750" dirty="0"/>
              <a:t>as</a:t>
            </a:r>
            <a:r>
              <a:rPr sz="1750" spc="-30" dirty="0"/>
              <a:t> </a:t>
            </a:r>
            <a:r>
              <a:rPr sz="1750" dirty="0"/>
              <a:t>mean</a:t>
            </a:r>
            <a:r>
              <a:rPr sz="1750" spc="-25" dirty="0"/>
              <a:t> </a:t>
            </a:r>
            <a:r>
              <a:rPr sz="1750" dirty="0"/>
              <a:t>squared</a:t>
            </a:r>
            <a:r>
              <a:rPr sz="1750" spc="-40" dirty="0"/>
              <a:t> </a:t>
            </a:r>
            <a:r>
              <a:rPr sz="1750" spc="-30" dirty="0"/>
              <a:t>error,</a:t>
            </a:r>
            <a:r>
              <a:rPr sz="1750" spc="-35" dirty="0"/>
              <a:t> </a:t>
            </a:r>
            <a:r>
              <a:rPr sz="1750" spc="-10" dirty="0"/>
              <a:t>accuracy,</a:t>
            </a:r>
            <a:r>
              <a:rPr sz="1750" spc="-35" dirty="0"/>
              <a:t> </a:t>
            </a:r>
            <a:r>
              <a:rPr sz="1750" spc="-10" dirty="0"/>
              <a:t>precision, </a:t>
            </a:r>
            <a:r>
              <a:rPr sz="1750" dirty="0"/>
              <a:t>recall,</a:t>
            </a:r>
            <a:r>
              <a:rPr sz="1750" spc="-50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F1-score</a:t>
            </a:r>
            <a:r>
              <a:rPr sz="1750" spc="-2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dirty="0"/>
              <a:t>used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measure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model's</a:t>
            </a:r>
            <a:r>
              <a:rPr sz="1750" spc="-30" dirty="0"/>
              <a:t> </a:t>
            </a:r>
            <a:r>
              <a:rPr sz="1750" spc="-10" dirty="0"/>
              <a:t>predictive</a:t>
            </a:r>
            <a:r>
              <a:rPr sz="1750" spc="-65" dirty="0"/>
              <a:t> </a:t>
            </a:r>
            <a:r>
              <a:rPr sz="1750" spc="-10" dirty="0"/>
              <a:t>accuracy.</a:t>
            </a:r>
            <a:endParaRPr sz="1750"/>
          </a:p>
          <a:p>
            <a:pPr marL="213360" marR="8064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Prediction:</a:t>
            </a:r>
            <a:r>
              <a:rPr sz="1750" spc="-45" dirty="0"/>
              <a:t> </a:t>
            </a:r>
            <a:r>
              <a:rPr sz="1750" dirty="0"/>
              <a:t>Once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dirty="0"/>
              <a:t>trained</a:t>
            </a:r>
            <a:r>
              <a:rPr sz="1750" spc="-20" dirty="0"/>
              <a:t> </a:t>
            </a:r>
            <a:r>
              <a:rPr sz="1750" dirty="0"/>
              <a:t>and</a:t>
            </a:r>
            <a:r>
              <a:rPr sz="1750" spc="-25" dirty="0"/>
              <a:t> </a:t>
            </a:r>
            <a:r>
              <a:rPr sz="1750" spc="-10" dirty="0"/>
              <a:t>evaluated,</a:t>
            </a:r>
            <a:r>
              <a:rPr sz="1750" spc="-4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deployed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make</a:t>
            </a:r>
            <a:r>
              <a:rPr sz="1750" spc="-25" dirty="0"/>
              <a:t> </a:t>
            </a:r>
            <a:r>
              <a:rPr sz="1750" dirty="0"/>
              <a:t>predictions</a:t>
            </a:r>
            <a:r>
              <a:rPr sz="1750" spc="-65" dirty="0"/>
              <a:t> </a:t>
            </a:r>
            <a:r>
              <a:rPr sz="1750" dirty="0"/>
              <a:t>on</a:t>
            </a:r>
            <a:r>
              <a:rPr sz="1750" spc="-40" dirty="0"/>
              <a:t> </a:t>
            </a:r>
            <a:r>
              <a:rPr sz="1750" spc="-10" dirty="0"/>
              <a:t>future </a:t>
            </a:r>
            <a:r>
              <a:rPr sz="1750" dirty="0"/>
              <a:t>stock</a:t>
            </a:r>
            <a:r>
              <a:rPr sz="1750" spc="-50" dirty="0"/>
              <a:t> </a:t>
            </a:r>
            <a:r>
              <a:rPr sz="1750" dirty="0"/>
              <a:t>price</a:t>
            </a:r>
            <a:r>
              <a:rPr sz="1750" spc="-50" dirty="0"/>
              <a:t> </a:t>
            </a:r>
            <a:r>
              <a:rPr sz="1750" spc="-10" dirty="0"/>
              <a:t>movements</a:t>
            </a:r>
            <a:r>
              <a:rPr sz="1750" spc="-5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dirty="0"/>
              <a:t>new</a:t>
            </a:r>
            <a:r>
              <a:rPr sz="1750" spc="-50" dirty="0"/>
              <a:t> </a:t>
            </a:r>
            <a:r>
              <a:rPr sz="1750" dirty="0"/>
              <a:t>incoming</a:t>
            </a:r>
            <a:r>
              <a:rPr sz="1750" spc="-65" dirty="0"/>
              <a:t> </a:t>
            </a:r>
            <a:r>
              <a:rPr sz="1750" dirty="0"/>
              <a:t>data.</a:t>
            </a:r>
            <a:r>
              <a:rPr sz="1750" spc="-40" dirty="0"/>
              <a:t> </a:t>
            </a:r>
            <a:r>
              <a:rPr sz="1750" dirty="0"/>
              <a:t>Predictions</a:t>
            </a:r>
            <a:r>
              <a:rPr sz="1750" spc="-40" dirty="0"/>
              <a:t> </a:t>
            </a:r>
            <a:r>
              <a:rPr sz="1750" dirty="0"/>
              <a:t>may</a:t>
            </a:r>
            <a:r>
              <a:rPr sz="1750" spc="-40" dirty="0"/>
              <a:t> </a:t>
            </a:r>
            <a:r>
              <a:rPr sz="1750" dirty="0"/>
              <a:t>include</a:t>
            </a:r>
            <a:r>
              <a:rPr sz="1750" spc="-65" dirty="0"/>
              <a:t> </a:t>
            </a:r>
            <a:r>
              <a:rPr sz="1750" spc="-10" dirty="0"/>
              <a:t>short-</a:t>
            </a:r>
            <a:r>
              <a:rPr sz="1750" dirty="0"/>
              <a:t>term</a:t>
            </a:r>
            <a:r>
              <a:rPr sz="1750" spc="-20" dirty="0"/>
              <a:t> </a:t>
            </a:r>
            <a:r>
              <a:rPr sz="1750" spc="-10" dirty="0"/>
              <a:t>price </a:t>
            </a:r>
            <a:r>
              <a:rPr sz="1750" dirty="0"/>
              <a:t>fluctuations,</a:t>
            </a:r>
            <a:r>
              <a:rPr sz="1750" spc="-50" dirty="0"/>
              <a:t> </a:t>
            </a:r>
            <a:r>
              <a:rPr sz="1750" spc="-10" dirty="0"/>
              <a:t>long-</a:t>
            </a:r>
            <a:r>
              <a:rPr sz="1750" dirty="0"/>
              <a:t>term</a:t>
            </a:r>
            <a:r>
              <a:rPr sz="1750" spc="-45" dirty="0"/>
              <a:t> </a:t>
            </a:r>
            <a:r>
              <a:rPr sz="1750" dirty="0"/>
              <a:t>trends,</a:t>
            </a:r>
            <a:r>
              <a:rPr sz="1750" spc="-45" dirty="0"/>
              <a:t> </a:t>
            </a:r>
            <a:r>
              <a:rPr sz="1750" dirty="0"/>
              <a:t>buy/sell</a:t>
            </a:r>
            <a:r>
              <a:rPr sz="1750" spc="-50" dirty="0"/>
              <a:t> </a:t>
            </a:r>
            <a:r>
              <a:rPr sz="1750" spc="-10" dirty="0"/>
              <a:t>recommendations,</a:t>
            </a:r>
            <a:r>
              <a:rPr sz="1750" spc="-75" dirty="0"/>
              <a:t> </a:t>
            </a:r>
            <a:r>
              <a:rPr sz="1750" dirty="0"/>
              <a:t>or</a:t>
            </a:r>
            <a:r>
              <a:rPr sz="1750" spc="-45" dirty="0"/>
              <a:t> </a:t>
            </a:r>
            <a:r>
              <a:rPr sz="1750" dirty="0"/>
              <a:t>risk</a:t>
            </a:r>
            <a:r>
              <a:rPr sz="1750" spc="-55" dirty="0"/>
              <a:t> </a:t>
            </a:r>
            <a:r>
              <a:rPr sz="1750" spc="-10" dirty="0"/>
              <a:t>assessments.</a:t>
            </a:r>
            <a:endParaRPr sz="1750"/>
          </a:p>
          <a:p>
            <a:pPr marL="213360" marR="5080" indent="-201295">
              <a:lnSpc>
                <a:spcPct val="70300"/>
              </a:lnSpc>
              <a:spcBef>
                <a:spcPts val="87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Monitoring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15" dirty="0"/>
              <a:t> </a:t>
            </a:r>
            <a:r>
              <a:rPr sz="1750" spc="-10" dirty="0"/>
              <a:t>Refinement:</a:t>
            </a:r>
            <a:r>
              <a:rPr sz="1750" spc="-25" dirty="0"/>
              <a:t> </a:t>
            </a:r>
            <a:r>
              <a:rPr sz="1750" dirty="0"/>
              <a:t>The</a:t>
            </a:r>
            <a:r>
              <a:rPr sz="1750" spc="-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dirty="0"/>
              <a:t>of the</a:t>
            </a:r>
            <a:r>
              <a:rPr sz="1750" spc="-20" dirty="0"/>
              <a:t> </a:t>
            </a:r>
            <a:r>
              <a:rPr sz="1750" dirty="0"/>
              <a:t>prediction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2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continuously</a:t>
            </a:r>
            <a:r>
              <a:rPr sz="1750" spc="-45" dirty="0"/>
              <a:t> </a:t>
            </a:r>
            <a:r>
              <a:rPr sz="1750" spc="-10" dirty="0"/>
              <a:t>monitored, </a:t>
            </a:r>
            <a:r>
              <a:rPr sz="1750" dirty="0"/>
              <a:t>and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model</a:t>
            </a:r>
            <a:r>
              <a:rPr sz="1750" spc="-45" dirty="0"/>
              <a:t> </a:t>
            </a:r>
            <a:r>
              <a:rPr sz="1750" dirty="0"/>
              <a:t>may</a:t>
            </a:r>
            <a:r>
              <a:rPr sz="1750" spc="-35" dirty="0"/>
              <a:t> </a:t>
            </a:r>
            <a:r>
              <a:rPr sz="1750" dirty="0"/>
              <a:t>be</a:t>
            </a:r>
            <a:r>
              <a:rPr sz="1750" spc="-45" dirty="0"/>
              <a:t> </a:t>
            </a:r>
            <a:r>
              <a:rPr sz="1750" dirty="0"/>
              <a:t>refined</a:t>
            </a:r>
            <a:r>
              <a:rPr sz="1750" spc="-40" dirty="0"/>
              <a:t> </a:t>
            </a:r>
            <a:r>
              <a:rPr sz="1750" dirty="0"/>
              <a:t>or</a:t>
            </a:r>
            <a:r>
              <a:rPr sz="1750" spc="-30" dirty="0"/>
              <a:t> </a:t>
            </a:r>
            <a:r>
              <a:rPr sz="1750" spc="-10" dirty="0"/>
              <a:t>updated</a:t>
            </a:r>
            <a:r>
              <a:rPr sz="1750" spc="-55" dirty="0"/>
              <a:t> </a:t>
            </a:r>
            <a:r>
              <a:rPr sz="1750" dirty="0"/>
              <a:t>periodically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adapt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changing</a:t>
            </a:r>
            <a:r>
              <a:rPr sz="1750" spc="-50" dirty="0"/>
              <a:t> </a:t>
            </a:r>
            <a:r>
              <a:rPr sz="1750" spc="-10" dirty="0"/>
              <a:t>market</a:t>
            </a:r>
            <a:r>
              <a:rPr sz="1750" spc="-20" dirty="0"/>
              <a:t> </a:t>
            </a:r>
            <a:r>
              <a:rPr sz="1750" spc="-10" dirty="0"/>
              <a:t>conditions</a:t>
            </a:r>
            <a:r>
              <a:rPr sz="1750" spc="500" dirty="0"/>
              <a:t> </a:t>
            </a:r>
            <a:r>
              <a:rPr sz="1750" dirty="0"/>
              <a:t>and</a:t>
            </a:r>
            <a:r>
              <a:rPr sz="1750" spc="-50" dirty="0"/>
              <a:t> </a:t>
            </a:r>
            <a:r>
              <a:rPr sz="1750" spc="-10" dirty="0"/>
              <a:t>improve</a:t>
            </a:r>
            <a:r>
              <a:rPr sz="1750" spc="-55" dirty="0"/>
              <a:t> </a:t>
            </a:r>
            <a:r>
              <a:rPr sz="1750" dirty="0"/>
              <a:t>prediction</a:t>
            </a:r>
            <a:r>
              <a:rPr sz="1750" spc="-45" dirty="0"/>
              <a:t> </a:t>
            </a:r>
            <a:r>
              <a:rPr sz="1750" spc="-10" dirty="0"/>
              <a:t>accuracy.</a:t>
            </a:r>
            <a:endParaRPr sz="1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15"/>
              </a:spcBef>
            </a:pP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319027"/>
            <a:ext cx="9043035" cy="3543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60655" indent="-201295">
              <a:lnSpc>
                <a:spcPct val="70300"/>
              </a:lnSpc>
              <a:spcBef>
                <a:spcPts val="725"/>
              </a:spcBef>
              <a:buFont typeface="Arial MT"/>
              <a:buChar char="•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particular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issues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may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arise,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including: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0"/>
              </a:lnSpc>
              <a:spcBef>
                <a:spcPts val="250"/>
              </a:spcBef>
              <a:buAutoNum type="arabicPeriod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Quality: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most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ensuring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reliability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endParaRPr sz="1750">
              <a:latin typeface="Calibri"/>
              <a:cs typeface="Calibri"/>
            </a:endParaRPr>
          </a:p>
          <a:p>
            <a:pPr marL="213360" marR="90805">
              <a:lnSpc>
                <a:spcPct val="70300"/>
              </a:lnSpc>
              <a:spcBef>
                <a:spcPts val="30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used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contain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errors,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inconsistencies,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missing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values,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which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adversely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affect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algorithms.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2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Overfitting: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occurs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when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learns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noise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fluctuations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endParaRPr sz="1750">
              <a:latin typeface="Calibri"/>
              <a:cs typeface="Calibri"/>
            </a:endParaRPr>
          </a:p>
          <a:p>
            <a:pPr marL="213360" marR="704850">
              <a:lnSpc>
                <a:spcPct val="69700"/>
              </a:lnSpc>
              <a:spcBef>
                <a:spcPts val="32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leading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poor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new,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unseen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Balancing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complexity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crucial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avoid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robust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0"/>
              </a:spcBef>
              <a:buAutoNum type="arabicPeriod" startAt="3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Selection: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Identifying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that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impact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be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challenging,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especially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highly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markets.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Choosing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right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set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endParaRPr sz="1750">
              <a:latin typeface="Calibri"/>
              <a:cs typeface="Calibri"/>
            </a:endParaRPr>
          </a:p>
          <a:p>
            <a:pPr marL="213360" marR="172720">
              <a:lnSpc>
                <a:spcPct val="69700"/>
              </a:lnSpc>
              <a:spcBef>
                <a:spcPts val="325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avoiding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irrelevant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redundant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essential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building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accurate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predictive models.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4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Dynamics: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influenced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myriad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factors,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indicators,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geopolitical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events,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psychology.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Capturing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endParaRPr sz="1750">
              <a:latin typeface="Calibri"/>
              <a:cs typeface="Calibri"/>
            </a:endParaRPr>
          </a:p>
          <a:p>
            <a:pPr marL="213360" marR="268605">
              <a:lnSpc>
                <a:spcPct val="69700"/>
              </a:lnSpc>
              <a:spcBef>
                <a:spcPts val="320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interactions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these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presents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challenge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AI-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based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1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25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42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Develop</a:t>
            </a:r>
            <a:r>
              <a:rPr sz="2100" spc="-5" dirty="0"/>
              <a:t> </a:t>
            </a:r>
            <a:r>
              <a:rPr sz="2100" dirty="0"/>
              <a:t>an</a:t>
            </a:r>
            <a:r>
              <a:rPr sz="2100" spc="-4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dirty="0"/>
              <a:t>model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30" dirty="0"/>
              <a:t> </a:t>
            </a:r>
            <a:r>
              <a:rPr sz="2100" dirty="0"/>
              <a:t>predict</a:t>
            </a:r>
            <a:r>
              <a:rPr sz="2100" spc="-2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future</a:t>
            </a:r>
            <a:r>
              <a:rPr sz="2100" spc="-25" dirty="0"/>
              <a:t> </a:t>
            </a:r>
            <a:r>
              <a:rPr sz="2100" dirty="0"/>
              <a:t>price</a:t>
            </a:r>
            <a:r>
              <a:rPr sz="2100" spc="-45" dirty="0"/>
              <a:t> </a:t>
            </a:r>
            <a:r>
              <a:rPr sz="2100" dirty="0"/>
              <a:t>movements</a:t>
            </a:r>
            <a:r>
              <a:rPr sz="2100" spc="-10" dirty="0"/>
              <a:t> </a:t>
            </a:r>
            <a:r>
              <a:rPr sz="2100" dirty="0"/>
              <a:t>of</a:t>
            </a:r>
            <a:r>
              <a:rPr sz="2100" spc="-25" dirty="0"/>
              <a:t> </a:t>
            </a:r>
            <a:r>
              <a:rPr sz="2100" spc="-10" dirty="0"/>
              <a:t>stocks </a:t>
            </a:r>
            <a:r>
              <a:rPr sz="2100" dirty="0"/>
              <a:t>in</a:t>
            </a:r>
            <a:r>
              <a:rPr sz="2100" spc="-55" dirty="0"/>
              <a:t> </a:t>
            </a:r>
            <a:r>
              <a:rPr sz="2100" dirty="0"/>
              <a:t>the</a:t>
            </a:r>
            <a:r>
              <a:rPr sz="2100" spc="-55" dirty="0"/>
              <a:t> </a:t>
            </a:r>
            <a:r>
              <a:rPr sz="2100" dirty="0"/>
              <a:t>financial</a:t>
            </a:r>
            <a:r>
              <a:rPr sz="2100" spc="-45" dirty="0"/>
              <a:t> </a:t>
            </a:r>
            <a:r>
              <a:rPr sz="2100" dirty="0"/>
              <a:t>markets.</a:t>
            </a:r>
            <a:r>
              <a:rPr sz="2100" spc="-4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dirty="0"/>
              <a:t>aim</a:t>
            </a:r>
            <a:r>
              <a:rPr sz="2100" spc="-3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dirty="0"/>
              <a:t>provide</a:t>
            </a:r>
            <a:r>
              <a:rPr sz="2100" spc="-20" dirty="0"/>
              <a:t> investors</a:t>
            </a:r>
            <a:r>
              <a:rPr sz="2100" spc="-25" dirty="0"/>
              <a:t> </a:t>
            </a:r>
            <a:r>
              <a:rPr sz="2100" dirty="0"/>
              <a:t>with</a:t>
            </a:r>
            <a:r>
              <a:rPr sz="2100" spc="-50" dirty="0"/>
              <a:t> </a:t>
            </a:r>
            <a:r>
              <a:rPr sz="2100" dirty="0"/>
              <a:t>actionable</a:t>
            </a:r>
            <a:r>
              <a:rPr sz="2100" spc="-60" dirty="0"/>
              <a:t> </a:t>
            </a:r>
            <a:r>
              <a:rPr sz="2100" dirty="0"/>
              <a:t>insights</a:t>
            </a:r>
            <a:r>
              <a:rPr sz="2100" spc="-25" dirty="0"/>
              <a:t> to </a:t>
            </a:r>
            <a:r>
              <a:rPr sz="2100" dirty="0"/>
              <a:t>make</a:t>
            </a:r>
            <a:r>
              <a:rPr sz="2100" spc="-75" dirty="0"/>
              <a:t> </a:t>
            </a:r>
            <a:r>
              <a:rPr sz="2100" dirty="0"/>
              <a:t>informed</a:t>
            </a:r>
            <a:r>
              <a:rPr sz="2100" spc="-35" dirty="0"/>
              <a:t> </a:t>
            </a:r>
            <a:r>
              <a:rPr sz="2100" dirty="0"/>
              <a:t>decisions</a:t>
            </a:r>
            <a:r>
              <a:rPr sz="2100" spc="-45" dirty="0"/>
              <a:t> </a:t>
            </a:r>
            <a:r>
              <a:rPr sz="2100" spc="-10" dirty="0"/>
              <a:t>regarding</a:t>
            </a:r>
            <a:r>
              <a:rPr sz="2100" spc="-45" dirty="0"/>
              <a:t> </a:t>
            </a:r>
            <a:r>
              <a:rPr sz="2100" dirty="0"/>
              <a:t>buying,</a:t>
            </a:r>
            <a:r>
              <a:rPr sz="2100" spc="-60" dirty="0"/>
              <a:t> </a:t>
            </a:r>
            <a:r>
              <a:rPr sz="2100" dirty="0"/>
              <a:t>selling,</a:t>
            </a:r>
            <a:r>
              <a:rPr sz="2100" spc="-40" dirty="0"/>
              <a:t> </a:t>
            </a:r>
            <a:r>
              <a:rPr sz="2100" dirty="0"/>
              <a:t>or</a:t>
            </a:r>
            <a:r>
              <a:rPr sz="2100" spc="-55" dirty="0"/>
              <a:t> </a:t>
            </a:r>
            <a:r>
              <a:rPr sz="2100" dirty="0"/>
              <a:t>holding</a:t>
            </a:r>
            <a:r>
              <a:rPr sz="2100" spc="-60" dirty="0"/>
              <a:t> </a:t>
            </a:r>
            <a:r>
              <a:rPr sz="2100" spc="-10" dirty="0"/>
              <a:t>stocks.</a:t>
            </a:r>
            <a:endParaRPr sz="2100">
              <a:latin typeface="Times New Roman"/>
              <a:cs typeface="Times New Roman"/>
            </a:endParaRPr>
          </a:p>
          <a:p>
            <a:pPr marL="12700" marR="189230">
              <a:lnSpc>
                <a:spcPct val="90300"/>
              </a:lnSpc>
              <a:spcBef>
                <a:spcPts val="93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Description: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 prediction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involves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forecasting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price </a:t>
            </a:r>
            <a:r>
              <a:rPr sz="2100" dirty="0">
                <a:latin typeface="Times New Roman"/>
                <a:cs typeface="Times New Roman"/>
              </a:rPr>
              <a:t>movements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individual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broader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indices.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complex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task </a:t>
            </a:r>
            <a:r>
              <a:rPr sz="2100" dirty="0">
                <a:latin typeface="Times New Roman"/>
                <a:cs typeface="Times New Roman"/>
              </a:rPr>
              <a:t>influenced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various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factors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company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performance,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economic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indicators, </a:t>
            </a:r>
            <a:r>
              <a:rPr sz="2100" dirty="0">
                <a:latin typeface="Times New Roman"/>
                <a:cs typeface="Times New Roman"/>
              </a:rPr>
              <a:t>market sentiment,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geopolitical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events.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goal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project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leverage </a:t>
            </a:r>
            <a:r>
              <a:rPr sz="2100" dirty="0">
                <a:latin typeface="Times New Roman"/>
                <a:cs typeface="Times New Roman"/>
              </a:rPr>
              <a:t>machine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learning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statistical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techniques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analyze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historical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identify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patterns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predict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price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movements.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783" y="1320751"/>
            <a:ext cx="347091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Literature</a:t>
            </a:r>
            <a:r>
              <a:rPr spc="-135" dirty="0"/>
              <a:t> </a:t>
            </a:r>
            <a:r>
              <a:rPr spc="-10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322" y="1924050"/>
          <a:ext cx="9103358" cy="434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0">
                <a:tc>
                  <a:txBody>
                    <a:bodyPr/>
                    <a:lstStyle/>
                    <a:p>
                      <a:pPr marL="78740" marR="349885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Troy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Strader,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University,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Rozycki,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Univ,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370840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5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Studies: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Directions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1874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peer-reviewed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journal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past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twenty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years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categorize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contexts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4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Yixin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Guo,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Södertörn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683260">
                        <a:lnSpc>
                          <a:spcPct val="101899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Learning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29539">
                        <a:lnSpc>
                          <a:spcPct val="101800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introduces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theoretical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knowledgeof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LSTM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neural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network,,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root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square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5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models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35" y="1320751"/>
            <a:ext cx="467804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Existing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/</a:t>
            </a:r>
            <a:r>
              <a:rPr spc="-105" dirty="0"/>
              <a:t> </a:t>
            </a:r>
            <a:r>
              <a:rPr spc="-25" dirty="0"/>
              <a:t>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12725" algn="l"/>
              </a:tabLst>
            </a:pPr>
            <a:r>
              <a:rPr b="1" dirty="0">
                <a:latin typeface="Calibri"/>
                <a:cs typeface="Calibri"/>
              </a:rPr>
              <a:t>Existing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Dataset:</a:t>
            </a:r>
          </a:p>
          <a:p>
            <a:pPr marL="213360" marR="5080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Historical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Price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Data: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Utilize</a:t>
            </a:r>
            <a:r>
              <a:rPr spc="-100" dirty="0"/>
              <a:t> </a:t>
            </a:r>
            <a:r>
              <a:rPr spc="-10" dirty="0"/>
              <a:t>datasets</a:t>
            </a:r>
            <a:r>
              <a:rPr spc="-105" dirty="0"/>
              <a:t> </a:t>
            </a:r>
            <a:r>
              <a:rPr dirty="0"/>
              <a:t>containing</a:t>
            </a:r>
            <a:r>
              <a:rPr spc="-105" dirty="0"/>
              <a:t> </a:t>
            </a:r>
            <a:r>
              <a:rPr dirty="0"/>
              <a:t>historical</a:t>
            </a:r>
            <a:r>
              <a:rPr spc="-85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5" dirty="0"/>
              <a:t> </a:t>
            </a:r>
            <a:r>
              <a:rPr spc="-10" dirty="0"/>
              <a:t>information,</a:t>
            </a:r>
            <a:r>
              <a:rPr spc="-55" dirty="0"/>
              <a:t> </a:t>
            </a:r>
            <a:r>
              <a:rPr dirty="0"/>
              <a:t>including</a:t>
            </a:r>
            <a:r>
              <a:rPr spc="-10" dirty="0"/>
              <a:t> </a:t>
            </a:r>
            <a:r>
              <a:rPr dirty="0"/>
              <a:t>daily</a:t>
            </a:r>
            <a:r>
              <a:rPr spc="-35" dirty="0"/>
              <a:t> </a:t>
            </a:r>
            <a:r>
              <a:rPr dirty="0"/>
              <a:t>open,</a:t>
            </a:r>
            <a:r>
              <a:rPr spc="-35" dirty="0"/>
              <a:t> </a:t>
            </a:r>
            <a:r>
              <a:rPr dirty="0"/>
              <a:t>high,</a:t>
            </a:r>
            <a:r>
              <a:rPr spc="-30" dirty="0"/>
              <a:t> </a:t>
            </a:r>
            <a:r>
              <a:rPr spc="-45" dirty="0"/>
              <a:t>low,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close</a:t>
            </a:r>
            <a:r>
              <a:rPr spc="-25" dirty="0"/>
              <a:t> </a:t>
            </a:r>
            <a:r>
              <a:rPr dirty="0"/>
              <a:t>prices,</a:t>
            </a:r>
            <a:r>
              <a:rPr spc="-35" dirty="0"/>
              <a:t> </a:t>
            </a:r>
            <a:r>
              <a:rPr spc="-25" dirty="0"/>
              <a:t>as </a:t>
            </a:r>
            <a:r>
              <a:rPr dirty="0"/>
              <a:t>well</a:t>
            </a:r>
            <a:r>
              <a:rPr spc="-7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trading</a:t>
            </a:r>
            <a:r>
              <a:rPr spc="-70" dirty="0"/>
              <a:t> </a:t>
            </a:r>
            <a:r>
              <a:rPr dirty="0"/>
              <a:t>volumes.</a:t>
            </a:r>
            <a:r>
              <a:rPr spc="-75" dirty="0"/>
              <a:t> </a:t>
            </a:r>
            <a:r>
              <a:rPr dirty="0"/>
              <a:t>These</a:t>
            </a:r>
            <a:r>
              <a:rPr spc="-65" dirty="0"/>
              <a:t> </a:t>
            </a:r>
            <a:r>
              <a:rPr spc="-10" dirty="0"/>
              <a:t>datasets</a:t>
            </a:r>
            <a:r>
              <a:rPr spc="-95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dirty="0"/>
              <a:t>cover</a:t>
            </a:r>
            <a:r>
              <a:rPr spc="-65" dirty="0"/>
              <a:t> </a:t>
            </a:r>
            <a:r>
              <a:rPr dirty="0"/>
              <a:t>various</a:t>
            </a:r>
            <a:r>
              <a:rPr spc="-80" dirty="0"/>
              <a:t> </a:t>
            </a:r>
            <a:r>
              <a:rPr spc="-10" dirty="0"/>
              <a:t>stocks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different</a:t>
            </a:r>
            <a:r>
              <a:rPr spc="-70" dirty="0"/>
              <a:t> </a:t>
            </a:r>
            <a:r>
              <a:rPr dirty="0"/>
              <a:t>time</a:t>
            </a:r>
            <a:r>
              <a:rPr spc="-55" dirty="0"/>
              <a:t> </a:t>
            </a:r>
            <a:r>
              <a:rPr dirty="0"/>
              <a:t>periods,</a:t>
            </a:r>
            <a:r>
              <a:rPr spc="-60" dirty="0"/>
              <a:t> </a:t>
            </a:r>
            <a:r>
              <a:rPr dirty="0"/>
              <a:t>providing</a:t>
            </a:r>
            <a:r>
              <a:rPr spc="-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rich</a:t>
            </a:r>
            <a:r>
              <a:rPr spc="-5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information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dirty="0"/>
              <a:t>predictive</a:t>
            </a:r>
            <a:r>
              <a:rPr spc="-100" dirty="0"/>
              <a:t> </a:t>
            </a:r>
            <a:r>
              <a:rPr spc="-10" dirty="0"/>
              <a:t>models.</a:t>
            </a:r>
          </a:p>
          <a:p>
            <a:pPr marL="213360" marR="111125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Additional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Features: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Some</a:t>
            </a:r>
            <a:r>
              <a:rPr spc="-60" dirty="0"/>
              <a:t> </a:t>
            </a:r>
            <a:r>
              <a:rPr spc="-10" dirty="0"/>
              <a:t>datasets</a:t>
            </a:r>
            <a:r>
              <a:rPr spc="-65" dirty="0"/>
              <a:t> </a:t>
            </a:r>
            <a:r>
              <a:rPr dirty="0"/>
              <a:t>may</a:t>
            </a:r>
            <a:r>
              <a:rPr spc="-4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include</a:t>
            </a:r>
            <a:r>
              <a:rPr spc="-80" dirty="0"/>
              <a:t> </a:t>
            </a:r>
            <a:r>
              <a:rPr spc="-10" dirty="0"/>
              <a:t>additional features</a:t>
            </a:r>
            <a:r>
              <a:rPr spc="-6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financials,</a:t>
            </a:r>
            <a:r>
              <a:rPr spc="-85" dirty="0"/>
              <a:t> </a:t>
            </a:r>
            <a:r>
              <a:rPr dirty="0"/>
              <a:t>news</a:t>
            </a:r>
            <a:r>
              <a:rPr spc="-65" dirty="0"/>
              <a:t> </a:t>
            </a:r>
            <a:r>
              <a:rPr spc="-10" dirty="0"/>
              <a:t>sentiment,</a:t>
            </a:r>
            <a:r>
              <a:rPr spc="-80" dirty="0"/>
              <a:t> </a:t>
            </a:r>
            <a:r>
              <a:rPr dirty="0"/>
              <a:t>analyst</a:t>
            </a:r>
            <a:r>
              <a:rPr spc="-70" dirty="0"/>
              <a:t> </a:t>
            </a:r>
            <a:r>
              <a:rPr spc="-10" dirty="0"/>
              <a:t>ratings,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macroeconomic</a:t>
            </a:r>
            <a:r>
              <a:rPr spc="-55" dirty="0"/>
              <a:t> </a:t>
            </a:r>
            <a:r>
              <a:rPr spc="-10" dirty="0"/>
              <a:t>indicators.</a:t>
            </a:r>
            <a:r>
              <a:rPr spc="-30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spc="-10" dirty="0"/>
              <a:t>features</a:t>
            </a:r>
            <a:r>
              <a:rPr spc="-5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help</a:t>
            </a:r>
            <a:r>
              <a:rPr spc="-65" dirty="0"/>
              <a:t> </a:t>
            </a:r>
            <a:r>
              <a:rPr dirty="0"/>
              <a:t>enrich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spc="-10" dirty="0"/>
              <a:t>dataset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capture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broader</a:t>
            </a:r>
            <a:r>
              <a:rPr spc="-85" dirty="0"/>
              <a:t> </a:t>
            </a:r>
            <a:r>
              <a:rPr dirty="0"/>
              <a:t>market</a:t>
            </a:r>
            <a:r>
              <a:rPr spc="-60" dirty="0"/>
              <a:t> </a:t>
            </a:r>
            <a:r>
              <a:rPr spc="-10" dirty="0"/>
              <a:t>context</a:t>
            </a:r>
            <a:r>
              <a:rPr spc="-100" dirty="0"/>
              <a:t> </a:t>
            </a:r>
            <a:r>
              <a:rPr dirty="0"/>
              <a:t>influencing</a:t>
            </a:r>
            <a:r>
              <a:rPr spc="-90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0" dirty="0"/>
              <a:t> </a:t>
            </a:r>
            <a:r>
              <a:rPr spc="-10" dirty="0"/>
              <a:t>movements.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302450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b="1" dirty="0">
                <a:latin typeface="Calibri"/>
                <a:cs typeface="Calibri"/>
              </a:rPr>
              <a:t>Existing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Methodology: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Time</a:t>
            </a:r>
            <a:r>
              <a:rPr sz="2100" b="1" spc="-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Series</a:t>
            </a:r>
            <a:r>
              <a:rPr sz="2100" b="1" spc="-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Analysis:</a:t>
            </a:r>
            <a:r>
              <a:rPr sz="2100" b="1" spc="-80" dirty="0">
                <a:latin typeface="Calibri"/>
                <a:cs typeface="Calibri"/>
              </a:rPr>
              <a:t> </a:t>
            </a:r>
            <a:r>
              <a:rPr sz="2100" dirty="0"/>
              <a:t>Many</a:t>
            </a:r>
            <a:r>
              <a:rPr sz="2100" spc="-90" dirty="0"/>
              <a:t> </a:t>
            </a:r>
            <a:r>
              <a:rPr sz="2100" dirty="0"/>
              <a:t>existing</a:t>
            </a:r>
            <a:r>
              <a:rPr sz="2100" spc="-70" dirty="0"/>
              <a:t> </a:t>
            </a:r>
            <a:r>
              <a:rPr sz="2100" dirty="0"/>
              <a:t>methodologies</a:t>
            </a:r>
            <a:r>
              <a:rPr sz="2100" spc="-55" dirty="0"/>
              <a:t> </a:t>
            </a:r>
            <a:r>
              <a:rPr sz="2100" dirty="0"/>
              <a:t>for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80" dirty="0"/>
              <a:t> </a:t>
            </a:r>
            <a:r>
              <a:rPr sz="2100" dirty="0"/>
              <a:t>prediction</a:t>
            </a:r>
            <a:r>
              <a:rPr sz="2100" spc="-60" dirty="0"/>
              <a:t> </a:t>
            </a:r>
            <a:r>
              <a:rPr sz="2100" spc="-10" dirty="0"/>
              <a:t>leverage </a:t>
            </a:r>
            <a:r>
              <a:rPr sz="2100" dirty="0"/>
              <a:t>techniques</a:t>
            </a:r>
            <a:r>
              <a:rPr sz="2100" spc="-50" dirty="0"/>
              <a:t> </a:t>
            </a:r>
            <a:r>
              <a:rPr sz="2100" dirty="0"/>
              <a:t>from</a:t>
            </a:r>
            <a:r>
              <a:rPr sz="2100" spc="-60" dirty="0"/>
              <a:t> </a:t>
            </a:r>
            <a:r>
              <a:rPr sz="2100" dirty="0"/>
              <a:t>time</a:t>
            </a:r>
            <a:r>
              <a:rPr sz="2100" spc="-75" dirty="0"/>
              <a:t> </a:t>
            </a:r>
            <a:r>
              <a:rPr sz="2100" dirty="0"/>
              <a:t>series</a:t>
            </a:r>
            <a:r>
              <a:rPr sz="2100" spc="-45" dirty="0"/>
              <a:t> </a:t>
            </a:r>
            <a:r>
              <a:rPr sz="2100" dirty="0"/>
              <a:t>analysis.</a:t>
            </a:r>
            <a:r>
              <a:rPr sz="2100" spc="-50" dirty="0"/>
              <a:t> </a:t>
            </a:r>
            <a:r>
              <a:rPr sz="2100" dirty="0"/>
              <a:t>These</a:t>
            </a:r>
            <a:r>
              <a:rPr sz="2100" spc="-45" dirty="0"/>
              <a:t> </a:t>
            </a:r>
            <a:r>
              <a:rPr sz="2100" dirty="0"/>
              <a:t>include</a:t>
            </a:r>
            <a:r>
              <a:rPr sz="2100" spc="-55" dirty="0"/>
              <a:t> </a:t>
            </a:r>
            <a:r>
              <a:rPr sz="2100" dirty="0"/>
              <a:t>moving</a:t>
            </a:r>
            <a:r>
              <a:rPr sz="2100" spc="-6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spc="-10" dirty="0"/>
              <a:t>exponential </a:t>
            </a:r>
            <a:r>
              <a:rPr sz="2100" dirty="0"/>
              <a:t>smoothing,</a:t>
            </a:r>
            <a:r>
              <a:rPr sz="2100" spc="-75" dirty="0"/>
              <a:t> </a:t>
            </a:r>
            <a:r>
              <a:rPr sz="2100" spc="-10" dirty="0"/>
              <a:t>autoregressive</a:t>
            </a:r>
            <a:r>
              <a:rPr sz="2100" spc="-55" dirty="0"/>
              <a:t> </a:t>
            </a:r>
            <a:r>
              <a:rPr sz="2100" spc="-10" dirty="0"/>
              <a:t>integrated</a:t>
            </a:r>
            <a:r>
              <a:rPr sz="2100" spc="-50" dirty="0"/>
              <a:t> </a:t>
            </a:r>
            <a:r>
              <a:rPr sz="2100" dirty="0"/>
              <a:t>moving</a:t>
            </a:r>
            <a:r>
              <a:rPr sz="2100" spc="-60" dirty="0"/>
              <a:t> </a:t>
            </a:r>
            <a:r>
              <a:rPr sz="2100" spc="-10" dirty="0"/>
              <a:t>average</a:t>
            </a:r>
            <a:r>
              <a:rPr sz="2100" spc="-50" dirty="0"/>
              <a:t> </a:t>
            </a:r>
            <a:r>
              <a:rPr sz="2100" dirty="0"/>
              <a:t>(ARIMA)</a:t>
            </a:r>
            <a:r>
              <a:rPr sz="2100" spc="-65" dirty="0"/>
              <a:t> </a:t>
            </a:r>
            <a:r>
              <a:rPr sz="2100" dirty="0"/>
              <a:t>models,</a:t>
            </a:r>
            <a:r>
              <a:rPr sz="2100" spc="-55" dirty="0"/>
              <a:t> </a:t>
            </a:r>
            <a:r>
              <a:rPr sz="2100" spc="-25" dirty="0"/>
              <a:t>and </a:t>
            </a:r>
            <a:r>
              <a:rPr sz="2100" dirty="0"/>
              <a:t>seasonal</a:t>
            </a:r>
            <a:r>
              <a:rPr sz="2100" spc="-85" dirty="0"/>
              <a:t> </a:t>
            </a:r>
            <a:r>
              <a:rPr sz="2100" dirty="0"/>
              <a:t>decomposition</a:t>
            </a:r>
            <a:r>
              <a:rPr sz="2100" spc="-90" dirty="0"/>
              <a:t> </a:t>
            </a:r>
            <a:r>
              <a:rPr sz="2100" spc="-10" dirty="0"/>
              <a:t>methods.</a:t>
            </a:r>
            <a:endParaRPr sz="2100">
              <a:latin typeface="Calibri"/>
              <a:cs typeface="Calibri"/>
            </a:endParaRPr>
          </a:p>
          <a:p>
            <a:pPr marL="213360" marR="6985" indent="-205740">
              <a:lnSpc>
                <a:spcPct val="701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Machine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Learning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Approaches: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Some</a:t>
            </a:r>
            <a:r>
              <a:rPr sz="2100" spc="-55" dirty="0"/>
              <a:t> </a:t>
            </a:r>
            <a:r>
              <a:rPr sz="2100" dirty="0"/>
              <a:t>methodologies</a:t>
            </a:r>
            <a:r>
              <a:rPr sz="2100" spc="-45" dirty="0"/>
              <a:t> </a:t>
            </a:r>
            <a:r>
              <a:rPr sz="2100" dirty="0"/>
              <a:t>employ</a:t>
            </a:r>
            <a:r>
              <a:rPr sz="2100" spc="-70" dirty="0"/>
              <a:t> </a:t>
            </a:r>
            <a:r>
              <a:rPr sz="2100" dirty="0"/>
              <a:t>machine</a:t>
            </a:r>
            <a:r>
              <a:rPr sz="2100" spc="-55" dirty="0"/>
              <a:t> </a:t>
            </a:r>
            <a:r>
              <a:rPr sz="2100" spc="-10" dirty="0"/>
              <a:t>learning </a:t>
            </a:r>
            <a:r>
              <a:rPr sz="2100" dirty="0"/>
              <a:t>algorithms</a:t>
            </a:r>
            <a:r>
              <a:rPr sz="2100" spc="-80" dirty="0"/>
              <a:t> </a:t>
            </a:r>
            <a:r>
              <a:rPr sz="2100" dirty="0"/>
              <a:t>such</a:t>
            </a:r>
            <a:r>
              <a:rPr sz="2100" spc="-45" dirty="0"/>
              <a:t> </a:t>
            </a:r>
            <a:r>
              <a:rPr sz="2100" dirty="0"/>
              <a:t>as</a:t>
            </a:r>
            <a:r>
              <a:rPr sz="2100" spc="-75" dirty="0"/>
              <a:t> </a:t>
            </a:r>
            <a:r>
              <a:rPr sz="2100" dirty="0"/>
              <a:t>linear</a:t>
            </a:r>
            <a:r>
              <a:rPr sz="2100" spc="-30" dirty="0"/>
              <a:t> </a:t>
            </a:r>
            <a:r>
              <a:rPr sz="2100" spc="-10" dirty="0"/>
              <a:t>regression,</a:t>
            </a:r>
            <a:r>
              <a:rPr sz="2100" spc="-30" dirty="0"/>
              <a:t> </a:t>
            </a:r>
            <a:r>
              <a:rPr sz="2100" dirty="0"/>
              <a:t>decision</a:t>
            </a:r>
            <a:r>
              <a:rPr sz="2100" spc="-45" dirty="0"/>
              <a:t> </a:t>
            </a:r>
            <a:r>
              <a:rPr sz="2100" dirty="0"/>
              <a:t>trees,</a:t>
            </a:r>
            <a:r>
              <a:rPr sz="2100" spc="-55" dirty="0"/>
              <a:t> </a:t>
            </a:r>
            <a:r>
              <a:rPr sz="2100" dirty="0"/>
              <a:t>random</a:t>
            </a:r>
            <a:r>
              <a:rPr sz="2100" spc="-50" dirty="0"/>
              <a:t> </a:t>
            </a:r>
            <a:r>
              <a:rPr sz="2100" spc="-10" dirty="0"/>
              <a:t>forests,</a:t>
            </a:r>
            <a:r>
              <a:rPr sz="2100" spc="-50" dirty="0"/>
              <a:t> </a:t>
            </a:r>
            <a:r>
              <a:rPr sz="2100" spc="-10" dirty="0"/>
              <a:t>support </a:t>
            </a:r>
            <a:r>
              <a:rPr sz="2100" dirty="0"/>
              <a:t>vector</a:t>
            </a:r>
            <a:r>
              <a:rPr sz="2100" spc="-55" dirty="0"/>
              <a:t> </a:t>
            </a:r>
            <a:r>
              <a:rPr sz="2100" dirty="0"/>
              <a:t>machines</a:t>
            </a:r>
            <a:r>
              <a:rPr sz="2100" spc="-40" dirty="0"/>
              <a:t> </a:t>
            </a:r>
            <a:r>
              <a:rPr sz="2100" dirty="0"/>
              <a:t>(SVM),</a:t>
            </a:r>
            <a:r>
              <a:rPr sz="2100" spc="-75" dirty="0"/>
              <a:t> </a:t>
            </a:r>
            <a:r>
              <a:rPr sz="2100" dirty="0"/>
              <a:t>and</a:t>
            </a:r>
            <a:r>
              <a:rPr sz="2100" spc="-70" dirty="0"/>
              <a:t> </a:t>
            </a:r>
            <a:r>
              <a:rPr sz="2100" dirty="0"/>
              <a:t>artificial</a:t>
            </a:r>
            <a:r>
              <a:rPr sz="2100" spc="-55" dirty="0"/>
              <a:t> </a:t>
            </a:r>
            <a:r>
              <a:rPr sz="2100" dirty="0"/>
              <a:t>neural</a:t>
            </a:r>
            <a:r>
              <a:rPr sz="2100" spc="-60" dirty="0"/>
              <a:t> </a:t>
            </a:r>
            <a:r>
              <a:rPr sz="2100" dirty="0"/>
              <a:t>networks</a:t>
            </a:r>
            <a:r>
              <a:rPr sz="2100" spc="-60" dirty="0"/>
              <a:t> </a:t>
            </a:r>
            <a:r>
              <a:rPr sz="2100" dirty="0"/>
              <a:t>(ANNs).</a:t>
            </a:r>
            <a:r>
              <a:rPr sz="2100" spc="-60" dirty="0"/>
              <a:t> </a:t>
            </a:r>
            <a:r>
              <a:rPr sz="2100" dirty="0"/>
              <a:t>Ensemble</a:t>
            </a:r>
            <a:r>
              <a:rPr sz="2100" spc="-35" dirty="0"/>
              <a:t> </a:t>
            </a:r>
            <a:r>
              <a:rPr sz="2100" spc="-10" dirty="0"/>
              <a:t>methods </a:t>
            </a:r>
            <a:r>
              <a:rPr sz="2100" dirty="0"/>
              <a:t>like</a:t>
            </a:r>
            <a:r>
              <a:rPr sz="2100" spc="-70" dirty="0"/>
              <a:t> </a:t>
            </a:r>
            <a:r>
              <a:rPr sz="2100" dirty="0"/>
              <a:t>gradient</a:t>
            </a:r>
            <a:r>
              <a:rPr sz="2100" spc="-65" dirty="0"/>
              <a:t> </a:t>
            </a:r>
            <a:r>
              <a:rPr sz="2100" dirty="0"/>
              <a:t>boosting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deep</a:t>
            </a:r>
            <a:r>
              <a:rPr sz="2100" spc="-65" dirty="0"/>
              <a:t> </a:t>
            </a:r>
            <a:r>
              <a:rPr sz="2100" dirty="0"/>
              <a:t>learning</a:t>
            </a:r>
            <a:r>
              <a:rPr sz="2100" spc="-70" dirty="0"/>
              <a:t> </a:t>
            </a:r>
            <a:r>
              <a:rPr sz="2100" spc="-10" dirty="0"/>
              <a:t>architectures</a:t>
            </a:r>
            <a:r>
              <a:rPr sz="2100" spc="-55" dirty="0"/>
              <a:t> </a:t>
            </a:r>
            <a:r>
              <a:rPr sz="2100" dirty="0"/>
              <a:t>like</a:t>
            </a:r>
            <a:r>
              <a:rPr sz="2100" spc="-85" dirty="0"/>
              <a:t> </a:t>
            </a:r>
            <a:r>
              <a:rPr sz="2100" dirty="0"/>
              <a:t>recurrent</a:t>
            </a:r>
            <a:r>
              <a:rPr sz="2100" spc="-60" dirty="0"/>
              <a:t> </a:t>
            </a:r>
            <a:r>
              <a:rPr sz="2100" spc="-10" dirty="0"/>
              <a:t>neural </a:t>
            </a:r>
            <a:r>
              <a:rPr sz="2100" dirty="0"/>
              <a:t>networks</a:t>
            </a:r>
            <a:r>
              <a:rPr sz="2100" spc="-40" dirty="0"/>
              <a:t> </a:t>
            </a:r>
            <a:r>
              <a:rPr sz="2100" dirty="0"/>
              <a:t>(RNNs)</a:t>
            </a:r>
            <a:r>
              <a:rPr sz="2100" spc="-45" dirty="0"/>
              <a:t> </a:t>
            </a:r>
            <a:r>
              <a:rPr sz="2100" dirty="0"/>
              <a:t>and</a:t>
            </a:r>
            <a:r>
              <a:rPr sz="2100" spc="-30" dirty="0"/>
              <a:t> </a:t>
            </a:r>
            <a:r>
              <a:rPr sz="2100" dirty="0"/>
              <a:t>long</a:t>
            </a:r>
            <a:r>
              <a:rPr sz="2100" spc="-60" dirty="0"/>
              <a:t> </a:t>
            </a:r>
            <a:r>
              <a:rPr sz="2100" spc="-10" dirty="0"/>
              <a:t>short-</a:t>
            </a:r>
            <a:r>
              <a:rPr sz="2100" dirty="0"/>
              <a:t>term</a:t>
            </a:r>
            <a:r>
              <a:rPr sz="2100" spc="-35" dirty="0"/>
              <a:t> </a:t>
            </a:r>
            <a:r>
              <a:rPr sz="2100" dirty="0"/>
              <a:t>memory</a:t>
            </a:r>
            <a:r>
              <a:rPr sz="2100" spc="-45" dirty="0"/>
              <a:t> </a:t>
            </a:r>
            <a:r>
              <a:rPr sz="2100" dirty="0"/>
              <a:t>(LSTM)</a:t>
            </a:r>
            <a:r>
              <a:rPr sz="2100" spc="-40" dirty="0"/>
              <a:t> </a:t>
            </a:r>
            <a:r>
              <a:rPr sz="2100" spc="-10" dirty="0"/>
              <a:t>networks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20" dirty="0"/>
              <a:t>also </a:t>
            </a:r>
            <a:r>
              <a:rPr sz="2100" dirty="0"/>
              <a:t>commonly</a:t>
            </a:r>
            <a:r>
              <a:rPr sz="2100" spc="-75" dirty="0"/>
              <a:t> </a:t>
            </a:r>
            <a:r>
              <a:rPr sz="2100" spc="-20" dirty="0"/>
              <a:t>used.</a:t>
            </a:r>
            <a:endParaRPr sz="2100">
              <a:latin typeface="Calibri"/>
              <a:cs typeface="Calibri"/>
            </a:endParaRPr>
          </a:p>
          <a:p>
            <a:pPr marL="213360" marR="393065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Feature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Engineering: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Feature</a:t>
            </a:r>
            <a:r>
              <a:rPr sz="2100" spc="-80" dirty="0"/>
              <a:t> </a:t>
            </a:r>
            <a:r>
              <a:rPr sz="2100" dirty="0"/>
              <a:t>engineering</a:t>
            </a:r>
            <a:r>
              <a:rPr sz="2100" spc="-65" dirty="0"/>
              <a:t> </a:t>
            </a:r>
            <a:r>
              <a:rPr sz="2100" dirty="0"/>
              <a:t>techniques</a:t>
            </a:r>
            <a:r>
              <a:rPr sz="2100" spc="-70" dirty="0"/>
              <a:t> </a:t>
            </a:r>
            <a:r>
              <a:rPr sz="2100" dirty="0"/>
              <a:t>are</a:t>
            </a:r>
            <a:r>
              <a:rPr sz="2100" spc="-95" dirty="0"/>
              <a:t> </a:t>
            </a:r>
            <a:r>
              <a:rPr sz="2100" dirty="0"/>
              <a:t>employed</a:t>
            </a:r>
            <a:r>
              <a:rPr sz="2100" spc="-60" dirty="0"/>
              <a:t> </a:t>
            </a:r>
            <a:r>
              <a:rPr sz="2100" dirty="0"/>
              <a:t>to</a:t>
            </a:r>
            <a:r>
              <a:rPr sz="2100" spc="-95" dirty="0"/>
              <a:t> </a:t>
            </a:r>
            <a:r>
              <a:rPr sz="2100" spc="-10" dirty="0"/>
              <a:t>extract </a:t>
            </a:r>
            <a:r>
              <a:rPr sz="2100" dirty="0"/>
              <a:t>meaningful</a:t>
            </a:r>
            <a:r>
              <a:rPr sz="2100" spc="-35" dirty="0"/>
              <a:t> </a:t>
            </a:r>
            <a:r>
              <a:rPr sz="2100" spc="-10" dirty="0"/>
              <a:t>information</a:t>
            </a:r>
            <a:r>
              <a:rPr sz="2100" spc="-40" dirty="0"/>
              <a:t> </a:t>
            </a:r>
            <a:r>
              <a:rPr sz="2100" dirty="0"/>
              <a:t>from</a:t>
            </a:r>
            <a:r>
              <a:rPr sz="2100" spc="-50" dirty="0"/>
              <a:t> </a:t>
            </a:r>
            <a:r>
              <a:rPr sz="2100" dirty="0"/>
              <a:t>raw</a:t>
            </a:r>
            <a:r>
              <a:rPr sz="2100" spc="-60" dirty="0"/>
              <a:t> </a:t>
            </a:r>
            <a:r>
              <a:rPr sz="2100" dirty="0"/>
              <a:t>data.</a:t>
            </a:r>
            <a:r>
              <a:rPr sz="2100" spc="-75" dirty="0"/>
              <a:t> </a:t>
            </a:r>
            <a:r>
              <a:rPr sz="2100" dirty="0"/>
              <a:t>This</a:t>
            </a:r>
            <a:r>
              <a:rPr sz="2100" spc="-35" dirty="0"/>
              <a:t> </a:t>
            </a:r>
            <a:r>
              <a:rPr sz="2100" dirty="0"/>
              <a:t>may</a:t>
            </a:r>
            <a:r>
              <a:rPr sz="2100" spc="-60" dirty="0"/>
              <a:t> </a:t>
            </a:r>
            <a:r>
              <a:rPr sz="2100" dirty="0"/>
              <a:t>include</a:t>
            </a:r>
            <a:r>
              <a:rPr sz="2100" spc="-30" dirty="0"/>
              <a:t> </a:t>
            </a:r>
            <a:r>
              <a:rPr sz="2100" dirty="0"/>
              <a:t>calculating</a:t>
            </a:r>
            <a:r>
              <a:rPr sz="2100" spc="-70" dirty="0"/>
              <a:t> </a:t>
            </a:r>
            <a:r>
              <a:rPr sz="2100" spc="-10" dirty="0"/>
              <a:t>technical indicators</a:t>
            </a:r>
            <a:r>
              <a:rPr sz="2100" spc="-60" dirty="0"/>
              <a:t> </a:t>
            </a:r>
            <a:r>
              <a:rPr sz="2100" dirty="0"/>
              <a:t>(e.g.,</a:t>
            </a:r>
            <a:r>
              <a:rPr sz="2100" spc="-60" dirty="0"/>
              <a:t> </a:t>
            </a:r>
            <a:r>
              <a:rPr sz="2100" dirty="0"/>
              <a:t>moving</a:t>
            </a:r>
            <a:r>
              <a:rPr sz="2100" spc="-4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dirty="0"/>
              <a:t>RSI),</a:t>
            </a:r>
            <a:r>
              <a:rPr sz="2100" spc="-60" dirty="0"/>
              <a:t>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60" dirty="0"/>
              <a:t> </a:t>
            </a:r>
            <a:r>
              <a:rPr sz="2100" dirty="0"/>
              <a:t>of</a:t>
            </a:r>
            <a:r>
              <a:rPr sz="2100" spc="-70" dirty="0"/>
              <a:t> </a:t>
            </a:r>
            <a:r>
              <a:rPr sz="2100" dirty="0"/>
              <a:t>news</a:t>
            </a:r>
            <a:r>
              <a:rPr sz="2100" spc="-40" dirty="0"/>
              <a:t> </a:t>
            </a:r>
            <a:r>
              <a:rPr sz="2100" dirty="0"/>
              <a:t>articles,</a:t>
            </a:r>
            <a:r>
              <a:rPr sz="2100" spc="-60" dirty="0"/>
              <a:t> </a:t>
            </a:r>
            <a:r>
              <a:rPr sz="2100" spc="-25" dirty="0"/>
              <a:t>or </a:t>
            </a:r>
            <a:r>
              <a:rPr sz="2100" dirty="0"/>
              <a:t>deriving</a:t>
            </a:r>
            <a:r>
              <a:rPr sz="2100" spc="-60" dirty="0"/>
              <a:t> </a:t>
            </a:r>
            <a:r>
              <a:rPr sz="2100" spc="-10" dirty="0"/>
              <a:t>features</a:t>
            </a:r>
            <a:r>
              <a:rPr sz="2100" spc="-55" dirty="0"/>
              <a:t> </a:t>
            </a:r>
            <a:r>
              <a:rPr sz="2100" dirty="0"/>
              <a:t>from</a:t>
            </a:r>
            <a:r>
              <a:rPr sz="2100" spc="-55" dirty="0"/>
              <a:t> </a:t>
            </a:r>
            <a:r>
              <a:rPr sz="2100" dirty="0"/>
              <a:t>company</a:t>
            </a:r>
            <a:r>
              <a:rPr sz="2100" spc="-60" dirty="0"/>
              <a:t> </a:t>
            </a:r>
            <a:r>
              <a:rPr sz="2100" dirty="0"/>
              <a:t>financial</a:t>
            </a:r>
            <a:r>
              <a:rPr sz="2100" spc="-55" dirty="0"/>
              <a:t> </a:t>
            </a:r>
            <a:r>
              <a:rPr sz="2100" spc="-10" dirty="0"/>
              <a:t>statements.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1765</Words>
  <Application>Microsoft Office PowerPoint</Application>
  <PresentationFormat>Custom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SimSun-ExtB</vt:lpstr>
      <vt:lpstr>Arial MT</vt:lpstr>
      <vt:lpstr>Calibri</vt:lpstr>
      <vt:lpstr>Inter</vt:lpstr>
      <vt:lpstr>Times New Roman</vt:lpstr>
      <vt:lpstr>Wingdings</vt:lpstr>
      <vt:lpstr>Office Theme</vt:lpstr>
      <vt:lpstr>PowerPoint Presentation</vt:lpstr>
      <vt:lpstr>Abstract</vt:lpstr>
      <vt:lpstr>Introduction</vt:lpstr>
      <vt:lpstr>Introduction</vt:lpstr>
      <vt:lpstr>Challenges / Motivation</vt:lpstr>
      <vt:lpstr>Problem Statement</vt:lpstr>
      <vt:lpstr>Literature Survey</vt:lpstr>
      <vt:lpstr>Existing System / Work</vt:lpstr>
      <vt:lpstr>Existing System</vt:lpstr>
      <vt:lpstr>Existing Parameters</vt:lpstr>
      <vt:lpstr>Proposed System / Work</vt:lpstr>
      <vt:lpstr>Architecture / Data Flow Diagram</vt:lpstr>
      <vt:lpstr>Prototype / Application Developed</vt:lpstr>
      <vt:lpstr>Using closing values for our experimentation of time series with LSTM and plotting the graph for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AI Mini Project_Stock_Predictor</dc:title>
  <dc:creator>Aniket Saxena</dc:creator>
  <cp:lastModifiedBy>priyanshi maheshwari</cp:lastModifiedBy>
  <cp:revision>4</cp:revision>
  <dcterms:created xsi:type="dcterms:W3CDTF">2024-04-28T07:01:01Z</dcterms:created>
  <dcterms:modified xsi:type="dcterms:W3CDTF">2024-04-30T15:51:49Z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LastSaved">
    <vt:filetime>2024-04-28T00:00:00Z</vt:filetime>
  </property>
  <property fmtid="{D5CDD505-2E9C-101B-9397-08002B2CF9AE}" pid="4" name="Producer">
    <vt:lpwstr>Microsoft: Print To PDF</vt:lpwstr>
  </property>
</Properties>
</file>