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56" r:id="rId5"/>
    <p:sldId id="262" r:id="rId6"/>
    <p:sldId id="265" r:id="rId7"/>
    <p:sldId id="257" r:id="rId8"/>
    <p:sldId id="266" r:id="rId9"/>
    <p:sldId id="267" r:id="rId10"/>
    <p:sldId id="268" r:id="rId11"/>
    <p:sldId id="269" r:id="rId12"/>
    <p:sldId id="270" r:id="rId13"/>
    <p:sldId id="271" r:id="rId14"/>
    <p:sldId id="272" r:id="rId15"/>
    <p:sldId id="273" r:id="rId16"/>
    <p:sldId id="274" r:id="rId17"/>
    <p:sldId id="285" r:id="rId18"/>
    <p:sldId id="286" r:id="rId19"/>
    <p:sldId id="275" r:id="rId20"/>
    <p:sldId id="280" r:id="rId21"/>
    <p:sldId id="276" r:id="rId22"/>
    <p:sldId id="277" r:id="rId23"/>
    <p:sldId id="287" r:id="rId24"/>
    <p:sldId id="281" r:id="rId25"/>
    <p:sldId id="278" r:id="rId26"/>
    <p:sldId id="279" r:id="rId27"/>
    <p:sldId id="282" r:id="rId28"/>
    <p:sldId id="283" r:id="rId29"/>
    <p:sldId id="284"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5"/>
            <p14:sldId id="257"/>
            <p14:sldId id="266"/>
            <p14:sldId id="267"/>
            <p14:sldId id="268"/>
            <p14:sldId id="269"/>
            <p14:sldId id="270"/>
            <p14:sldId id="271"/>
            <p14:sldId id="272"/>
            <p14:sldId id="273"/>
            <p14:sldId id="274"/>
            <p14:sldId id="285"/>
            <p14:sldId id="286"/>
            <p14:sldId id="275"/>
            <p14:sldId id="280"/>
            <p14:sldId id="276"/>
            <p14:sldId id="277"/>
            <p14:sldId id="287"/>
            <p14:sldId id="281"/>
            <p14:sldId id="278"/>
            <p14:sldId id="279"/>
            <p14:sldId id="282"/>
            <p14:sldId id="283"/>
            <p14:sldId id="284"/>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3/31/2021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h6stzxdcl1wf9gj1fkj14uc-wpengine.netdna-ssl.com/wp-content/uploads/2019/08/equation-set-2.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heengineeringprojects.com/2018/10/introduction-to-hc-sr04-ultrasonic-sensor.html#:~:text=HC%2DSR04%20is%20an%20ultrasonic,contact%20between%20sensor%20and%20object" TargetMode="External"/><Relationship Id="rId2" Type="http://schemas.openxmlformats.org/officeDocument/2006/relationships/hyperlink" Target="https://www.microcontrollertips.com/principle-applications-limitations-ultrasonic-sensors-faq/"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Obstacle Avoidance Using </a:t>
            </a:r>
            <a:r>
              <a:rPr lang="en-US" dirty="0" err="1" smtClean="0"/>
              <a:t>Arduino</a:t>
            </a:r>
            <a:r>
              <a:rPr lang="en-US" dirty="0" smtClean="0"/>
              <a:t> and Ultrasonic Sensor</a:t>
            </a:r>
            <a:endParaRPr lang="en-US" dirty="0"/>
          </a:p>
        </p:txBody>
      </p:sp>
      <p:sp>
        <p:nvSpPr>
          <p:cNvPr id="3" name="Subtitle 2"/>
          <p:cNvSpPr>
            <a:spLocks noGrp="1"/>
          </p:cNvSpPr>
          <p:nvPr>
            <p:ph type="subTitle" idx="1"/>
          </p:nvPr>
        </p:nvSpPr>
        <p:spPr>
          <a:xfrm>
            <a:off x="979868" y="4936743"/>
            <a:ext cx="6705599" cy="1921257"/>
          </a:xfrm>
        </p:spPr>
        <p:txBody>
          <a:bodyPr>
            <a:noAutofit/>
          </a:bodyPr>
          <a:lstStyle/>
          <a:p>
            <a:r>
              <a:rPr lang="en-US" sz="1600" dirty="0" smtClean="0"/>
              <a:t>PRIYANSHI SINGH</a:t>
            </a:r>
          </a:p>
          <a:p>
            <a:r>
              <a:rPr lang="en-US" sz="1600" dirty="0" err="1" smtClean="0"/>
              <a:t>B.Tech</a:t>
            </a:r>
            <a:r>
              <a:rPr lang="en-US" sz="1600" dirty="0" smtClean="0"/>
              <a:t> VII SEM</a:t>
            </a:r>
          </a:p>
          <a:p>
            <a:r>
              <a:rPr lang="en-US" sz="1600" dirty="0" smtClean="0"/>
              <a:t>Roll No: 15</a:t>
            </a:r>
          </a:p>
          <a:p>
            <a:r>
              <a:rPr lang="en-US" sz="1600" dirty="0" smtClean="0"/>
              <a:t>Branch: Electronics and Communication</a:t>
            </a:r>
          </a:p>
          <a:p>
            <a:endParaRPr lang="en-US" sz="1600" dirty="0" smtClean="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ttps://www.theengineeringprojects.com/wp-content/uploads/2018/10/introduction-to-ultrasonic-sensor-hc-sr04-2-300x22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856" y="1574095"/>
            <a:ext cx="4057750" cy="3989578"/>
          </a:xfrm>
          <a:prstGeom prst="rect">
            <a:avLst/>
          </a:prstGeom>
          <a:noFill/>
          <a:ln>
            <a:noFill/>
          </a:ln>
        </p:spPr>
      </p:pic>
      <p:sp>
        <p:nvSpPr>
          <p:cNvPr id="6" name="Rectangle 5"/>
          <p:cNvSpPr/>
          <p:nvPr/>
        </p:nvSpPr>
        <p:spPr>
          <a:xfrm>
            <a:off x="4889679" y="1551210"/>
            <a:ext cx="6096000" cy="3600986"/>
          </a:xfrm>
          <a:prstGeom prst="rect">
            <a:avLst/>
          </a:prstGeom>
        </p:spPr>
        <p:txBody>
          <a:bodyPr>
            <a:spAutoFit/>
          </a:bodyPr>
          <a:lstStyle/>
          <a:p>
            <a:pPr algn="just">
              <a:spcAft>
                <a:spcPts val="0"/>
              </a:spcAft>
            </a:pPr>
            <a:r>
              <a:rPr lang="en-IN" dirty="0">
                <a:solidFill>
                  <a:srgbClr val="000000"/>
                </a:solidFill>
                <a:latin typeface="Calibri" panose="020F0502020204030204" pitchFamily="34" charset="0"/>
                <a:ea typeface="Calibri" panose="020F0502020204030204" pitchFamily="34" charset="0"/>
                <a:cs typeface="Aharoni" panose="02010803020104030203" pitchFamily="2" charset="-79"/>
              </a:rPr>
              <a:t>Theoretically, the distance can be calculated using the TRD (time/rate/distance) measurement formula. Since the calculated distance is the distance travelled from the ultrasonic transducer to the object—and back to the transducer—it is a two-way trip. By dividing this distance by 2, you can determine the actual distance from the transducer to the object. Ultrasonic waves travel at the speed of sound (343 m/s at 20°C). The distance between the object and the sensor is half of the distance travelled by the sound wave. The following equation calculates the distance to an object placed in front of an ultrasonic sensor:</a:t>
            </a:r>
            <a:endParaRPr lang="en-IN" dirty="0">
              <a:solidFill>
                <a:srgbClr val="000000"/>
              </a:solidFill>
              <a:latin typeface="Arial Rounded MT Bold" panose="020F0704030504030204" pitchFamily="34" charset="0"/>
              <a:ea typeface="Calibri" panose="020F0502020204030204" pitchFamily="34" charset="0"/>
              <a:cs typeface="Arial Rounded MT Bold" panose="020F0704030504030204" pitchFamily="34" charset="0"/>
            </a:endParaRPr>
          </a:p>
          <a:p>
            <a:r>
              <a:rPr lang="en-IN" sz="1200" dirty="0">
                <a:solidFill>
                  <a:srgbClr val="DB0000"/>
                </a:solidFill>
                <a:latin typeface="Arial" panose="020B0604020202020204" pitchFamily="34" charset="0"/>
                <a:ea typeface="Calibri" panose="020F0502020204030204" pitchFamily="34" charset="0"/>
                <a:cs typeface="Times New Roman" panose="02020603050405020304" pitchFamily="18" charset="0"/>
                <a:hlinkClick r:id="rId3"/>
              </a:rPr>
              <a:t/>
            </a:r>
            <a:br>
              <a:rPr lang="en-IN" sz="1200" dirty="0">
                <a:solidFill>
                  <a:srgbClr val="DB0000"/>
                </a:solidFill>
                <a:latin typeface="Arial" panose="020B0604020202020204" pitchFamily="34" charset="0"/>
                <a:ea typeface="Calibri" panose="020F0502020204030204" pitchFamily="34" charset="0"/>
                <a:cs typeface="Times New Roman" panose="02020603050405020304" pitchFamily="18" charset="0"/>
                <a:hlinkClick r:id="rId3"/>
              </a:rPr>
            </a:br>
            <a:endParaRPr lang="en-IN" dirty="0"/>
          </a:p>
        </p:txBody>
      </p:sp>
      <p:pic>
        <p:nvPicPr>
          <p:cNvPr id="7" name="Picture 6" descr="https://rh6stzxdcl1wf9gj1fkj14uc-wpengine.netdna-ssl.com/wp-content/uploads/2019/08/equation-set-2.png"/>
          <p:cNvPicPr/>
          <p:nvPr/>
        </p:nvPicPr>
        <p:blipFill>
          <a:blip r:embed="rId4">
            <a:extLst>
              <a:ext uri="{28A0092B-C50C-407E-A947-70E740481C1C}">
                <a14:useLocalDpi xmlns:a14="http://schemas.microsoft.com/office/drawing/2010/main" val="0"/>
              </a:ext>
            </a:extLst>
          </a:blip>
          <a:srcRect/>
          <a:stretch>
            <a:fillRect/>
          </a:stretch>
        </p:blipFill>
        <p:spPr bwMode="auto">
          <a:xfrm>
            <a:off x="5541336" y="4984553"/>
            <a:ext cx="3762375" cy="1158240"/>
          </a:xfrm>
          <a:prstGeom prst="rect">
            <a:avLst/>
          </a:prstGeom>
          <a:noFill/>
          <a:ln>
            <a:noFill/>
          </a:ln>
        </p:spPr>
      </p:pic>
    </p:spTree>
    <p:extLst>
      <p:ext uri="{BB962C8B-B14F-4D97-AF65-F5344CB8AC3E}">
        <p14:creationId xmlns:p14="http://schemas.microsoft.com/office/powerpoint/2010/main" val="123007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HC-SR04 Ultrasonic sensor</a:t>
            </a:r>
            <a:endParaRPr lang="en-IN" dirty="0"/>
          </a:p>
        </p:txBody>
      </p:sp>
      <p:pic>
        <p:nvPicPr>
          <p:cNvPr id="4" name="Content Placeholder 3" descr="Introduction to HC-SR04 (Ultrasonic Sensor) - The Engineering Project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2613" y="1766780"/>
            <a:ext cx="6235773" cy="3474921"/>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608386" y="1747461"/>
            <a:ext cx="5407602" cy="3494240"/>
          </a:xfrm>
          <a:prstGeom prst="rect">
            <a:avLst/>
          </a:prstGeom>
        </p:spPr>
      </p:pic>
    </p:spTree>
    <p:extLst>
      <p:ext uri="{BB962C8B-B14F-4D97-AF65-F5344CB8AC3E}">
        <p14:creationId xmlns:p14="http://schemas.microsoft.com/office/powerpoint/2010/main" val="39045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5" y="0"/>
            <a:ext cx="10749367" cy="1208868"/>
          </a:xfrm>
        </p:spPr>
        <p:txBody>
          <a:bodyPr/>
          <a:lstStyle/>
          <a:p>
            <a:r>
              <a:rPr lang="en-IN" dirty="0" err="1"/>
              <a:t>Arduino</a:t>
            </a:r>
            <a:r>
              <a:rPr lang="en-IN" dirty="0"/>
              <a:t> L293D motor driver shield.</a:t>
            </a:r>
          </a:p>
        </p:txBody>
      </p:sp>
      <p:sp>
        <p:nvSpPr>
          <p:cNvPr id="3" name="Content Placeholder 2"/>
          <p:cNvSpPr>
            <a:spLocks noGrp="1"/>
          </p:cNvSpPr>
          <p:nvPr>
            <p:ph idx="1"/>
          </p:nvPr>
        </p:nvSpPr>
        <p:spPr>
          <a:xfrm>
            <a:off x="412125" y="1490774"/>
            <a:ext cx="11590986" cy="4351338"/>
          </a:xfrm>
        </p:spPr>
        <p:txBody>
          <a:bodyPr>
            <a:noAutofit/>
          </a:bodyPr>
          <a:lstStyle/>
          <a:p>
            <a:pPr marL="285750" indent="-285750">
              <a:buFont typeface="Arial" panose="020B0604020202020204" pitchFamily="34" charset="0"/>
              <a:buChar char="•"/>
            </a:pPr>
            <a:r>
              <a:rPr lang="en-IN" sz="1800" dirty="0">
                <a:solidFill>
                  <a:schemeClr val="tx1"/>
                </a:solidFill>
              </a:rPr>
              <a:t>W</a:t>
            </a:r>
            <a:r>
              <a:rPr lang="en-IN" sz="1800" dirty="0" smtClean="0">
                <a:solidFill>
                  <a:schemeClr val="tx1"/>
                </a:solidFill>
              </a:rPr>
              <a:t>e </a:t>
            </a:r>
            <a:r>
              <a:rPr lang="en-IN" sz="1800" dirty="0">
                <a:solidFill>
                  <a:schemeClr val="tx1"/>
                </a:solidFill>
              </a:rPr>
              <a:t>can’t connect </a:t>
            </a:r>
            <a:r>
              <a:rPr lang="en-IN" sz="1800" dirty="0" smtClean="0">
                <a:solidFill>
                  <a:schemeClr val="tx1"/>
                </a:solidFill>
              </a:rPr>
              <a:t>DC motor, Stepper motor, Servo motor </a:t>
            </a:r>
            <a:r>
              <a:rPr lang="en-IN" sz="1800" dirty="0">
                <a:solidFill>
                  <a:schemeClr val="tx1"/>
                </a:solidFill>
              </a:rPr>
              <a:t>to microcontrollers or controller board such as </a:t>
            </a:r>
            <a:r>
              <a:rPr lang="en-IN" sz="1800" dirty="0" err="1">
                <a:solidFill>
                  <a:schemeClr val="tx1"/>
                </a:solidFill>
              </a:rPr>
              <a:t>Arduino</a:t>
            </a:r>
            <a:r>
              <a:rPr lang="en-IN" sz="1800" dirty="0">
                <a:solidFill>
                  <a:schemeClr val="tx1"/>
                </a:solidFill>
              </a:rPr>
              <a:t> directly in order to control them since they possibly need more current than a microcontroller can drive so we need drivers.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The </a:t>
            </a:r>
            <a:r>
              <a:rPr lang="en-IN" sz="1800" dirty="0">
                <a:solidFill>
                  <a:schemeClr val="tx1"/>
                </a:solidFill>
              </a:rPr>
              <a:t>driver is an interface circuit between the motor and controlling unit to facilitate driving. Drives come in many different types.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L293D </a:t>
            </a:r>
            <a:r>
              <a:rPr lang="en-IN" sz="1800" dirty="0">
                <a:solidFill>
                  <a:schemeClr val="tx1"/>
                </a:solidFill>
              </a:rPr>
              <a:t>shield is a driver board based on L293 IC, which can drive 4 DC motors and 2 stepper or Servo motors at the same time</a:t>
            </a:r>
            <a:r>
              <a:rPr lang="en-IN" sz="1800" dirty="0" smtClean="0">
                <a:solidFill>
                  <a:schemeClr val="tx1"/>
                </a:solidFill>
              </a:rPr>
              <a:t>.</a:t>
            </a:r>
          </a:p>
          <a:p>
            <a:pPr marL="285750" indent="-285750">
              <a:buFont typeface="Arial" panose="020B0604020202020204" pitchFamily="34" charset="0"/>
              <a:buChar char="•"/>
            </a:pPr>
            <a:r>
              <a:rPr lang="en-IN" sz="1800" dirty="0">
                <a:solidFill>
                  <a:schemeClr val="tx1"/>
                </a:solidFill>
              </a:rPr>
              <a:t>Each channel of this module has the maximum current of 1.2A and doesn’t work if the voltage is more than 25v or less than 4.5v. </a:t>
            </a:r>
          </a:p>
          <a:p>
            <a:pPr marL="285750" indent="-28575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247017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ckster.imgix.net/uploads/attachments/899521/l293d-teaser-800x600_oxXNH4Z9L9.jpg?auto=compress%2Cformat&amp;w=1280&amp;h=960&amp;fit=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71" y="1558344"/>
            <a:ext cx="6817216" cy="51129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4971" y="436740"/>
            <a:ext cx="7323287" cy="646331"/>
          </a:xfrm>
          <a:prstGeom prst="rect">
            <a:avLst/>
          </a:prstGeom>
        </p:spPr>
        <p:txBody>
          <a:bodyPr wrap="none">
            <a:spAutoFit/>
          </a:bodyPr>
          <a:lstStyle/>
          <a:p>
            <a:r>
              <a:rPr lang="en-IN" sz="3600" dirty="0" err="1" smtClean="0">
                <a:solidFill>
                  <a:schemeClr val="bg1"/>
                </a:solidFill>
              </a:rPr>
              <a:t>Arduino</a:t>
            </a:r>
            <a:r>
              <a:rPr lang="en-IN" sz="3600" dirty="0" smtClean="0">
                <a:solidFill>
                  <a:schemeClr val="bg1"/>
                </a:solidFill>
              </a:rPr>
              <a:t> L293D motor driver shield.</a:t>
            </a:r>
            <a:endParaRPr lang="en-IN" sz="3600" dirty="0">
              <a:solidFill>
                <a:schemeClr val="bg1"/>
              </a:solidFill>
            </a:endParaRPr>
          </a:p>
        </p:txBody>
      </p:sp>
    </p:spTree>
    <p:extLst>
      <p:ext uri="{BB962C8B-B14F-4D97-AF65-F5344CB8AC3E}">
        <p14:creationId xmlns:p14="http://schemas.microsoft.com/office/powerpoint/2010/main" val="321253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DC Motors</a:t>
            </a:r>
          </a:p>
        </p:txBody>
      </p:sp>
      <p:sp>
        <p:nvSpPr>
          <p:cNvPr id="3" name="Content Placeholder 2"/>
          <p:cNvSpPr>
            <a:spLocks noGrp="1"/>
          </p:cNvSpPr>
          <p:nvPr>
            <p:ph idx="1"/>
          </p:nvPr>
        </p:nvSpPr>
        <p:spPr>
          <a:xfrm>
            <a:off x="639653" y="1555168"/>
            <a:ext cx="7152065" cy="4351338"/>
          </a:xfrm>
        </p:spPr>
        <p:txBody>
          <a:bodyPr>
            <a:noAutofit/>
          </a:bodyPr>
          <a:lstStyle/>
          <a:p>
            <a:pPr marL="285750" indent="-285750">
              <a:buFont typeface="Arial" panose="020B0604020202020204" pitchFamily="34" charset="0"/>
              <a:buChar char="•"/>
            </a:pPr>
            <a:r>
              <a:rPr lang="en-IN" sz="1800" dirty="0" smtClean="0">
                <a:solidFill>
                  <a:schemeClr val="tx1"/>
                </a:solidFill>
              </a:rPr>
              <a:t>DC </a:t>
            </a:r>
            <a:r>
              <a:rPr lang="en-IN" sz="1800" dirty="0">
                <a:solidFill>
                  <a:schemeClr val="tx1"/>
                </a:solidFill>
              </a:rPr>
              <a:t>motor is the most common type of engine that can be used for many applications</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We can see it in remote control cars, robots, and etc. This motor has a simple structure</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It will start rolling by applying proper voltage to its ends and change its direction by switching voltage polarity.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DC </a:t>
            </a:r>
            <a:r>
              <a:rPr lang="en-IN" sz="1800" dirty="0">
                <a:solidFill>
                  <a:schemeClr val="tx1"/>
                </a:solidFill>
              </a:rPr>
              <a:t>motors speed is directly controlled by the applied voltage. When The voltage level is less than the maximum tolerable voltage, the speed would decrease.</a:t>
            </a:r>
          </a:p>
        </p:txBody>
      </p:sp>
      <p:pic>
        <p:nvPicPr>
          <p:cNvPr id="2050" name="Picture 2" descr="DC Geared Motor 1:120 - Open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809" y="2232935"/>
            <a:ext cx="3690068" cy="299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76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Servo </a:t>
            </a:r>
            <a:r>
              <a:rPr lang="en-IN" dirty="0" smtClean="0"/>
              <a:t>Motors</a:t>
            </a:r>
            <a:endParaRPr lang="en-IN" dirty="0"/>
          </a:p>
        </p:txBody>
      </p:sp>
      <p:sp>
        <p:nvSpPr>
          <p:cNvPr id="3" name="Content Placeholder 2"/>
          <p:cNvSpPr>
            <a:spLocks noGrp="1"/>
          </p:cNvSpPr>
          <p:nvPr>
            <p:ph idx="1"/>
          </p:nvPr>
        </p:nvSpPr>
        <p:spPr>
          <a:xfrm>
            <a:off x="604434" y="1838503"/>
            <a:ext cx="6013360" cy="4351338"/>
          </a:xfrm>
        </p:spPr>
        <p:txBody>
          <a:bodyPr>
            <a:normAutofit/>
          </a:bodyPr>
          <a:lstStyle/>
          <a:p>
            <a:r>
              <a:rPr lang="en-IN" sz="1800" dirty="0" smtClean="0">
                <a:solidFill>
                  <a:schemeClr val="tx1"/>
                </a:solidFill>
              </a:rPr>
              <a:t>Servo </a:t>
            </a:r>
            <a:r>
              <a:rPr lang="en-IN" sz="1800" dirty="0">
                <a:solidFill>
                  <a:schemeClr val="tx1"/>
                </a:solidFill>
              </a:rPr>
              <a:t>motor is a simple DC motor with a position control service. By using a servo you will be able to control the amount of shafts rotation and move it to a specific position. </a:t>
            </a:r>
            <a:endParaRPr lang="en-IN" sz="1800" dirty="0" smtClean="0">
              <a:solidFill>
                <a:schemeClr val="tx1"/>
              </a:solidFill>
            </a:endParaRPr>
          </a:p>
          <a:p>
            <a:r>
              <a:rPr lang="en-IN" sz="1800" dirty="0" smtClean="0">
                <a:solidFill>
                  <a:schemeClr val="tx1"/>
                </a:solidFill>
              </a:rPr>
              <a:t>They </a:t>
            </a:r>
            <a:r>
              <a:rPr lang="en-IN" sz="1800" dirty="0">
                <a:solidFill>
                  <a:schemeClr val="tx1"/>
                </a:solidFill>
              </a:rPr>
              <a:t>usually have a small dimension and are the best choice for robotic arms.</a:t>
            </a:r>
            <a:endParaRPr lang="en-IN" sz="1800" dirty="0">
              <a:solidFill>
                <a:schemeClr val="tx1"/>
              </a:solidFill>
            </a:endParaRPr>
          </a:p>
        </p:txBody>
      </p:sp>
      <p:pic>
        <p:nvPicPr>
          <p:cNvPr id="1028" name="Picture 4" descr="Servo Motor Basics, Working Principle &amp; The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85" y="2472743"/>
            <a:ext cx="3078856" cy="197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1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065" y="437881"/>
            <a:ext cx="10749367" cy="1208868"/>
          </a:xfrm>
        </p:spPr>
        <p:txBody>
          <a:bodyPr/>
          <a:lstStyle/>
          <a:p>
            <a:r>
              <a:rPr lang="en-IN" b="1" dirty="0" smtClean="0"/>
              <a:t>Software</a:t>
            </a:r>
            <a:r>
              <a:rPr lang="en-IN" dirty="0"/>
              <a:t/>
            </a:r>
            <a:br>
              <a:rPr lang="en-IN" dirty="0"/>
            </a:br>
            <a:endParaRPr lang="en-IN" dirty="0"/>
          </a:p>
        </p:txBody>
      </p:sp>
      <p:sp>
        <p:nvSpPr>
          <p:cNvPr id="3" name="Content Placeholder 2"/>
          <p:cNvSpPr>
            <a:spLocks noGrp="1"/>
          </p:cNvSpPr>
          <p:nvPr>
            <p:ph idx="1"/>
          </p:nvPr>
        </p:nvSpPr>
        <p:spPr>
          <a:xfrm>
            <a:off x="360608" y="1543718"/>
            <a:ext cx="11719775" cy="4351338"/>
          </a:xfrm>
        </p:spPr>
        <p:txBody>
          <a:bodyPr>
            <a:noAutofit/>
          </a:bodyPr>
          <a:lstStyle/>
          <a:p>
            <a:pPr marL="285750" indent="-285750">
              <a:buFont typeface="Arial" panose="020B0604020202020204" pitchFamily="34" charset="0"/>
              <a:buChar char="•"/>
            </a:pPr>
            <a:r>
              <a:rPr lang="en-IN" sz="1800" dirty="0" smtClean="0">
                <a:solidFill>
                  <a:schemeClr val="tx1"/>
                </a:solidFill>
              </a:rPr>
              <a:t>The </a:t>
            </a:r>
            <a:r>
              <a:rPr lang="en-IN" sz="1800" dirty="0" err="1">
                <a:solidFill>
                  <a:schemeClr val="tx1"/>
                </a:solidFill>
              </a:rPr>
              <a:t>Arduino</a:t>
            </a:r>
            <a:r>
              <a:rPr lang="en-IN" sz="1800" dirty="0">
                <a:solidFill>
                  <a:schemeClr val="tx1"/>
                </a:solidFill>
              </a:rPr>
              <a:t> Integrated Development Environment - or </a:t>
            </a:r>
            <a:r>
              <a:rPr lang="en-IN" sz="1800" dirty="0" err="1">
                <a:solidFill>
                  <a:schemeClr val="tx1"/>
                </a:solidFill>
              </a:rPr>
              <a:t>Arduino</a:t>
            </a:r>
            <a:r>
              <a:rPr lang="en-IN" sz="1800" dirty="0">
                <a:solidFill>
                  <a:schemeClr val="tx1"/>
                </a:solidFill>
              </a:rPr>
              <a:t> Software (IDE) - contains a text editor for writing code, a message area, a text console, a toolbar with buttons for common functions and a series of menus</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It connects to the </a:t>
            </a:r>
            <a:r>
              <a:rPr lang="en-IN" sz="1800" dirty="0" err="1">
                <a:solidFill>
                  <a:schemeClr val="tx1"/>
                </a:solidFill>
              </a:rPr>
              <a:t>Arduino</a:t>
            </a:r>
            <a:r>
              <a:rPr lang="en-IN" sz="1800" dirty="0">
                <a:solidFill>
                  <a:schemeClr val="tx1"/>
                </a:solidFill>
              </a:rPr>
              <a:t> hardware to upload programs and communicate with them. Programs written using </a:t>
            </a:r>
            <a:r>
              <a:rPr lang="en-IN" sz="1800" dirty="0" err="1">
                <a:solidFill>
                  <a:schemeClr val="tx1"/>
                </a:solidFill>
              </a:rPr>
              <a:t>Arduino</a:t>
            </a:r>
            <a:r>
              <a:rPr lang="en-IN" sz="1800" dirty="0">
                <a:solidFill>
                  <a:schemeClr val="tx1"/>
                </a:solidFill>
              </a:rPr>
              <a:t> Software (IDE) are called sketches.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These </a:t>
            </a:r>
            <a:r>
              <a:rPr lang="en-IN" sz="1800" dirty="0">
                <a:solidFill>
                  <a:schemeClr val="tx1"/>
                </a:solidFill>
              </a:rPr>
              <a:t>sketches are written in the text editor and are saved with the file extension .</a:t>
            </a:r>
            <a:r>
              <a:rPr lang="en-IN" sz="1800" dirty="0" err="1">
                <a:solidFill>
                  <a:schemeClr val="tx1"/>
                </a:solidFill>
              </a:rPr>
              <a:t>ino</a:t>
            </a:r>
            <a:r>
              <a:rPr lang="en-IN" sz="1800" dirty="0">
                <a:solidFill>
                  <a:schemeClr val="tx1"/>
                </a:solidFill>
              </a:rPr>
              <a:t>. The editor has features for cutting/pasting and for searching/replacing text. </a:t>
            </a:r>
            <a:endParaRPr lang="en-IN" sz="1800" dirty="0" smtClean="0">
              <a:solidFill>
                <a:schemeClr val="tx1"/>
              </a:solidFill>
            </a:endParaRPr>
          </a:p>
          <a:p>
            <a:pPr marL="285750" indent="-285750">
              <a:buFont typeface="Arial" panose="020B0604020202020204" pitchFamily="34" charset="0"/>
              <a:buChar char="•"/>
            </a:pPr>
            <a:r>
              <a:rPr lang="en-IN" sz="1800" b="1" u="sng" dirty="0">
                <a:solidFill>
                  <a:schemeClr val="tx1"/>
                </a:solidFill>
              </a:rPr>
              <a:t>Programming Languages </a:t>
            </a:r>
            <a:r>
              <a:rPr lang="en-IN" sz="1800" b="1" u="sng" dirty="0" smtClean="0">
                <a:solidFill>
                  <a:schemeClr val="tx1"/>
                </a:solidFill>
              </a:rPr>
              <a:t>Used : Embedded C/C++</a:t>
            </a:r>
          </a:p>
          <a:p>
            <a:pPr marL="285750" indent="-28575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299127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Connections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52531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00" y="25758"/>
            <a:ext cx="10749367" cy="1208868"/>
          </a:xfrm>
        </p:spPr>
        <p:txBody>
          <a:bodyPr/>
          <a:lstStyle/>
          <a:p>
            <a:r>
              <a:rPr lang="en-IN" dirty="0" smtClean="0"/>
              <a:t>Working</a:t>
            </a:r>
            <a:endParaRPr lang="en-IN" dirty="0"/>
          </a:p>
        </p:txBody>
      </p:sp>
      <p:sp>
        <p:nvSpPr>
          <p:cNvPr id="3" name="Content Placeholder 2"/>
          <p:cNvSpPr>
            <a:spLocks noGrp="1"/>
          </p:cNvSpPr>
          <p:nvPr>
            <p:ph idx="1"/>
          </p:nvPr>
        </p:nvSpPr>
        <p:spPr>
          <a:xfrm>
            <a:off x="269583" y="1336228"/>
            <a:ext cx="10997484" cy="4351338"/>
          </a:xfrm>
        </p:spPr>
        <p:txBody>
          <a:bodyPr>
            <a:noAutofit/>
          </a:bodyPr>
          <a:lstStyle/>
          <a:p>
            <a:pPr marL="285750" indent="-285750">
              <a:buFont typeface="Arial" panose="020B0604020202020204" pitchFamily="34" charset="0"/>
              <a:buChar char="•"/>
            </a:pPr>
            <a:r>
              <a:rPr lang="en-IN" sz="1800" dirty="0">
                <a:solidFill>
                  <a:schemeClr val="tx1"/>
                </a:solidFill>
              </a:rPr>
              <a:t>The ultrasonic sensor is attached in front of the robot. Whenever the robot is going on the desired path the ultrasonic sensor transmits the ultrasonic waves continuously from its sensor head</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Whenever an obstacle comes ahead of it the ultrasonic waves are reflected back from an object and that information is passed to the microcontroller. The microcontroller controls the motors left, right, back, front based on ultrasonic signals. In order to control the speed of each motor pulse width modulation is used (PWM).</a:t>
            </a:r>
          </a:p>
          <a:p>
            <a:pPr marL="285750" indent="-285750">
              <a:buFont typeface="Arial" panose="020B0604020202020204" pitchFamily="34" charset="0"/>
              <a:buChar char="•"/>
            </a:pPr>
            <a:r>
              <a:rPr lang="en-IN" sz="1800" dirty="0">
                <a:solidFill>
                  <a:schemeClr val="tx1"/>
                </a:solidFill>
              </a:rPr>
              <a:t> </a:t>
            </a:r>
            <a:r>
              <a:rPr lang="en-IN" sz="1800" dirty="0" smtClean="0">
                <a:solidFill>
                  <a:schemeClr val="tx1"/>
                </a:solidFill>
              </a:rPr>
              <a:t>The </a:t>
            </a:r>
            <a:r>
              <a:rPr lang="en-IN" sz="1800" dirty="0">
                <a:solidFill>
                  <a:schemeClr val="tx1"/>
                </a:solidFill>
              </a:rPr>
              <a:t>obstacle avoidance robotic vehicle uses ultrasonic sensors for its movements. </a:t>
            </a:r>
            <a:r>
              <a:rPr lang="en-IN" sz="1800" dirty="0" err="1">
                <a:solidFill>
                  <a:schemeClr val="tx1"/>
                </a:solidFill>
              </a:rPr>
              <a:t>Arduino</a:t>
            </a:r>
            <a:r>
              <a:rPr lang="en-IN" sz="1800" dirty="0">
                <a:solidFill>
                  <a:schemeClr val="tx1"/>
                </a:solidFill>
              </a:rPr>
              <a:t> is used to achieve the desired operation.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The </a:t>
            </a:r>
            <a:r>
              <a:rPr lang="en-IN" sz="1800" dirty="0">
                <a:solidFill>
                  <a:schemeClr val="tx1"/>
                </a:solidFill>
              </a:rPr>
              <a:t>motors are connected through motor driver IC to </a:t>
            </a:r>
            <a:r>
              <a:rPr lang="en-IN" sz="1800" dirty="0" err="1">
                <a:solidFill>
                  <a:schemeClr val="tx1"/>
                </a:solidFill>
              </a:rPr>
              <a:t>Arduino</a:t>
            </a:r>
            <a:r>
              <a:rPr lang="en-IN" sz="1800" dirty="0">
                <a:solidFill>
                  <a:schemeClr val="tx1"/>
                </a:solidFill>
              </a:rPr>
              <a:t>. The ultrasonic sensor is attached in front of the robot. Whenever the robot is going on the desired path the ultrasonic sensor transmits the ultrasonic waves continuously from its sensor head. </a:t>
            </a:r>
            <a:r>
              <a:rPr lang="en-IN" sz="1800" dirty="0" smtClean="0">
                <a:solidFill>
                  <a:schemeClr val="tx1"/>
                </a:solidFill>
              </a:rPr>
              <a:t>the </a:t>
            </a:r>
            <a:r>
              <a:rPr lang="en-IN" sz="1800" dirty="0">
                <a:solidFill>
                  <a:schemeClr val="tx1"/>
                </a:solidFill>
              </a:rPr>
              <a:t>motor.</a:t>
            </a:r>
          </a:p>
          <a:p>
            <a:pPr marL="285750" indent="-28575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392846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397" y="1493948"/>
            <a:ext cx="11384924" cy="4932609"/>
          </a:xfrm>
        </p:spPr>
        <p:txBody>
          <a:bodyPr/>
          <a:lstStyle/>
          <a:p>
            <a:pPr marL="285750" indent="-285750">
              <a:buFont typeface="Arial" panose="020B0604020202020204" pitchFamily="34" charset="0"/>
              <a:buChar char="•"/>
            </a:pPr>
            <a:r>
              <a:rPr lang="en-IN" dirty="0">
                <a:solidFill>
                  <a:schemeClr val="tx1"/>
                </a:solidFill>
              </a:rPr>
              <a:t>Whenever an obstacle comes ahead of it the ultrasonic waves are reflected back from an object and that information is passed to the </a:t>
            </a:r>
            <a:r>
              <a:rPr lang="en-IN" dirty="0" err="1">
                <a:solidFill>
                  <a:schemeClr val="tx1"/>
                </a:solidFill>
              </a:rPr>
              <a:t>arduino</a:t>
            </a:r>
            <a:r>
              <a:rPr lang="en-IN" dirty="0" smtClean="0">
                <a:solidFill>
                  <a:schemeClr val="tx1"/>
                </a:solidFill>
              </a:rPr>
              <a:t>.</a:t>
            </a:r>
          </a:p>
          <a:p>
            <a:pPr marL="285750" indent="-285750">
              <a:buFont typeface="Arial" panose="020B0604020202020204" pitchFamily="34" charset="0"/>
              <a:buChar char="•"/>
            </a:pPr>
            <a:r>
              <a:rPr lang="en-IN" dirty="0" smtClean="0">
                <a:solidFill>
                  <a:schemeClr val="tx1"/>
                </a:solidFill>
              </a:rPr>
              <a:t> </a:t>
            </a:r>
            <a:r>
              <a:rPr lang="en-IN" dirty="0">
                <a:solidFill>
                  <a:schemeClr val="tx1"/>
                </a:solidFill>
              </a:rPr>
              <a:t>The </a:t>
            </a:r>
            <a:r>
              <a:rPr lang="en-IN" dirty="0" err="1">
                <a:solidFill>
                  <a:schemeClr val="tx1"/>
                </a:solidFill>
              </a:rPr>
              <a:t>arduino</a:t>
            </a:r>
            <a:r>
              <a:rPr lang="en-IN" dirty="0">
                <a:solidFill>
                  <a:schemeClr val="tx1"/>
                </a:solidFill>
              </a:rPr>
              <a:t> controls the motors left, right, back, front, based on ultrasonic signals</a:t>
            </a:r>
            <a:r>
              <a:rPr lang="en-IN" dirty="0" smtClean="0">
                <a:solidFill>
                  <a:schemeClr val="tx1"/>
                </a:solidFill>
              </a:rPr>
              <a:t>.</a:t>
            </a:r>
          </a:p>
          <a:p>
            <a:pPr marL="285750" indent="-285750">
              <a:buFont typeface="Arial" panose="020B0604020202020204" pitchFamily="34" charset="0"/>
              <a:buChar char="•"/>
            </a:pPr>
            <a:r>
              <a:rPr lang="en-IN" dirty="0" smtClean="0">
                <a:solidFill>
                  <a:schemeClr val="tx1"/>
                </a:solidFill>
              </a:rPr>
              <a:t> </a:t>
            </a:r>
            <a:r>
              <a:rPr lang="en-IN" dirty="0">
                <a:solidFill>
                  <a:schemeClr val="tx1"/>
                </a:solidFill>
              </a:rPr>
              <a:t>In order to control the speed of each motor pulse width modulation is used (PWM). When ultrasonic sensor detect the object which is kept inside the path it will send the signal toward the </a:t>
            </a:r>
            <a:r>
              <a:rPr lang="en-IN" dirty="0" err="1">
                <a:solidFill>
                  <a:schemeClr val="tx1"/>
                </a:solidFill>
              </a:rPr>
              <a:t>arduino</a:t>
            </a:r>
            <a:r>
              <a:rPr lang="en-IN" dirty="0">
                <a:solidFill>
                  <a:schemeClr val="tx1"/>
                </a:solidFill>
              </a:rPr>
              <a:t> Uno and according to that it will it will rotate</a:t>
            </a:r>
            <a:endParaRPr lang="en-IN" dirty="0"/>
          </a:p>
        </p:txBody>
      </p:sp>
    </p:spTree>
    <p:extLst>
      <p:ext uri="{BB962C8B-B14F-4D97-AF65-F5344CB8AC3E}">
        <p14:creationId xmlns:p14="http://schemas.microsoft.com/office/powerpoint/2010/main" val="187511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57577" y="1481070"/>
            <a:ext cx="11642501" cy="4792315"/>
          </a:xfrm>
        </p:spPr>
        <p:txBody>
          <a:bodyPr>
            <a:normAutofit/>
          </a:bodyPr>
          <a:lstStyle/>
          <a:p>
            <a:pPr marL="285750" indent="-285750">
              <a:buFont typeface="Arial" panose="020B0604020202020204" pitchFamily="34" charset="0"/>
              <a:buChar char="•"/>
            </a:pPr>
            <a:r>
              <a:rPr lang="en-IN" sz="1800" dirty="0">
                <a:solidFill>
                  <a:schemeClr val="tx1"/>
                </a:solidFill>
              </a:rPr>
              <a:t>The obstacle avoidance robotics is used for detecting obstacles and avoiding the collision.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The </a:t>
            </a:r>
            <a:r>
              <a:rPr lang="en-IN" sz="1800" dirty="0">
                <a:solidFill>
                  <a:schemeClr val="tx1"/>
                </a:solidFill>
              </a:rPr>
              <a:t>design of obstacle avoidance robot requires the integration of many sensors according to their task.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Ultrasonic sensor is most suitable for obstacle detection and it is of low cost and has high ranging capability</a:t>
            </a:r>
            <a:r>
              <a:rPr lang="en-IN" sz="1800" dirty="0" smtClean="0">
                <a:solidFill>
                  <a:schemeClr val="tx1"/>
                </a:solidFill>
              </a:rPr>
              <a:t>.</a:t>
            </a:r>
          </a:p>
          <a:p>
            <a:pPr marL="285750" indent="-285750">
              <a:buFont typeface="Arial" panose="020B0604020202020204" pitchFamily="34" charset="0"/>
              <a:buChar char="•"/>
            </a:pPr>
            <a:r>
              <a:rPr lang="en-IN" sz="1800" dirty="0">
                <a:solidFill>
                  <a:schemeClr val="tx1"/>
                </a:solidFill>
              </a:rPr>
              <a:t>The project is designed to build an obstacle avoidance robotic vehicle using ultrasonic sensors for its movement</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An </a:t>
            </a:r>
            <a:r>
              <a:rPr lang="en-IN" sz="1800" dirty="0" err="1">
                <a:solidFill>
                  <a:schemeClr val="tx1"/>
                </a:solidFill>
              </a:rPr>
              <a:t>Arduino</a:t>
            </a:r>
            <a:r>
              <a:rPr lang="en-IN" sz="1800" dirty="0">
                <a:solidFill>
                  <a:schemeClr val="tx1"/>
                </a:solidFill>
              </a:rPr>
              <a:t> </a:t>
            </a:r>
            <a:r>
              <a:rPr lang="en-IN" sz="1800" dirty="0" err="1">
                <a:solidFill>
                  <a:schemeClr val="tx1"/>
                </a:solidFill>
              </a:rPr>
              <a:t>uno</a:t>
            </a:r>
            <a:r>
              <a:rPr lang="en-IN" sz="1800" dirty="0">
                <a:solidFill>
                  <a:schemeClr val="tx1"/>
                </a:solidFill>
              </a:rPr>
              <a:t> is used to achieve the desired operation</a:t>
            </a:r>
            <a:r>
              <a:rPr lang="en-IN" sz="1800" dirty="0" smtClean="0">
                <a:solidFill>
                  <a:schemeClr val="tx1"/>
                </a:solidFill>
              </a:rPr>
              <a:t>.</a:t>
            </a: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85" dirty="0"/>
              <a:t>Algorithm </a:t>
            </a:r>
            <a:r>
              <a:rPr lang="en-IN" spc="110" dirty="0"/>
              <a:t>for </a:t>
            </a:r>
            <a:r>
              <a:rPr lang="en-IN" spc="-30" dirty="0"/>
              <a:t>obstacle</a:t>
            </a:r>
            <a:r>
              <a:rPr lang="en-IN" spc="-275" dirty="0"/>
              <a:t> </a:t>
            </a:r>
            <a:r>
              <a:rPr lang="en-IN" spc="-50" dirty="0"/>
              <a:t>avoidance</a:t>
            </a:r>
            <a:endParaRPr lang="en-IN" dirty="0"/>
          </a:p>
        </p:txBody>
      </p:sp>
      <p:sp>
        <p:nvSpPr>
          <p:cNvPr id="5" name="object 4"/>
          <p:cNvSpPr/>
          <p:nvPr/>
        </p:nvSpPr>
        <p:spPr>
          <a:xfrm>
            <a:off x="478964" y="1467720"/>
            <a:ext cx="5690015" cy="528081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3455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Video</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79338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60" y="0"/>
            <a:ext cx="10749367" cy="1208868"/>
          </a:xfrm>
        </p:spPr>
        <p:txBody>
          <a:bodyPr/>
          <a:lstStyle/>
          <a:p>
            <a:r>
              <a:rPr lang="en-IN" b="1" dirty="0" smtClean="0"/>
              <a:t>Applications</a:t>
            </a:r>
            <a:endParaRPr lang="en-IN" dirty="0"/>
          </a:p>
        </p:txBody>
      </p:sp>
      <p:sp>
        <p:nvSpPr>
          <p:cNvPr id="3" name="Content Placeholder 2"/>
          <p:cNvSpPr>
            <a:spLocks noGrp="1"/>
          </p:cNvSpPr>
          <p:nvPr>
            <p:ph idx="1"/>
          </p:nvPr>
        </p:nvSpPr>
        <p:spPr>
          <a:xfrm>
            <a:off x="428860" y="1696836"/>
            <a:ext cx="11100514" cy="4351338"/>
          </a:xfrm>
        </p:spPr>
        <p:txBody>
          <a:bodyPr>
            <a:noAutofit/>
          </a:bodyPr>
          <a:lstStyle/>
          <a:p>
            <a:pPr marL="285750" indent="-285750">
              <a:buFont typeface="Arial" panose="020B0604020202020204" pitchFamily="34" charset="0"/>
              <a:buChar char="•"/>
            </a:pPr>
            <a:r>
              <a:rPr lang="en-IN" sz="1800" dirty="0" smtClean="0">
                <a:solidFill>
                  <a:schemeClr val="tx1"/>
                </a:solidFill>
              </a:rPr>
              <a:t>Obstacle </a:t>
            </a:r>
            <a:r>
              <a:rPr lang="en-IN" sz="1800" dirty="0">
                <a:solidFill>
                  <a:schemeClr val="tx1"/>
                </a:solidFill>
              </a:rPr>
              <a:t>avoiding robots can be used in almost all mobile robot </a:t>
            </a:r>
            <a:r>
              <a:rPr lang="en-IN" sz="1800" dirty="0" smtClean="0">
                <a:solidFill>
                  <a:schemeClr val="tx1"/>
                </a:solidFill>
              </a:rPr>
              <a:t>navigation systems. </a:t>
            </a:r>
          </a:p>
          <a:p>
            <a:pPr marL="285750" indent="-285750">
              <a:buFont typeface="Arial" panose="020B0604020202020204" pitchFamily="34" charset="0"/>
              <a:buChar char="•"/>
            </a:pPr>
            <a:r>
              <a:rPr lang="en-IN" sz="1800" dirty="0" smtClean="0">
                <a:solidFill>
                  <a:schemeClr val="tx1"/>
                </a:solidFill>
              </a:rPr>
              <a:t>They </a:t>
            </a:r>
            <a:r>
              <a:rPr lang="en-IN" sz="1800" dirty="0">
                <a:solidFill>
                  <a:schemeClr val="tx1"/>
                </a:solidFill>
              </a:rPr>
              <a:t>can be used for household work like automatic vacuum cleaning .This logic has been specially designed for vacuum cleaner. By using heavy rating motors ,strong mechanical structure and using highly sensitive obstacle sensors, it efficiently work as vacuum cleaner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Auto </a:t>
            </a:r>
            <a:r>
              <a:rPr lang="en-IN" sz="1800" dirty="0">
                <a:solidFill>
                  <a:schemeClr val="tx1"/>
                </a:solidFill>
              </a:rPr>
              <a:t>parking assistance</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They can also be used in dangerous environments, where human penetration could be fatal. </a:t>
            </a:r>
          </a:p>
          <a:p>
            <a:pPr marL="285750" indent="-285750">
              <a:buFont typeface="Arial" panose="020B0604020202020204" pitchFamily="34" charset="0"/>
              <a:buChar char="•"/>
            </a:pPr>
            <a:endParaRPr lang="en-IN" sz="1800" dirty="0">
              <a:solidFill>
                <a:schemeClr val="tx1"/>
              </a:solidFill>
            </a:endParaRPr>
          </a:p>
          <a:p>
            <a:pPr marL="285750" indent="-28575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227979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Limitations</a:t>
            </a:r>
            <a:endParaRPr lang="en-IN" dirty="0"/>
          </a:p>
        </p:txBody>
      </p:sp>
      <p:sp>
        <p:nvSpPr>
          <p:cNvPr id="3" name="Content Placeholder 2"/>
          <p:cNvSpPr>
            <a:spLocks noGrp="1"/>
          </p:cNvSpPr>
          <p:nvPr>
            <p:ph idx="1"/>
          </p:nvPr>
        </p:nvSpPr>
        <p:spPr>
          <a:xfrm>
            <a:off x="604434" y="1568048"/>
            <a:ext cx="7174405" cy="4351338"/>
          </a:xfrm>
        </p:spPr>
        <p:txBody>
          <a:bodyPr>
            <a:noAutofit/>
          </a:bodyPr>
          <a:lstStyle/>
          <a:p>
            <a:pPr marL="342900" lvl="0" indent="-342900">
              <a:buFont typeface="Arial" panose="020B0604020202020204" pitchFamily="34" charset="0"/>
              <a:buChar char="•"/>
            </a:pPr>
            <a:r>
              <a:rPr lang="en-IN" sz="1800" dirty="0">
                <a:solidFill>
                  <a:schemeClr val="tx1"/>
                </a:solidFill>
              </a:rPr>
              <a:t>Ultrasonic sensors such as the HC-SR04 can efficiently measure distances up to 400 cm with a slight tolerance of 3 mm. However, if a target object is positioned such that the ultrasonic signal is deflected away rather than reflected back to the ultrasonic sensor, the calculated distance can be incorrect. In some cases, the target object is so small that the reflected ultrasonic signal is insufficient for detection, and the distance cannot be measured correctly.</a:t>
            </a:r>
          </a:p>
          <a:p>
            <a:pPr marL="342900" lvl="0" indent="-342900">
              <a:buFont typeface="Arial" panose="020B0604020202020204" pitchFamily="34" charset="0"/>
              <a:buChar char="•"/>
            </a:pPr>
            <a:r>
              <a:rPr lang="en-IN" sz="1800" dirty="0">
                <a:solidFill>
                  <a:schemeClr val="tx1"/>
                </a:solidFill>
              </a:rPr>
              <a:t>Furthermore, objects like fabric and carpet can absorb acoustic signals. If the signal is absorbed in the target object’s end, it cannot reflect back to the sensor, and hence, the distance cannot be measured.</a:t>
            </a:r>
          </a:p>
          <a:p>
            <a:pPr marL="342900" indent="-342900">
              <a:buFont typeface="Arial" panose="020B0604020202020204" pitchFamily="34" charset="0"/>
              <a:buChar char="•"/>
            </a:pPr>
            <a:endParaRPr lang="en-IN" sz="1800" dirty="0">
              <a:solidFill>
                <a:schemeClr val="tx1"/>
              </a:solidFill>
            </a:endParaRPr>
          </a:p>
        </p:txBody>
      </p:sp>
      <p:pic>
        <p:nvPicPr>
          <p:cNvPr id="5" name="Picture 4" descr="https://rh6stzxdcl1wf9gj1fkj14uc-wpengine.netdna-ssl.com/wp-content/uploads/2019/08/fig-7.png"/>
          <p:cNvPicPr/>
          <p:nvPr/>
        </p:nvPicPr>
        <p:blipFill>
          <a:blip r:embed="rId2">
            <a:extLst>
              <a:ext uri="{28A0092B-C50C-407E-A947-70E740481C1C}">
                <a14:useLocalDpi xmlns:a14="http://schemas.microsoft.com/office/drawing/2010/main" val="0"/>
              </a:ext>
            </a:extLst>
          </a:blip>
          <a:srcRect/>
          <a:stretch>
            <a:fillRect/>
          </a:stretch>
        </p:blipFill>
        <p:spPr bwMode="auto">
          <a:xfrm>
            <a:off x="8266465" y="1803731"/>
            <a:ext cx="3324519" cy="3553880"/>
          </a:xfrm>
          <a:prstGeom prst="rect">
            <a:avLst/>
          </a:prstGeom>
          <a:noFill/>
          <a:ln>
            <a:noFill/>
          </a:ln>
        </p:spPr>
      </p:pic>
    </p:spTree>
    <p:extLst>
      <p:ext uri="{BB962C8B-B14F-4D97-AF65-F5344CB8AC3E}">
        <p14:creationId xmlns:p14="http://schemas.microsoft.com/office/powerpoint/2010/main" val="275705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a:t>
            </a:r>
            <a:endParaRPr lang="en-IN" dirty="0"/>
          </a:p>
        </p:txBody>
      </p:sp>
      <p:sp>
        <p:nvSpPr>
          <p:cNvPr id="3" name="Content Placeholder 2"/>
          <p:cNvSpPr>
            <a:spLocks noGrp="1"/>
          </p:cNvSpPr>
          <p:nvPr>
            <p:ph idx="1"/>
          </p:nvPr>
        </p:nvSpPr>
        <p:spPr>
          <a:xfrm>
            <a:off x="604434" y="1413502"/>
            <a:ext cx="10817179" cy="4351338"/>
          </a:xfrm>
        </p:spPr>
        <p:txBody>
          <a:bodyPr>
            <a:normAutofit/>
          </a:bodyPr>
          <a:lstStyle/>
          <a:p>
            <a:endParaRPr lang="en-IN" sz="1800" dirty="0">
              <a:solidFill>
                <a:schemeClr val="tx1"/>
              </a:solidFill>
            </a:endParaRPr>
          </a:p>
          <a:p>
            <a:pPr marL="285750" lvl="0" indent="-285750">
              <a:buFont typeface="Arial" panose="020B0604020202020204" pitchFamily="34" charset="0"/>
              <a:buChar char="•"/>
            </a:pPr>
            <a:r>
              <a:rPr lang="en-IN" sz="1800" dirty="0" smtClean="0">
                <a:solidFill>
                  <a:schemeClr val="tx1"/>
                </a:solidFill>
              </a:rPr>
              <a:t>The intense sensitivity of ultrasonic sensors makes them efficient, but that sensitivity can also cause problems</a:t>
            </a:r>
            <a:r>
              <a:rPr lang="en-IN" sz="1800" dirty="0">
                <a:solidFill>
                  <a:schemeClr val="tx1"/>
                </a:solidFill>
              </a:rPr>
              <a:t>. Ultrasonic sensors can detect false signals coming from the airwaves disturbed by an air conditioning system and a pulse coming from a ceiling fan, for instance.</a:t>
            </a:r>
          </a:p>
          <a:p>
            <a:pPr marL="285750" indent="-28575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337224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39653" y="1735473"/>
            <a:ext cx="10714148" cy="4351338"/>
          </a:xfrm>
        </p:spPr>
        <p:txBody>
          <a:bodyPr>
            <a:noAutofit/>
          </a:bodyPr>
          <a:lstStyle/>
          <a:p>
            <a:r>
              <a:rPr lang="en-IN" sz="1800" dirty="0">
                <a:solidFill>
                  <a:schemeClr val="tx1"/>
                </a:solidFill>
              </a:rPr>
              <a:t>This project developed an obstacle avoiding robot to detect and avoid obstacles in its path. The robot is built on the </a:t>
            </a:r>
            <a:r>
              <a:rPr lang="en-IN" sz="1800" dirty="0" err="1">
                <a:solidFill>
                  <a:schemeClr val="tx1"/>
                </a:solidFill>
              </a:rPr>
              <a:t>Arduino</a:t>
            </a:r>
            <a:r>
              <a:rPr lang="en-IN" sz="1800" dirty="0">
                <a:solidFill>
                  <a:schemeClr val="tx1"/>
                </a:solidFill>
              </a:rPr>
              <a:t> platform for data processing and its software counterpart helped to communicate with the robot to send parameters for guiding movement. For obstacle </a:t>
            </a:r>
            <a:r>
              <a:rPr lang="en-IN" sz="1800" dirty="0" smtClean="0">
                <a:solidFill>
                  <a:schemeClr val="tx1"/>
                </a:solidFill>
              </a:rPr>
              <a:t>detection.</a:t>
            </a:r>
          </a:p>
          <a:p>
            <a:r>
              <a:rPr lang="en-IN" sz="1800" dirty="0" smtClean="0">
                <a:solidFill>
                  <a:schemeClr val="tx1"/>
                </a:solidFill>
              </a:rPr>
              <a:t>The </a:t>
            </a:r>
            <a:r>
              <a:rPr lang="en-IN" sz="1800" dirty="0">
                <a:solidFill>
                  <a:schemeClr val="tx1"/>
                </a:solidFill>
              </a:rPr>
              <a:t>robot is fully autonomous and after the initial loading of the code, it requires no user intervention during its operation. When placed in unknown environment with obstacles, it moved while avoiding all obstacles with considerable accuracy. </a:t>
            </a:r>
          </a:p>
        </p:txBody>
      </p:sp>
    </p:spTree>
    <p:extLst>
      <p:ext uri="{BB962C8B-B14F-4D97-AF65-F5344CB8AC3E}">
        <p14:creationId xmlns:p14="http://schemas.microsoft.com/office/powerpoint/2010/main" val="1448604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070" y="206062"/>
            <a:ext cx="10749367" cy="1208868"/>
          </a:xfrm>
        </p:spPr>
        <p:txBody>
          <a:bodyPr/>
          <a:lstStyle/>
          <a:p>
            <a:r>
              <a:rPr lang="en-IN" dirty="0" smtClean="0"/>
              <a:t>References</a:t>
            </a:r>
            <a:r>
              <a:rPr lang="en-IN" dirty="0"/>
              <a:t/>
            </a:r>
            <a:br>
              <a:rPr lang="en-IN" dirty="0"/>
            </a:br>
            <a:endParaRPr lang="en-IN" dirty="0"/>
          </a:p>
        </p:txBody>
      </p:sp>
      <p:sp>
        <p:nvSpPr>
          <p:cNvPr id="3" name="Content Placeholder 2"/>
          <p:cNvSpPr>
            <a:spLocks noGrp="1"/>
          </p:cNvSpPr>
          <p:nvPr>
            <p:ph idx="1"/>
          </p:nvPr>
        </p:nvSpPr>
        <p:spPr>
          <a:xfrm>
            <a:off x="643070" y="1414930"/>
            <a:ext cx="11050947" cy="4762033"/>
          </a:xfrm>
        </p:spPr>
        <p:txBody>
          <a:bodyPr>
            <a:noAutofit/>
          </a:bodyPr>
          <a:lstStyle/>
          <a:p>
            <a:r>
              <a:rPr lang="en-IN" sz="1800" dirty="0"/>
              <a:t> </a:t>
            </a:r>
          </a:p>
          <a:p>
            <a:pPr marL="285750" lvl="0" indent="-285750">
              <a:buFont typeface="Arial" panose="020B0604020202020204" pitchFamily="34" charset="0"/>
              <a:buChar char="•"/>
            </a:pPr>
            <a:r>
              <a:rPr lang="en-IN" sz="1800" dirty="0">
                <a:hlinkClick r:id="rId2"/>
              </a:rPr>
              <a:t>https://www.microcontrollertips.com/principle-applications-limitations-ultrasonic-sensors-faq</a:t>
            </a:r>
            <a:r>
              <a:rPr lang="en-IN" sz="1800" dirty="0" smtClean="0">
                <a:hlinkClick r:id="rId2"/>
              </a:rPr>
              <a:t>/</a:t>
            </a:r>
            <a:endParaRPr lang="en-IN" sz="1800" dirty="0"/>
          </a:p>
          <a:p>
            <a:pPr marL="285750" lvl="0" indent="-285750">
              <a:buFont typeface="Arial" panose="020B0604020202020204" pitchFamily="34" charset="0"/>
              <a:buChar char="•"/>
            </a:pPr>
            <a:r>
              <a:rPr lang="en-IN" sz="1800" dirty="0">
                <a:hlinkClick r:id="rId3"/>
              </a:rPr>
              <a:t>https://www.theengineeringprojects.com/2018/10/introduction-to-hc-sr04-ultrasonic-sensor.html#:~:text=HC%2DSR04%20is%20an%20ultrasonic,contact%20between%20sensor%20and%20object</a:t>
            </a:r>
            <a:r>
              <a:rPr lang="en-IN" sz="1800" dirty="0" smtClean="0"/>
              <a:t>.</a:t>
            </a:r>
            <a:endParaRPr lang="en-IN" sz="1800" dirty="0"/>
          </a:p>
          <a:p>
            <a:pPr marL="285750" lvl="0" indent="-285750">
              <a:buFont typeface="Arial" panose="020B0604020202020204" pitchFamily="34" charset="0"/>
              <a:buChar char="•"/>
            </a:pPr>
            <a:r>
              <a:rPr lang="en-IN" sz="1800" dirty="0"/>
              <a:t>https://components101.com/modules/l293n-motor-driver-module</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46221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endParaRPr lang="en-US" sz="1800" dirty="0">
              <a:solidFill>
                <a:srgbClr val="DD462F"/>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465017"/>
            <a:ext cx="11036120" cy="4351338"/>
          </a:xfrm>
        </p:spPr>
        <p:txBody>
          <a:bodyPr>
            <a:noAutofit/>
          </a:bodyPr>
          <a:lstStyle/>
          <a:p>
            <a:pPr marL="285750" indent="-285750">
              <a:buFont typeface="Arial" panose="020B0604020202020204" pitchFamily="34" charset="0"/>
              <a:buChar char="•"/>
            </a:pPr>
            <a:r>
              <a:rPr lang="en-IN" sz="1800" dirty="0">
                <a:solidFill>
                  <a:schemeClr val="tx1"/>
                </a:solidFill>
              </a:rPr>
              <a:t> A robot is a machine that can perform task automatically. Robotics is generally a combination of computational intelligence and physical machines (motors). Computational intelligence involves the programmed instructions.</a:t>
            </a:r>
          </a:p>
          <a:p>
            <a:pPr marL="285750" indent="-285750">
              <a:buFont typeface="Arial" panose="020B0604020202020204" pitchFamily="34" charset="0"/>
              <a:buChar char="•"/>
            </a:pPr>
            <a:r>
              <a:rPr lang="en-IN" sz="1800" dirty="0">
                <a:solidFill>
                  <a:schemeClr val="tx1"/>
                </a:solidFill>
              </a:rPr>
              <a:t> The project proposes robotic vehicle that has an intelligence built in it such that it guides itself whenever an obstacle comes ahead of it. This robotic vehicle is built, using an </a:t>
            </a:r>
            <a:r>
              <a:rPr lang="en-IN" sz="1800" dirty="0" err="1">
                <a:solidFill>
                  <a:schemeClr val="tx1"/>
                </a:solidFill>
              </a:rPr>
              <a:t>Arduino</a:t>
            </a:r>
            <a:r>
              <a:rPr lang="en-IN" sz="1800" dirty="0">
                <a:solidFill>
                  <a:schemeClr val="tx1"/>
                </a:solidFill>
              </a:rPr>
              <a:t> </a:t>
            </a:r>
            <a:r>
              <a:rPr lang="en-IN" sz="1800" dirty="0" err="1">
                <a:solidFill>
                  <a:schemeClr val="tx1"/>
                </a:solidFill>
              </a:rPr>
              <a:t>uno</a:t>
            </a:r>
            <a:r>
              <a:rPr lang="en-IN" sz="1800" dirty="0">
                <a:solidFill>
                  <a:schemeClr val="tx1"/>
                </a:solidFill>
              </a:rPr>
              <a:t>. An ultrasonic sensor is used to detect any obstacle ahead of it and sends a command to the </a:t>
            </a:r>
            <a:r>
              <a:rPr lang="en-IN" sz="1800" dirty="0" err="1">
                <a:solidFill>
                  <a:schemeClr val="tx1"/>
                </a:solidFill>
              </a:rPr>
              <a:t>Arduino</a:t>
            </a:r>
            <a:r>
              <a:rPr lang="en-IN" sz="1800" dirty="0">
                <a:solidFill>
                  <a:schemeClr val="tx1"/>
                </a:solidFill>
              </a:rPr>
              <a:t>.</a:t>
            </a:r>
          </a:p>
          <a:p>
            <a:pPr marL="285750" indent="-285750">
              <a:buFont typeface="Arial" panose="020B0604020202020204" pitchFamily="34" charset="0"/>
              <a:buChar char="•"/>
            </a:pPr>
            <a:r>
              <a:rPr lang="en-IN" sz="1800" dirty="0">
                <a:solidFill>
                  <a:schemeClr val="tx1"/>
                </a:solidFill>
              </a:rPr>
              <a:t> In today’s world robotics is a fast growing and interesting </a:t>
            </a:r>
            <a:r>
              <a:rPr lang="en-IN" sz="1800" dirty="0" smtClean="0">
                <a:solidFill>
                  <a:schemeClr val="tx1"/>
                </a:solidFill>
              </a:rPr>
              <a:t>field. </a:t>
            </a:r>
            <a:r>
              <a:rPr lang="en-IN" sz="1800" dirty="0">
                <a:solidFill>
                  <a:schemeClr val="tx1"/>
                </a:solidFill>
              </a:rPr>
              <a:t>Autonomous Intelligent Robots are robots that can perform desired tasks in unstructured environments without continuous human guidance. The obstacle detection is primary requirement of this autonomous robot. The robot gets the information from surrounding area through mounted sensors on the robot.</a:t>
            </a:r>
            <a:endParaRPr lang="en-US" sz="1800" dirty="0">
              <a:solidFill>
                <a:schemeClr val="tx1"/>
              </a:solidFill>
            </a:endParaRPr>
          </a:p>
          <a:p>
            <a:endParaRPr lang="en-IN" sz="1800" dirty="0"/>
          </a:p>
        </p:txBody>
      </p:sp>
    </p:spTree>
    <p:extLst>
      <p:ext uri="{BB962C8B-B14F-4D97-AF65-F5344CB8AC3E}">
        <p14:creationId xmlns:p14="http://schemas.microsoft.com/office/powerpoint/2010/main" val="283750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065" y="1902373"/>
            <a:ext cx="8831078" cy="4279486"/>
          </a:xfr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requirements</a:t>
            </a:r>
          </a:p>
        </p:txBody>
      </p:sp>
      <p:sp>
        <p:nvSpPr>
          <p:cNvPr id="3" name="Content Placeholder 2"/>
          <p:cNvSpPr>
            <a:spLocks noGrp="1"/>
          </p:cNvSpPr>
          <p:nvPr>
            <p:ph idx="1"/>
          </p:nvPr>
        </p:nvSpPr>
        <p:spPr/>
        <p:txBody>
          <a:bodyPr>
            <a:normAutofit/>
          </a:bodyPr>
          <a:lstStyle/>
          <a:p>
            <a:r>
              <a:rPr lang="en-IN" sz="1800" dirty="0" smtClean="0">
                <a:solidFill>
                  <a:schemeClr val="tx1"/>
                </a:solidFill>
              </a:rPr>
              <a:t>•  </a:t>
            </a:r>
            <a:r>
              <a:rPr lang="en-IN" sz="1800" dirty="0" err="1" smtClean="0">
                <a:solidFill>
                  <a:schemeClr val="tx1"/>
                </a:solidFill>
              </a:rPr>
              <a:t>Arduino</a:t>
            </a:r>
            <a:r>
              <a:rPr lang="en-IN" sz="1800" dirty="0" smtClean="0">
                <a:solidFill>
                  <a:schemeClr val="tx1"/>
                </a:solidFill>
              </a:rPr>
              <a:t> </a:t>
            </a:r>
            <a:r>
              <a:rPr lang="en-IN" sz="1800" dirty="0">
                <a:solidFill>
                  <a:schemeClr val="tx1"/>
                </a:solidFill>
              </a:rPr>
              <a:t>Uno </a:t>
            </a:r>
          </a:p>
          <a:p>
            <a:r>
              <a:rPr lang="en-IN" sz="1800" dirty="0">
                <a:solidFill>
                  <a:schemeClr val="tx1"/>
                </a:solidFill>
              </a:rPr>
              <a:t>• </a:t>
            </a:r>
            <a:r>
              <a:rPr lang="en-IN" sz="1800" dirty="0" smtClean="0">
                <a:solidFill>
                  <a:schemeClr val="tx1"/>
                </a:solidFill>
              </a:rPr>
              <a:t> Ultrasonic </a:t>
            </a:r>
            <a:r>
              <a:rPr lang="en-IN" sz="1800" dirty="0">
                <a:solidFill>
                  <a:schemeClr val="tx1"/>
                </a:solidFill>
              </a:rPr>
              <a:t>sensor (HC SR04</a:t>
            </a:r>
            <a:r>
              <a:rPr lang="en-IN" sz="1800" dirty="0" smtClean="0">
                <a:solidFill>
                  <a:schemeClr val="tx1"/>
                </a:solidFill>
              </a:rPr>
              <a:t>)</a:t>
            </a:r>
          </a:p>
          <a:p>
            <a:r>
              <a:rPr lang="en-IN" sz="1800" dirty="0" smtClean="0">
                <a:solidFill>
                  <a:schemeClr val="tx1"/>
                </a:solidFill>
              </a:rPr>
              <a:t>• </a:t>
            </a:r>
            <a:r>
              <a:rPr lang="en-IN" sz="1800" dirty="0" smtClean="0">
                <a:solidFill>
                  <a:schemeClr val="tx1"/>
                </a:solidFill>
              </a:rPr>
              <a:t> </a:t>
            </a:r>
            <a:r>
              <a:rPr lang="en-IN" sz="1800" dirty="0" err="1" smtClean="0">
                <a:solidFill>
                  <a:schemeClr val="tx1"/>
                </a:solidFill>
              </a:rPr>
              <a:t>Arduino</a:t>
            </a:r>
            <a:r>
              <a:rPr lang="en-IN" sz="1800" dirty="0" smtClean="0">
                <a:solidFill>
                  <a:schemeClr val="tx1"/>
                </a:solidFill>
              </a:rPr>
              <a:t> </a:t>
            </a:r>
            <a:r>
              <a:rPr lang="en-IN" sz="1800" dirty="0">
                <a:solidFill>
                  <a:schemeClr val="tx1"/>
                </a:solidFill>
              </a:rPr>
              <a:t>L293D motor driver shield</a:t>
            </a:r>
            <a:r>
              <a:rPr lang="en-IN" sz="1800" dirty="0" smtClean="0">
                <a:solidFill>
                  <a:schemeClr val="tx1"/>
                </a:solidFill>
              </a:rPr>
              <a:t> </a:t>
            </a:r>
          </a:p>
          <a:p>
            <a:r>
              <a:rPr lang="en-IN" sz="1800" dirty="0" smtClean="0">
                <a:solidFill>
                  <a:schemeClr val="tx1"/>
                </a:solidFill>
              </a:rPr>
              <a:t>•  </a:t>
            </a:r>
            <a:r>
              <a:rPr lang="en-IN" sz="1800" dirty="0">
                <a:solidFill>
                  <a:schemeClr val="tx1"/>
                </a:solidFill>
              </a:rPr>
              <a:t>DC </a:t>
            </a:r>
            <a:r>
              <a:rPr lang="en-IN" sz="1800" dirty="0" smtClean="0">
                <a:solidFill>
                  <a:schemeClr val="tx1"/>
                </a:solidFill>
              </a:rPr>
              <a:t>Motor</a:t>
            </a:r>
          </a:p>
          <a:p>
            <a:pPr marL="285750" indent="-285750">
              <a:buFont typeface="Arial" panose="020B0604020202020204" pitchFamily="34" charset="0"/>
              <a:buChar char="•"/>
            </a:pPr>
            <a:r>
              <a:rPr lang="en-IN" sz="1800" dirty="0" smtClean="0">
                <a:solidFill>
                  <a:schemeClr val="tx1"/>
                </a:solidFill>
              </a:rPr>
              <a:t>Servo motor</a:t>
            </a:r>
            <a:endParaRPr lang="en-IN" sz="1800" dirty="0">
              <a:solidFill>
                <a:schemeClr val="tx1"/>
              </a:solidFill>
            </a:endParaRPr>
          </a:p>
          <a:p>
            <a:r>
              <a:rPr lang="en-IN" sz="1800" dirty="0">
                <a:solidFill>
                  <a:schemeClr val="tx1"/>
                </a:solidFill>
              </a:rPr>
              <a:t> </a:t>
            </a:r>
            <a:r>
              <a:rPr lang="en-IN" sz="1800" dirty="0" smtClean="0">
                <a:solidFill>
                  <a:schemeClr val="tx1"/>
                </a:solidFill>
              </a:rPr>
              <a:t>•  Power </a:t>
            </a:r>
            <a:r>
              <a:rPr lang="en-IN" sz="1800" dirty="0">
                <a:solidFill>
                  <a:schemeClr val="tx1"/>
                </a:solidFill>
              </a:rPr>
              <a:t>Supply</a:t>
            </a:r>
          </a:p>
          <a:p>
            <a:endParaRPr lang="en-IN" sz="1800" dirty="0">
              <a:solidFill>
                <a:schemeClr val="tx1"/>
              </a:solidFill>
            </a:endParaRPr>
          </a:p>
        </p:txBody>
      </p:sp>
    </p:spTree>
    <p:extLst>
      <p:ext uri="{BB962C8B-B14F-4D97-AF65-F5344CB8AC3E}">
        <p14:creationId xmlns:p14="http://schemas.microsoft.com/office/powerpoint/2010/main" val="307290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Arduino</a:t>
            </a:r>
            <a:r>
              <a:rPr lang="en-IN" dirty="0"/>
              <a:t> UNO</a:t>
            </a:r>
          </a:p>
        </p:txBody>
      </p:sp>
      <p:sp>
        <p:nvSpPr>
          <p:cNvPr id="3" name="Content Placeholder 2"/>
          <p:cNvSpPr>
            <a:spLocks noGrp="1"/>
          </p:cNvSpPr>
          <p:nvPr>
            <p:ph idx="1"/>
          </p:nvPr>
        </p:nvSpPr>
        <p:spPr>
          <a:xfrm>
            <a:off x="838201" y="1825625"/>
            <a:ext cx="10894453" cy="4351338"/>
          </a:xfrm>
        </p:spPr>
        <p:txBody>
          <a:bodyPr>
            <a:normAutofit/>
          </a:bodyPr>
          <a:lstStyle/>
          <a:p>
            <a:r>
              <a:rPr lang="en-IN" sz="1800" dirty="0" smtClean="0">
                <a:solidFill>
                  <a:schemeClr val="tx1"/>
                </a:solidFill>
              </a:rPr>
              <a:t>• </a:t>
            </a:r>
            <a:r>
              <a:rPr lang="en-IN" sz="1800" dirty="0">
                <a:solidFill>
                  <a:schemeClr val="tx1"/>
                </a:solidFill>
              </a:rPr>
              <a:t>Microcontroller board based on the ATmega328P. </a:t>
            </a:r>
            <a:endParaRPr lang="en-IN" sz="1800" dirty="0" smtClean="0">
              <a:solidFill>
                <a:schemeClr val="tx1"/>
              </a:solidFill>
            </a:endParaRPr>
          </a:p>
          <a:p>
            <a:r>
              <a:rPr lang="en-IN" sz="1800" dirty="0" smtClean="0">
                <a:solidFill>
                  <a:schemeClr val="tx1"/>
                </a:solidFill>
              </a:rPr>
              <a:t>• </a:t>
            </a:r>
            <a:r>
              <a:rPr lang="en-IN" sz="1800" dirty="0">
                <a:solidFill>
                  <a:schemeClr val="tx1"/>
                </a:solidFill>
              </a:rPr>
              <a:t>14 digital input/output pins (of which 6 can be used as PWM outputs</a:t>
            </a:r>
            <a:r>
              <a:rPr lang="en-IN" sz="1800" dirty="0" smtClean="0">
                <a:solidFill>
                  <a:schemeClr val="tx1"/>
                </a:solidFill>
              </a:rPr>
              <a:t>)</a:t>
            </a:r>
          </a:p>
          <a:p>
            <a:r>
              <a:rPr lang="en-IN" sz="1800" dirty="0" smtClean="0">
                <a:solidFill>
                  <a:schemeClr val="tx1"/>
                </a:solidFill>
              </a:rPr>
              <a:t> </a:t>
            </a:r>
            <a:r>
              <a:rPr lang="en-IN" sz="1800" dirty="0">
                <a:solidFill>
                  <a:schemeClr val="tx1"/>
                </a:solidFill>
              </a:rPr>
              <a:t>• 6 </a:t>
            </a:r>
            <a:r>
              <a:rPr lang="en-IN" sz="1800" dirty="0" err="1">
                <a:solidFill>
                  <a:schemeClr val="tx1"/>
                </a:solidFill>
              </a:rPr>
              <a:t>A</a:t>
            </a:r>
            <a:r>
              <a:rPr lang="en-IN" sz="1800" dirty="0" err="1" smtClean="0">
                <a:solidFill>
                  <a:schemeClr val="tx1"/>
                </a:solidFill>
              </a:rPr>
              <a:t>nalog</a:t>
            </a:r>
            <a:r>
              <a:rPr lang="en-IN" sz="1800" dirty="0" smtClean="0">
                <a:solidFill>
                  <a:schemeClr val="tx1"/>
                </a:solidFill>
              </a:rPr>
              <a:t> </a:t>
            </a:r>
            <a:r>
              <a:rPr lang="en-IN" sz="1800" dirty="0">
                <a:solidFill>
                  <a:schemeClr val="tx1"/>
                </a:solidFill>
              </a:rPr>
              <a:t>inputs. </a:t>
            </a:r>
            <a:endParaRPr lang="en-IN" sz="1800" dirty="0" smtClean="0">
              <a:solidFill>
                <a:schemeClr val="tx1"/>
              </a:solidFill>
            </a:endParaRPr>
          </a:p>
          <a:p>
            <a:r>
              <a:rPr lang="en-IN" sz="1800" dirty="0" smtClean="0">
                <a:solidFill>
                  <a:schemeClr val="tx1"/>
                </a:solidFill>
              </a:rPr>
              <a:t>• </a:t>
            </a:r>
            <a:r>
              <a:rPr lang="en-IN" sz="1800" dirty="0">
                <a:solidFill>
                  <a:schemeClr val="tx1"/>
                </a:solidFill>
              </a:rPr>
              <a:t>16 MHz quartz crystal </a:t>
            </a:r>
            <a:endParaRPr lang="en-IN" sz="1800" dirty="0" smtClean="0">
              <a:solidFill>
                <a:schemeClr val="tx1"/>
              </a:solidFill>
            </a:endParaRPr>
          </a:p>
          <a:p>
            <a:r>
              <a:rPr lang="en-IN" sz="1800" dirty="0" smtClean="0">
                <a:solidFill>
                  <a:schemeClr val="tx1"/>
                </a:solidFill>
              </a:rPr>
              <a:t>• </a:t>
            </a:r>
            <a:r>
              <a:rPr lang="en-IN" sz="1800" dirty="0">
                <a:solidFill>
                  <a:schemeClr val="tx1"/>
                </a:solidFill>
              </a:rPr>
              <a:t>A power </a:t>
            </a:r>
            <a:r>
              <a:rPr lang="en-IN" sz="1800" dirty="0" smtClean="0">
                <a:solidFill>
                  <a:schemeClr val="tx1"/>
                </a:solidFill>
              </a:rPr>
              <a:t>jack</a:t>
            </a:r>
          </a:p>
          <a:p>
            <a:r>
              <a:rPr lang="en-IN" sz="1800" dirty="0" smtClean="0">
                <a:solidFill>
                  <a:schemeClr val="tx1"/>
                </a:solidFill>
              </a:rPr>
              <a:t> </a:t>
            </a:r>
            <a:r>
              <a:rPr lang="en-IN" sz="1800" dirty="0">
                <a:solidFill>
                  <a:schemeClr val="tx1"/>
                </a:solidFill>
              </a:rPr>
              <a:t>• Connect it to a computer with a USB cable or power it with a AC-to-DC adapter or battery to get started.</a:t>
            </a:r>
          </a:p>
        </p:txBody>
      </p:sp>
    </p:spTree>
    <p:extLst>
      <p:ext uri="{BB962C8B-B14F-4D97-AF65-F5344CB8AC3E}">
        <p14:creationId xmlns:p14="http://schemas.microsoft.com/office/powerpoint/2010/main" val="23777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Arduino</a:t>
            </a:r>
            <a:r>
              <a:rPr lang="en-IN" dirty="0" smtClean="0"/>
              <a:t> UNO 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77" y="1453515"/>
            <a:ext cx="9632324" cy="5101832"/>
          </a:xfrm>
        </p:spPr>
      </p:pic>
    </p:spTree>
    <p:extLst>
      <p:ext uri="{BB962C8B-B14F-4D97-AF65-F5344CB8AC3E}">
        <p14:creationId xmlns:p14="http://schemas.microsoft.com/office/powerpoint/2010/main" val="25862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Ultrasonic Sensor</a:t>
            </a:r>
            <a:endParaRPr lang="en-IN" dirty="0"/>
          </a:p>
        </p:txBody>
      </p:sp>
      <p:sp>
        <p:nvSpPr>
          <p:cNvPr id="3" name="Content Placeholder 2"/>
          <p:cNvSpPr>
            <a:spLocks noGrp="1"/>
          </p:cNvSpPr>
          <p:nvPr>
            <p:ph idx="1"/>
          </p:nvPr>
        </p:nvSpPr>
        <p:spPr>
          <a:xfrm>
            <a:off x="604435" y="1622738"/>
            <a:ext cx="11166856" cy="4554225"/>
          </a:xfrm>
        </p:spPr>
        <p:txBody>
          <a:bodyPr>
            <a:noAutofit/>
          </a:bodyPr>
          <a:lstStyle/>
          <a:p>
            <a:pPr marL="285750" indent="-285750">
              <a:buFont typeface="Arial" panose="020B0604020202020204" pitchFamily="34" charset="0"/>
              <a:buChar char="•"/>
            </a:pPr>
            <a:r>
              <a:rPr lang="en-IN" sz="1800" dirty="0">
                <a:solidFill>
                  <a:schemeClr val="tx1"/>
                </a:solidFill>
              </a:rPr>
              <a:t>The ultrasonic sensor is used for obstacle detection</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Ultrasonic sensor transmits the ultrasonic waves from its sensor head and again receives the ultrasonic waves reflected from an object.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There </a:t>
            </a:r>
            <a:r>
              <a:rPr lang="en-IN" sz="1800" dirty="0">
                <a:solidFill>
                  <a:schemeClr val="tx1"/>
                </a:solidFill>
              </a:rPr>
              <a:t>are many application use ultrasonic sensors like instruction alarm system, automatic door openers etc. The ultrasonic sensor is very compact and has a very high performance</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It has both the transmitter and receiver. It consists of four pins </a:t>
            </a:r>
            <a:r>
              <a:rPr lang="en-IN" sz="1800" dirty="0" err="1">
                <a:solidFill>
                  <a:schemeClr val="tx1"/>
                </a:solidFill>
              </a:rPr>
              <a:t>Vcc</a:t>
            </a:r>
            <a:r>
              <a:rPr lang="en-IN" sz="1800" dirty="0">
                <a:solidFill>
                  <a:schemeClr val="tx1"/>
                </a:solidFill>
              </a:rPr>
              <a:t> pin to offer a 5V supply to the sensor, trigger pin give a TTL pulses (15us), echo pin to get the output from the sensor and ground pin.</a:t>
            </a:r>
          </a:p>
        </p:txBody>
      </p:sp>
    </p:spTree>
    <p:extLst>
      <p:ext uri="{BB962C8B-B14F-4D97-AF65-F5344CB8AC3E}">
        <p14:creationId xmlns:p14="http://schemas.microsoft.com/office/powerpoint/2010/main" val="309153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90" y="1350535"/>
            <a:ext cx="11834341" cy="3697983"/>
          </a:xfrm>
        </p:spPr>
        <p:txBody>
          <a:bodyPr>
            <a:normAutofit fontScale="92500" lnSpcReduction="20000"/>
          </a:bodyPr>
          <a:lstStyle/>
          <a:p>
            <a:pPr marL="285750" indent="-285750">
              <a:buFont typeface="Arial" panose="020B0604020202020204" pitchFamily="34" charset="0"/>
              <a:buChar char="•"/>
            </a:pPr>
            <a:r>
              <a:rPr lang="en-IN" sz="1800" dirty="0">
                <a:solidFill>
                  <a:schemeClr val="tx1"/>
                </a:solidFill>
              </a:rPr>
              <a:t>Typically, a microcontroller is used for communication with an ultrasonic sensor.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To </a:t>
            </a:r>
            <a:r>
              <a:rPr lang="en-IN" sz="1800" dirty="0">
                <a:solidFill>
                  <a:schemeClr val="tx1"/>
                </a:solidFill>
              </a:rPr>
              <a:t>begin measuring the distance, the microcontroller sends a trigger signal to the ultrasonic sensor. The duty cycle of this trigger signal is 10μS for the HC-SR04 ultrasonic sensor</a:t>
            </a:r>
            <a:r>
              <a:rPr lang="en-IN" sz="1800" dirty="0" smtClean="0">
                <a:solidFill>
                  <a:schemeClr val="tx1"/>
                </a:solidFill>
              </a:rPr>
              <a:t>.</a:t>
            </a:r>
          </a:p>
          <a:p>
            <a:pPr marL="285750" indent="-285750">
              <a:buFont typeface="Arial" panose="020B0604020202020204" pitchFamily="34" charset="0"/>
              <a:buChar char="•"/>
            </a:pPr>
            <a:r>
              <a:rPr lang="en-IN" sz="1800" dirty="0" smtClean="0">
                <a:solidFill>
                  <a:schemeClr val="tx1"/>
                </a:solidFill>
              </a:rPr>
              <a:t> </a:t>
            </a:r>
            <a:r>
              <a:rPr lang="en-IN" sz="1800" dirty="0">
                <a:solidFill>
                  <a:schemeClr val="tx1"/>
                </a:solidFill>
              </a:rPr>
              <a:t>When triggered, the ultrasonic sensor generates eight acoustic (ultrasonic) wave bursts and initiates a time counter. As soon as the reflected (echo) signal is received, the timer stops. </a:t>
            </a:r>
            <a:endParaRPr lang="en-IN" sz="1800" dirty="0" smtClean="0">
              <a:solidFill>
                <a:schemeClr val="tx1"/>
              </a:solidFill>
            </a:endParaRPr>
          </a:p>
          <a:p>
            <a:pPr marL="285750" indent="-285750">
              <a:buFont typeface="Arial" panose="020B0604020202020204" pitchFamily="34" charset="0"/>
              <a:buChar char="•"/>
            </a:pPr>
            <a:r>
              <a:rPr lang="en-IN" sz="1800" dirty="0" smtClean="0">
                <a:solidFill>
                  <a:schemeClr val="tx1"/>
                </a:solidFill>
              </a:rPr>
              <a:t>The </a:t>
            </a:r>
            <a:r>
              <a:rPr lang="en-IN" sz="1800" dirty="0">
                <a:solidFill>
                  <a:schemeClr val="tx1"/>
                </a:solidFill>
              </a:rPr>
              <a:t>output of the ultrasonic sensor is a high pulse with the same duration as the time difference between transmitted ultrasonic bursts and the received echo signal. The microcontroller interprets the time signal into distance using the following functions:</a:t>
            </a:r>
          </a:p>
          <a:p>
            <a:pPr marL="285750" indent="-285750">
              <a:buFont typeface="Arial" panose="020B0604020202020204" pitchFamily="34" charset="0"/>
              <a:buChar char="•"/>
            </a:pPr>
            <a:endParaRPr lang="en-IN" sz="1800" dirty="0" smtClean="0">
              <a:solidFill>
                <a:schemeClr val="tx1"/>
              </a:solidFill>
            </a:endParaRPr>
          </a:p>
          <a:p>
            <a:pPr marL="285750" indent="-285750">
              <a:buFont typeface="Arial" panose="020B0604020202020204" pitchFamily="34" charset="0"/>
              <a:buChar char="•"/>
            </a:pPr>
            <a:endParaRPr lang="en-IN" sz="1800" dirty="0">
              <a:solidFill>
                <a:schemeClr val="tx1"/>
              </a:solidFill>
            </a:endParaRPr>
          </a:p>
          <a:p>
            <a:pPr marL="285750" indent="-285750">
              <a:buFont typeface="Arial" panose="020B0604020202020204" pitchFamily="34" charset="0"/>
              <a:buChar char="•"/>
            </a:pPr>
            <a:endParaRPr lang="en-IN" sz="1800" dirty="0">
              <a:solidFill>
                <a:schemeClr val="tx1"/>
              </a:solidFill>
            </a:endParaRPr>
          </a:p>
        </p:txBody>
      </p:sp>
      <p:sp>
        <p:nvSpPr>
          <p:cNvPr id="4" name="Title 1"/>
          <p:cNvSpPr>
            <a:spLocks noGrp="1"/>
          </p:cNvSpPr>
          <p:nvPr>
            <p:ph type="title"/>
          </p:nvPr>
        </p:nvSpPr>
        <p:spPr>
          <a:xfrm>
            <a:off x="232290" y="0"/>
            <a:ext cx="10517077" cy="1208868"/>
          </a:xfrm>
        </p:spPr>
        <p:txBody>
          <a:bodyPr/>
          <a:lstStyle/>
          <a:p>
            <a:r>
              <a:rPr lang="en-IN" dirty="0" smtClean="0"/>
              <a:t>Ultrasonic sensor working</a:t>
            </a:r>
            <a:endParaRPr lang="en-IN" dirty="0"/>
          </a:p>
        </p:txBody>
      </p:sp>
      <p:pic>
        <p:nvPicPr>
          <p:cNvPr id="6" name="Picture 5" descr="https://rh6stzxdcl1wf9gj1fkj14uc-wpengine.netdna-ssl.com/wp-content/uploads/2019/08/Equation-set-1.png"/>
          <p:cNvPicPr/>
          <p:nvPr/>
        </p:nvPicPr>
        <p:blipFill>
          <a:blip r:embed="rId2">
            <a:extLst>
              <a:ext uri="{28A0092B-C50C-407E-A947-70E740481C1C}">
                <a14:useLocalDpi xmlns:a14="http://schemas.microsoft.com/office/drawing/2010/main" val="0"/>
              </a:ext>
            </a:extLst>
          </a:blip>
          <a:srcRect/>
          <a:stretch>
            <a:fillRect/>
          </a:stretch>
        </p:blipFill>
        <p:spPr bwMode="auto">
          <a:xfrm>
            <a:off x="232290" y="4829577"/>
            <a:ext cx="7392004" cy="1809482"/>
          </a:xfrm>
          <a:prstGeom prst="rect">
            <a:avLst/>
          </a:prstGeom>
          <a:noFill/>
          <a:ln>
            <a:noFill/>
          </a:ln>
        </p:spPr>
      </p:pic>
    </p:spTree>
    <p:extLst>
      <p:ext uri="{BB962C8B-B14F-4D97-AF65-F5344CB8AC3E}">
        <p14:creationId xmlns:p14="http://schemas.microsoft.com/office/powerpoint/2010/main" val="327800840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288</TotalTime>
  <Words>1630</Words>
  <Application>Microsoft Office PowerPoint</Application>
  <PresentationFormat>Widescreen</PresentationFormat>
  <Paragraphs>97</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Aharoni</vt:lpstr>
      <vt:lpstr>Arial</vt:lpstr>
      <vt:lpstr>Arial Rounded MT Bold</vt:lpstr>
      <vt:lpstr>Calibri</vt:lpstr>
      <vt:lpstr>Segoe UI</vt:lpstr>
      <vt:lpstr>Segoe UI Light</vt:lpstr>
      <vt:lpstr>Times New Roman</vt:lpstr>
      <vt:lpstr>WelcomeDoc</vt:lpstr>
      <vt:lpstr>Obstacle Avoidance Using Arduino and Ultrasonic Sensor</vt:lpstr>
      <vt:lpstr>Introduction</vt:lpstr>
      <vt:lpstr>PowerPoint Presentation</vt:lpstr>
      <vt:lpstr>Block Diagram</vt:lpstr>
      <vt:lpstr>Hardware requirements</vt:lpstr>
      <vt:lpstr>Arduino UNO</vt:lpstr>
      <vt:lpstr>Arduino UNO Board</vt:lpstr>
      <vt:lpstr>Ultrasonic Sensor</vt:lpstr>
      <vt:lpstr>Ultrasonic sensor working</vt:lpstr>
      <vt:lpstr>PowerPoint Presentation</vt:lpstr>
      <vt:lpstr>HC-SR04 Ultrasonic sensor</vt:lpstr>
      <vt:lpstr>Arduino L293D motor driver shield.</vt:lpstr>
      <vt:lpstr>PowerPoint Presentation</vt:lpstr>
      <vt:lpstr>DC Motors</vt:lpstr>
      <vt:lpstr>Servo Motors</vt:lpstr>
      <vt:lpstr>Software </vt:lpstr>
      <vt:lpstr>Circuit Connections</vt:lpstr>
      <vt:lpstr>Working</vt:lpstr>
      <vt:lpstr>PowerPoint Presentation</vt:lpstr>
      <vt:lpstr>Algorithm for obstacle avoidance</vt:lpstr>
      <vt:lpstr>Working Video</vt:lpstr>
      <vt:lpstr>Applications</vt:lpstr>
      <vt:lpstr>Limitations</vt:lpstr>
      <vt:lpstr>Limitations</vt:lpstr>
      <vt:lpstr>Conclusion</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 Using Arduino and Ultrasonic Sensor</dc:title>
  <dc:creator>Sunil Kumar</dc:creator>
  <cp:keywords/>
  <cp:lastModifiedBy>Sunil Kumar</cp:lastModifiedBy>
  <cp:revision>14</cp:revision>
  <dcterms:created xsi:type="dcterms:W3CDTF">2021-03-29T17:47:45Z</dcterms:created>
  <dcterms:modified xsi:type="dcterms:W3CDTF">2021-03-30T20:29:13Z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