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g"/>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82" r:id="rId4"/>
    <p:sldId id="262" r:id="rId5"/>
    <p:sldId id="268" r:id="rId6"/>
    <p:sldId id="269" r:id="rId7"/>
    <p:sldId id="270" r:id="rId8"/>
    <p:sldId id="271" r:id="rId9"/>
    <p:sldId id="272" r:id="rId10"/>
    <p:sldId id="273" r:id="rId11"/>
    <p:sldId id="274" r:id="rId12"/>
    <p:sldId id="275" r:id="rId13"/>
    <p:sldId id="276" r:id="rId14"/>
    <p:sldId id="283" r:id="rId15"/>
    <p:sldId id="284" r:id="rId16"/>
    <p:sldId id="285" r:id="rId17"/>
    <p:sldId id="280" r:id="rId18"/>
    <p:sldId id="286" r:id="rId19"/>
    <p:sldId id="281"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p:cViewPr varScale="1">
        <p:scale>
          <a:sx n="69" d="100"/>
          <a:sy n="69" d="100"/>
        </p:scale>
        <p:origin x="14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4540" y="1949907"/>
            <a:ext cx="7769225" cy="574675"/>
          </a:xfrm>
          <a:prstGeom prst="rect">
            <a:avLst/>
          </a:prstGeom>
        </p:spPr>
        <p:txBody>
          <a:bodyPr wrap="square" lIns="0" tIns="0" rIns="0" bIns="0">
            <a:spAutoFit/>
          </a:bodyPr>
          <a:lstStyle>
            <a:lvl1pPr>
              <a:defRPr sz="2400" b="1" i="0">
                <a:solidFill>
                  <a:srgbClr val="7E7E7E"/>
                </a:solidFill>
                <a:latin typeface="Carlito"/>
                <a:cs typeface="Carlito"/>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6510" y="2404999"/>
            <a:ext cx="7570978" cy="1367789"/>
          </a:xfrm>
          <a:prstGeom prst="rect">
            <a:avLst/>
          </a:prstGeom>
        </p:spPr>
        <p:txBody>
          <a:bodyPr wrap="square" lIns="0" tIns="0" rIns="0" bIns="0">
            <a:spAutoFit/>
          </a:bodyPr>
          <a:lstStyle>
            <a:lvl1pPr>
              <a:defRPr sz="4400" b="0" i="0">
                <a:solidFill>
                  <a:schemeClr val="bg1"/>
                </a:solidFill>
                <a:latin typeface="Carlito"/>
                <a:cs typeface="Carlito"/>
              </a:defRPr>
            </a:lvl1pPr>
          </a:lstStyle>
          <a:p>
            <a:endParaRPr/>
          </a:p>
        </p:txBody>
      </p:sp>
      <p:sp>
        <p:nvSpPr>
          <p:cNvPr id="3" name="Holder 3"/>
          <p:cNvSpPr>
            <a:spLocks noGrp="1"/>
          </p:cNvSpPr>
          <p:nvPr>
            <p:ph type="body" idx="1"/>
          </p:nvPr>
        </p:nvSpPr>
        <p:spPr>
          <a:xfrm>
            <a:off x="452246" y="1214627"/>
            <a:ext cx="8239506" cy="2295525"/>
          </a:xfrm>
          <a:prstGeom prst="rect">
            <a:avLst/>
          </a:prstGeom>
        </p:spPr>
        <p:txBody>
          <a:bodyPr wrap="square" lIns="0" tIns="0" rIns="0" bIns="0">
            <a:spAutoFit/>
          </a:bodyPr>
          <a:lstStyle>
            <a:lvl1pPr>
              <a:defRPr sz="16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3/16/2021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6.jpg" /><Relationship Id="rId5" Type="http://schemas.openxmlformats.org/officeDocument/2006/relationships/image" Target="../media/image15.png" /><Relationship Id="rId4" Type="http://schemas.openxmlformats.org/officeDocument/2006/relationships/image" Target="../media/image14.png" /></Relationships>
</file>

<file path=ppt/slides/_rels/slide11.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image" Target="../media/image17.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0.jpg" /><Relationship Id="rId2" Type="http://schemas.openxmlformats.org/officeDocument/2006/relationships/image" Target="../media/image19.jpg" /><Relationship Id="rId1" Type="http://schemas.openxmlformats.org/officeDocument/2006/relationships/slideLayout" Target="../slideLayouts/slideLayout2.xml" /><Relationship Id="rId5" Type="http://schemas.openxmlformats.org/officeDocument/2006/relationships/image" Target="../media/image22.jpg" /><Relationship Id="rId4" Type="http://schemas.openxmlformats.org/officeDocument/2006/relationships/image" Target="../media/image21.jpg" /></Relationships>
</file>

<file path=ppt/slides/_rels/slide13.xml.rels><?xml version="1.0" encoding="UTF-8" standalone="yes"?>
<Relationships xmlns="http://schemas.openxmlformats.org/package/2006/relationships"><Relationship Id="rId3" Type="http://schemas.openxmlformats.org/officeDocument/2006/relationships/image" Target="../media/image24.jpg" /><Relationship Id="rId7" Type="http://schemas.openxmlformats.org/officeDocument/2006/relationships/image" Target="../media/image28.jpg" /><Relationship Id="rId2" Type="http://schemas.openxmlformats.org/officeDocument/2006/relationships/image" Target="../media/image23.jpg" /><Relationship Id="rId1" Type="http://schemas.openxmlformats.org/officeDocument/2006/relationships/slideLayout" Target="../slideLayouts/slideLayout2.xml" /><Relationship Id="rId6" Type="http://schemas.openxmlformats.org/officeDocument/2006/relationships/image" Target="../media/image27.jpg" /><Relationship Id="rId5" Type="http://schemas.openxmlformats.org/officeDocument/2006/relationships/image" Target="../media/image26.jpg" /><Relationship Id="rId4" Type="http://schemas.openxmlformats.org/officeDocument/2006/relationships/image" Target="../media/image25.jpg" /></Relationships>
</file>

<file path=ppt/slides/_rels/slide1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9.jp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3" Type="http://schemas.openxmlformats.org/officeDocument/2006/relationships/hyperlink" Target="tel:7022289533" TargetMode="External" /><Relationship Id="rId2" Type="http://schemas.openxmlformats.org/officeDocument/2006/relationships/hyperlink" Target="tel:7829555550" TargetMode="External" /><Relationship Id="rId1" Type="http://schemas.openxmlformats.org/officeDocument/2006/relationships/slideLayout" Target="../slideLayouts/slideLayout5.xml" /><Relationship Id="rId4" Type="http://schemas.openxmlformats.org/officeDocument/2006/relationships/image" Target="../media/image2.jpg" /></Relationships>
</file>

<file path=ppt/slides/_rels/slide19.xml.rels><?xml version="1.0" encoding="UTF-8" standalone="yes"?>
<Relationships xmlns="http://schemas.openxmlformats.org/package/2006/relationships"><Relationship Id="rId3" Type="http://schemas.openxmlformats.org/officeDocument/2006/relationships/image" Target="../media/image30.jpg" /><Relationship Id="rId2" Type="http://schemas.openxmlformats.org/officeDocument/2006/relationships/image" Target="../media/image3.jp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g" /><Relationship Id="rId7" Type="http://schemas.openxmlformats.org/officeDocument/2006/relationships/image" Target="../media/image2.jpg" /><Relationship Id="rId2" Type="http://schemas.openxmlformats.org/officeDocument/2006/relationships/image" Target="../media/image4.jpg" /><Relationship Id="rId1" Type="http://schemas.openxmlformats.org/officeDocument/2006/relationships/slideLayout" Target="../slideLayouts/slideLayout2.xml" /><Relationship Id="rId6" Type="http://schemas.openxmlformats.org/officeDocument/2006/relationships/image" Target="../media/image8.jpg" /><Relationship Id="rId5" Type="http://schemas.openxmlformats.org/officeDocument/2006/relationships/image" Target="../media/image7.jpg" /><Relationship Id="rId4" Type="http://schemas.openxmlformats.org/officeDocument/2006/relationships/image" Target="../media/image6.jp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jpg" /><Relationship Id="rId1" Type="http://schemas.openxmlformats.org/officeDocument/2006/relationships/slideLayout" Target="../slideLayouts/slideLayout2.xml" /><Relationship Id="rId5" Type="http://schemas.openxmlformats.org/officeDocument/2006/relationships/image" Target="../media/image2.jpg" /><Relationship Id="rId4" Type="http://schemas.openxmlformats.org/officeDocument/2006/relationships/image" Target="../media/image11.jpg"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876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4876800"/>
            <a:ext cx="3276600" cy="1981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6136" y="1113789"/>
            <a:ext cx="8390255" cy="1811020"/>
            <a:chOff x="326136" y="1113789"/>
            <a:chExt cx="8390255" cy="1811020"/>
          </a:xfrm>
        </p:grpSpPr>
        <p:sp>
          <p:nvSpPr>
            <p:cNvPr id="3" name="object 3"/>
            <p:cNvSpPr/>
            <p:nvPr/>
          </p:nvSpPr>
          <p:spPr>
            <a:xfrm>
              <a:off x="1676400" y="1142999"/>
              <a:ext cx="7010400" cy="1752600"/>
            </a:xfrm>
            <a:custGeom>
              <a:avLst/>
              <a:gdLst/>
              <a:ahLst/>
              <a:cxnLst/>
              <a:rect l="l" t="t" r="r" b="b"/>
              <a:pathLst>
                <a:path w="7010400" h="1752600">
                  <a:moveTo>
                    <a:pt x="6718300" y="0"/>
                  </a:moveTo>
                  <a:lnTo>
                    <a:pt x="292100" y="0"/>
                  </a:lnTo>
                  <a:lnTo>
                    <a:pt x="244727" y="3823"/>
                  </a:lnTo>
                  <a:lnTo>
                    <a:pt x="199786" y="14894"/>
                  </a:lnTo>
                  <a:lnTo>
                    <a:pt x="157877" y="32609"/>
                  </a:lnTo>
                  <a:lnTo>
                    <a:pt x="119603" y="56367"/>
                  </a:lnTo>
                  <a:lnTo>
                    <a:pt x="85566" y="85566"/>
                  </a:lnTo>
                  <a:lnTo>
                    <a:pt x="56367" y="119603"/>
                  </a:lnTo>
                  <a:lnTo>
                    <a:pt x="32609" y="157877"/>
                  </a:lnTo>
                  <a:lnTo>
                    <a:pt x="14894" y="199786"/>
                  </a:lnTo>
                  <a:lnTo>
                    <a:pt x="3823" y="244727"/>
                  </a:lnTo>
                  <a:lnTo>
                    <a:pt x="0" y="292100"/>
                  </a:lnTo>
                  <a:lnTo>
                    <a:pt x="0" y="1460500"/>
                  </a:lnTo>
                  <a:lnTo>
                    <a:pt x="3823" y="1507872"/>
                  </a:lnTo>
                  <a:lnTo>
                    <a:pt x="14894" y="1552813"/>
                  </a:lnTo>
                  <a:lnTo>
                    <a:pt x="32609" y="1594722"/>
                  </a:lnTo>
                  <a:lnTo>
                    <a:pt x="56367" y="1632996"/>
                  </a:lnTo>
                  <a:lnTo>
                    <a:pt x="85566" y="1667033"/>
                  </a:lnTo>
                  <a:lnTo>
                    <a:pt x="119603" y="1696232"/>
                  </a:lnTo>
                  <a:lnTo>
                    <a:pt x="157877" y="1719990"/>
                  </a:lnTo>
                  <a:lnTo>
                    <a:pt x="199786" y="1737705"/>
                  </a:lnTo>
                  <a:lnTo>
                    <a:pt x="244727" y="1748776"/>
                  </a:lnTo>
                  <a:lnTo>
                    <a:pt x="292100" y="1752600"/>
                  </a:lnTo>
                  <a:lnTo>
                    <a:pt x="6718300" y="1752600"/>
                  </a:lnTo>
                  <a:lnTo>
                    <a:pt x="6765672" y="1748776"/>
                  </a:lnTo>
                  <a:lnTo>
                    <a:pt x="6810613" y="1737705"/>
                  </a:lnTo>
                  <a:lnTo>
                    <a:pt x="6852522" y="1719990"/>
                  </a:lnTo>
                  <a:lnTo>
                    <a:pt x="6890796" y="1696232"/>
                  </a:lnTo>
                  <a:lnTo>
                    <a:pt x="6924833" y="1667033"/>
                  </a:lnTo>
                  <a:lnTo>
                    <a:pt x="6954032" y="1632996"/>
                  </a:lnTo>
                  <a:lnTo>
                    <a:pt x="6977790" y="1594722"/>
                  </a:lnTo>
                  <a:lnTo>
                    <a:pt x="6995505" y="1552813"/>
                  </a:lnTo>
                  <a:lnTo>
                    <a:pt x="7006576" y="1507872"/>
                  </a:lnTo>
                  <a:lnTo>
                    <a:pt x="7010400" y="1460500"/>
                  </a:lnTo>
                  <a:lnTo>
                    <a:pt x="7010400" y="292100"/>
                  </a:lnTo>
                  <a:lnTo>
                    <a:pt x="7006576" y="244727"/>
                  </a:lnTo>
                  <a:lnTo>
                    <a:pt x="6995505" y="199786"/>
                  </a:lnTo>
                  <a:lnTo>
                    <a:pt x="6977790" y="157877"/>
                  </a:lnTo>
                  <a:lnTo>
                    <a:pt x="6954032" y="119603"/>
                  </a:lnTo>
                  <a:lnTo>
                    <a:pt x="6924833" y="85566"/>
                  </a:lnTo>
                  <a:lnTo>
                    <a:pt x="6890796" y="56367"/>
                  </a:lnTo>
                  <a:lnTo>
                    <a:pt x="6852522" y="32609"/>
                  </a:lnTo>
                  <a:lnTo>
                    <a:pt x="6810613" y="14894"/>
                  </a:lnTo>
                  <a:lnTo>
                    <a:pt x="6765672" y="3823"/>
                  </a:lnTo>
                  <a:lnTo>
                    <a:pt x="6718300" y="0"/>
                  </a:lnTo>
                  <a:close/>
                </a:path>
              </a:pathLst>
            </a:custGeom>
            <a:solidFill>
              <a:srgbClr val="CCEDDF"/>
            </a:solidFill>
          </p:spPr>
          <p:txBody>
            <a:bodyPr wrap="square" lIns="0" tIns="0" rIns="0" bIns="0" rtlCol="0"/>
            <a:lstStyle/>
            <a:p>
              <a:endParaRPr/>
            </a:p>
          </p:txBody>
        </p:sp>
        <p:sp>
          <p:nvSpPr>
            <p:cNvPr id="4" name="object 4"/>
            <p:cNvSpPr/>
            <p:nvPr/>
          </p:nvSpPr>
          <p:spPr>
            <a:xfrm>
              <a:off x="1676400" y="1142999"/>
              <a:ext cx="7010400" cy="1752600"/>
            </a:xfrm>
            <a:custGeom>
              <a:avLst/>
              <a:gdLst/>
              <a:ahLst/>
              <a:cxnLst/>
              <a:rect l="l" t="t" r="r" b="b"/>
              <a:pathLst>
                <a:path w="7010400" h="1752600">
                  <a:moveTo>
                    <a:pt x="0" y="292100"/>
                  </a:moveTo>
                  <a:lnTo>
                    <a:pt x="3823" y="244727"/>
                  </a:lnTo>
                  <a:lnTo>
                    <a:pt x="14894" y="199786"/>
                  </a:lnTo>
                  <a:lnTo>
                    <a:pt x="32609" y="157877"/>
                  </a:lnTo>
                  <a:lnTo>
                    <a:pt x="56367" y="119603"/>
                  </a:lnTo>
                  <a:lnTo>
                    <a:pt x="85566" y="85566"/>
                  </a:lnTo>
                  <a:lnTo>
                    <a:pt x="119603" y="56367"/>
                  </a:lnTo>
                  <a:lnTo>
                    <a:pt x="157877" y="32609"/>
                  </a:lnTo>
                  <a:lnTo>
                    <a:pt x="199786" y="14894"/>
                  </a:lnTo>
                  <a:lnTo>
                    <a:pt x="244727" y="3823"/>
                  </a:lnTo>
                  <a:lnTo>
                    <a:pt x="292100" y="0"/>
                  </a:lnTo>
                  <a:lnTo>
                    <a:pt x="6718300" y="0"/>
                  </a:lnTo>
                  <a:lnTo>
                    <a:pt x="6765672" y="3823"/>
                  </a:lnTo>
                  <a:lnTo>
                    <a:pt x="6810613" y="14894"/>
                  </a:lnTo>
                  <a:lnTo>
                    <a:pt x="6852522" y="32609"/>
                  </a:lnTo>
                  <a:lnTo>
                    <a:pt x="6890796" y="56367"/>
                  </a:lnTo>
                  <a:lnTo>
                    <a:pt x="6924833" y="85566"/>
                  </a:lnTo>
                  <a:lnTo>
                    <a:pt x="6954032" y="119603"/>
                  </a:lnTo>
                  <a:lnTo>
                    <a:pt x="6977790" y="157877"/>
                  </a:lnTo>
                  <a:lnTo>
                    <a:pt x="6995505" y="199786"/>
                  </a:lnTo>
                  <a:lnTo>
                    <a:pt x="7006576" y="244727"/>
                  </a:lnTo>
                  <a:lnTo>
                    <a:pt x="7010400" y="292100"/>
                  </a:lnTo>
                  <a:lnTo>
                    <a:pt x="7010400" y="1460500"/>
                  </a:lnTo>
                  <a:lnTo>
                    <a:pt x="7006576" y="1507872"/>
                  </a:lnTo>
                  <a:lnTo>
                    <a:pt x="6995505" y="1552813"/>
                  </a:lnTo>
                  <a:lnTo>
                    <a:pt x="6977790" y="1594722"/>
                  </a:lnTo>
                  <a:lnTo>
                    <a:pt x="6954032" y="1632996"/>
                  </a:lnTo>
                  <a:lnTo>
                    <a:pt x="6924833" y="1667033"/>
                  </a:lnTo>
                  <a:lnTo>
                    <a:pt x="6890796" y="1696232"/>
                  </a:lnTo>
                  <a:lnTo>
                    <a:pt x="6852522" y="1719990"/>
                  </a:lnTo>
                  <a:lnTo>
                    <a:pt x="6810613" y="1737705"/>
                  </a:lnTo>
                  <a:lnTo>
                    <a:pt x="6765672" y="1748776"/>
                  </a:lnTo>
                  <a:lnTo>
                    <a:pt x="6718300" y="1752600"/>
                  </a:lnTo>
                  <a:lnTo>
                    <a:pt x="292100" y="1752600"/>
                  </a:lnTo>
                  <a:lnTo>
                    <a:pt x="244727" y="1748776"/>
                  </a:lnTo>
                  <a:lnTo>
                    <a:pt x="199786" y="1737705"/>
                  </a:lnTo>
                  <a:lnTo>
                    <a:pt x="157877" y="1719990"/>
                  </a:lnTo>
                  <a:lnTo>
                    <a:pt x="119603" y="1696232"/>
                  </a:lnTo>
                  <a:lnTo>
                    <a:pt x="85566" y="1667033"/>
                  </a:lnTo>
                  <a:lnTo>
                    <a:pt x="56367" y="1632996"/>
                  </a:lnTo>
                  <a:lnTo>
                    <a:pt x="32609" y="1594722"/>
                  </a:lnTo>
                  <a:lnTo>
                    <a:pt x="14894" y="1552813"/>
                  </a:lnTo>
                  <a:lnTo>
                    <a:pt x="3823" y="1507872"/>
                  </a:lnTo>
                  <a:lnTo>
                    <a:pt x="0" y="1460500"/>
                  </a:lnTo>
                  <a:lnTo>
                    <a:pt x="0" y="292100"/>
                  </a:lnTo>
                  <a:close/>
                </a:path>
              </a:pathLst>
            </a:custGeom>
            <a:ln w="57912">
              <a:solidFill>
                <a:srgbClr val="A6A6A6"/>
              </a:solidFill>
            </a:ln>
          </p:spPr>
          <p:txBody>
            <a:bodyPr wrap="square" lIns="0" tIns="0" rIns="0" bIns="0" rtlCol="0"/>
            <a:lstStyle/>
            <a:p>
              <a:endParaRPr/>
            </a:p>
          </p:txBody>
        </p:sp>
        <p:sp>
          <p:nvSpPr>
            <p:cNvPr id="5" name="object 5"/>
            <p:cNvSpPr/>
            <p:nvPr/>
          </p:nvSpPr>
          <p:spPr>
            <a:xfrm>
              <a:off x="326136" y="1370075"/>
              <a:ext cx="2340864" cy="1298448"/>
            </a:xfrm>
            <a:prstGeom prst="rect">
              <a:avLst/>
            </a:prstGeom>
            <a:blipFill>
              <a:blip r:embed="rId2" cstate="print"/>
              <a:stretch>
                <a:fillRect/>
              </a:stretch>
            </a:blipFill>
          </p:spPr>
          <p:txBody>
            <a:bodyPr wrap="square" lIns="0" tIns="0" rIns="0" bIns="0" rtlCol="0"/>
            <a:lstStyle/>
            <a:p>
              <a:endParaRPr/>
            </a:p>
          </p:txBody>
        </p:sp>
      </p:grpSp>
      <p:sp>
        <p:nvSpPr>
          <p:cNvPr id="6" name="object 6"/>
          <p:cNvSpPr/>
          <p:nvPr/>
        </p:nvSpPr>
        <p:spPr>
          <a:xfrm>
            <a:off x="76200" y="626363"/>
            <a:ext cx="533400" cy="533400"/>
          </a:xfrm>
          <a:custGeom>
            <a:avLst/>
            <a:gdLst/>
            <a:ahLst/>
            <a:cxnLst/>
            <a:rect l="l" t="t" r="r" b="b"/>
            <a:pathLst>
              <a:path w="533400" h="533400">
                <a:moveTo>
                  <a:pt x="266700" y="0"/>
                </a:moveTo>
                <a:lnTo>
                  <a:pt x="218760" y="4296"/>
                </a:lnTo>
                <a:lnTo>
                  <a:pt x="173639" y="16682"/>
                </a:lnTo>
                <a:lnTo>
                  <a:pt x="132091" y="36406"/>
                </a:lnTo>
                <a:lnTo>
                  <a:pt x="94868" y="62716"/>
                </a:lnTo>
                <a:lnTo>
                  <a:pt x="62724" y="94858"/>
                </a:lnTo>
                <a:lnTo>
                  <a:pt x="36412" y="132080"/>
                </a:lnTo>
                <a:lnTo>
                  <a:pt x="16685" y="173629"/>
                </a:lnTo>
                <a:lnTo>
                  <a:pt x="4296" y="218753"/>
                </a:lnTo>
                <a:lnTo>
                  <a:pt x="0" y="266700"/>
                </a:lnTo>
                <a:lnTo>
                  <a:pt x="4296" y="314646"/>
                </a:lnTo>
                <a:lnTo>
                  <a:pt x="16685" y="359770"/>
                </a:lnTo>
                <a:lnTo>
                  <a:pt x="36412" y="401320"/>
                </a:lnTo>
                <a:lnTo>
                  <a:pt x="62724" y="438541"/>
                </a:lnTo>
                <a:lnTo>
                  <a:pt x="94868" y="470683"/>
                </a:lnTo>
                <a:lnTo>
                  <a:pt x="132091" y="496993"/>
                </a:lnTo>
                <a:lnTo>
                  <a:pt x="173639" y="516717"/>
                </a:lnTo>
                <a:lnTo>
                  <a:pt x="218760" y="529103"/>
                </a:lnTo>
                <a:lnTo>
                  <a:pt x="266700" y="533400"/>
                </a:lnTo>
                <a:lnTo>
                  <a:pt x="314639" y="529103"/>
                </a:lnTo>
                <a:lnTo>
                  <a:pt x="359760" y="516717"/>
                </a:lnTo>
                <a:lnTo>
                  <a:pt x="401308" y="496993"/>
                </a:lnTo>
                <a:lnTo>
                  <a:pt x="438531" y="470683"/>
                </a:lnTo>
                <a:lnTo>
                  <a:pt x="470675" y="438541"/>
                </a:lnTo>
                <a:lnTo>
                  <a:pt x="496987" y="401319"/>
                </a:lnTo>
                <a:lnTo>
                  <a:pt x="516714" y="359770"/>
                </a:lnTo>
                <a:lnTo>
                  <a:pt x="529103" y="314646"/>
                </a:lnTo>
                <a:lnTo>
                  <a:pt x="533400" y="266700"/>
                </a:lnTo>
                <a:lnTo>
                  <a:pt x="529103" y="218753"/>
                </a:lnTo>
                <a:lnTo>
                  <a:pt x="516714" y="173629"/>
                </a:lnTo>
                <a:lnTo>
                  <a:pt x="496987" y="132079"/>
                </a:lnTo>
                <a:lnTo>
                  <a:pt x="470675" y="94858"/>
                </a:lnTo>
                <a:lnTo>
                  <a:pt x="438531" y="62716"/>
                </a:lnTo>
                <a:lnTo>
                  <a:pt x="401308" y="36406"/>
                </a:lnTo>
                <a:lnTo>
                  <a:pt x="359760" y="16682"/>
                </a:lnTo>
                <a:lnTo>
                  <a:pt x="314639" y="4296"/>
                </a:lnTo>
                <a:lnTo>
                  <a:pt x="266700" y="0"/>
                </a:lnTo>
                <a:close/>
              </a:path>
            </a:pathLst>
          </a:custGeom>
          <a:solidFill>
            <a:srgbClr val="FFC000"/>
          </a:solidFill>
        </p:spPr>
        <p:txBody>
          <a:bodyPr wrap="square" lIns="0" tIns="0" rIns="0" bIns="0" rtlCol="0"/>
          <a:lstStyle/>
          <a:p>
            <a:endParaRPr/>
          </a:p>
        </p:txBody>
      </p:sp>
      <p:sp>
        <p:nvSpPr>
          <p:cNvPr id="7" name="object 7"/>
          <p:cNvSpPr txBox="1">
            <a:spLocks noGrp="1"/>
          </p:cNvSpPr>
          <p:nvPr>
            <p:ph type="title"/>
          </p:nvPr>
        </p:nvSpPr>
        <p:spPr>
          <a:xfrm>
            <a:off x="259486" y="696925"/>
            <a:ext cx="5158105" cy="377190"/>
          </a:xfrm>
          <a:prstGeom prst="rect">
            <a:avLst/>
          </a:prstGeom>
        </p:spPr>
        <p:txBody>
          <a:bodyPr vert="horz" wrap="square" lIns="0" tIns="13335" rIns="0" bIns="0" rtlCol="0">
            <a:spAutoFit/>
          </a:bodyPr>
          <a:lstStyle/>
          <a:p>
            <a:pPr marL="12700">
              <a:lnSpc>
                <a:spcPct val="100000"/>
              </a:lnSpc>
              <a:spcBef>
                <a:spcPts val="105"/>
              </a:spcBef>
              <a:tabLst>
                <a:tab pos="475615" algn="l"/>
              </a:tabLst>
            </a:pPr>
            <a:r>
              <a:rPr sz="3000" b="1" baseline="1388" dirty="0">
                <a:solidFill>
                  <a:srgbClr val="000000"/>
                </a:solidFill>
                <a:latin typeface="Arial"/>
                <a:cs typeface="Arial"/>
              </a:rPr>
              <a:t>3	</a:t>
            </a:r>
            <a:r>
              <a:rPr sz="2300" b="1" spc="-25" dirty="0">
                <a:solidFill>
                  <a:srgbClr val="000000"/>
                </a:solidFill>
                <a:latin typeface="Carlito"/>
                <a:cs typeface="Carlito"/>
              </a:rPr>
              <a:t>FARMING </a:t>
            </a:r>
            <a:r>
              <a:rPr sz="2300" b="1" spc="-15" dirty="0">
                <a:solidFill>
                  <a:srgbClr val="000000"/>
                </a:solidFill>
                <a:latin typeface="Carlito"/>
                <a:cs typeface="Carlito"/>
              </a:rPr>
              <a:t>TECHNOLOGY </a:t>
            </a:r>
            <a:r>
              <a:rPr sz="2300" b="1" spc="-5" dirty="0">
                <a:solidFill>
                  <a:srgbClr val="000000"/>
                </a:solidFill>
                <a:latin typeface="Carlito"/>
                <a:cs typeface="Carlito"/>
              </a:rPr>
              <a:t>AND </a:t>
            </a:r>
            <a:r>
              <a:rPr sz="2300" b="1" spc="-10" dirty="0">
                <a:solidFill>
                  <a:srgbClr val="000000"/>
                </a:solidFill>
                <a:latin typeface="Carlito"/>
                <a:cs typeface="Carlito"/>
              </a:rPr>
              <a:t>PROCESS</a:t>
            </a:r>
            <a:endParaRPr sz="2300">
              <a:latin typeface="Carlito"/>
              <a:cs typeface="Carlito"/>
            </a:endParaRPr>
          </a:p>
        </p:txBody>
      </p:sp>
      <p:grpSp>
        <p:nvGrpSpPr>
          <p:cNvPr id="8" name="object 8"/>
          <p:cNvGrpSpPr/>
          <p:nvPr/>
        </p:nvGrpSpPr>
        <p:grpSpPr>
          <a:xfrm>
            <a:off x="275843" y="3019044"/>
            <a:ext cx="8450580" cy="1811020"/>
            <a:chOff x="275843" y="3019044"/>
            <a:chExt cx="8450580" cy="1811020"/>
          </a:xfrm>
        </p:grpSpPr>
        <p:sp>
          <p:nvSpPr>
            <p:cNvPr id="9" name="object 9"/>
            <p:cNvSpPr/>
            <p:nvPr/>
          </p:nvSpPr>
          <p:spPr>
            <a:xfrm>
              <a:off x="304799" y="3048000"/>
              <a:ext cx="7010400" cy="1752600"/>
            </a:xfrm>
            <a:custGeom>
              <a:avLst/>
              <a:gdLst/>
              <a:ahLst/>
              <a:cxnLst/>
              <a:rect l="l" t="t" r="r" b="b"/>
              <a:pathLst>
                <a:path w="7010400" h="1752600">
                  <a:moveTo>
                    <a:pt x="6718300" y="0"/>
                  </a:moveTo>
                  <a:lnTo>
                    <a:pt x="292112" y="0"/>
                  </a:lnTo>
                  <a:lnTo>
                    <a:pt x="244730" y="3823"/>
                  </a:lnTo>
                  <a:lnTo>
                    <a:pt x="199782" y="14894"/>
                  </a:lnTo>
                  <a:lnTo>
                    <a:pt x="157870" y="32609"/>
                  </a:lnTo>
                  <a:lnTo>
                    <a:pt x="119595" y="56367"/>
                  </a:lnTo>
                  <a:lnTo>
                    <a:pt x="85558" y="85566"/>
                  </a:lnTo>
                  <a:lnTo>
                    <a:pt x="56361" y="119603"/>
                  </a:lnTo>
                  <a:lnTo>
                    <a:pt x="32605" y="157877"/>
                  </a:lnTo>
                  <a:lnTo>
                    <a:pt x="14892" y="199786"/>
                  </a:lnTo>
                  <a:lnTo>
                    <a:pt x="3823" y="244727"/>
                  </a:lnTo>
                  <a:lnTo>
                    <a:pt x="0" y="292100"/>
                  </a:lnTo>
                  <a:lnTo>
                    <a:pt x="0" y="1460500"/>
                  </a:lnTo>
                  <a:lnTo>
                    <a:pt x="3823" y="1507872"/>
                  </a:lnTo>
                  <a:lnTo>
                    <a:pt x="14892" y="1552813"/>
                  </a:lnTo>
                  <a:lnTo>
                    <a:pt x="32605" y="1594722"/>
                  </a:lnTo>
                  <a:lnTo>
                    <a:pt x="56361" y="1632996"/>
                  </a:lnTo>
                  <a:lnTo>
                    <a:pt x="85558" y="1667033"/>
                  </a:lnTo>
                  <a:lnTo>
                    <a:pt x="119595" y="1696232"/>
                  </a:lnTo>
                  <a:lnTo>
                    <a:pt x="157870" y="1719990"/>
                  </a:lnTo>
                  <a:lnTo>
                    <a:pt x="199782" y="1737705"/>
                  </a:lnTo>
                  <a:lnTo>
                    <a:pt x="244730" y="1748776"/>
                  </a:lnTo>
                  <a:lnTo>
                    <a:pt x="292112" y="1752600"/>
                  </a:lnTo>
                  <a:lnTo>
                    <a:pt x="6718300" y="1752600"/>
                  </a:lnTo>
                  <a:lnTo>
                    <a:pt x="6765672" y="1748776"/>
                  </a:lnTo>
                  <a:lnTo>
                    <a:pt x="6810613" y="1737705"/>
                  </a:lnTo>
                  <a:lnTo>
                    <a:pt x="6852522" y="1719990"/>
                  </a:lnTo>
                  <a:lnTo>
                    <a:pt x="6890796" y="1696232"/>
                  </a:lnTo>
                  <a:lnTo>
                    <a:pt x="6924833" y="1667033"/>
                  </a:lnTo>
                  <a:lnTo>
                    <a:pt x="6954032" y="1632996"/>
                  </a:lnTo>
                  <a:lnTo>
                    <a:pt x="6977790" y="1594722"/>
                  </a:lnTo>
                  <a:lnTo>
                    <a:pt x="6995505" y="1552813"/>
                  </a:lnTo>
                  <a:lnTo>
                    <a:pt x="7006576" y="1507872"/>
                  </a:lnTo>
                  <a:lnTo>
                    <a:pt x="7010400" y="1460500"/>
                  </a:lnTo>
                  <a:lnTo>
                    <a:pt x="7010400" y="292100"/>
                  </a:lnTo>
                  <a:lnTo>
                    <a:pt x="7006576" y="244727"/>
                  </a:lnTo>
                  <a:lnTo>
                    <a:pt x="6995505" y="199786"/>
                  </a:lnTo>
                  <a:lnTo>
                    <a:pt x="6977790" y="157877"/>
                  </a:lnTo>
                  <a:lnTo>
                    <a:pt x="6954032" y="119603"/>
                  </a:lnTo>
                  <a:lnTo>
                    <a:pt x="6924833" y="85566"/>
                  </a:lnTo>
                  <a:lnTo>
                    <a:pt x="6890796" y="56367"/>
                  </a:lnTo>
                  <a:lnTo>
                    <a:pt x="6852522" y="32609"/>
                  </a:lnTo>
                  <a:lnTo>
                    <a:pt x="6810613" y="14894"/>
                  </a:lnTo>
                  <a:lnTo>
                    <a:pt x="6765672" y="3823"/>
                  </a:lnTo>
                  <a:lnTo>
                    <a:pt x="6718300" y="0"/>
                  </a:lnTo>
                  <a:close/>
                </a:path>
              </a:pathLst>
            </a:custGeom>
            <a:solidFill>
              <a:srgbClr val="CCEDDF"/>
            </a:solidFill>
          </p:spPr>
          <p:txBody>
            <a:bodyPr wrap="square" lIns="0" tIns="0" rIns="0" bIns="0" rtlCol="0"/>
            <a:lstStyle/>
            <a:p>
              <a:endParaRPr/>
            </a:p>
          </p:txBody>
        </p:sp>
        <p:sp>
          <p:nvSpPr>
            <p:cNvPr id="10" name="object 10"/>
            <p:cNvSpPr/>
            <p:nvPr/>
          </p:nvSpPr>
          <p:spPr>
            <a:xfrm>
              <a:off x="304799" y="3048000"/>
              <a:ext cx="7010400" cy="1752600"/>
            </a:xfrm>
            <a:custGeom>
              <a:avLst/>
              <a:gdLst/>
              <a:ahLst/>
              <a:cxnLst/>
              <a:rect l="l" t="t" r="r" b="b"/>
              <a:pathLst>
                <a:path w="7010400" h="1752600">
                  <a:moveTo>
                    <a:pt x="0" y="292100"/>
                  </a:moveTo>
                  <a:lnTo>
                    <a:pt x="3823" y="244727"/>
                  </a:lnTo>
                  <a:lnTo>
                    <a:pt x="14892" y="199786"/>
                  </a:lnTo>
                  <a:lnTo>
                    <a:pt x="32605" y="157877"/>
                  </a:lnTo>
                  <a:lnTo>
                    <a:pt x="56361" y="119603"/>
                  </a:lnTo>
                  <a:lnTo>
                    <a:pt x="85558" y="85566"/>
                  </a:lnTo>
                  <a:lnTo>
                    <a:pt x="119595" y="56367"/>
                  </a:lnTo>
                  <a:lnTo>
                    <a:pt x="157870" y="32609"/>
                  </a:lnTo>
                  <a:lnTo>
                    <a:pt x="199782" y="14894"/>
                  </a:lnTo>
                  <a:lnTo>
                    <a:pt x="244730" y="3823"/>
                  </a:lnTo>
                  <a:lnTo>
                    <a:pt x="292112" y="0"/>
                  </a:lnTo>
                  <a:lnTo>
                    <a:pt x="6718300" y="0"/>
                  </a:lnTo>
                  <a:lnTo>
                    <a:pt x="6765672" y="3823"/>
                  </a:lnTo>
                  <a:lnTo>
                    <a:pt x="6810613" y="14894"/>
                  </a:lnTo>
                  <a:lnTo>
                    <a:pt x="6852522" y="32609"/>
                  </a:lnTo>
                  <a:lnTo>
                    <a:pt x="6890796" y="56367"/>
                  </a:lnTo>
                  <a:lnTo>
                    <a:pt x="6924833" y="85566"/>
                  </a:lnTo>
                  <a:lnTo>
                    <a:pt x="6954032" y="119603"/>
                  </a:lnTo>
                  <a:lnTo>
                    <a:pt x="6977790" y="157877"/>
                  </a:lnTo>
                  <a:lnTo>
                    <a:pt x="6995505" y="199786"/>
                  </a:lnTo>
                  <a:lnTo>
                    <a:pt x="7006576" y="244727"/>
                  </a:lnTo>
                  <a:lnTo>
                    <a:pt x="7010400" y="292100"/>
                  </a:lnTo>
                  <a:lnTo>
                    <a:pt x="7010400" y="1460500"/>
                  </a:lnTo>
                  <a:lnTo>
                    <a:pt x="7006576" y="1507872"/>
                  </a:lnTo>
                  <a:lnTo>
                    <a:pt x="6995505" y="1552813"/>
                  </a:lnTo>
                  <a:lnTo>
                    <a:pt x="6977790" y="1594722"/>
                  </a:lnTo>
                  <a:lnTo>
                    <a:pt x="6954032" y="1632996"/>
                  </a:lnTo>
                  <a:lnTo>
                    <a:pt x="6924833" y="1667033"/>
                  </a:lnTo>
                  <a:lnTo>
                    <a:pt x="6890796" y="1696232"/>
                  </a:lnTo>
                  <a:lnTo>
                    <a:pt x="6852522" y="1719990"/>
                  </a:lnTo>
                  <a:lnTo>
                    <a:pt x="6810613" y="1737705"/>
                  </a:lnTo>
                  <a:lnTo>
                    <a:pt x="6765672" y="1748776"/>
                  </a:lnTo>
                  <a:lnTo>
                    <a:pt x="6718300" y="1752600"/>
                  </a:lnTo>
                  <a:lnTo>
                    <a:pt x="292112" y="1752600"/>
                  </a:lnTo>
                  <a:lnTo>
                    <a:pt x="244730" y="1748776"/>
                  </a:lnTo>
                  <a:lnTo>
                    <a:pt x="199782" y="1737705"/>
                  </a:lnTo>
                  <a:lnTo>
                    <a:pt x="157870" y="1719990"/>
                  </a:lnTo>
                  <a:lnTo>
                    <a:pt x="119595" y="1696232"/>
                  </a:lnTo>
                  <a:lnTo>
                    <a:pt x="85558" y="1667033"/>
                  </a:lnTo>
                  <a:lnTo>
                    <a:pt x="56361" y="1632996"/>
                  </a:lnTo>
                  <a:lnTo>
                    <a:pt x="32605" y="1594722"/>
                  </a:lnTo>
                  <a:lnTo>
                    <a:pt x="14892" y="1552813"/>
                  </a:lnTo>
                  <a:lnTo>
                    <a:pt x="3823" y="1507872"/>
                  </a:lnTo>
                  <a:lnTo>
                    <a:pt x="0" y="1460500"/>
                  </a:lnTo>
                  <a:lnTo>
                    <a:pt x="0" y="292100"/>
                  </a:lnTo>
                  <a:close/>
                </a:path>
              </a:pathLst>
            </a:custGeom>
            <a:ln w="57912">
              <a:solidFill>
                <a:srgbClr val="A6A6A6"/>
              </a:solidFill>
            </a:ln>
          </p:spPr>
          <p:txBody>
            <a:bodyPr wrap="square" lIns="0" tIns="0" rIns="0" bIns="0" rtlCol="0"/>
            <a:lstStyle/>
            <a:p>
              <a:endParaRPr/>
            </a:p>
          </p:txBody>
        </p:sp>
        <p:sp>
          <p:nvSpPr>
            <p:cNvPr id="11" name="object 11"/>
            <p:cNvSpPr/>
            <p:nvPr/>
          </p:nvSpPr>
          <p:spPr>
            <a:xfrm>
              <a:off x="5256276" y="3198876"/>
              <a:ext cx="3470148" cy="43586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561076" y="3732276"/>
              <a:ext cx="2822448" cy="870204"/>
            </a:xfrm>
            <a:prstGeom prst="rect">
              <a:avLst/>
            </a:prstGeom>
            <a:blipFill>
              <a:blip r:embed="rId4" cstate="print"/>
              <a:stretch>
                <a:fillRect/>
              </a:stretch>
            </a:blipFill>
          </p:spPr>
          <p:txBody>
            <a:bodyPr wrap="square" lIns="0" tIns="0" rIns="0" bIns="0" rtlCol="0"/>
            <a:lstStyle/>
            <a:p>
              <a:endParaRPr/>
            </a:p>
          </p:txBody>
        </p:sp>
      </p:grpSp>
      <p:grpSp>
        <p:nvGrpSpPr>
          <p:cNvPr id="13" name="object 13"/>
          <p:cNvGrpSpPr/>
          <p:nvPr/>
        </p:nvGrpSpPr>
        <p:grpSpPr>
          <a:xfrm>
            <a:off x="1647189" y="4923790"/>
            <a:ext cx="7068820" cy="1811020"/>
            <a:chOff x="1647189" y="4923790"/>
            <a:chExt cx="7068820" cy="1811020"/>
          </a:xfrm>
        </p:grpSpPr>
        <p:sp>
          <p:nvSpPr>
            <p:cNvPr id="14" name="object 14"/>
            <p:cNvSpPr/>
            <p:nvPr/>
          </p:nvSpPr>
          <p:spPr>
            <a:xfrm>
              <a:off x="1676399" y="4953000"/>
              <a:ext cx="7010400" cy="1752600"/>
            </a:xfrm>
            <a:custGeom>
              <a:avLst/>
              <a:gdLst/>
              <a:ahLst/>
              <a:cxnLst/>
              <a:rect l="l" t="t" r="r" b="b"/>
              <a:pathLst>
                <a:path w="7010400" h="1752600">
                  <a:moveTo>
                    <a:pt x="6718300" y="0"/>
                  </a:moveTo>
                  <a:lnTo>
                    <a:pt x="292100" y="0"/>
                  </a:lnTo>
                  <a:lnTo>
                    <a:pt x="244727" y="3823"/>
                  </a:lnTo>
                  <a:lnTo>
                    <a:pt x="199786" y="14894"/>
                  </a:lnTo>
                  <a:lnTo>
                    <a:pt x="157877" y="32609"/>
                  </a:lnTo>
                  <a:lnTo>
                    <a:pt x="119603" y="56367"/>
                  </a:lnTo>
                  <a:lnTo>
                    <a:pt x="85566" y="85566"/>
                  </a:lnTo>
                  <a:lnTo>
                    <a:pt x="56367" y="119603"/>
                  </a:lnTo>
                  <a:lnTo>
                    <a:pt x="32609" y="157877"/>
                  </a:lnTo>
                  <a:lnTo>
                    <a:pt x="14894" y="199786"/>
                  </a:lnTo>
                  <a:lnTo>
                    <a:pt x="3823" y="244727"/>
                  </a:lnTo>
                  <a:lnTo>
                    <a:pt x="0" y="292100"/>
                  </a:lnTo>
                  <a:lnTo>
                    <a:pt x="0" y="1460487"/>
                  </a:lnTo>
                  <a:lnTo>
                    <a:pt x="3823" y="1507869"/>
                  </a:lnTo>
                  <a:lnTo>
                    <a:pt x="14894" y="1552817"/>
                  </a:lnTo>
                  <a:lnTo>
                    <a:pt x="32609" y="1594729"/>
                  </a:lnTo>
                  <a:lnTo>
                    <a:pt x="56367" y="1633004"/>
                  </a:lnTo>
                  <a:lnTo>
                    <a:pt x="85566" y="1667041"/>
                  </a:lnTo>
                  <a:lnTo>
                    <a:pt x="119603" y="1696238"/>
                  </a:lnTo>
                  <a:lnTo>
                    <a:pt x="157877" y="1719994"/>
                  </a:lnTo>
                  <a:lnTo>
                    <a:pt x="199786" y="1737707"/>
                  </a:lnTo>
                  <a:lnTo>
                    <a:pt x="244727" y="1748776"/>
                  </a:lnTo>
                  <a:lnTo>
                    <a:pt x="292100" y="1752600"/>
                  </a:lnTo>
                  <a:lnTo>
                    <a:pt x="6718300" y="1752600"/>
                  </a:lnTo>
                  <a:lnTo>
                    <a:pt x="6765672" y="1748776"/>
                  </a:lnTo>
                  <a:lnTo>
                    <a:pt x="6810613" y="1737707"/>
                  </a:lnTo>
                  <a:lnTo>
                    <a:pt x="6852522" y="1719994"/>
                  </a:lnTo>
                  <a:lnTo>
                    <a:pt x="6890796" y="1696238"/>
                  </a:lnTo>
                  <a:lnTo>
                    <a:pt x="6924833" y="1667041"/>
                  </a:lnTo>
                  <a:lnTo>
                    <a:pt x="6954032" y="1633004"/>
                  </a:lnTo>
                  <a:lnTo>
                    <a:pt x="6977790" y="1594729"/>
                  </a:lnTo>
                  <a:lnTo>
                    <a:pt x="6995505" y="1552817"/>
                  </a:lnTo>
                  <a:lnTo>
                    <a:pt x="7006576" y="1507869"/>
                  </a:lnTo>
                  <a:lnTo>
                    <a:pt x="7010400" y="1460487"/>
                  </a:lnTo>
                  <a:lnTo>
                    <a:pt x="7010400" y="292100"/>
                  </a:lnTo>
                  <a:lnTo>
                    <a:pt x="7006576" y="244727"/>
                  </a:lnTo>
                  <a:lnTo>
                    <a:pt x="6995505" y="199786"/>
                  </a:lnTo>
                  <a:lnTo>
                    <a:pt x="6977790" y="157877"/>
                  </a:lnTo>
                  <a:lnTo>
                    <a:pt x="6954032" y="119603"/>
                  </a:lnTo>
                  <a:lnTo>
                    <a:pt x="6924833" y="85566"/>
                  </a:lnTo>
                  <a:lnTo>
                    <a:pt x="6890796" y="56367"/>
                  </a:lnTo>
                  <a:lnTo>
                    <a:pt x="6852522" y="32609"/>
                  </a:lnTo>
                  <a:lnTo>
                    <a:pt x="6810613" y="14894"/>
                  </a:lnTo>
                  <a:lnTo>
                    <a:pt x="6765672" y="3823"/>
                  </a:lnTo>
                  <a:lnTo>
                    <a:pt x="6718300" y="0"/>
                  </a:lnTo>
                  <a:close/>
                </a:path>
              </a:pathLst>
            </a:custGeom>
            <a:solidFill>
              <a:srgbClr val="CCEDDF"/>
            </a:solidFill>
          </p:spPr>
          <p:txBody>
            <a:bodyPr wrap="square" lIns="0" tIns="0" rIns="0" bIns="0" rtlCol="0"/>
            <a:lstStyle/>
            <a:p>
              <a:endParaRPr/>
            </a:p>
          </p:txBody>
        </p:sp>
        <p:sp>
          <p:nvSpPr>
            <p:cNvPr id="15" name="object 15"/>
            <p:cNvSpPr/>
            <p:nvPr/>
          </p:nvSpPr>
          <p:spPr>
            <a:xfrm>
              <a:off x="1676399" y="4953000"/>
              <a:ext cx="7010400" cy="1752600"/>
            </a:xfrm>
            <a:custGeom>
              <a:avLst/>
              <a:gdLst/>
              <a:ahLst/>
              <a:cxnLst/>
              <a:rect l="l" t="t" r="r" b="b"/>
              <a:pathLst>
                <a:path w="7010400" h="1752600">
                  <a:moveTo>
                    <a:pt x="0" y="292100"/>
                  </a:moveTo>
                  <a:lnTo>
                    <a:pt x="3823" y="244727"/>
                  </a:lnTo>
                  <a:lnTo>
                    <a:pt x="14894" y="199786"/>
                  </a:lnTo>
                  <a:lnTo>
                    <a:pt x="32609" y="157877"/>
                  </a:lnTo>
                  <a:lnTo>
                    <a:pt x="56367" y="119603"/>
                  </a:lnTo>
                  <a:lnTo>
                    <a:pt x="85566" y="85566"/>
                  </a:lnTo>
                  <a:lnTo>
                    <a:pt x="119603" y="56367"/>
                  </a:lnTo>
                  <a:lnTo>
                    <a:pt x="157877" y="32609"/>
                  </a:lnTo>
                  <a:lnTo>
                    <a:pt x="199786" y="14894"/>
                  </a:lnTo>
                  <a:lnTo>
                    <a:pt x="244727" y="3823"/>
                  </a:lnTo>
                  <a:lnTo>
                    <a:pt x="292100" y="0"/>
                  </a:lnTo>
                  <a:lnTo>
                    <a:pt x="6718300" y="0"/>
                  </a:lnTo>
                  <a:lnTo>
                    <a:pt x="6765672" y="3823"/>
                  </a:lnTo>
                  <a:lnTo>
                    <a:pt x="6810613" y="14894"/>
                  </a:lnTo>
                  <a:lnTo>
                    <a:pt x="6852522" y="32609"/>
                  </a:lnTo>
                  <a:lnTo>
                    <a:pt x="6890796" y="56367"/>
                  </a:lnTo>
                  <a:lnTo>
                    <a:pt x="6924833" y="85566"/>
                  </a:lnTo>
                  <a:lnTo>
                    <a:pt x="6954032" y="119603"/>
                  </a:lnTo>
                  <a:lnTo>
                    <a:pt x="6977790" y="157877"/>
                  </a:lnTo>
                  <a:lnTo>
                    <a:pt x="6995505" y="199786"/>
                  </a:lnTo>
                  <a:lnTo>
                    <a:pt x="7006576" y="244727"/>
                  </a:lnTo>
                  <a:lnTo>
                    <a:pt x="7010400" y="292100"/>
                  </a:lnTo>
                  <a:lnTo>
                    <a:pt x="7010400" y="1460487"/>
                  </a:lnTo>
                  <a:lnTo>
                    <a:pt x="7006576" y="1507869"/>
                  </a:lnTo>
                  <a:lnTo>
                    <a:pt x="6995505" y="1552817"/>
                  </a:lnTo>
                  <a:lnTo>
                    <a:pt x="6977790" y="1594729"/>
                  </a:lnTo>
                  <a:lnTo>
                    <a:pt x="6954032" y="1633004"/>
                  </a:lnTo>
                  <a:lnTo>
                    <a:pt x="6924833" y="1667041"/>
                  </a:lnTo>
                  <a:lnTo>
                    <a:pt x="6890796" y="1696238"/>
                  </a:lnTo>
                  <a:lnTo>
                    <a:pt x="6852522" y="1719994"/>
                  </a:lnTo>
                  <a:lnTo>
                    <a:pt x="6810613" y="1737707"/>
                  </a:lnTo>
                  <a:lnTo>
                    <a:pt x="6765672" y="1748776"/>
                  </a:lnTo>
                  <a:lnTo>
                    <a:pt x="6718300" y="1752600"/>
                  </a:lnTo>
                  <a:lnTo>
                    <a:pt x="292100" y="1752600"/>
                  </a:lnTo>
                  <a:lnTo>
                    <a:pt x="244727" y="1748776"/>
                  </a:lnTo>
                  <a:lnTo>
                    <a:pt x="199786" y="1737707"/>
                  </a:lnTo>
                  <a:lnTo>
                    <a:pt x="157877" y="1719994"/>
                  </a:lnTo>
                  <a:lnTo>
                    <a:pt x="119603" y="1696238"/>
                  </a:lnTo>
                  <a:lnTo>
                    <a:pt x="85566" y="1667041"/>
                  </a:lnTo>
                  <a:lnTo>
                    <a:pt x="56367" y="1633004"/>
                  </a:lnTo>
                  <a:lnTo>
                    <a:pt x="32609" y="1594729"/>
                  </a:lnTo>
                  <a:lnTo>
                    <a:pt x="14894" y="1552817"/>
                  </a:lnTo>
                  <a:lnTo>
                    <a:pt x="3823" y="1507869"/>
                  </a:lnTo>
                  <a:lnTo>
                    <a:pt x="0" y="1460487"/>
                  </a:lnTo>
                  <a:lnTo>
                    <a:pt x="0" y="292100"/>
                  </a:lnTo>
                  <a:close/>
                </a:path>
              </a:pathLst>
            </a:custGeom>
            <a:ln w="57912">
              <a:solidFill>
                <a:srgbClr val="A6A6A6"/>
              </a:solidFill>
            </a:ln>
          </p:spPr>
          <p:txBody>
            <a:bodyPr wrap="square" lIns="0" tIns="0" rIns="0" bIns="0" rtlCol="0"/>
            <a:lstStyle/>
            <a:p>
              <a:endParaRPr/>
            </a:p>
          </p:txBody>
        </p:sp>
      </p:grpSp>
      <p:sp>
        <p:nvSpPr>
          <p:cNvPr id="16" name="object 16"/>
          <p:cNvSpPr txBox="1"/>
          <p:nvPr/>
        </p:nvSpPr>
        <p:spPr>
          <a:xfrm>
            <a:off x="3051175" y="1398778"/>
            <a:ext cx="4849495"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All Orchards designed </a:t>
            </a:r>
            <a:r>
              <a:rPr sz="1800" dirty="0">
                <a:latin typeface="Arial"/>
                <a:cs typeface="Arial"/>
              </a:rPr>
              <a:t>for </a:t>
            </a:r>
            <a:r>
              <a:rPr sz="1800" spc="-5" dirty="0">
                <a:latin typeface="Arial"/>
                <a:cs typeface="Arial"/>
              </a:rPr>
              <a:t>higher </a:t>
            </a:r>
            <a:r>
              <a:rPr sz="1800" spc="-10" dirty="0">
                <a:latin typeface="Arial"/>
                <a:cs typeface="Arial"/>
              </a:rPr>
              <a:t>yield </a:t>
            </a:r>
            <a:r>
              <a:rPr sz="1800" spc="-5" dirty="0">
                <a:latin typeface="Arial"/>
                <a:cs typeface="Arial"/>
              </a:rPr>
              <a:t>per plant,  better longevity of </a:t>
            </a:r>
            <a:r>
              <a:rPr sz="1800" dirty="0">
                <a:latin typeface="Arial"/>
                <a:cs typeface="Arial"/>
              </a:rPr>
              <a:t>the </a:t>
            </a:r>
            <a:r>
              <a:rPr sz="1800" spc="-5" dirty="0">
                <a:latin typeface="Arial"/>
                <a:cs typeface="Arial"/>
              </a:rPr>
              <a:t>plant, ease of </a:t>
            </a:r>
            <a:r>
              <a:rPr sz="1800" dirty="0">
                <a:latin typeface="Arial"/>
                <a:cs typeface="Arial"/>
              </a:rPr>
              <a:t>farm  </a:t>
            </a:r>
            <a:r>
              <a:rPr sz="1800" spc="-5" dirty="0">
                <a:latin typeface="Arial"/>
                <a:cs typeface="Arial"/>
              </a:rPr>
              <a:t>mechanization (pesticide </a:t>
            </a:r>
            <a:r>
              <a:rPr sz="1800" spc="-10" dirty="0">
                <a:latin typeface="Arial"/>
                <a:cs typeface="Arial"/>
              </a:rPr>
              <a:t>spraying, de-weeding,  </a:t>
            </a:r>
            <a:r>
              <a:rPr sz="1800" spc="-5" dirty="0">
                <a:latin typeface="Arial"/>
                <a:cs typeface="Arial"/>
              </a:rPr>
              <a:t>harvesting) and reduced dependency on</a:t>
            </a:r>
            <a:r>
              <a:rPr sz="1800" spc="45" dirty="0">
                <a:latin typeface="Arial"/>
                <a:cs typeface="Arial"/>
              </a:rPr>
              <a:t> </a:t>
            </a:r>
            <a:r>
              <a:rPr sz="1800" spc="-5" dirty="0">
                <a:latin typeface="Arial"/>
                <a:cs typeface="Arial"/>
              </a:rPr>
              <a:t>labor</a:t>
            </a:r>
            <a:endParaRPr sz="1800">
              <a:latin typeface="Arial"/>
              <a:cs typeface="Arial"/>
            </a:endParaRPr>
          </a:p>
        </p:txBody>
      </p:sp>
      <p:sp>
        <p:nvSpPr>
          <p:cNvPr id="17" name="object 17"/>
          <p:cNvSpPr txBox="1"/>
          <p:nvPr/>
        </p:nvSpPr>
        <p:spPr>
          <a:xfrm>
            <a:off x="612140" y="3197428"/>
            <a:ext cx="7493000" cy="3303270"/>
          </a:xfrm>
          <a:prstGeom prst="rect">
            <a:avLst/>
          </a:prstGeom>
        </p:spPr>
        <p:txBody>
          <a:bodyPr vert="horz" wrap="square" lIns="0" tIns="12700" rIns="0" bIns="0" rtlCol="0">
            <a:spAutoFit/>
          </a:bodyPr>
          <a:lstStyle/>
          <a:p>
            <a:pPr marL="128270" marR="3356610" indent="-116205">
              <a:lnSpc>
                <a:spcPct val="100000"/>
              </a:lnSpc>
              <a:spcBef>
                <a:spcPts val="100"/>
              </a:spcBef>
              <a:buChar char="•"/>
              <a:tabLst>
                <a:tab pos="128905" algn="l"/>
              </a:tabLst>
            </a:pPr>
            <a:r>
              <a:rPr sz="1800" spc="-5" dirty="0">
                <a:latin typeface="Arial"/>
                <a:cs typeface="Arial"/>
              </a:rPr>
              <a:t>Exploring technology partnerships </a:t>
            </a:r>
            <a:r>
              <a:rPr sz="1800" spc="-10" dirty="0">
                <a:latin typeface="Arial"/>
                <a:cs typeface="Arial"/>
              </a:rPr>
              <a:t>with  </a:t>
            </a:r>
            <a:r>
              <a:rPr sz="1800" spc="-5" dirty="0">
                <a:latin typeface="Arial"/>
                <a:cs typeface="Arial"/>
              </a:rPr>
              <a:t>top notch </a:t>
            </a:r>
            <a:r>
              <a:rPr sz="1800" spc="-10" dirty="0">
                <a:latin typeface="Arial"/>
                <a:cs typeface="Arial"/>
              </a:rPr>
              <a:t>players </a:t>
            </a:r>
            <a:r>
              <a:rPr sz="1800" spc="-5" dirty="0">
                <a:latin typeface="Arial"/>
                <a:cs typeface="Arial"/>
              </a:rPr>
              <a:t>such as </a:t>
            </a:r>
            <a:r>
              <a:rPr sz="1800" spc="-15" dirty="0">
                <a:latin typeface="Arial"/>
                <a:cs typeface="Arial"/>
              </a:rPr>
              <a:t>Pomeg- </a:t>
            </a:r>
            <a:r>
              <a:rPr sz="1800" spc="-50" dirty="0">
                <a:latin typeface="Arial"/>
                <a:cs typeface="Arial"/>
              </a:rPr>
              <a:t>Tech  </a:t>
            </a:r>
            <a:r>
              <a:rPr sz="1800" spc="-5" dirty="0">
                <a:latin typeface="Arial"/>
                <a:cs typeface="Arial"/>
              </a:rPr>
              <a:t>and</a:t>
            </a:r>
            <a:r>
              <a:rPr sz="1800" spc="-105" dirty="0">
                <a:latin typeface="Arial"/>
                <a:cs typeface="Arial"/>
              </a:rPr>
              <a:t> </a:t>
            </a:r>
            <a:r>
              <a:rPr sz="1800" spc="-5" dirty="0">
                <a:latin typeface="Arial"/>
                <a:cs typeface="Arial"/>
              </a:rPr>
              <a:t>Agriquality</a:t>
            </a:r>
            <a:endParaRPr sz="1800">
              <a:latin typeface="Arial"/>
              <a:cs typeface="Arial"/>
            </a:endParaRPr>
          </a:p>
          <a:p>
            <a:pPr marL="128270" marR="3158490" indent="-116205">
              <a:lnSpc>
                <a:spcPct val="100000"/>
              </a:lnSpc>
              <a:spcBef>
                <a:spcPts val="5"/>
              </a:spcBef>
              <a:buChar char="•"/>
              <a:tabLst>
                <a:tab pos="128905" algn="l"/>
              </a:tabLst>
            </a:pPr>
            <a:r>
              <a:rPr sz="1800" dirty="0">
                <a:latin typeface="Arial"/>
                <a:cs typeface="Arial"/>
              </a:rPr>
              <a:t>In </a:t>
            </a:r>
            <a:r>
              <a:rPr sz="1800" spc="-5" dirty="0">
                <a:latin typeface="Arial"/>
                <a:cs typeface="Arial"/>
              </a:rPr>
              <a:t>discussions </a:t>
            </a:r>
            <a:r>
              <a:rPr sz="1800" spc="-15" dirty="0">
                <a:latin typeface="Arial"/>
                <a:cs typeface="Arial"/>
              </a:rPr>
              <a:t>with </a:t>
            </a:r>
            <a:r>
              <a:rPr sz="1800" spc="-5" dirty="0">
                <a:latin typeface="Arial"/>
                <a:cs typeface="Arial"/>
              </a:rPr>
              <a:t>an Israeli Research  </a:t>
            </a:r>
            <a:r>
              <a:rPr sz="1800" dirty="0">
                <a:latin typeface="Arial"/>
                <a:cs typeface="Arial"/>
              </a:rPr>
              <a:t>Institute for </a:t>
            </a:r>
            <a:r>
              <a:rPr sz="1800" spc="-10" dirty="0">
                <a:latin typeface="Arial"/>
                <a:cs typeface="Arial"/>
              </a:rPr>
              <a:t>growth/ </a:t>
            </a:r>
            <a:r>
              <a:rPr sz="1800" spc="-5" dirty="0">
                <a:latin typeface="Arial"/>
                <a:cs typeface="Arial"/>
              </a:rPr>
              <a:t>disease</a:t>
            </a:r>
            <a:r>
              <a:rPr sz="1800" spc="60" dirty="0">
                <a:latin typeface="Arial"/>
                <a:cs typeface="Arial"/>
              </a:rPr>
              <a:t> </a:t>
            </a:r>
            <a:r>
              <a:rPr sz="1800" spc="-5" dirty="0">
                <a:latin typeface="Arial"/>
                <a:cs typeface="Arial"/>
              </a:rPr>
              <a:t>management</a:t>
            </a:r>
            <a:endParaRPr sz="1800">
              <a:latin typeface="Arial"/>
              <a:cs typeface="Arial"/>
            </a:endParaRPr>
          </a:p>
          <a:p>
            <a:pPr>
              <a:lnSpc>
                <a:spcPct val="100000"/>
              </a:lnSpc>
              <a:buFont typeface="Arial"/>
              <a:buChar char="•"/>
            </a:pPr>
            <a:endParaRPr sz="2000">
              <a:latin typeface="Arial"/>
              <a:cs typeface="Arial"/>
            </a:endParaRPr>
          </a:p>
          <a:p>
            <a:pPr>
              <a:lnSpc>
                <a:spcPct val="100000"/>
              </a:lnSpc>
              <a:spcBef>
                <a:spcPts val="5"/>
              </a:spcBef>
              <a:buFont typeface="Arial"/>
              <a:buChar char="•"/>
            </a:pPr>
            <a:endParaRPr sz="1650">
              <a:latin typeface="Arial"/>
              <a:cs typeface="Arial"/>
            </a:endParaRPr>
          </a:p>
          <a:p>
            <a:pPr marL="2567305" marR="257175" lvl="1" indent="-116205">
              <a:lnSpc>
                <a:spcPct val="100000"/>
              </a:lnSpc>
              <a:buChar char="•"/>
              <a:tabLst>
                <a:tab pos="2567940" algn="l"/>
              </a:tabLst>
            </a:pPr>
            <a:r>
              <a:rPr sz="1800" spc="-5" dirty="0">
                <a:latin typeface="Arial"/>
                <a:cs typeface="Arial"/>
              </a:rPr>
              <a:t>Use Israeli technology </a:t>
            </a:r>
            <a:r>
              <a:rPr sz="1800" dirty="0">
                <a:latin typeface="Arial"/>
                <a:cs typeface="Arial"/>
              </a:rPr>
              <a:t>for </a:t>
            </a:r>
            <a:r>
              <a:rPr sz="1800" spc="-5" dirty="0">
                <a:latin typeface="Arial"/>
                <a:cs typeface="Arial"/>
              </a:rPr>
              <a:t>fertilizer and </a:t>
            </a:r>
            <a:r>
              <a:rPr sz="1800" spc="-15" dirty="0">
                <a:latin typeface="Arial"/>
                <a:cs typeface="Arial"/>
              </a:rPr>
              <a:t>water  </a:t>
            </a:r>
            <a:r>
              <a:rPr sz="1800" spc="-5" dirty="0">
                <a:latin typeface="Arial"/>
                <a:cs typeface="Arial"/>
              </a:rPr>
              <a:t>management, right </a:t>
            </a:r>
            <a:r>
              <a:rPr sz="1800" dirty="0">
                <a:latin typeface="Arial"/>
                <a:cs typeface="Arial"/>
              </a:rPr>
              <a:t>from </a:t>
            </a:r>
            <a:r>
              <a:rPr sz="1800" spc="-5" dirty="0">
                <a:latin typeface="Arial"/>
                <a:cs typeface="Arial"/>
              </a:rPr>
              <a:t>inline drip irrigation </a:t>
            </a:r>
            <a:r>
              <a:rPr sz="1800" dirty="0">
                <a:latin typeface="Arial"/>
                <a:cs typeface="Arial"/>
              </a:rPr>
              <a:t>to  </a:t>
            </a:r>
            <a:r>
              <a:rPr sz="1800" spc="-5" dirty="0">
                <a:latin typeface="Arial"/>
                <a:cs typeface="Arial"/>
              </a:rPr>
              <a:t>mulching</a:t>
            </a:r>
            <a:r>
              <a:rPr sz="1800" spc="10" dirty="0">
                <a:latin typeface="Arial"/>
                <a:cs typeface="Arial"/>
              </a:rPr>
              <a:t> </a:t>
            </a:r>
            <a:r>
              <a:rPr sz="1800" spc="-5" dirty="0">
                <a:latin typeface="Arial"/>
                <a:cs typeface="Arial"/>
              </a:rPr>
              <a:t>sheets</a:t>
            </a:r>
            <a:endParaRPr sz="1800">
              <a:latin typeface="Arial"/>
              <a:cs typeface="Arial"/>
            </a:endParaRPr>
          </a:p>
          <a:p>
            <a:pPr marL="2567305" lvl="1" indent="-116205">
              <a:lnSpc>
                <a:spcPct val="100000"/>
              </a:lnSpc>
              <a:buChar char="•"/>
              <a:tabLst>
                <a:tab pos="2567940" algn="l"/>
              </a:tabLst>
            </a:pPr>
            <a:r>
              <a:rPr sz="1800" spc="-10" dirty="0">
                <a:latin typeface="Arial"/>
                <a:cs typeface="Arial"/>
              </a:rPr>
              <a:t>Developed </a:t>
            </a:r>
            <a:r>
              <a:rPr sz="1800" dirty="0">
                <a:latin typeface="Arial"/>
                <a:cs typeface="Arial"/>
              </a:rPr>
              <a:t>a </a:t>
            </a:r>
            <a:r>
              <a:rPr sz="1800" spc="-5" dirty="0">
                <a:latin typeface="Arial"/>
                <a:cs typeface="Arial"/>
              </a:rPr>
              <a:t>proprietary </a:t>
            </a:r>
            <a:r>
              <a:rPr sz="1800" spc="-10" dirty="0">
                <a:latin typeface="Arial"/>
                <a:cs typeface="Arial"/>
              </a:rPr>
              <a:t>plant </a:t>
            </a:r>
            <a:r>
              <a:rPr sz="1800" spc="-15" dirty="0">
                <a:latin typeface="Arial"/>
                <a:cs typeface="Arial"/>
              </a:rPr>
              <a:t>growing</a:t>
            </a:r>
            <a:r>
              <a:rPr sz="1800" spc="135" dirty="0">
                <a:latin typeface="Arial"/>
                <a:cs typeface="Arial"/>
              </a:rPr>
              <a:t> </a:t>
            </a:r>
            <a:r>
              <a:rPr sz="1800" spc="-5" dirty="0">
                <a:latin typeface="Arial"/>
                <a:cs typeface="Arial"/>
              </a:rPr>
              <a:t>technique</a:t>
            </a:r>
            <a:endParaRPr sz="1800">
              <a:latin typeface="Arial"/>
              <a:cs typeface="Arial"/>
            </a:endParaRPr>
          </a:p>
          <a:p>
            <a:pPr marL="2567305">
              <a:lnSpc>
                <a:spcPct val="100000"/>
              </a:lnSpc>
            </a:pPr>
            <a:r>
              <a:rPr sz="1800" spc="-5" dirty="0">
                <a:latin typeface="Arial"/>
                <a:cs typeface="Arial"/>
              </a:rPr>
              <a:t>called </a:t>
            </a:r>
            <a:r>
              <a:rPr sz="1800" spc="-15" dirty="0">
                <a:latin typeface="Arial"/>
                <a:cs typeface="Arial"/>
              </a:rPr>
              <a:t>power </a:t>
            </a:r>
            <a:r>
              <a:rPr sz="1800" spc="-5" dirty="0">
                <a:latin typeface="Arial"/>
                <a:cs typeface="Arial"/>
              </a:rPr>
              <a:t>grow </a:t>
            </a:r>
            <a:r>
              <a:rPr sz="1800" dirty="0">
                <a:latin typeface="Arial"/>
                <a:cs typeface="Arial"/>
              </a:rPr>
              <a:t>for fast </a:t>
            </a:r>
            <a:r>
              <a:rPr sz="1800" spc="-10" dirty="0">
                <a:latin typeface="Arial"/>
                <a:cs typeface="Arial"/>
              </a:rPr>
              <a:t>growth </a:t>
            </a:r>
            <a:r>
              <a:rPr sz="1800" spc="-5" dirty="0">
                <a:latin typeface="Arial"/>
                <a:cs typeface="Arial"/>
              </a:rPr>
              <a:t>and </a:t>
            </a:r>
            <a:r>
              <a:rPr sz="1800" spc="-10" dirty="0">
                <a:latin typeface="Arial"/>
                <a:cs typeface="Arial"/>
              </a:rPr>
              <a:t>high</a:t>
            </a:r>
            <a:r>
              <a:rPr sz="1800" spc="130" dirty="0">
                <a:latin typeface="Arial"/>
                <a:cs typeface="Arial"/>
              </a:rPr>
              <a:t> </a:t>
            </a:r>
            <a:r>
              <a:rPr sz="1800" spc="-10" dirty="0">
                <a:latin typeface="Arial"/>
                <a:cs typeface="Arial"/>
              </a:rPr>
              <a:t>yield</a:t>
            </a:r>
            <a:endParaRPr sz="1800">
              <a:latin typeface="Arial"/>
              <a:cs typeface="Arial"/>
            </a:endParaRPr>
          </a:p>
        </p:txBody>
      </p:sp>
      <p:grpSp>
        <p:nvGrpSpPr>
          <p:cNvPr id="18" name="object 18"/>
          <p:cNvGrpSpPr/>
          <p:nvPr/>
        </p:nvGrpSpPr>
        <p:grpSpPr>
          <a:xfrm>
            <a:off x="304800" y="4876800"/>
            <a:ext cx="1906905" cy="1746885"/>
            <a:chOff x="304800" y="4876800"/>
            <a:chExt cx="1906905" cy="1746885"/>
          </a:xfrm>
        </p:grpSpPr>
        <p:sp>
          <p:nvSpPr>
            <p:cNvPr id="19" name="object 19"/>
            <p:cNvSpPr/>
            <p:nvPr/>
          </p:nvSpPr>
          <p:spPr>
            <a:xfrm>
              <a:off x="836676" y="5180075"/>
              <a:ext cx="1374648" cy="144322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04800" y="4876800"/>
              <a:ext cx="1050036" cy="762000"/>
            </a:xfrm>
            <a:prstGeom prst="rect">
              <a:avLst/>
            </a:prstGeom>
            <a:blipFill>
              <a:blip r:embed="rId6" cstate="print"/>
              <a:stretch>
                <a:fillRect/>
              </a:stretch>
            </a:blip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26363"/>
            <a:ext cx="533400" cy="533400"/>
          </a:xfrm>
          <a:custGeom>
            <a:avLst/>
            <a:gdLst/>
            <a:ahLst/>
            <a:cxnLst/>
            <a:rect l="l" t="t" r="r" b="b"/>
            <a:pathLst>
              <a:path w="533400" h="533400">
                <a:moveTo>
                  <a:pt x="266700" y="0"/>
                </a:moveTo>
                <a:lnTo>
                  <a:pt x="218760" y="4296"/>
                </a:lnTo>
                <a:lnTo>
                  <a:pt x="173639" y="16682"/>
                </a:lnTo>
                <a:lnTo>
                  <a:pt x="132091" y="36406"/>
                </a:lnTo>
                <a:lnTo>
                  <a:pt x="94868" y="62716"/>
                </a:lnTo>
                <a:lnTo>
                  <a:pt x="62724" y="94858"/>
                </a:lnTo>
                <a:lnTo>
                  <a:pt x="36412" y="132080"/>
                </a:lnTo>
                <a:lnTo>
                  <a:pt x="16685" y="173629"/>
                </a:lnTo>
                <a:lnTo>
                  <a:pt x="4296" y="218753"/>
                </a:lnTo>
                <a:lnTo>
                  <a:pt x="0" y="266700"/>
                </a:lnTo>
                <a:lnTo>
                  <a:pt x="4296" y="314646"/>
                </a:lnTo>
                <a:lnTo>
                  <a:pt x="16685" y="359770"/>
                </a:lnTo>
                <a:lnTo>
                  <a:pt x="36412" y="401320"/>
                </a:lnTo>
                <a:lnTo>
                  <a:pt x="62724" y="438541"/>
                </a:lnTo>
                <a:lnTo>
                  <a:pt x="94868" y="470683"/>
                </a:lnTo>
                <a:lnTo>
                  <a:pt x="132091" y="496993"/>
                </a:lnTo>
                <a:lnTo>
                  <a:pt x="173639" y="516717"/>
                </a:lnTo>
                <a:lnTo>
                  <a:pt x="218760" y="529103"/>
                </a:lnTo>
                <a:lnTo>
                  <a:pt x="266700" y="533400"/>
                </a:lnTo>
                <a:lnTo>
                  <a:pt x="314639" y="529103"/>
                </a:lnTo>
                <a:lnTo>
                  <a:pt x="359760" y="516717"/>
                </a:lnTo>
                <a:lnTo>
                  <a:pt x="401308" y="496993"/>
                </a:lnTo>
                <a:lnTo>
                  <a:pt x="438531" y="470683"/>
                </a:lnTo>
                <a:lnTo>
                  <a:pt x="470675" y="438541"/>
                </a:lnTo>
                <a:lnTo>
                  <a:pt x="496987" y="401319"/>
                </a:lnTo>
                <a:lnTo>
                  <a:pt x="516714" y="359770"/>
                </a:lnTo>
                <a:lnTo>
                  <a:pt x="529103" y="314646"/>
                </a:lnTo>
                <a:lnTo>
                  <a:pt x="533400" y="266700"/>
                </a:lnTo>
                <a:lnTo>
                  <a:pt x="529103" y="218753"/>
                </a:lnTo>
                <a:lnTo>
                  <a:pt x="516714" y="173629"/>
                </a:lnTo>
                <a:lnTo>
                  <a:pt x="496987" y="132079"/>
                </a:lnTo>
                <a:lnTo>
                  <a:pt x="470675" y="94858"/>
                </a:lnTo>
                <a:lnTo>
                  <a:pt x="438531" y="62716"/>
                </a:lnTo>
                <a:lnTo>
                  <a:pt x="401308" y="36406"/>
                </a:lnTo>
                <a:lnTo>
                  <a:pt x="359760" y="16682"/>
                </a:lnTo>
                <a:lnTo>
                  <a:pt x="314639" y="4296"/>
                </a:lnTo>
                <a:lnTo>
                  <a:pt x="266700"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xfrm>
            <a:off x="259486" y="696925"/>
            <a:ext cx="2483714" cy="367408"/>
          </a:xfrm>
          <a:prstGeom prst="rect">
            <a:avLst/>
          </a:prstGeom>
        </p:spPr>
        <p:txBody>
          <a:bodyPr vert="horz" wrap="square" lIns="0" tIns="13335" rIns="0" bIns="0" rtlCol="0">
            <a:spAutoFit/>
          </a:bodyPr>
          <a:lstStyle/>
          <a:p>
            <a:pPr marL="12700">
              <a:lnSpc>
                <a:spcPct val="100000"/>
              </a:lnSpc>
              <a:spcBef>
                <a:spcPts val="105"/>
              </a:spcBef>
              <a:tabLst>
                <a:tab pos="475615" algn="l"/>
              </a:tabLst>
            </a:pPr>
            <a:r>
              <a:rPr sz="3000" b="1" baseline="1388" dirty="0">
                <a:solidFill>
                  <a:srgbClr val="000000"/>
                </a:solidFill>
                <a:latin typeface="Arial"/>
                <a:cs typeface="Arial"/>
              </a:rPr>
              <a:t>4	</a:t>
            </a:r>
            <a:r>
              <a:rPr sz="2300" b="1" spc="-25" dirty="0">
                <a:solidFill>
                  <a:srgbClr val="000000"/>
                </a:solidFill>
                <a:latin typeface="Carlito"/>
                <a:cs typeface="Carlito"/>
              </a:rPr>
              <a:t>FERTIGA</a:t>
            </a:r>
            <a:r>
              <a:rPr lang="en-US" sz="2300" b="1" spc="-25" dirty="0">
                <a:solidFill>
                  <a:srgbClr val="000000"/>
                </a:solidFill>
              </a:rPr>
              <a:t>O</a:t>
            </a:r>
            <a:r>
              <a:rPr sz="2300" b="1" spc="-25" dirty="0">
                <a:solidFill>
                  <a:srgbClr val="000000"/>
                </a:solidFill>
                <a:latin typeface="Carlito"/>
                <a:cs typeface="Carlito"/>
              </a:rPr>
              <a:t>N</a:t>
            </a:r>
            <a:endParaRPr sz="2300" dirty="0">
              <a:latin typeface="Carlito"/>
              <a:cs typeface="Carlito"/>
            </a:endParaRPr>
          </a:p>
        </p:txBody>
      </p:sp>
      <p:sp>
        <p:nvSpPr>
          <p:cNvPr id="4" name="object 4"/>
          <p:cNvSpPr/>
          <p:nvPr/>
        </p:nvSpPr>
        <p:spPr>
          <a:xfrm>
            <a:off x="5029200" y="1295400"/>
            <a:ext cx="3087624" cy="23012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5512" y="1449487"/>
            <a:ext cx="3364991" cy="22098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09600" y="3949011"/>
            <a:ext cx="3578860" cy="1976120"/>
          </a:xfrm>
          <a:prstGeom prst="rect">
            <a:avLst/>
          </a:prstGeom>
        </p:spPr>
        <p:txBody>
          <a:bodyPr vert="horz" wrap="square" lIns="0" tIns="12065" rIns="0" bIns="0" rtlCol="0">
            <a:spAutoFit/>
          </a:bodyPr>
          <a:lstStyle/>
          <a:p>
            <a:pPr marL="243840" marR="96520" indent="-231775">
              <a:lnSpc>
                <a:spcPct val="100000"/>
              </a:lnSpc>
              <a:spcBef>
                <a:spcPts val="95"/>
              </a:spcBef>
              <a:buFont typeface="Arial"/>
              <a:buChar char="•"/>
              <a:tabLst>
                <a:tab pos="243840" algn="l"/>
                <a:tab pos="244475" algn="l"/>
              </a:tabLst>
            </a:pPr>
            <a:r>
              <a:rPr sz="1600" spc="-10" dirty="0">
                <a:latin typeface="Carlito"/>
                <a:cs typeface="Carlito"/>
              </a:rPr>
              <a:t>Automated </a:t>
            </a:r>
            <a:r>
              <a:rPr sz="1600" spc="-15" dirty="0">
                <a:latin typeface="Carlito"/>
                <a:cs typeface="Carlito"/>
              </a:rPr>
              <a:t>system </a:t>
            </a:r>
            <a:r>
              <a:rPr sz="1600" spc="-5" dirty="0">
                <a:latin typeface="Carlito"/>
                <a:cs typeface="Carlito"/>
              </a:rPr>
              <a:t>that </a:t>
            </a:r>
            <a:r>
              <a:rPr sz="1600" spc="-10" dirty="0">
                <a:latin typeface="Carlito"/>
                <a:cs typeface="Carlito"/>
              </a:rPr>
              <a:t>helps </a:t>
            </a:r>
            <a:r>
              <a:rPr sz="1600" spc="-5" dirty="0">
                <a:latin typeface="Carlito"/>
                <a:cs typeface="Carlito"/>
              </a:rPr>
              <a:t>in spoon-  </a:t>
            </a:r>
            <a:r>
              <a:rPr sz="1600" spc="-10" dirty="0">
                <a:latin typeface="Carlito"/>
                <a:cs typeface="Carlito"/>
              </a:rPr>
              <a:t>feeding </a:t>
            </a:r>
            <a:r>
              <a:rPr sz="1600" spc="-5" dirty="0">
                <a:latin typeface="Carlito"/>
                <a:cs typeface="Carlito"/>
              </a:rPr>
              <a:t>additional nutrients or </a:t>
            </a:r>
            <a:r>
              <a:rPr sz="1600" spc="-15" dirty="0">
                <a:latin typeface="Carlito"/>
                <a:cs typeface="Carlito"/>
              </a:rPr>
              <a:t>correct  </a:t>
            </a:r>
            <a:r>
              <a:rPr sz="1600" spc="-5" dirty="0">
                <a:latin typeface="Carlito"/>
                <a:cs typeface="Carlito"/>
              </a:rPr>
              <a:t>nutrient deficiencies besides</a:t>
            </a:r>
            <a:r>
              <a:rPr sz="1600" spc="-30" dirty="0">
                <a:latin typeface="Carlito"/>
                <a:cs typeface="Carlito"/>
              </a:rPr>
              <a:t> </a:t>
            </a:r>
            <a:r>
              <a:rPr sz="1600" spc="-10" dirty="0">
                <a:latin typeface="Carlito"/>
                <a:cs typeface="Carlito"/>
              </a:rPr>
              <a:t>irrigation.</a:t>
            </a:r>
            <a:endParaRPr sz="1600" dirty="0">
              <a:latin typeface="Carlito"/>
              <a:cs typeface="Carlito"/>
            </a:endParaRPr>
          </a:p>
          <a:p>
            <a:pPr marL="243840" marR="5080" indent="-231775">
              <a:lnSpc>
                <a:spcPct val="100000"/>
              </a:lnSpc>
              <a:buFont typeface="Arial"/>
              <a:buChar char="•"/>
              <a:tabLst>
                <a:tab pos="243840" algn="l"/>
                <a:tab pos="244475" algn="l"/>
              </a:tabLst>
            </a:pPr>
            <a:r>
              <a:rPr sz="1600" spc="-10" dirty="0">
                <a:latin typeface="Carlito"/>
                <a:cs typeface="Carlito"/>
              </a:rPr>
              <a:t>Comes </a:t>
            </a:r>
            <a:r>
              <a:rPr sz="1600" spc="-5" dirty="0">
                <a:latin typeface="Carlito"/>
                <a:cs typeface="Carlito"/>
              </a:rPr>
              <a:t>with </a:t>
            </a:r>
            <a:r>
              <a:rPr sz="1600" spc="-10" dirty="0">
                <a:latin typeface="Carlito"/>
                <a:cs typeface="Carlito"/>
              </a:rPr>
              <a:t>diverse dosing </a:t>
            </a:r>
            <a:r>
              <a:rPr sz="1600" spc="-5" dirty="0">
                <a:latin typeface="Carlito"/>
                <a:cs typeface="Carlito"/>
              </a:rPr>
              <a:t>channels,  dosing </a:t>
            </a:r>
            <a:r>
              <a:rPr sz="1600" spc="-15" dirty="0">
                <a:latin typeface="Carlito"/>
                <a:cs typeface="Carlito"/>
              </a:rPr>
              <a:t>boosters, controllers, </a:t>
            </a:r>
            <a:r>
              <a:rPr sz="1600" spc="-10" dirty="0">
                <a:latin typeface="Carlito"/>
                <a:cs typeface="Carlito"/>
              </a:rPr>
              <a:t>peripherals  </a:t>
            </a:r>
            <a:r>
              <a:rPr sz="1600" spc="-5" dirty="0">
                <a:latin typeface="Carlito"/>
                <a:cs typeface="Carlito"/>
              </a:rPr>
              <a:t>and accessories </a:t>
            </a:r>
            <a:r>
              <a:rPr sz="1600" spc="-10" dirty="0">
                <a:latin typeface="Carlito"/>
                <a:cs typeface="Carlito"/>
              </a:rPr>
              <a:t>addressing </a:t>
            </a:r>
            <a:r>
              <a:rPr sz="1600" spc="-5" dirty="0">
                <a:latin typeface="Carlito"/>
                <a:cs typeface="Carlito"/>
              </a:rPr>
              <a:t>a wide </a:t>
            </a:r>
            <a:r>
              <a:rPr sz="1600" spc="-15" dirty="0">
                <a:latin typeface="Carlito"/>
                <a:cs typeface="Carlito"/>
              </a:rPr>
              <a:t>range  </a:t>
            </a:r>
            <a:r>
              <a:rPr sz="1600" spc="-5" dirty="0">
                <a:latin typeface="Carlito"/>
                <a:cs typeface="Carlito"/>
              </a:rPr>
              <a:t>of </a:t>
            </a:r>
            <a:r>
              <a:rPr sz="1600" spc="-10" dirty="0">
                <a:latin typeface="Carlito"/>
                <a:cs typeface="Carlito"/>
              </a:rPr>
              <a:t>applications </a:t>
            </a:r>
            <a:r>
              <a:rPr sz="1600" spc="-5" dirty="0">
                <a:latin typeface="Carlito"/>
                <a:cs typeface="Carlito"/>
              </a:rPr>
              <a:t>and </a:t>
            </a:r>
            <a:r>
              <a:rPr sz="1600" spc="-15" dirty="0">
                <a:latin typeface="Carlito"/>
                <a:cs typeface="Carlito"/>
              </a:rPr>
              <a:t>overcoming </a:t>
            </a:r>
            <a:r>
              <a:rPr sz="1600" spc="-10" dirty="0">
                <a:latin typeface="Carlito"/>
                <a:cs typeface="Carlito"/>
              </a:rPr>
              <a:t>myriad  </a:t>
            </a:r>
            <a:r>
              <a:rPr sz="1600" spc="-15" dirty="0">
                <a:latin typeface="Carlito"/>
                <a:cs typeface="Carlito"/>
              </a:rPr>
              <a:t>infrastructure</a:t>
            </a:r>
            <a:r>
              <a:rPr sz="1600" spc="5" dirty="0">
                <a:latin typeface="Carlito"/>
                <a:cs typeface="Carlito"/>
              </a:rPr>
              <a:t> </a:t>
            </a:r>
            <a:r>
              <a:rPr sz="1600" spc="-15" dirty="0">
                <a:latin typeface="Carlito"/>
                <a:cs typeface="Carlito"/>
              </a:rPr>
              <a:t>constraints</a:t>
            </a:r>
            <a:endParaRPr sz="1600" dirty="0">
              <a:latin typeface="Carlito"/>
              <a:cs typeface="Carlito"/>
            </a:endParaRPr>
          </a:p>
        </p:txBody>
      </p:sp>
      <p:sp>
        <p:nvSpPr>
          <p:cNvPr id="7" name="object 7"/>
          <p:cNvSpPr txBox="1"/>
          <p:nvPr/>
        </p:nvSpPr>
        <p:spPr>
          <a:xfrm>
            <a:off x="5032628" y="3682365"/>
            <a:ext cx="3255645" cy="1000760"/>
          </a:xfrm>
          <a:prstGeom prst="rect">
            <a:avLst/>
          </a:prstGeom>
        </p:spPr>
        <p:txBody>
          <a:bodyPr vert="horz" wrap="square" lIns="0" tIns="12065" rIns="0" bIns="0" rtlCol="0">
            <a:spAutoFit/>
          </a:bodyPr>
          <a:lstStyle/>
          <a:p>
            <a:pPr marL="187960" marR="5080" indent="-175260">
              <a:lnSpc>
                <a:spcPct val="100000"/>
              </a:lnSpc>
              <a:spcBef>
                <a:spcPts val="95"/>
              </a:spcBef>
              <a:buFont typeface="Arial"/>
              <a:buChar char="•"/>
              <a:tabLst>
                <a:tab pos="187960" algn="l"/>
              </a:tabLst>
            </a:pPr>
            <a:r>
              <a:rPr sz="1600" spc="-10" dirty="0">
                <a:latin typeface="Carlito"/>
                <a:cs typeface="Carlito"/>
              </a:rPr>
              <a:t>Fertilizer </a:t>
            </a:r>
            <a:r>
              <a:rPr sz="1600" spc="-15" dirty="0">
                <a:latin typeface="Carlito"/>
                <a:cs typeface="Carlito"/>
              </a:rPr>
              <a:t>storage </a:t>
            </a:r>
            <a:r>
              <a:rPr sz="1600" spc="-10" dirty="0">
                <a:latin typeface="Carlito"/>
                <a:cs typeface="Carlito"/>
              </a:rPr>
              <a:t>tanks connected to  irrigation </a:t>
            </a:r>
            <a:r>
              <a:rPr sz="1600" spc="-5" dirty="0">
                <a:latin typeface="Carlito"/>
                <a:cs typeface="Carlito"/>
              </a:rPr>
              <a:t>grid with sufficient capacity  </a:t>
            </a:r>
            <a:r>
              <a:rPr sz="1600" spc="-10" dirty="0">
                <a:latin typeface="Carlito"/>
                <a:cs typeface="Carlito"/>
              </a:rPr>
              <a:t>to ensure </a:t>
            </a:r>
            <a:r>
              <a:rPr sz="1600" spc="-5" dirty="0">
                <a:latin typeface="Carlito"/>
                <a:cs typeface="Carlito"/>
              </a:rPr>
              <a:t>that </a:t>
            </a:r>
            <a:r>
              <a:rPr sz="1600" spc="-10" dirty="0">
                <a:latin typeface="Carlito"/>
                <a:cs typeface="Carlito"/>
              </a:rPr>
              <a:t>fertilizer </a:t>
            </a:r>
            <a:r>
              <a:rPr sz="1600" spc="-5" dirty="0">
                <a:latin typeface="Carlito"/>
                <a:cs typeface="Carlito"/>
              </a:rPr>
              <a:t>is </a:t>
            </a:r>
            <a:r>
              <a:rPr sz="1600" spc="-10" dirty="0">
                <a:latin typeface="Carlito"/>
                <a:cs typeface="Carlito"/>
              </a:rPr>
              <a:t>available  </a:t>
            </a:r>
            <a:r>
              <a:rPr sz="1600" spc="-5" dirty="0">
                <a:latin typeface="Carlito"/>
                <a:cs typeface="Carlito"/>
              </a:rPr>
              <a:t>when</a:t>
            </a:r>
            <a:r>
              <a:rPr sz="1600" dirty="0">
                <a:latin typeface="Carlito"/>
                <a:cs typeface="Carlito"/>
              </a:rPr>
              <a:t> </a:t>
            </a:r>
            <a:r>
              <a:rPr sz="1600" spc="-10" dirty="0">
                <a:latin typeface="Carlito"/>
                <a:cs typeface="Carlito"/>
              </a:rPr>
              <a:t>required</a:t>
            </a:r>
            <a:endParaRPr sz="1600">
              <a:latin typeface="Carlito"/>
              <a:cs typeface="Carlito"/>
            </a:endParaRPr>
          </a:p>
        </p:txBody>
      </p:sp>
      <p:grpSp>
        <p:nvGrpSpPr>
          <p:cNvPr id="8" name="object 8"/>
          <p:cNvGrpSpPr/>
          <p:nvPr/>
        </p:nvGrpSpPr>
        <p:grpSpPr>
          <a:xfrm>
            <a:off x="4186428" y="2125979"/>
            <a:ext cx="731520" cy="731520"/>
            <a:chOff x="4186428" y="2125979"/>
            <a:chExt cx="731520" cy="731520"/>
          </a:xfrm>
        </p:grpSpPr>
        <p:sp>
          <p:nvSpPr>
            <p:cNvPr id="9" name="object 9"/>
            <p:cNvSpPr/>
            <p:nvPr/>
          </p:nvSpPr>
          <p:spPr>
            <a:xfrm>
              <a:off x="4191000" y="2130551"/>
              <a:ext cx="722630" cy="722630"/>
            </a:xfrm>
            <a:custGeom>
              <a:avLst/>
              <a:gdLst/>
              <a:ahLst/>
              <a:cxnLst/>
              <a:rect l="l" t="t" r="r" b="b"/>
              <a:pathLst>
                <a:path w="722629" h="722630">
                  <a:moveTo>
                    <a:pt x="361188" y="0"/>
                  </a:moveTo>
                  <a:lnTo>
                    <a:pt x="312168" y="3296"/>
                  </a:lnTo>
                  <a:lnTo>
                    <a:pt x="265156" y="12899"/>
                  </a:lnTo>
                  <a:lnTo>
                    <a:pt x="220581" y="28378"/>
                  </a:lnTo>
                  <a:lnTo>
                    <a:pt x="178872" y="49304"/>
                  </a:lnTo>
                  <a:lnTo>
                    <a:pt x="140460" y="75246"/>
                  </a:lnTo>
                  <a:lnTo>
                    <a:pt x="105775" y="105775"/>
                  </a:lnTo>
                  <a:lnTo>
                    <a:pt x="75246" y="140460"/>
                  </a:lnTo>
                  <a:lnTo>
                    <a:pt x="49304" y="178872"/>
                  </a:lnTo>
                  <a:lnTo>
                    <a:pt x="28378" y="220581"/>
                  </a:lnTo>
                  <a:lnTo>
                    <a:pt x="12899" y="265156"/>
                  </a:lnTo>
                  <a:lnTo>
                    <a:pt x="3296" y="312168"/>
                  </a:lnTo>
                  <a:lnTo>
                    <a:pt x="0" y="361188"/>
                  </a:lnTo>
                  <a:lnTo>
                    <a:pt x="3296" y="410207"/>
                  </a:lnTo>
                  <a:lnTo>
                    <a:pt x="12899" y="457219"/>
                  </a:lnTo>
                  <a:lnTo>
                    <a:pt x="28378" y="501794"/>
                  </a:lnTo>
                  <a:lnTo>
                    <a:pt x="49304" y="543503"/>
                  </a:lnTo>
                  <a:lnTo>
                    <a:pt x="75246" y="581915"/>
                  </a:lnTo>
                  <a:lnTo>
                    <a:pt x="105775" y="616600"/>
                  </a:lnTo>
                  <a:lnTo>
                    <a:pt x="140460" y="647129"/>
                  </a:lnTo>
                  <a:lnTo>
                    <a:pt x="178872" y="673071"/>
                  </a:lnTo>
                  <a:lnTo>
                    <a:pt x="220581" y="693997"/>
                  </a:lnTo>
                  <a:lnTo>
                    <a:pt x="265156" y="709476"/>
                  </a:lnTo>
                  <a:lnTo>
                    <a:pt x="312168" y="719079"/>
                  </a:lnTo>
                  <a:lnTo>
                    <a:pt x="361188" y="722376"/>
                  </a:lnTo>
                  <a:lnTo>
                    <a:pt x="410207" y="719079"/>
                  </a:lnTo>
                  <a:lnTo>
                    <a:pt x="457219" y="709476"/>
                  </a:lnTo>
                  <a:lnTo>
                    <a:pt x="501794" y="693997"/>
                  </a:lnTo>
                  <a:lnTo>
                    <a:pt x="543503" y="673071"/>
                  </a:lnTo>
                  <a:lnTo>
                    <a:pt x="581915" y="647129"/>
                  </a:lnTo>
                  <a:lnTo>
                    <a:pt x="616600" y="616600"/>
                  </a:lnTo>
                  <a:lnTo>
                    <a:pt x="647129" y="581915"/>
                  </a:lnTo>
                  <a:lnTo>
                    <a:pt x="673071" y="543503"/>
                  </a:lnTo>
                  <a:lnTo>
                    <a:pt x="693997" y="501794"/>
                  </a:lnTo>
                  <a:lnTo>
                    <a:pt x="709476" y="457219"/>
                  </a:lnTo>
                  <a:lnTo>
                    <a:pt x="719079" y="410207"/>
                  </a:lnTo>
                  <a:lnTo>
                    <a:pt x="722376" y="361188"/>
                  </a:lnTo>
                  <a:lnTo>
                    <a:pt x="719079" y="312168"/>
                  </a:lnTo>
                  <a:lnTo>
                    <a:pt x="709476" y="265156"/>
                  </a:lnTo>
                  <a:lnTo>
                    <a:pt x="693997" y="220581"/>
                  </a:lnTo>
                  <a:lnTo>
                    <a:pt x="673071" y="178872"/>
                  </a:lnTo>
                  <a:lnTo>
                    <a:pt x="647129" y="140460"/>
                  </a:lnTo>
                  <a:lnTo>
                    <a:pt x="616600" y="105775"/>
                  </a:lnTo>
                  <a:lnTo>
                    <a:pt x="581915" y="75246"/>
                  </a:lnTo>
                  <a:lnTo>
                    <a:pt x="543503" y="49304"/>
                  </a:lnTo>
                  <a:lnTo>
                    <a:pt x="501794" y="28378"/>
                  </a:lnTo>
                  <a:lnTo>
                    <a:pt x="457219" y="12899"/>
                  </a:lnTo>
                  <a:lnTo>
                    <a:pt x="410207" y="3296"/>
                  </a:lnTo>
                  <a:lnTo>
                    <a:pt x="361188" y="0"/>
                  </a:lnTo>
                  <a:close/>
                </a:path>
              </a:pathLst>
            </a:custGeom>
            <a:solidFill>
              <a:srgbClr val="DDF3EA"/>
            </a:solidFill>
          </p:spPr>
          <p:txBody>
            <a:bodyPr wrap="square" lIns="0" tIns="0" rIns="0" bIns="0" rtlCol="0"/>
            <a:lstStyle/>
            <a:p>
              <a:endParaRPr/>
            </a:p>
          </p:txBody>
        </p:sp>
        <p:sp>
          <p:nvSpPr>
            <p:cNvPr id="10" name="object 10"/>
            <p:cNvSpPr/>
            <p:nvPr/>
          </p:nvSpPr>
          <p:spPr>
            <a:xfrm>
              <a:off x="4191000" y="2130551"/>
              <a:ext cx="722630" cy="722630"/>
            </a:xfrm>
            <a:custGeom>
              <a:avLst/>
              <a:gdLst/>
              <a:ahLst/>
              <a:cxnLst/>
              <a:rect l="l" t="t" r="r" b="b"/>
              <a:pathLst>
                <a:path w="722629" h="722630">
                  <a:moveTo>
                    <a:pt x="0" y="361188"/>
                  </a:moveTo>
                  <a:lnTo>
                    <a:pt x="3296" y="312168"/>
                  </a:lnTo>
                  <a:lnTo>
                    <a:pt x="12899" y="265156"/>
                  </a:lnTo>
                  <a:lnTo>
                    <a:pt x="28378" y="220581"/>
                  </a:lnTo>
                  <a:lnTo>
                    <a:pt x="49304" y="178872"/>
                  </a:lnTo>
                  <a:lnTo>
                    <a:pt x="75246" y="140460"/>
                  </a:lnTo>
                  <a:lnTo>
                    <a:pt x="105775" y="105775"/>
                  </a:lnTo>
                  <a:lnTo>
                    <a:pt x="140460" y="75246"/>
                  </a:lnTo>
                  <a:lnTo>
                    <a:pt x="178872" y="49304"/>
                  </a:lnTo>
                  <a:lnTo>
                    <a:pt x="220581" y="28378"/>
                  </a:lnTo>
                  <a:lnTo>
                    <a:pt x="265156" y="12899"/>
                  </a:lnTo>
                  <a:lnTo>
                    <a:pt x="312168" y="3296"/>
                  </a:lnTo>
                  <a:lnTo>
                    <a:pt x="361188" y="0"/>
                  </a:lnTo>
                  <a:lnTo>
                    <a:pt x="410207" y="3296"/>
                  </a:lnTo>
                  <a:lnTo>
                    <a:pt x="457219" y="12899"/>
                  </a:lnTo>
                  <a:lnTo>
                    <a:pt x="501794" y="28378"/>
                  </a:lnTo>
                  <a:lnTo>
                    <a:pt x="543503" y="49304"/>
                  </a:lnTo>
                  <a:lnTo>
                    <a:pt x="581915" y="75246"/>
                  </a:lnTo>
                  <a:lnTo>
                    <a:pt x="616600" y="105775"/>
                  </a:lnTo>
                  <a:lnTo>
                    <a:pt x="647129" y="140460"/>
                  </a:lnTo>
                  <a:lnTo>
                    <a:pt x="673071" y="178872"/>
                  </a:lnTo>
                  <a:lnTo>
                    <a:pt x="693997" y="220581"/>
                  </a:lnTo>
                  <a:lnTo>
                    <a:pt x="709476" y="265156"/>
                  </a:lnTo>
                  <a:lnTo>
                    <a:pt x="719079" y="312168"/>
                  </a:lnTo>
                  <a:lnTo>
                    <a:pt x="722376" y="361188"/>
                  </a:lnTo>
                  <a:lnTo>
                    <a:pt x="719079" y="410207"/>
                  </a:lnTo>
                  <a:lnTo>
                    <a:pt x="709476" y="457219"/>
                  </a:lnTo>
                  <a:lnTo>
                    <a:pt x="693997" y="501794"/>
                  </a:lnTo>
                  <a:lnTo>
                    <a:pt x="673071" y="543503"/>
                  </a:lnTo>
                  <a:lnTo>
                    <a:pt x="647129" y="581915"/>
                  </a:lnTo>
                  <a:lnTo>
                    <a:pt x="616600" y="616600"/>
                  </a:lnTo>
                  <a:lnTo>
                    <a:pt x="581915" y="647129"/>
                  </a:lnTo>
                  <a:lnTo>
                    <a:pt x="543503" y="673071"/>
                  </a:lnTo>
                  <a:lnTo>
                    <a:pt x="501794" y="693997"/>
                  </a:lnTo>
                  <a:lnTo>
                    <a:pt x="457219" y="709476"/>
                  </a:lnTo>
                  <a:lnTo>
                    <a:pt x="410207" y="719079"/>
                  </a:lnTo>
                  <a:lnTo>
                    <a:pt x="361188" y="722376"/>
                  </a:lnTo>
                  <a:lnTo>
                    <a:pt x="312168" y="719079"/>
                  </a:lnTo>
                  <a:lnTo>
                    <a:pt x="265156" y="709476"/>
                  </a:lnTo>
                  <a:lnTo>
                    <a:pt x="220581" y="693997"/>
                  </a:lnTo>
                  <a:lnTo>
                    <a:pt x="178872" y="673071"/>
                  </a:lnTo>
                  <a:lnTo>
                    <a:pt x="140460" y="647129"/>
                  </a:lnTo>
                  <a:lnTo>
                    <a:pt x="105775" y="616600"/>
                  </a:lnTo>
                  <a:lnTo>
                    <a:pt x="75246" y="581915"/>
                  </a:lnTo>
                  <a:lnTo>
                    <a:pt x="49304" y="543503"/>
                  </a:lnTo>
                  <a:lnTo>
                    <a:pt x="28378" y="501794"/>
                  </a:lnTo>
                  <a:lnTo>
                    <a:pt x="12899" y="457219"/>
                  </a:lnTo>
                  <a:lnTo>
                    <a:pt x="3296" y="410207"/>
                  </a:lnTo>
                  <a:lnTo>
                    <a:pt x="0" y="361188"/>
                  </a:lnTo>
                  <a:close/>
                </a:path>
              </a:pathLst>
            </a:custGeom>
            <a:ln w="9144">
              <a:solidFill>
                <a:srgbClr val="92D050"/>
              </a:solidFill>
            </a:ln>
          </p:spPr>
          <p:txBody>
            <a:bodyPr wrap="square" lIns="0" tIns="0" rIns="0" bIns="0" rtlCol="0"/>
            <a:lstStyle/>
            <a:p>
              <a:endParaRPr/>
            </a:p>
          </p:txBody>
        </p:sp>
      </p:grpSp>
      <p:sp>
        <p:nvSpPr>
          <p:cNvPr id="11" name="object 11"/>
          <p:cNvSpPr txBox="1"/>
          <p:nvPr/>
        </p:nvSpPr>
        <p:spPr>
          <a:xfrm>
            <a:off x="4451350" y="2246452"/>
            <a:ext cx="2025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rlito"/>
                <a:cs typeface="Carlito"/>
              </a:rPr>
              <a:t>+</a:t>
            </a:r>
            <a:endParaRPr sz="2800">
              <a:latin typeface="Carlito"/>
              <a:cs typeface="Carlito"/>
            </a:endParaRPr>
          </a:p>
        </p:txBody>
      </p:sp>
      <p:grpSp>
        <p:nvGrpSpPr>
          <p:cNvPr id="12" name="object 12"/>
          <p:cNvGrpSpPr/>
          <p:nvPr/>
        </p:nvGrpSpPr>
        <p:grpSpPr>
          <a:xfrm>
            <a:off x="4712208" y="5245608"/>
            <a:ext cx="3150235" cy="788035"/>
            <a:chOff x="4712208" y="5245608"/>
            <a:chExt cx="3150235" cy="788035"/>
          </a:xfrm>
        </p:grpSpPr>
        <p:sp>
          <p:nvSpPr>
            <p:cNvPr id="13" name="object 13"/>
            <p:cNvSpPr/>
            <p:nvPr/>
          </p:nvSpPr>
          <p:spPr>
            <a:xfrm>
              <a:off x="4725162" y="5258562"/>
              <a:ext cx="3124200" cy="762000"/>
            </a:xfrm>
            <a:custGeom>
              <a:avLst/>
              <a:gdLst/>
              <a:ahLst/>
              <a:cxnLst/>
              <a:rect l="l" t="t" r="r" b="b"/>
              <a:pathLst>
                <a:path w="3124200" h="762000">
                  <a:moveTo>
                    <a:pt x="2997199" y="0"/>
                  </a:moveTo>
                  <a:lnTo>
                    <a:pt x="127000" y="0"/>
                  </a:lnTo>
                  <a:lnTo>
                    <a:pt x="77581" y="9985"/>
                  </a:lnTo>
                  <a:lnTo>
                    <a:pt x="37211" y="37210"/>
                  </a:lnTo>
                  <a:lnTo>
                    <a:pt x="9985" y="77581"/>
                  </a:lnTo>
                  <a:lnTo>
                    <a:pt x="0" y="127000"/>
                  </a:lnTo>
                  <a:lnTo>
                    <a:pt x="0" y="635000"/>
                  </a:lnTo>
                  <a:lnTo>
                    <a:pt x="9985" y="684434"/>
                  </a:lnTo>
                  <a:lnTo>
                    <a:pt x="37211" y="724803"/>
                  </a:lnTo>
                  <a:lnTo>
                    <a:pt x="77581" y="752019"/>
                  </a:lnTo>
                  <a:lnTo>
                    <a:pt x="127000" y="762000"/>
                  </a:lnTo>
                  <a:lnTo>
                    <a:pt x="2997199" y="762000"/>
                  </a:lnTo>
                  <a:lnTo>
                    <a:pt x="3046618" y="752019"/>
                  </a:lnTo>
                  <a:lnTo>
                    <a:pt x="3086989" y="724803"/>
                  </a:lnTo>
                  <a:lnTo>
                    <a:pt x="3114214" y="684434"/>
                  </a:lnTo>
                  <a:lnTo>
                    <a:pt x="3124199" y="635000"/>
                  </a:lnTo>
                  <a:lnTo>
                    <a:pt x="3124199" y="127000"/>
                  </a:lnTo>
                  <a:lnTo>
                    <a:pt x="3114214" y="77581"/>
                  </a:lnTo>
                  <a:lnTo>
                    <a:pt x="3086989" y="37210"/>
                  </a:lnTo>
                  <a:lnTo>
                    <a:pt x="3046618" y="9985"/>
                  </a:lnTo>
                  <a:lnTo>
                    <a:pt x="2997199" y="0"/>
                  </a:lnTo>
                  <a:close/>
                </a:path>
              </a:pathLst>
            </a:custGeom>
            <a:solidFill>
              <a:srgbClr val="FFC000"/>
            </a:solidFill>
          </p:spPr>
          <p:txBody>
            <a:bodyPr wrap="square" lIns="0" tIns="0" rIns="0" bIns="0" rtlCol="0"/>
            <a:lstStyle/>
            <a:p>
              <a:endParaRPr/>
            </a:p>
          </p:txBody>
        </p:sp>
        <p:sp>
          <p:nvSpPr>
            <p:cNvPr id="14" name="object 14"/>
            <p:cNvSpPr/>
            <p:nvPr/>
          </p:nvSpPr>
          <p:spPr>
            <a:xfrm>
              <a:off x="4725162" y="5258562"/>
              <a:ext cx="3124200" cy="762000"/>
            </a:xfrm>
            <a:custGeom>
              <a:avLst/>
              <a:gdLst/>
              <a:ahLst/>
              <a:cxnLst/>
              <a:rect l="l" t="t" r="r" b="b"/>
              <a:pathLst>
                <a:path w="3124200" h="762000">
                  <a:moveTo>
                    <a:pt x="0" y="127000"/>
                  </a:moveTo>
                  <a:lnTo>
                    <a:pt x="9985" y="77581"/>
                  </a:lnTo>
                  <a:lnTo>
                    <a:pt x="37211" y="37210"/>
                  </a:lnTo>
                  <a:lnTo>
                    <a:pt x="77581" y="9985"/>
                  </a:lnTo>
                  <a:lnTo>
                    <a:pt x="127000" y="0"/>
                  </a:lnTo>
                  <a:lnTo>
                    <a:pt x="2997199" y="0"/>
                  </a:lnTo>
                  <a:lnTo>
                    <a:pt x="3046618" y="9985"/>
                  </a:lnTo>
                  <a:lnTo>
                    <a:pt x="3086989" y="37210"/>
                  </a:lnTo>
                  <a:lnTo>
                    <a:pt x="3114214" y="77581"/>
                  </a:lnTo>
                  <a:lnTo>
                    <a:pt x="3124199" y="127000"/>
                  </a:lnTo>
                  <a:lnTo>
                    <a:pt x="3124199" y="635000"/>
                  </a:lnTo>
                  <a:lnTo>
                    <a:pt x="3114214" y="684434"/>
                  </a:lnTo>
                  <a:lnTo>
                    <a:pt x="3086989" y="724803"/>
                  </a:lnTo>
                  <a:lnTo>
                    <a:pt x="3046618" y="752019"/>
                  </a:lnTo>
                  <a:lnTo>
                    <a:pt x="2997199" y="762000"/>
                  </a:lnTo>
                  <a:lnTo>
                    <a:pt x="127000" y="762000"/>
                  </a:lnTo>
                  <a:lnTo>
                    <a:pt x="77581" y="752019"/>
                  </a:lnTo>
                  <a:lnTo>
                    <a:pt x="37211" y="724803"/>
                  </a:lnTo>
                  <a:lnTo>
                    <a:pt x="9985" y="684434"/>
                  </a:lnTo>
                  <a:lnTo>
                    <a:pt x="0" y="635000"/>
                  </a:lnTo>
                  <a:lnTo>
                    <a:pt x="0" y="127000"/>
                  </a:lnTo>
                  <a:close/>
                </a:path>
              </a:pathLst>
            </a:custGeom>
            <a:ln w="25908">
              <a:solidFill>
                <a:srgbClr val="FF0000"/>
              </a:solidFill>
            </a:ln>
          </p:spPr>
          <p:txBody>
            <a:bodyPr wrap="square" lIns="0" tIns="0" rIns="0" bIns="0" rtlCol="0"/>
            <a:lstStyle/>
            <a:p>
              <a:endParaRPr/>
            </a:p>
          </p:txBody>
        </p:sp>
      </p:grpSp>
      <p:sp>
        <p:nvSpPr>
          <p:cNvPr id="15" name="object 15"/>
          <p:cNvSpPr txBox="1"/>
          <p:nvPr/>
        </p:nvSpPr>
        <p:spPr>
          <a:xfrm>
            <a:off x="4936363" y="5249417"/>
            <a:ext cx="2700655" cy="756285"/>
          </a:xfrm>
          <a:prstGeom prst="rect">
            <a:avLst/>
          </a:prstGeom>
        </p:spPr>
        <p:txBody>
          <a:bodyPr vert="horz" wrap="square" lIns="0" tIns="12065" rIns="0" bIns="0" rtlCol="0">
            <a:spAutoFit/>
          </a:bodyPr>
          <a:lstStyle/>
          <a:p>
            <a:pPr marL="12700" marR="5080" algn="ctr">
              <a:lnSpc>
                <a:spcPct val="100000"/>
              </a:lnSpc>
              <a:spcBef>
                <a:spcPts val="95"/>
              </a:spcBef>
            </a:pPr>
            <a:r>
              <a:rPr sz="1600" b="1" spc="-5" dirty="0">
                <a:latin typeface="Carlito"/>
                <a:cs typeface="Carlito"/>
              </a:rPr>
              <a:t>HCF </a:t>
            </a:r>
            <a:r>
              <a:rPr sz="1600" b="1" spc="-10" dirty="0">
                <a:latin typeface="Carlito"/>
                <a:cs typeface="Carlito"/>
              </a:rPr>
              <a:t>deploys fertigation </a:t>
            </a:r>
            <a:r>
              <a:rPr sz="1600" b="1" spc="-20" dirty="0">
                <a:latin typeface="Carlito"/>
                <a:cs typeface="Carlito"/>
              </a:rPr>
              <a:t>systems  </a:t>
            </a:r>
            <a:r>
              <a:rPr sz="1600" b="1" spc="-5" dirty="0">
                <a:latin typeface="Carlito"/>
                <a:cs typeface="Carlito"/>
              </a:rPr>
              <a:t>that </a:t>
            </a:r>
            <a:r>
              <a:rPr sz="1600" b="1" spc="-10" dirty="0">
                <a:latin typeface="Carlito"/>
                <a:cs typeface="Carlito"/>
              </a:rPr>
              <a:t>are </a:t>
            </a:r>
            <a:r>
              <a:rPr sz="1600" b="1" dirty="0">
                <a:latin typeface="Carlito"/>
                <a:cs typeface="Carlito"/>
              </a:rPr>
              <a:t>on </a:t>
            </a:r>
            <a:r>
              <a:rPr sz="1600" b="1" spc="-5" dirty="0">
                <a:latin typeface="Carlito"/>
                <a:cs typeface="Carlito"/>
              </a:rPr>
              <a:t>par with global  </a:t>
            </a:r>
            <a:r>
              <a:rPr sz="1600" b="1" spc="-10" dirty="0">
                <a:latin typeface="Carlito"/>
                <a:cs typeface="Carlito"/>
              </a:rPr>
              <a:t>standards</a:t>
            </a:r>
            <a:endParaRPr sz="16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2627" y="4533900"/>
            <a:ext cx="2676525" cy="2066925"/>
            <a:chOff x="452627" y="4533900"/>
            <a:chExt cx="2676525" cy="2066925"/>
          </a:xfrm>
        </p:grpSpPr>
        <p:sp>
          <p:nvSpPr>
            <p:cNvPr id="3" name="object 3"/>
            <p:cNvSpPr/>
            <p:nvPr/>
          </p:nvSpPr>
          <p:spPr>
            <a:xfrm>
              <a:off x="457199" y="4538472"/>
              <a:ext cx="2667000" cy="2057400"/>
            </a:xfrm>
            <a:custGeom>
              <a:avLst/>
              <a:gdLst/>
              <a:ahLst/>
              <a:cxnLst/>
              <a:rect l="l" t="t" r="r" b="b"/>
              <a:pathLst>
                <a:path w="2667000" h="2057400">
                  <a:moveTo>
                    <a:pt x="2667000" y="0"/>
                  </a:moveTo>
                  <a:lnTo>
                    <a:pt x="0" y="0"/>
                  </a:lnTo>
                  <a:lnTo>
                    <a:pt x="0" y="2057400"/>
                  </a:lnTo>
                  <a:lnTo>
                    <a:pt x="2667000" y="2057400"/>
                  </a:lnTo>
                  <a:lnTo>
                    <a:pt x="2667000" y="0"/>
                  </a:lnTo>
                  <a:close/>
                </a:path>
              </a:pathLst>
            </a:custGeom>
            <a:solidFill>
              <a:srgbClr val="F1F1F1"/>
            </a:solidFill>
          </p:spPr>
          <p:txBody>
            <a:bodyPr wrap="square" lIns="0" tIns="0" rIns="0" bIns="0" rtlCol="0"/>
            <a:lstStyle/>
            <a:p>
              <a:endParaRPr/>
            </a:p>
          </p:txBody>
        </p:sp>
        <p:sp>
          <p:nvSpPr>
            <p:cNvPr id="4" name="object 4"/>
            <p:cNvSpPr/>
            <p:nvPr/>
          </p:nvSpPr>
          <p:spPr>
            <a:xfrm>
              <a:off x="457199" y="4538472"/>
              <a:ext cx="2667000" cy="2057400"/>
            </a:xfrm>
            <a:custGeom>
              <a:avLst/>
              <a:gdLst/>
              <a:ahLst/>
              <a:cxnLst/>
              <a:rect l="l" t="t" r="r" b="b"/>
              <a:pathLst>
                <a:path w="2667000" h="2057400">
                  <a:moveTo>
                    <a:pt x="0" y="2057400"/>
                  </a:moveTo>
                  <a:lnTo>
                    <a:pt x="2667000" y="2057400"/>
                  </a:lnTo>
                  <a:lnTo>
                    <a:pt x="2667000" y="0"/>
                  </a:lnTo>
                  <a:lnTo>
                    <a:pt x="0" y="0"/>
                  </a:lnTo>
                  <a:lnTo>
                    <a:pt x="0" y="2057400"/>
                  </a:lnTo>
                  <a:close/>
                </a:path>
              </a:pathLst>
            </a:custGeom>
            <a:ln w="9144">
              <a:solidFill>
                <a:srgbClr val="F1F1F1"/>
              </a:solidFill>
            </a:ln>
          </p:spPr>
          <p:txBody>
            <a:bodyPr wrap="square" lIns="0" tIns="0" rIns="0" bIns="0" rtlCol="0"/>
            <a:lstStyle/>
            <a:p>
              <a:endParaRPr/>
            </a:p>
          </p:txBody>
        </p:sp>
      </p:grpSp>
      <p:grpSp>
        <p:nvGrpSpPr>
          <p:cNvPr id="5" name="object 5"/>
          <p:cNvGrpSpPr/>
          <p:nvPr/>
        </p:nvGrpSpPr>
        <p:grpSpPr>
          <a:xfrm>
            <a:off x="3424428" y="3653028"/>
            <a:ext cx="5267325" cy="1838325"/>
            <a:chOff x="3424428" y="3653028"/>
            <a:chExt cx="5267325" cy="1838325"/>
          </a:xfrm>
        </p:grpSpPr>
        <p:sp>
          <p:nvSpPr>
            <p:cNvPr id="6" name="object 6"/>
            <p:cNvSpPr/>
            <p:nvPr/>
          </p:nvSpPr>
          <p:spPr>
            <a:xfrm>
              <a:off x="3429000" y="3657600"/>
              <a:ext cx="5257800" cy="1828800"/>
            </a:xfrm>
            <a:custGeom>
              <a:avLst/>
              <a:gdLst/>
              <a:ahLst/>
              <a:cxnLst/>
              <a:rect l="l" t="t" r="r" b="b"/>
              <a:pathLst>
                <a:path w="5257800" h="1828800">
                  <a:moveTo>
                    <a:pt x="5257800" y="0"/>
                  </a:moveTo>
                  <a:lnTo>
                    <a:pt x="0" y="0"/>
                  </a:lnTo>
                  <a:lnTo>
                    <a:pt x="0" y="1828800"/>
                  </a:lnTo>
                  <a:lnTo>
                    <a:pt x="5257800" y="1828800"/>
                  </a:lnTo>
                  <a:lnTo>
                    <a:pt x="5257800" y="0"/>
                  </a:lnTo>
                  <a:close/>
                </a:path>
              </a:pathLst>
            </a:custGeom>
            <a:solidFill>
              <a:srgbClr val="F1F1F1"/>
            </a:solidFill>
          </p:spPr>
          <p:txBody>
            <a:bodyPr wrap="square" lIns="0" tIns="0" rIns="0" bIns="0" rtlCol="0"/>
            <a:lstStyle/>
            <a:p>
              <a:endParaRPr/>
            </a:p>
          </p:txBody>
        </p:sp>
        <p:sp>
          <p:nvSpPr>
            <p:cNvPr id="7" name="object 7"/>
            <p:cNvSpPr/>
            <p:nvPr/>
          </p:nvSpPr>
          <p:spPr>
            <a:xfrm>
              <a:off x="3429000" y="3657600"/>
              <a:ext cx="5257800" cy="1828800"/>
            </a:xfrm>
            <a:custGeom>
              <a:avLst/>
              <a:gdLst/>
              <a:ahLst/>
              <a:cxnLst/>
              <a:rect l="l" t="t" r="r" b="b"/>
              <a:pathLst>
                <a:path w="5257800" h="1828800">
                  <a:moveTo>
                    <a:pt x="0" y="1828800"/>
                  </a:moveTo>
                  <a:lnTo>
                    <a:pt x="5257800" y="1828800"/>
                  </a:lnTo>
                  <a:lnTo>
                    <a:pt x="5257800" y="0"/>
                  </a:lnTo>
                  <a:lnTo>
                    <a:pt x="0" y="0"/>
                  </a:lnTo>
                  <a:lnTo>
                    <a:pt x="0" y="1828800"/>
                  </a:lnTo>
                  <a:close/>
                </a:path>
              </a:pathLst>
            </a:custGeom>
            <a:ln w="9144">
              <a:solidFill>
                <a:srgbClr val="F1F1F1"/>
              </a:solidFill>
            </a:ln>
          </p:spPr>
          <p:txBody>
            <a:bodyPr wrap="square" lIns="0" tIns="0" rIns="0" bIns="0" rtlCol="0"/>
            <a:lstStyle/>
            <a:p>
              <a:endParaRPr/>
            </a:p>
          </p:txBody>
        </p:sp>
      </p:grpSp>
      <p:grpSp>
        <p:nvGrpSpPr>
          <p:cNvPr id="8" name="object 8"/>
          <p:cNvGrpSpPr/>
          <p:nvPr/>
        </p:nvGrpSpPr>
        <p:grpSpPr>
          <a:xfrm>
            <a:off x="452627" y="1214627"/>
            <a:ext cx="2676525" cy="3209925"/>
            <a:chOff x="452627" y="1214627"/>
            <a:chExt cx="2676525" cy="3209925"/>
          </a:xfrm>
        </p:grpSpPr>
        <p:sp>
          <p:nvSpPr>
            <p:cNvPr id="9" name="object 9"/>
            <p:cNvSpPr/>
            <p:nvPr/>
          </p:nvSpPr>
          <p:spPr>
            <a:xfrm>
              <a:off x="457199" y="1219199"/>
              <a:ext cx="2667000" cy="3200400"/>
            </a:xfrm>
            <a:custGeom>
              <a:avLst/>
              <a:gdLst/>
              <a:ahLst/>
              <a:cxnLst/>
              <a:rect l="l" t="t" r="r" b="b"/>
              <a:pathLst>
                <a:path w="2667000" h="3200400">
                  <a:moveTo>
                    <a:pt x="2667000" y="0"/>
                  </a:moveTo>
                  <a:lnTo>
                    <a:pt x="0" y="0"/>
                  </a:lnTo>
                  <a:lnTo>
                    <a:pt x="0" y="3200400"/>
                  </a:lnTo>
                  <a:lnTo>
                    <a:pt x="2667000" y="3200400"/>
                  </a:lnTo>
                  <a:lnTo>
                    <a:pt x="2667000" y="0"/>
                  </a:lnTo>
                  <a:close/>
                </a:path>
              </a:pathLst>
            </a:custGeom>
            <a:solidFill>
              <a:srgbClr val="F1F1F1"/>
            </a:solidFill>
          </p:spPr>
          <p:txBody>
            <a:bodyPr wrap="square" lIns="0" tIns="0" rIns="0" bIns="0" rtlCol="0"/>
            <a:lstStyle/>
            <a:p>
              <a:endParaRPr/>
            </a:p>
          </p:txBody>
        </p:sp>
        <p:sp>
          <p:nvSpPr>
            <p:cNvPr id="10" name="object 10"/>
            <p:cNvSpPr/>
            <p:nvPr/>
          </p:nvSpPr>
          <p:spPr>
            <a:xfrm>
              <a:off x="457199" y="1219199"/>
              <a:ext cx="2667000" cy="3200400"/>
            </a:xfrm>
            <a:custGeom>
              <a:avLst/>
              <a:gdLst/>
              <a:ahLst/>
              <a:cxnLst/>
              <a:rect l="l" t="t" r="r" b="b"/>
              <a:pathLst>
                <a:path w="2667000" h="3200400">
                  <a:moveTo>
                    <a:pt x="0" y="3200400"/>
                  </a:moveTo>
                  <a:lnTo>
                    <a:pt x="2667000" y="3200400"/>
                  </a:lnTo>
                  <a:lnTo>
                    <a:pt x="2667000" y="0"/>
                  </a:lnTo>
                  <a:lnTo>
                    <a:pt x="0" y="0"/>
                  </a:lnTo>
                  <a:lnTo>
                    <a:pt x="0" y="3200400"/>
                  </a:lnTo>
                  <a:close/>
                </a:path>
              </a:pathLst>
            </a:custGeom>
            <a:ln w="9144">
              <a:solidFill>
                <a:srgbClr val="F1F1F1"/>
              </a:solidFill>
            </a:ln>
          </p:spPr>
          <p:txBody>
            <a:bodyPr wrap="square" lIns="0" tIns="0" rIns="0" bIns="0" rtlCol="0"/>
            <a:lstStyle/>
            <a:p>
              <a:endParaRPr/>
            </a:p>
          </p:txBody>
        </p:sp>
      </p:grpSp>
      <p:grpSp>
        <p:nvGrpSpPr>
          <p:cNvPr id="11" name="object 11"/>
          <p:cNvGrpSpPr/>
          <p:nvPr/>
        </p:nvGrpSpPr>
        <p:grpSpPr>
          <a:xfrm>
            <a:off x="3424428" y="1214627"/>
            <a:ext cx="5267325" cy="2295525"/>
            <a:chOff x="3424428" y="1214627"/>
            <a:chExt cx="5267325" cy="2295525"/>
          </a:xfrm>
        </p:grpSpPr>
        <p:sp>
          <p:nvSpPr>
            <p:cNvPr id="12" name="object 12"/>
            <p:cNvSpPr/>
            <p:nvPr/>
          </p:nvSpPr>
          <p:spPr>
            <a:xfrm>
              <a:off x="3429000" y="1219199"/>
              <a:ext cx="5257800" cy="2286000"/>
            </a:xfrm>
            <a:custGeom>
              <a:avLst/>
              <a:gdLst/>
              <a:ahLst/>
              <a:cxnLst/>
              <a:rect l="l" t="t" r="r" b="b"/>
              <a:pathLst>
                <a:path w="5257800" h="2286000">
                  <a:moveTo>
                    <a:pt x="5257800" y="0"/>
                  </a:moveTo>
                  <a:lnTo>
                    <a:pt x="0" y="0"/>
                  </a:lnTo>
                  <a:lnTo>
                    <a:pt x="0" y="2286000"/>
                  </a:lnTo>
                  <a:lnTo>
                    <a:pt x="5257800" y="2286000"/>
                  </a:lnTo>
                  <a:lnTo>
                    <a:pt x="5257800" y="0"/>
                  </a:lnTo>
                  <a:close/>
                </a:path>
              </a:pathLst>
            </a:custGeom>
            <a:solidFill>
              <a:srgbClr val="F1F1F1"/>
            </a:solidFill>
          </p:spPr>
          <p:txBody>
            <a:bodyPr wrap="square" lIns="0" tIns="0" rIns="0" bIns="0" rtlCol="0"/>
            <a:lstStyle/>
            <a:p>
              <a:endParaRPr/>
            </a:p>
          </p:txBody>
        </p:sp>
        <p:sp>
          <p:nvSpPr>
            <p:cNvPr id="13" name="object 13"/>
            <p:cNvSpPr/>
            <p:nvPr/>
          </p:nvSpPr>
          <p:spPr>
            <a:xfrm>
              <a:off x="3429000" y="1219199"/>
              <a:ext cx="5257800" cy="2286000"/>
            </a:xfrm>
            <a:custGeom>
              <a:avLst/>
              <a:gdLst/>
              <a:ahLst/>
              <a:cxnLst/>
              <a:rect l="l" t="t" r="r" b="b"/>
              <a:pathLst>
                <a:path w="5257800" h="2286000">
                  <a:moveTo>
                    <a:pt x="0" y="2286000"/>
                  </a:moveTo>
                  <a:lnTo>
                    <a:pt x="5257800" y="2286000"/>
                  </a:lnTo>
                  <a:lnTo>
                    <a:pt x="5257800" y="0"/>
                  </a:lnTo>
                  <a:lnTo>
                    <a:pt x="0" y="0"/>
                  </a:lnTo>
                  <a:lnTo>
                    <a:pt x="0" y="2286000"/>
                  </a:lnTo>
                  <a:close/>
                </a:path>
              </a:pathLst>
            </a:custGeom>
            <a:ln w="9144">
              <a:solidFill>
                <a:srgbClr val="F1F1F1"/>
              </a:solidFill>
            </a:ln>
          </p:spPr>
          <p:txBody>
            <a:bodyPr wrap="square" lIns="0" tIns="0" rIns="0" bIns="0" rtlCol="0"/>
            <a:lstStyle/>
            <a:p>
              <a:endParaRPr/>
            </a:p>
          </p:txBody>
        </p:sp>
        <p:sp>
          <p:nvSpPr>
            <p:cNvPr id="14" name="object 14"/>
            <p:cNvSpPr/>
            <p:nvPr/>
          </p:nvSpPr>
          <p:spPr>
            <a:xfrm>
              <a:off x="3581400" y="1371599"/>
              <a:ext cx="2011679" cy="1905000"/>
            </a:xfrm>
            <a:prstGeom prst="rect">
              <a:avLst/>
            </a:prstGeom>
            <a:blipFill>
              <a:blip r:embed="rId2" cstate="print"/>
              <a:stretch>
                <a:fillRect/>
              </a:stretch>
            </a:blipFill>
          </p:spPr>
          <p:txBody>
            <a:bodyPr wrap="square" lIns="0" tIns="0" rIns="0" bIns="0" rtlCol="0"/>
            <a:lstStyle/>
            <a:p>
              <a:endParaRPr/>
            </a:p>
          </p:txBody>
        </p:sp>
      </p:grpSp>
      <p:sp>
        <p:nvSpPr>
          <p:cNvPr id="15" name="object 15"/>
          <p:cNvSpPr/>
          <p:nvPr/>
        </p:nvSpPr>
        <p:spPr>
          <a:xfrm>
            <a:off x="76200" y="626363"/>
            <a:ext cx="533400" cy="533400"/>
          </a:xfrm>
          <a:custGeom>
            <a:avLst/>
            <a:gdLst/>
            <a:ahLst/>
            <a:cxnLst/>
            <a:rect l="l" t="t" r="r" b="b"/>
            <a:pathLst>
              <a:path w="533400" h="533400">
                <a:moveTo>
                  <a:pt x="266700" y="0"/>
                </a:moveTo>
                <a:lnTo>
                  <a:pt x="218760" y="4296"/>
                </a:lnTo>
                <a:lnTo>
                  <a:pt x="173639" y="16682"/>
                </a:lnTo>
                <a:lnTo>
                  <a:pt x="132091" y="36406"/>
                </a:lnTo>
                <a:lnTo>
                  <a:pt x="94868" y="62716"/>
                </a:lnTo>
                <a:lnTo>
                  <a:pt x="62724" y="94858"/>
                </a:lnTo>
                <a:lnTo>
                  <a:pt x="36412" y="132080"/>
                </a:lnTo>
                <a:lnTo>
                  <a:pt x="16685" y="173629"/>
                </a:lnTo>
                <a:lnTo>
                  <a:pt x="4296" y="218753"/>
                </a:lnTo>
                <a:lnTo>
                  <a:pt x="0" y="266700"/>
                </a:lnTo>
                <a:lnTo>
                  <a:pt x="4296" y="314646"/>
                </a:lnTo>
                <a:lnTo>
                  <a:pt x="16685" y="359770"/>
                </a:lnTo>
                <a:lnTo>
                  <a:pt x="36412" y="401320"/>
                </a:lnTo>
                <a:lnTo>
                  <a:pt x="62724" y="438541"/>
                </a:lnTo>
                <a:lnTo>
                  <a:pt x="94868" y="470683"/>
                </a:lnTo>
                <a:lnTo>
                  <a:pt x="132091" y="496993"/>
                </a:lnTo>
                <a:lnTo>
                  <a:pt x="173639" y="516717"/>
                </a:lnTo>
                <a:lnTo>
                  <a:pt x="218760" y="529103"/>
                </a:lnTo>
                <a:lnTo>
                  <a:pt x="266700" y="533400"/>
                </a:lnTo>
                <a:lnTo>
                  <a:pt x="314639" y="529103"/>
                </a:lnTo>
                <a:lnTo>
                  <a:pt x="359760" y="516717"/>
                </a:lnTo>
                <a:lnTo>
                  <a:pt x="401308" y="496993"/>
                </a:lnTo>
                <a:lnTo>
                  <a:pt x="438531" y="470683"/>
                </a:lnTo>
                <a:lnTo>
                  <a:pt x="470675" y="438541"/>
                </a:lnTo>
                <a:lnTo>
                  <a:pt x="496987" y="401319"/>
                </a:lnTo>
                <a:lnTo>
                  <a:pt x="516714" y="359770"/>
                </a:lnTo>
                <a:lnTo>
                  <a:pt x="529103" y="314646"/>
                </a:lnTo>
                <a:lnTo>
                  <a:pt x="533400" y="266700"/>
                </a:lnTo>
                <a:lnTo>
                  <a:pt x="529103" y="218753"/>
                </a:lnTo>
                <a:lnTo>
                  <a:pt x="516714" y="173629"/>
                </a:lnTo>
                <a:lnTo>
                  <a:pt x="496987" y="132079"/>
                </a:lnTo>
                <a:lnTo>
                  <a:pt x="470675" y="94858"/>
                </a:lnTo>
                <a:lnTo>
                  <a:pt x="438531" y="62716"/>
                </a:lnTo>
                <a:lnTo>
                  <a:pt x="401308" y="36406"/>
                </a:lnTo>
                <a:lnTo>
                  <a:pt x="359760" y="16682"/>
                </a:lnTo>
                <a:lnTo>
                  <a:pt x="314639" y="4296"/>
                </a:lnTo>
                <a:lnTo>
                  <a:pt x="266700" y="0"/>
                </a:lnTo>
                <a:close/>
              </a:path>
            </a:pathLst>
          </a:custGeom>
          <a:solidFill>
            <a:srgbClr val="FFC000"/>
          </a:solidFill>
        </p:spPr>
        <p:txBody>
          <a:bodyPr wrap="square" lIns="0" tIns="0" rIns="0" bIns="0" rtlCol="0"/>
          <a:lstStyle/>
          <a:p>
            <a:endParaRPr/>
          </a:p>
        </p:txBody>
      </p:sp>
      <p:sp>
        <p:nvSpPr>
          <p:cNvPr id="16" name="object 16"/>
          <p:cNvSpPr txBox="1">
            <a:spLocks noGrp="1"/>
          </p:cNvSpPr>
          <p:nvPr>
            <p:ph type="title"/>
          </p:nvPr>
        </p:nvSpPr>
        <p:spPr>
          <a:xfrm>
            <a:off x="259486" y="696925"/>
            <a:ext cx="3984980" cy="377190"/>
          </a:xfrm>
          <a:prstGeom prst="rect">
            <a:avLst/>
          </a:prstGeom>
        </p:spPr>
        <p:txBody>
          <a:bodyPr vert="horz" wrap="square" lIns="0" tIns="13335" rIns="0" bIns="0" rtlCol="0">
            <a:spAutoFit/>
          </a:bodyPr>
          <a:lstStyle/>
          <a:p>
            <a:pPr marL="12700">
              <a:lnSpc>
                <a:spcPct val="100000"/>
              </a:lnSpc>
              <a:spcBef>
                <a:spcPts val="105"/>
              </a:spcBef>
              <a:tabLst>
                <a:tab pos="475615" algn="l"/>
              </a:tabLst>
            </a:pPr>
            <a:r>
              <a:rPr sz="3000" b="1" baseline="1388" dirty="0">
                <a:solidFill>
                  <a:srgbClr val="000000"/>
                </a:solidFill>
                <a:latin typeface="Arial"/>
                <a:cs typeface="Arial"/>
              </a:rPr>
              <a:t>4	</a:t>
            </a:r>
            <a:r>
              <a:rPr sz="2300" b="1" spc="-60" dirty="0">
                <a:solidFill>
                  <a:srgbClr val="000000"/>
                </a:solidFill>
                <a:latin typeface="Carlito"/>
                <a:cs typeface="Carlito"/>
              </a:rPr>
              <a:t>WATER</a:t>
            </a:r>
            <a:r>
              <a:rPr sz="2300" b="1" spc="-80" dirty="0">
                <a:solidFill>
                  <a:srgbClr val="000000"/>
                </a:solidFill>
                <a:latin typeface="Carlito"/>
                <a:cs typeface="Carlito"/>
              </a:rPr>
              <a:t> </a:t>
            </a:r>
            <a:r>
              <a:rPr sz="2300" b="1" spc="-5" dirty="0">
                <a:solidFill>
                  <a:srgbClr val="000000"/>
                </a:solidFill>
                <a:latin typeface="Carlito"/>
                <a:cs typeface="Carlito"/>
              </a:rPr>
              <a:t>MANAGEMENT</a:t>
            </a:r>
            <a:endParaRPr sz="2300" dirty="0">
              <a:latin typeface="Carlito"/>
              <a:cs typeface="Carlito"/>
            </a:endParaRPr>
          </a:p>
        </p:txBody>
      </p:sp>
      <p:sp>
        <p:nvSpPr>
          <p:cNvPr id="17" name="object 17"/>
          <p:cNvSpPr/>
          <p:nvPr/>
        </p:nvSpPr>
        <p:spPr>
          <a:xfrm>
            <a:off x="762000" y="1371600"/>
            <a:ext cx="2057400" cy="1863852"/>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452627" y="1214628"/>
            <a:ext cx="2823973" cy="3204972"/>
          </a:xfrm>
          <a:prstGeom prst="rect">
            <a:avLst/>
          </a:prstGeom>
        </p:spPr>
        <p:txBody>
          <a:bodyPr vert="horz" wrap="square" lIns="0" tIns="0" rIns="0" bIns="0" rtlCol="0">
            <a:spAutoFit/>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55"/>
              </a:spcBef>
            </a:pPr>
            <a:endParaRPr sz="1700" dirty="0">
              <a:latin typeface="Times New Roman"/>
              <a:cs typeface="Times New Roman"/>
            </a:endParaRPr>
          </a:p>
          <a:p>
            <a:pPr marL="423545" indent="-175895">
              <a:lnSpc>
                <a:spcPct val="100000"/>
              </a:lnSpc>
              <a:buFont typeface="Arial"/>
              <a:buChar char="•"/>
              <a:tabLst>
                <a:tab pos="424180" algn="l"/>
              </a:tabLst>
            </a:pPr>
            <a:r>
              <a:rPr sz="1600" spc="-15" dirty="0">
                <a:latin typeface="Carlito"/>
                <a:cs typeface="Carlito"/>
              </a:rPr>
              <a:t>Storage </a:t>
            </a:r>
            <a:r>
              <a:rPr sz="1600" spc="-5" dirty="0">
                <a:latin typeface="Carlito"/>
                <a:cs typeface="Carlito"/>
              </a:rPr>
              <a:t>pond with </a:t>
            </a:r>
            <a:r>
              <a:rPr sz="1600" spc="-10" dirty="0">
                <a:latin typeface="Carlito"/>
                <a:cs typeface="Carlito"/>
              </a:rPr>
              <a:t>24</a:t>
            </a:r>
            <a:r>
              <a:rPr sz="1600" spc="10" dirty="0">
                <a:latin typeface="Carlito"/>
                <a:cs typeface="Carlito"/>
              </a:rPr>
              <a:t> </a:t>
            </a:r>
            <a:r>
              <a:rPr sz="1600" spc="-10" dirty="0">
                <a:latin typeface="Carlito"/>
                <a:cs typeface="Carlito"/>
              </a:rPr>
              <a:t>Lakh</a:t>
            </a:r>
            <a:endParaRPr sz="1600" dirty="0">
              <a:latin typeface="Carlito"/>
              <a:cs typeface="Carlito"/>
            </a:endParaRPr>
          </a:p>
          <a:p>
            <a:pPr marL="423545">
              <a:lnSpc>
                <a:spcPct val="100000"/>
              </a:lnSpc>
              <a:spcBef>
                <a:spcPts val="5"/>
              </a:spcBef>
            </a:pPr>
            <a:r>
              <a:rPr sz="1600" spc="-5" dirty="0">
                <a:latin typeface="Carlito"/>
                <a:cs typeface="Carlito"/>
              </a:rPr>
              <a:t>liter </a:t>
            </a:r>
            <a:r>
              <a:rPr sz="1600" spc="-15" dirty="0">
                <a:latin typeface="Carlito"/>
                <a:cs typeface="Carlito"/>
              </a:rPr>
              <a:t>storage</a:t>
            </a:r>
            <a:r>
              <a:rPr sz="1600" spc="-25" dirty="0">
                <a:latin typeface="Carlito"/>
                <a:cs typeface="Carlito"/>
              </a:rPr>
              <a:t> </a:t>
            </a:r>
            <a:r>
              <a:rPr sz="1600" spc="-5" dirty="0">
                <a:latin typeface="Carlito"/>
                <a:cs typeface="Carlito"/>
              </a:rPr>
              <a:t>capacity</a:t>
            </a:r>
            <a:endParaRPr sz="1600" dirty="0">
              <a:latin typeface="Carlito"/>
              <a:cs typeface="Carlito"/>
            </a:endParaRPr>
          </a:p>
          <a:p>
            <a:pPr marL="423545" marR="245110" indent="-175895">
              <a:lnSpc>
                <a:spcPct val="100000"/>
              </a:lnSpc>
              <a:buFont typeface="Arial"/>
              <a:buChar char="•"/>
              <a:tabLst>
                <a:tab pos="424180" algn="l"/>
              </a:tabLst>
            </a:pPr>
            <a:r>
              <a:rPr sz="1600" spc="-10" dirty="0">
                <a:latin typeface="Carlito"/>
                <a:cs typeface="Carlito"/>
              </a:rPr>
              <a:t>Suffices irrigation  requirements </a:t>
            </a:r>
            <a:r>
              <a:rPr sz="1600" spc="-5" dirty="0">
                <a:latin typeface="Carlito"/>
                <a:cs typeface="Carlito"/>
              </a:rPr>
              <a:t>of 15</a:t>
            </a:r>
            <a:r>
              <a:rPr sz="1600" spc="-10" dirty="0">
                <a:latin typeface="Carlito"/>
                <a:cs typeface="Carlito"/>
              </a:rPr>
              <a:t> </a:t>
            </a:r>
            <a:r>
              <a:rPr sz="1600" spc="-15" dirty="0">
                <a:latin typeface="Carlito"/>
                <a:cs typeface="Carlito"/>
              </a:rPr>
              <a:t>days</a:t>
            </a:r>
            <a:endParaRPr sz="1600" dirty="0">
              <a:latin typeface="Carlito"/>
              <a:cs typeface="Carlito"/>
            </a:endParaRPr>
          </a:p>
        </p:txBody>
      </p:sp>
      <p:sp>
        <p:nvSpPr>
          <p:cNvPr id="19" name="object 19"/>
          <p:cNvSpPr txBox="1">
            <a:spLocks noGrp="1"/>
          </p:cNvSpPr>
          <p:nvPr>
            <p:ph type="body" idx="1"/>
          </p:nvPr>
        </p:nvSpPr>
        <p:spPr>
          <a:prstGeom prst="rect">
            <a:avLst/>
          </a:prstGeom>
        </p:spPr>
        <p:txBody>
          <a:bodyPr vert="horz" wrap="square" lIns="0" tIns="147320" rIns="0" bIns="0" rtlCol="0">
            <a:spAutoFit/>
          </a:bodyPr>
          <a:lstStyle/>
          <a:p>
            <a:pPr marL="5410835" marR="193040" indent="-175260">
              <a:lnSpc>
                <a:spcPct val="100000"/>
              </a:lnSpc>
              <a:spcBef>
                <a:spcPts val="1160"/>
              </a:spcBef>
              <a:buFont typeface="Arial"/>
              <a:buChar char="•"/>
              <a:tabLst>
                <a:tab pos="5412105" algn="l"/>
              </a:tabLst>
            </a:pPr>
            <a:r>
              <a:rPr spc="-5" dirty="0"/>
              <a:t>Inline Drip irrigation that gives  </a:t>
            </a:r>
            <a:r>
              <a:rPr spc="-10" dirty="0"/>
              <a:t>water </a:t>
            </a:r>
            <a:r>
              <a:rPr spc="-5" dirty="0"/>
              <a:t>without </a:t>
            </a:r>
            <a:r>
              <a:rPr spc="-10" dirty="0"/>
              <a:t>any pressure loss  </a:t>
            </a:r>
            <a:r>
              <a:rPr spc="-5" dirty="0"/>
              <a:t>with change in land</a:t>
            </a:r>
            <a:r>
              <a:rPr spc="-55" dirty="0"/>
              <a:t> </a:t>
            </a:r>
            <a:r>
              <a:rPr spc="-10" dirty="0"/>
              <a:t>gradient</a:t>
            </a:r>
          </a:p>
          <a:p>
            <a:pPr marL="5410835" marR="98425" indent="-175260">
              <a:lnSpc>
                <a:spcPct val="100000"/>
              </a:lnSpc>
              <a:buFont typeface="Arial"/>
              <a:buChar char="•"/>
              <a:tabLst>
                <a:tab pos="5412105" algn="l"/>
              </a:tabLst>
            </a:pPr>
            <a:r>
              <a:rPr spc="-10" dirty="0"/>
              <a:t>Self </a:t>
            </a:r>
            <a:r>
              <a:rPr spc="-5" dirty="0"/>
              <a:t>cleaning </a:t>
            </a:r>
            <a:r>
              <a:rPr spc="-15" dirty="0"/>
              <a:t>system </a:t>
            </a:r>
            <a:r>
              <a:rPr spc="-5" dirty="0"/>
              <a:t>that </a:t>
            </a:r>
            <a:r>
              <a:rPr spc="-10" dirty="0"/>
              <a:t>ensures  water reaches every </a:t>
            </a:r>
            <a:r>
              <a:rPr spc="-5" dirty="0"/>
              <a:t>plant </a:t>
            </a:r>
            <a:r>
              <a:rPr spc="-10" dirty="0"/>
              <a:t>at </a:t>
            </a:r>
            <a:r>
              <a:rPr dirty="0"/>
              <a:t>all  </a:t>
            </a:r>
            <a:r>
              <a:rPr spc="-5" dirty="0"/>
              <a:t>times</a:t>
            </a:r>
          </a:p>
        </p:txBody>
      </p:sp>
      <p:sp>
        <p:nvSpPr>
          <p:cNvPr id="20" name="object 20"/>
          <p:cNvSpPr/>
          <p:nvPr/>
        </p:nvSpPr>
        <p:spPr>
          <a:xfrm>
            <a:off x="3657600" y="3810000"/>
            <a:ext cx="2464307" cy="1219200"/>
          </a:xfrm>
          <a:prstGeom prst="rect">
            <a:avLst/>
          </a:prstGeom>
          <a:blipFill>
            <a:blip r:embed="rId4" cstate="print"/>
            <a:stretch>
              <a:fillRect/>
            </a:stretch>
          </a:blipFill>
        </p:spPr>
        <p:txBody>
          <a:bodyPr wrap="square" lIns="0" tIns="0" rIns="0" bIns="0" rtlCol="0"/>
          <a:lstStyle/>
          <a:p>
            <a:endParaRPr/>
          </a:p>
        </p:txBody>
      </p:sp>
      <p:sp>
        <p:nvSpPr>
          <p:cNvPr id="21" name="object 21"/>
          <p:cNvSpPr txBox="1"/>
          <p:nvPr/>
        </p:nvSpPr>
        <p:spPr>
          <a:xfrm>
            <a:off x="3424428" y="3653029"/>
            <a:ext cx="5414772" cy="1678023"/>
          </a:xfrm>
          <a:prstGeom prst="rect">
            <a:avLst/>
          </a:prstGeom>
        </p:spPr>
        <p:txBody>
          <a:bodyPr vert="horz" wrap="square" lIns="0" tIns="635" rIns="0" bIns="0" rtlCol="0">
            <a:spAutoFit/>
          </a:bodyPr>
          <a:lstStyle/>
          <a:p>
            <a:pPr>
              <a:lnSpc>
                <a:spcPct val="100000"/>
              </a:lnSpc>
              <a:spcBef>
                <a:spcPts val="5"/>
              </a:spcBef>
            </a:pPr>
            <a:endParaRPr sz="1300" dirty="0">
              <a:latin typeface="Times New Roman"/>
              <a:cs typeface="Times New Roman"/>
            </a:endParaRPr>
          </a:p>
          <a:p>
            <a:pPr marL="2939415" marR="121285" indent="-175260">
              <a:lnSpc>
                <a:spcPct val="100000"/>
              </a:lnSpc>
              <a:buFont typeface="Arial"/>
              <a:buChar char="•"/>
              <a:tabLst>
                <a:tab pos="2940050" algn="l"/>
              </a:tabLst>
            </a:pPr>
            <a:r>
              <a:rPr sz="1600" spc="-5" dirty="0">
                <a:latin typeface="Carlito"/>
                <a:cs typeface="Carlito"/>
              </a:rPr>
              <a:t>Mulching </a:t>
            </a:r>
            <a:r>
              <a:rPr sz="1600" spc="-10" dirty="0">
                <a:latin typeface="Carlito"/>
                <a:cs typeface="Carlito"/>
              </a:rPr>
              <a:t>sheet </a:t>
            </a:r>
            <a:r>
              <a:rPr sz="1600" spc="-15" dirty="0">
                <a:latin typeface="Carlito"/>
                <a:cs typeface="Carlito"/>
              </a:rPr>
              <a:t>preventing  </a:t>
            </a:r>
            <a:r>
              <a:rPr sz="1600" spc="-10" dirty="0">
                <a:latin typeface="Carlito"/>
                <a:cs typeface="Carlito"/>
              </a:rPr>
              <a:t>water </a:t>
            </a:r>
            <a:r>
              <a:rPr sz="1600" spc="-15" dirty="0">
                <a:latin typeface="Carlito"/>
                <a:cs typeface="Carlito"/>
              </a:rPr>
              <a:t>evaporation </a:t>
            </a:r>
            <a:r>
              <a:rPr sz="1600" spc="-5" dirty="0">
                <a:latin typeface="Carlito"/>
                <a:cs typeface="Carlito"/>
              </a:rPr>
              <a:t>and  </a:t>
            </a:r>
            <a:r>
              <a:rPr sz="1600" spc="-10" dirty="0">
                <a:latin typeface="Carlito"/>
                <a:cs typeface="Carlito"/>
              </a:rPr>
              <a:t>increase water</a:t>
            </a:r>
            <a:r>
              <a:rPr sz="1600" spc="-5" dirty="0">
                <a:latin typeface="Carlito"/>
                <a:cs typeface="Carlito"/>
              </a:rPr>
              <a:t> </a:t>
            </a:r>
            <a:r>
              <a:rPr sz="1600" spc="-10" dirty="0">
                <a:latin typeface="Carlito"/>
                <a:cs typeface="Carlito"/>
              </a:rPr>
              <a:t>availability</a:t>
            </a:r>
            <a:endParaRPr sz="1600" dirty="0">
              <a:latin typeface="Carlito"/>
              <a:cs typeface="Carlito"/>
            </a:endParaRPr>
          </a:p>
          <a:p>
            <a:pPr marL="2939415" marR="548005" indent="-175260">
              <a:lnSpc>
                <a:spcPct val="100000"/>
              </a:lnSpc>
              <a:buFont typeface="Arial"/>
              <a:buChar char="•"/>
              <a:tabLst>
                <a:tab pos="2940050" algn="l"/>
              </a:tabLst>
            </a:pPr>
            <a:r>
              <a:rPr sz="1600" spc="-10" dirty="0">
                <a:latin typeface="Carlito"/>
                <a:cs typeface="Carlito"/>
              </a:rPr>
              <a:t>Minimizes weeds </a:t>
            </a:r>
            <a:r>
              <a:rPr sz="1600" spc="-5" dirty="0">
                <a:latin typeface="Carlito"/>
                <a:cs typeface="Carlito"/>
              </a:rPr>
              <a:t>and  </a:t>
            </a:r>
            <a:r>
              <a:rPr sz="1600" spc="-10" dirty="0">
                <a:latin typeface="Carlito"/>
                <a:cs typeface="Carlito"/>
              </a:rPr>
              <a:t>hence </a:t>
            </a:r>
            <a:r>
              <a:rPr sz="1600" spc="-5" dirty="0">
                <a:latin typeface="Carlito"/>
                <a:cs typeface="Carlito"/>
              </a:rPr>
              <a:t>labor </a:t>
            </a:r>
            <a:r>
              <a:rPr sz="1600" spc="-15" dirty="0">
                <a:latin typeface="Carlito"/>
                <a:cs typeface="Carlito"/>
              </a:rPr>
              <a:t>for </a:t>
            </a:r>
            <a:r>
              <a:rPr sz="1600" dirty="0">
                <a:latin typeface="Carlito"/>
                <a:cs typeface="Carlito"/>
              </a:rPr>
              <a:t>de-  </a:t>
            </a:r>
            <a:r>
              <a:rPr sz="1600" spc="-10" dirty="0">
                <a:latin typeface="Carlito"/>
                <a:cs typeface="Carlito"/>
              </a:rPr>
              <a:t>weeding</a:t>
            </a:r>
            <a:endParaRPr sz="1600" dirty="0">
              <a:latin typeface="Carlito"/>
              <a:cs typeface="Carlito"/>
            </a:endParaRPr>
          </a:p>
        </p:txBody>
      </p:sp>
      <p:sp>
        <p:nvSpPr>
          <p:cNvPr id="22" name="object 22"/>
          <p:cNvSpPr/>
          <p:nvPr/>
        </p:nvSpPr>
        <p:spPr>
          <a:xfrm>
            <a:off x="762000" y="4572000"/>
            <a:ext cx="2057400" cy="1432560"/>
          </a:xfrm>
          <a:prstGeom prst="rect">
            <a:avLst/>
          </a:prstGeom>
          <a:blipFill>
            <a:blip r:embed="rId5" cstate="print"/>
            <a:stretch>
              <a:fillRect/>
            </a:stretch>
          </a:blipFill>
        </p:spPr>
        <p:txBody>
          <a:bodyPr wrap="square" lIns="0" tIns="0" rIns="0" bIns="0" rtlCol="0"/>
          <a:lstStyle/>
          <a:p>
            <a:endParaRPr/>
          </a:p>
        </p:txBody>
      </p:sp>
      <p:sp>
        <p:nvSpPr>
          <p:cNvPr id="23" name="object 23"/>
          <p:cNvSpPr txBox="1"/>
          <p:nvPr/>
        </p:nvSpPr>
        <p:spPr>
          <a:xfrm>
            <a:off x="452627" y="4533900"/>
            <a:ext cx="2823973" cy="2171700"/>
          </a:xfrm>
          <a:prstGeom prst="rect">
            <a:avLst/>
          </a:prstGeom>
        </p:spPr>
        <p:txBody>
          <a:bodyPr vert="horz" wrap="square" lIns="0" tIns="0" rIns="0" bIns="0" rtlCol="0">
            <a:spAutoFit/>
          </a:bodyPr>
          <a:lstStyle/>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marL="423545" marR="280670" indent="-175895">
              <a:lnSpc>
                <a:spcPct val="100000"/>
              </a:lnSpc>
              <a:spcBef>
                <a:spcPts val="1245"/>
              </a:spcBef>
              <a:buFont typeface="Arial"/>
              <a:buChar char="•"/>
              <a:tabLst>
                <a:tab pos="424180" algn="l"/>
              </a:tabLst>
            </a:pPr>
            <a:r>
              <a:rPr sz="1600" spc="-10" dirty="0">
                <a:latin typeface="Carlito"/>
                <a:cs typeface="Carlito"/>
              </a:rPr>
              <a:t>Rainwater harvesting to  </a:t>
            </a:r>
            <a:r>
              <a:rPr sz="1600" spc="-15" dirty="0">
                <a:latin typeface="Carlito"/>
                <a:cs typeface="Carlito"/>
              </a:rPr>
              <a:t>recharge </a:t>
            </a:r>
            <a:r>
              <a:rPr sz="1600" spc="-5" dirty="0">
                <a:latin typeface="Carlito"/>
                <a:cs typeface="Carlito"/>
              </a:rPr>
              <a:t>the</a:t>
            </a:r>
            <a:r>
              <a:rPr sz="1600" spc="10" dirty="0">
                <a:latin typeface="Carlito"/>
                <a:cs typeface="Carlito"/>
              </a:rPr>
              <a:t> </a:t>
            </a:r>
            <a:r>
              <a:rPr sz="1600" spc="-10" dirty="0">
                <a:latin typeface="Carlito"/>
                <a:cs typeface="Carlito"/>
              </a:rPr>
              <a:t>borewells</a:t>
            </a:r>
            <a:endParaRPr sz="1600" dirty="0">
              <a:latin typeface="Carlito"/>
              <a:cs typeface="Carlito"/>
            </a:endParaRPr>
          </a:p>
        </p:txBody>
      </p:sp>
      <p:grpSp>
        <p:nvGrpSpPr>
          <p:cNvPr id="24" name="object 24"/>
          <p:cNvGrpSpPr/>
          <p:nvPr/>
        </p:nvGrpSpPr>
        <p:grpSpPr>
          <a:xfrm>
            <a:off x="4026408" y="5702808"/>
            <a:ext cx="4140835" cy="864235"/>
            <a:chOff x="4026408" y="5702808"/>
            <a:chExt cx="4140835" cy="864235"/>
          </a:xfrm>
        </p:grpSpPr>
        <p:sp>
          <p:nvSpPr>
            <p:cNvPr id="25" name="object 25"/>
            <p:cNvSpPr/>
            <p:nvPr/>
          </p:nvSpPr>
          <p:spPr>
            <a:xfrm>
              <a:off x="4039362" y="5715762"/>
              <a:ext cx="4114800" cy="838200"/>
            </a:xfrm>
            <a:custGeom>
              <a:avLst/>
              <a:gdLst/>
              <a:ahLst/>
              <a:cxnLst/>
              <a:rect l="l" t="t" r="r" b="b"/>
              <a:pathLst>
                <a:path w="4114800" h="838200">
                  <a:moveTo>
                    <a:pt x="3975099" y="0"/>
                  </a:moveTo>
                  <a:lnTo>
                    <a:pt x="139700" y="0"/>
                  </a:lnTo>
                  <a:lnTo>
                    <a:pt x="95520" y="7122"/>
                  </a:lnTo>
                  <a:lnTo>
                    <a:pt x="57168" y="26954"/>
                  </a:lnTo>
                  <a:lnTo>
                    <a:pt x="26936" y="57195"/>
                  </a:lnTo>
                  <a:lnTo>
                    <a:pt x="7116" y="95544"/>
                  </a:lnTo>
                  <a:lnTo>
                    <a:pt x="0" y="139700"/>
                  </a:lnTo>
                  <a:lnTo>
                    <a:pt x="0" y="698500"/>
                  </a:lnTo>
                  <a:lnTo>
                    <a:pt x="7116" y="742655"/>
                  </a:lnTo>
                  <a:lnTo>
                    <a:pt x="26936" y="781004"/>
                  </a:lnTo>
                  <a:lnTo>
                    <a:pt x="57168" y="811245"/>
                  </a:lnTo>
                  <a:lnTo>
                    <a:pt x="95520" y="831077"/>
                  </a:lnTo>
                  <a:lnTo>
                    <a:pt x="139700" y="838200"/>
                  </a:lnTo>
                  <a:lnTo>
                    <a:pt x="3975099" y="838200"/>
                  </a:lnTo>
                  <a:lnTo>
                    <a:pt x="4019279" y="831077"/>
                  </a:lnTo>
                  <a:lnTo>
                    <a:pt x="4057631" y="811245"/>
                  </a:lnTo>
                  <a:lnTo>
                    <a:pt x="4087863" y="781004"/>
                  </a:lnTo>
                  <a:lnTo>
                    <a:pt x="4107683" y="742655"/>
                  </a:lnTo>
                  <a:lnTo>
                    <a:pt x="4114799" y="698500"/>
                  </a:lnTo>
                  <a:lnTo>
                    <a:pt x="4114799" y="139700"/>
                  </a:lnTo>
                  <a:lnTo>
                    <a:pt x="4107683" y="95544"/>
                  </a:lnTo>
                  <a:lnTo>
                    <a:pt x="4087863" y="57195"/>
                  </a:lnTo>
                  <a:lnTo>
                    <a:pt x="4057631" y="26954"/>
                  </a:lnTo>
                  <a:lnTo>
                    <a:pt x="4019279" y="7122"/>
                  </a:lnTo>
                  <a:lnTo>
                    <a:pt x="3975099" y="0"/>
                  </a:lnTo>
                  <a:close/>
                </a:path>
              </a:pathLst>
            </a:custGeom>
            <a:solidFill>
              <a:srgbClr val="FFC000"/>
            </a:solidFill>
          </p:spPr>
          <p:txBody>
            <a:bodyPr wrap="square" lIns="0" tIns="0" rIns="0" bIns="0" rtlCol="0"/>
            <a:lstStyle/>
            <a:p>
              <a:endParaRPr/>
            </a:p>
          </p:txBody>
        </p:sp>
        <p:sp>
          <p:nvSpPr>
            <p:cNvPr id="26" name="object 26"/>
            <p:cNvSpPr/>
            <p:nvPr/>
          </p:nvSpPr>
          <p:spPr>
            <a:xfrm>
              <a:off x="4039362" y="5715762"/>
              <a:ext cx="4114800" cy="838200"/>
            </a:xfrm>
            <a:custGeom>
              <a:avLst/>
              <a:gdLst/>
              <a:ahLst/>
              <a:cxnLst/>
              <a:rect l="l" t="t" r="r" b="b"/>
              <a:pathLst>
                <a:path w="4114800" h="838200">
                  <a:moveTo>
                    <a:pt x="0" y="139700"/>
                  </a:moveTo>
                  <a:lnTo>
                    <a:pt x="7116" y="95544"/>
                  </a:lnTo>
                  <a:lnTo>
                    <a:pt x="26936" y="57195"/>
                  </a:lnTo>
                  <a:lnTo>
                    <a:pt x="57168" y="26954"/>
                  </a:lnTo>
                  <a:lnTo>
                    <a:pt x="95520" y="7122"/>
                  </a:lnTo>
                  <a:lnTo>
                    <a:pt x="139700" y="0"/>
                  </a:lnTo>
                  <a:lnTo>
                    <a:pt x="3975099" y="0"/>
                  </a:lnTo>
                  <a:lnTo>
                    <a:pt x="4019279" y="7122"/>
                  </a:lnTo>
                  <a:lnTo>
                    <a:pt x="4057631" y="26954"/>
                  </a:lnTo>
                  <a:lnTo>
                    <a:pt x="4087863" y="57195"/>
                  </a:lnTo>
                  <a:lnTo>
                    <a:pt x="4107683" y="95544"/>
                  </a:lnTo>
                  <a:lnTo>
                    <a:pt x="4114799" y="139700"/>
                  </a:lnTo>
                  <a:lnTo>
                    <a:pt x="4114799" y="698500"/>
                  </a:lnTo>
                  <a:lnTo>
                    <a:pt x="4107683" y="742655"/>
                  </a:lnTo>
                  <a:lnTo>
                    <a:pt x="4087863" y="781004"/>
                  </a:lnTo>
                  <a:lnTo>
                    <a:pt x="4057631" y="811245"/>
                  </a:lnTo>
                  <a:lnTo>
                    <a:pt x="4019279" y="831077"/>
                  </a:lnTo>
                  <a:lnTo>
                    <a:pt x="3975099" y="838200"/>
                  </a:lnTo>
                  <a:lnTo>
                    <a:pt x="139700" y="838200"/>
                  </a:lnTo>
                  <a:lnTo>
                    <a:pt x="95520" y="831077"/>
                  </a:lnTo>
                  <a:lnTo>
                    <a:pt x="57168" y="811245"/>
                  </a:lnTo>
                  <a:lnTo>
                    <a:pt x="26936" y="781004"/>
                  </a:lnTo>
                  <a:lnTo>
                    <a:pt x="7116" y="742655"/>
                  </a:lnTo>
                  <a:lnTo>
                    <a:pt x="0" y="698500"/>
                  </a:lnTo>
                  <a:lnTo>
                    <a:pt x="0" y="139700"/>
                  </a:lnTo>
                  <a:close/>
                </a:path>
              </a:pathLst>
            </a:custGeom>
            <a:ln w="25908">
              <a:solidFill>
                <a:srgbClr val="FF0000"/>
              </a:solidFill>
            </a:ln>
          </p:spPr>
          <p:txBody>
            <a:bodyPr wrap="square" lIns="0" tIns="0" rIns="0" bIns="0" rtlCol="0"/>
            <a:lstStyle/>
            <a:p>
              <a:endParaRPr/>
            </a:p>
          </p:txBody>
        </p:sp>
      </p:grpSp>
      <p:sp>
        <p:nvSpPr>
          <p:cNvPr id="27" name="object 27"/>
          <p:cNvSpPr txBox="1"/>
          <p:nvPr/>
        </p:nvSpPr>
        <p:spPr>
          <a:xfrm>
            <a:off x="4244466" y="5744666"/>
            <a:ext cx="3909696" cy="750847"/>
          </a:xfrm>
          <a:prstGeom prst="rect">
            <a:avLst/>
          </a:prstGeom>
        </p:spPr>
        <p:txBody>
          <a:bodyPr vert="horz" wrap="square" lIns="0" tIns="12065" rIns="0" bIns="0" rtlCol="0">
            <a:spAutoFit/>
          </a:bodyPr>
          <a:lstStyle/>
          <a:p>
            <a:pPr marL="12065" marR="5080" algn="ctr">
              <a:lnSpc>
                <a:spcPct val="100000"/>
              </a:lnSpc>
              <a:spcBef>
                <a:spcPts val="95"/>
              </a:spcBef>
            </a:pPr>
            <a:r>
              <a:rPr sz="1600" b="1" spc="-5" dirty="0">
                <a:latin typeface="Carlito"/>
                <a:cs typeface="Carlito"/>
              </a:rPr>
              <a:t>Hosachiguru </a:t>
            </a:r>
            <a:r>
              <a:rPr sz="1600" b="1" spc="-10" dirty="0">
                <a:latin typeface="Carlito"/>
                <a:cs typeface="Carlito"/>
              </a:rPr>
              <a:t>employs comprehensive </a:t>
            </a:r>
            <a:r>
              <a:rPr sz="1600" b="1" spc="-15" dirty="0">
                <a:latin typeface="Carlito"/>
                <a:cs typeface="Carlito"/>
              </a:rPr>
              <a:t>water  </a:t>
            </a:r>
            <a:r>
              <a:rPr sz="1600" b="1" spc="-10" dirty="0">
                <a:latin typeface="Carlito"/>
                <a:cs typeface="Carlito"/>
              </a:rPr>
              <a:t>management that </a:t>
            </a:r>
            <a:r>
              <a:rPr sz="1600" b="1" spc="-5" dirty="0">
                <a:latin typeface="Carlito"/>
                <a:cs typeface="Carlito"/>
              </a:rPr>
              <a:t>allows us </a:t>
            </a:r>
            <a:r>
              <a:rPr sz="1600" b="1" spc="-10" dirty="0">
                <a:latin typeface="Carlito"/>
                <a:cs typeface="Carlito"/>
              </a:rPr>
              <a:t>to withstand </a:t>
            </a:r>
            <a:r>
              <a:rPr sz="1600" b="1" spc="-5" dirty="0">
                <a:latin typeface="Carlito"/>
                <a:cs typeface="Carlito"/>
              </a:rPr>
              <a:t>2  consecutive bad</a:t>
            </a:r>
            <a:r>
              <a:rPr sz="1600" b="1" spc="15" dirty="0">
                <a:latin typeface="Carlito"/>
                <a:cs typeface="Carlito"/>
              </a:rPr>
              <a:t> </a:t>
            </a:r>
            <a:r>
              <a:rPr sz="1600" b="1" spc="-5" dirty="0">
                <a:latin typeface="Carlito"/>
                <a:cs typeface="Carlito"/>
              </a:rPr>
              <a:t>monsoons</a:t>
            </a:r>
            <a:endParaRPr sz="16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26363"/>
            <a:ext cx="533400" cy="533400"/>
          </a:xfrm>
          <a:custGeom>
            <a:avLst/>
            <a:gdLst/>
            <a:ahLst/>
            <a:cxnLst/>
            <a:rect l="l" t="t" r="r" b="b"/>
            <a:pathLst>
              <a:path w="533400" h="533400">
                <a:moveTo>
                  <a:pt x="266700" y="0"/>
                </a:moveTo>
                <a:lnTo>
                  <a:pt x="218760" y="4296"/>
                </a:lnTo>
                <a:lnTo>
                  <a:pt x="173639" y="16682"/>
                </a:lnTo>
                <a:lnTo>
                  <a:pt x="132091" y="36406"/>
                </a:lnTo>
                <a:lnTo>
                  <a:pt x="94868" y="62716"/>
                </a:lnTo>
                <a:lnTo>
                  <a:pt x="62724" y="94858"/>
                </a:lnTo>
                <a:lnTo>
                  <a:pt x="36412" y="132080"/>
                </a:lnTo>
                <a:lnTo>
                  <a:pt x="16685" y="173629"/>
                </a:lnTo>
                <a:lnTo>
                  <a:pt x="4296" y="218753"/>
                </a:lnTo>
                <a:lnTo>
                  <a:pt x="0" y="266700"/>
                </a:lnTo>
                <a:lnTo>
                  <a:pt x="4296" y="314646"/>
                </a:lnTo>
                <a:lnTo>
                  <a:pt x="16685" y="359770"/>
                </a:lnTo>
                <a:lnTo>
                  <a:pt x="36412" y="401320"/>
                </a:lnTo>
                <a:lnTo>
                  <a:pt x="62724" y="438541"/>
                </a:lnTo>
                <a:lnTo>
                  <a:pt x="94868" y="470683"/>
                </a:lnTo>
                <a:lnTo>
                  <a:pt x="132091" y="496993"/>
                </a:lnTo>
                <a:lnTo>
                  <a:pt x="173639" y="516717"/>
                </a:lnTo>
                <a:lnTo>
                  <a:pt x="218760" y="529103"/>
                </a:lnTo>
                <a:lnTo>
                  <a:pt x="266700" y="533400"/>
                </a:lnTo>
                <a:lnTo>
                  <a:pt x="314639" y="529103"/>
                </a:lnTo>
                <a:lnTo>
                  <a:pt x="359760" y="516717"/>
                </a:lnTo>
                <a:lnTo>
                  <a:pt x="401308" y="496993"/>
                </a:lnTo>
                <a:lnTo>
                  <a:pt x="438531" y="470683"/>
                </a:lnTo>
                <a:lnTo>
                  <a:pt x="470675" y="438541"/>
                </a:lnTo>
                <a:lnTo>
                  <a:pt x="496987" y="401319"/>
                </a:lnTo>
                <a:lnTo>
                  <a:pt x="516714" y="359770"/>
                </a:lnTo>
                <a:lnTo>
                  <a:pt x="529103" y="314646"/>
                </a:lnTo>
                <a:lnTo>
                  <a:pt x="533400" y="266700"/>
                </a:lnTo>
                <a:lnTo>
                  <a:pt x="529103" y="218753"/>
                </a:lnTo>
                <a:lnTo>
                  <a:pt x="516714" y="173629"/>
                </a:lnTo>
                <a:lnTo>
                  <a:pt x="496987" y="132079"/>
                </a:lnTo>
                <a:lnTo>
                  <a:pt x="470675" y="94858"/>
                </a:lnTo>
                <a:lnTo>
                  <a:pt x="438531" y="62716"/>
                </a:lnTo>
                <a:lnTo>
                  <a:pt x="401308" y="36406"/>
                </a:lnTo>
                <a:lnTo>
                  <a:pt x="359760" y="16682"/>
                </a:lnTo>
                <a:lnTo>
                  <a:pt x="314639" y="4296"/>
                </a:lnTo>
                <a:lnTo>
                  <a:pt x="266700"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xfrm>
            <a:off x="259486" y="696925"/>
            <a:ext cx="3702914" cy="377190"/>
          </a:xfrm>
          <a:prstGeom prst="rect">
            <a:avLst/>
          </a:prstGeom>
        </p:spPr>
        <p:txBody>
          <a:bodyPr vert="horz" wrap="square" lIns="0" tIns="13335" rIns="0" bIns="0" rtlCol="0">
            <a:spAutoFit/>
          </a:bodyPr>
          <a:lstStyle/>
          <a:p>
            <a:pPr marL="12700">
              <a:lnSpc>
                <a:spcPct val="100000"/>
              </a:lnSpc>
              <a:spcBef>
                <a:spcPts val="105"/>
              </a:spcBef>
              <a:tabLst>
                <a:tab pos="475615" algn="l"/>
              </a:tabLst>
            </a:pPr>
            <a:r>
              <a:rPr sz="3000" b="1" baseline="1388" dirty="0">
                <a:solidFill>
                  <a:srgbClr val="000000"/>
                </a:solidFill>
                <a:latin typeface="Arial"/>
                <a:cs typeface="Arial"/>
              </a:rPr>
              <a:t>5	</a:t>
            </a:r>
            <a:r>
              <a:rPr sz="2300" b="1" spc="-5" dirty="0">
                <a:solidFill>
                  <a:srgbClr val="000000"/>
                </a:solidFill>
                <a:latin typeface="Carlito"/>
                <a:cs typeface="Carlito"/>
              </a:rPr>
              <a:t>MARKETING </a:t>
            </a:r>
            <a:r>
              <a:rPr sz="2300" b="1" dirty="0">
                <a:solidFill>
                  <a:srgbClr val="000000"/>
                </a:solidFill>
                <a:latin typeface="Carlito"/>
                <a:cs typeface="Carlito"/>
              </a:rPr>
              <a:t>TIE-</a:t>
            </a:r>
            <a:r>
              <a:rPr sz="2300" b="1" spc="-65" dirty="0">
                <a:solidFill>
                  <a:srgbClr val="000000"/>
                </a:solidFill>
                <a:latin typeface="Carlito"/>
                <a:cs typeface="Carlito"/>
              </a:rPr>
              <a:t> </a:t>
            </a:r>
            <a:r>
              <a:rPr sz="2300" b="1" dirty="0">
                <a:solidFill>
                  <a:srgbClr val="000000"/>
                </a:solidFill>
                <a:latin typeface="Carlito"/>
                <a:cs typeface="Carlito"/>
              </a:rPr>
              <a:t>UPS</a:t>
            </a:r>
            <a:endParaRPr sz="2300" dirty="0">
              <a:latin typeface="Carlito"/>
              <a:cs typeface="Carlito"/>
            </a:endParaRPr>
          </a:p>
        </p:txBody>
      </p:sp>
      <p:sp>
        <p:nvSpPr>
          <p:cNvPr id="4" name="object 4"/>
          <p:cNvSpPr txBox="1"/>
          <p:nvPr/>
        </p:nvSpPr>
        <p:spPr>
          <a:xfrm>
            <a:off x="609600" y="1600200"/>
            <a:ext cx="7924800" cy="381000"/>
          </a:xfrm>
          <a:prstGeom prst="rect">
            <a:avLst/>
          </a:prstGeom>
          <a:solidFill>
            <a:srgbClr val="DDF3EA"/>
          </a:solidFill>
        </p:spPr>
        <p:txBody>
          <a:bodyPr vert="horz" wrap="square" lIns="0" tIns="40640" rIns="0" bIns="0" rtlCol="0">
            <a:spAutoFit/>
          </a:bodyPr>
          <a:lstStyle/>
          <a:p>
            <a:pPr marL="91440">
              <a:lnSpc>
                <a:spcPct val="100000"/>
              </a:lnSpc>
              <a:spcBef>
                <a:spcPts val="320"/>
              </a:spcBef>
            </a:pPr>
            <a:r>
              <a:rPr sz="1600" b="1" spc="-15" dirty="0">
                <a:latin typeface="Arial"/>
                <a:cs typeface="Arial"/>
              </a:rPr>
              <a:t>We </a:t>
            </a:r>
            <a:r>
              <a:rPr sz="1600" b="1" spc="-10" dirty="0">
                <a:latin typeface="Arial"/>
                <a:cs typeface="Arial"/>
              </a:rPr>
              <a:t>are </a:t>
            </a:r>
            <a:r>
              <a:rPr sz="1600" b="1" spc="-5" dirty="0">
                <a:latin typeface="Arial"/>
                <a:cs typeface="Arial"/>
              </a:rPr>
              <a:t>already in discussions </a:t>
            </a:r>
            <a:r>
              <a:rPr sz="1600" b="1" spc="5" dirty="0">
                <a:latin typeface="Arial"/>
                <a:cs typeface="Arial"/>
              </a:rPr>
              <a:t>with </a:t>
            </a:r>
            <a:r>
              <a:rPr sz="1600" b="1" spc="-15" dirty="0">
                <a:latin typeface="Arial"/>
                <a:cs typeface="Arial"/>
              </a:rPr>
              <a:t>several </a:t>
            </a:r>
            <a:r>
              <a:rPr sz="1600" b="1" spc="-5" dirty="0">
                <a:latin typeface="Arial"/>
                <a:cs typeface="Arial"/>
              </a:rPr>
              <a:t>organizations to </a:t>
            </a:r>
            <a:r>
              <a:rPr sz="1600" b="1" spc="-10" dirty="0">
                <a:latin typeface="Arial"/>
                <a:cs typeface="Arial"/>
              </a:rPr>
              <a:t>buy our</a:t>
            </a:r>
            <a:r>
              <a:rPr sz="1600" b="1" spc="220" dirty="0">
                <a:latin typeface="Arial"/>
                <a:cs typeface="Arial"/>
              </a:rPr>
              <a:t> </a:t>
            </a:r>
            <a:r>
              <a:rPr sz="1600" b="1" spc="-5" dirty="0">
                <a:latin typeface="Arial"/>
                <a:cs typeface="Arial"/>
              </a:rPr>
              <a:t>produce…</a:t>
            </a:r>
            <a:endParaRPr sz="1600">
              <a:latin typeface="Arial"/>
              <a:cs typeface="Arial"/>
            </a:endParaRPr>
          </a:p>
        </p:txBody>
      </p:sp>
      <p:sp>
        <p:nvSpPr>
          <p:cNvPr id="5" name="object 5"/>
          <p:cNvSpPr/>
          <p:nvPr/>
        </p:nvSpPr>
        <p:spPr>
          <a:xfrm>
            <a:off x="685800" y="2438400"/>
            <a:ext cx="1371600" cy="1371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800" y="3962400"/>
            <a:ext cx="1467612" cy="371856"/>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605027" y="4383278"/>
            <a:ext cx="1914525" cy="1565275"/>
            <a:chOff x="605027" y="4383278"/>
            <a:chExt cx="1914525" cy="1565275"/>
          </a:xfrm>
        </p:grpSpPr>
        <p:sp>
          <p:nvSpPr>
            <p:cNvPr id="8" name="object 8"/>
            <p:cNvSpPr/>
            <p:nvPr/>
          </p:nvSpPr>
          <p:spPr>
            <a:xfrm>
              <a:off x="609599" y="4387850"/>
              <a:ext cx="1905000" cy="1555750"/>
            </a:xfrm>
            <a:custGeom>
              <a:avLst/>
              <a:gdLst/>
              <a:ahLst/>
              <a:cxnLst/>
              <a:rect l="l" t="t" r="r" b="b"/>
              <a:pathLst>
                <a:path w="1905000" h="1555750">
                  <a:moveTo>
                    <a:pt x="612165" y="0"/>
                  </a:moveTo>
                  <a:lnTo>
                    <a:pt x="317500" y="184150"/>
                  </a:lnTo>
                  <a:lnTo>
                    <a:pt x="0" y="184150"/>
                  </a:lnTo>
                  <a:lnTo>
                    <a:pt x="0" y="1555750"/>
                  </a:lnTo>
                  <a:lnTo>
                    <a:pt x="1905000" y="1555750"/>
                  </a:lnTo>
                  <a:lnTo>
                    <a:pt x="1905000" y="184150"/>
                  </a:lnTo>
                  <a:lnTo>
                    <a:pt x="793750" y="184150"/>
                  </a:lnTo>
                  <a:lnTo>
                    <a:pt x="612165" y="0"/>
                  </a:lnTo>
                  <a:close/>
                </a:path>
              </a:pathLst>
            </a:custGeom>
            <a:solidFill>
              <a:srgbClr val="CCEDDF"/>
            </a:solidFill>
          </p:spPr>
          <p:txBody>
            <a:bodyPr wrap="square" lIns="0" tIns="0" rIns="0" bIns="0" rtlCol="0"/>
            <a:lstStyle/>
            <a:p>
              <a:endParaRPr/>
            </a:p>
          </p:txBody>
        </p:sp>
        <p:sp>
          <p:nvSpPr>
            <p:cNvPr id="9" name="object 9"/>
            <p:cNvSpPr/>
            <p:nvPr/>
          </p:nvSpPr>
          <p:spPr>
            <a:xfrm>
              <a:off x="609599" y="4387850"/>
              <a:ext cx="1905000" cy="1555750"/>
            </a:xfrm>
            <a:custGeom>
              <a:avLst/>
              <a:gdLst/>
              <a:ahLst/>
              <a:cxnLst/>
              <a:rect l="l" t="t" r="r" b="b"/>
              <a:pathLst>
                <a:path w="1905000" h="1555750">
                  <a:moveTo>
                    <a:pt x="0" y="184150"/>
                  </a:moveTo>
                  <a:lnTo>
                    <a:pt x="317500" y="184150"/>
                  </a:lnTo>
                  <a:lnTo>
                    <a:pt x="612165" y="0"/>
                  </a:lnTo>
                  <a:lnTo>
                    <a:pt x="793750" y="184150"/>
                  </a:lnTo>
                  <a:lnTo>
                    <a:pt x="1905000" y="184150"/>
                  </a:lnTo>
                  <a:lnTo>
                    <a:pt x="1905000" y="412750"/>
                  </a:lnTo>
                  <a:lnTo>
                    <a:pt x="1905000" y="755650"/>
                  </a:lnTo>
                  <a:lnTo>
                    <a:pt x="1905000" y="1555750"/>
                  </a:lnTo>
                  <a:lnTo>
                    <a:pt x="793750" y="1555750"/>
                  </a:lnTo>
                  <a:lnTo>
                    <a:pt x="317500" y="1555750"/>
                  </a:lnTo>
                  <a:lnTo>
                    <a:pt x="0" y="1555750"/>
                  </a:lnTo>
                  <a:lnTo>
                    <a:pt x="0" y="755650"/>
                  </a:lnTo>
                  <a:lnTo>
                    <a:pt x="0" y="412750"/>
                  </a:lnTo>
                  <a:lnTo>
                    <a:pt x="0" y="184150"/>
                  </a:lnTo>
                  <a:close/>
                </a:path>
              </a:pathLst>
            </a:custGeom>
            <a:ln w="9144">
              <a:solidFill>
                <a:srgbClr val="5FC89C"/>
              </a:solidFill>
            </a:ln>
          </p:spPr>
          <p:txBody>
            <a:bodyPr wrap="square" lIns="0" tIns="0" rIns="0" bIns="0" rtlCol="0"/>
            <a:lstStyle/>
            <a:p>
              <a:endParaRPr/>
            </a:p>
          </p:txBody>
        </p:sp>
      </p:grpSp>
      <p:sp>
        <p:nvSpPr>
          <p:cNvPr id="10" name="object 10"/>
          <p:cNvSpPr txBox="1"/>
          <p:nvPr/>
        </p:nvSpPr>
        <p:spPr>
          <a:xfrm>
            <a:off x="688340" y="4599813"/>
            <a:ext cx="1688464" cy="1093470"/>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Arial"/>
                <a:cs typeface="Arial"/>
              </a:rPr>
              <a:t>MoU </a:t>
            </a:r>
            <a:r>
              <a:rPr sz="1400" dirty="0">
                <a:latin typeface="Arial"/>
                <a:cs typeface="Arial"/>
              </a:rPr>
              <a:t>already signed  </a:t>
            </a:r>
            <a:r>
              <a:rPr sz="1400" spc="-5" dirty="0">
                <a:latin typeface="Arial"/>
                <a:cs typeface="Arial"/>
              </a:rPr>
              <a:t>with </a:t>
            </a:r>
            <a:r>
              <a:rPr sz="1400" dirty="0">
                <a:latin typeface="Arial"/>
                <a:cs typeface="Arial"/>
              </a:rPr>
              <a:t>KSDL for</a:t>
            </a:r>
            <a:r>
              <a:rPr sz="1400" spc="-130" dirty="0">
                <a:latin typeface="Arial"/>
                <a:cs typeface="Arial"/>
              </a:rPr>
              <a:t> </a:t>
            </a:r>
            <a:r>
              <a:rPr sz="1400" spc="-5" dirty="0">
                <a:latin typeface="Arial"/>
                <a:cs typeface="Arial"/>
              </a:rPr>
              <a:t>offtake  </a:t>
            </a:r>
            <a:r>
              <a:rPr sz="1400" dirty="0">
                <a:latin typeface="Arial"/>
                <a:cs typeface="Arial"/>
              </a:rPr>
              <a:t>of </a:t>
            </a:r>
            <a:r>
              <a:rPr sz="1400" spc="-5" dirty="0">
                <a:latin typeface="Arial"/>
                <a:cs typeface="Arial"/>
              </a:rPr>
              <a:t>approx. Rs. </a:t>
            </a:r>
            <a:r>
              <a:rPr sz="1400" dirty="0">
                <a:latin typeface="Arial"/>
                <a:cs typeface="Arial"/>
              </a:rPr>
              <a:t>92 </a:t>
            </a:r>
            <a:r>
              <a:rPr sz="1400" spc="5" dirty="0">
                <a:latin typeface="Arial"/>
                <a:cs typeface="Arial"/>
              </a:rPr>
              <a:t>cr  </a:t>
            </a:r>
            <a:r>
              <a:rPr sz="1400" dirty="0">
                <a:latin typeface="Arial"/>
                <a:cs typeface="Arial"/>
              </a:rPr>
              <a:t>of Sandalwood from  an earlier</a:t>
            </a:r>
            <a:r>
              <a:rPr sz="1400" spc="-60" dirty="0">
                <a:latin typeface="Arial"/>
                <a:cs typeface="Arial"/>
              </a:rPr>
              <a:t> </a:t>
            </a:r>
            <a:r>
              <a:rPr sz="1400" dirty="0">
                <a:latin typeface="Arial"/>
                <a:cs typeface="Arial"/>
              </a:rPr>
              <a:t>project</a:t>
            </a:r>
            <a:endParaRPr sz="1400">
              <a:latin typeface="Arial"/>
              <a:cs typeface="Arial"/>
            </a:endParaRPr>
          </a:p>
        </p:txBody>
      </p:sp>
      <p:grpSp>
        <p:nvGrpSpPr>
          <p:cNvPr id="11" name="object 11"/>
          <p:cNvGrpSpPr/>
          <p:nvPr/>
        </p:nvGrpSpPr>
        <p:grpSpPr>
          <a:xfrm>
            <a:off x="2738627" y="3200400"/>
            <a:ext cx="1929764" cy="2748280"/>
            <a:chOff x="2738627" y="3200400"/>
            <a:chExt cx="1929764" cy="2748280"/>
          </a:xfrm>
        </p:grpSpPr>
        <p:sp>
          <p:nvSpPr>
            <p:cNvPr id="12" name="object 12"/>
            <p:cNvSpPr/>
            <p:nvPr/>
          </p:nvSpPr>
          <p:spPr>
            <a:xfrm>
              <a:off x="2819399" y="3200400"/>
              <a:ext cx="1848612" cy="114604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743199" y="4387850"/>
              <a:ext cx="1905000" cy="1555750"/>
            </a:xfrm>
            <a:custGeom>
              <a:avLst/>
              <a:gdLst/>
              <a:ahLst/>
              <a:cxnLst/>
              <a:rect l="l" t="t" r="r" b="b"/>
              <a:pathLst>
                <a:path w="1905000" h="1555750">
                  <a:moveTo>
                    <a:pt x="612139" y="0"/>
                  </a:moveTo>
                  <a:lnTo>
                    <a:pt x="317500" y="184150"/>
                  </a:lnTo>
                  <a:lnTo>
                    <a:pt x="0" y="184150"/>
                  </a:lnTo>
                  <a:lnTo>
                    <a:pt x="0" y="1555750"/>
                  </a:lnTo>
                  <a:lnTo>
                    <a:pt x="1905000" y="1555750"/>
                  </a:lnTo>
                  <a:lnTo>
                    <a:pt x="1905000" y="184150"/>
                  </a:lnTo>
                  <a:lnTo>
                    <a:pt x="793750" y="184150"/>
                  </a:lnTo>
                  <a:lnTo>
                    <a:pt x="612139" y="0"/>
                  </a:lnTo>
                  <a:close/>
                </a:path>
              </a:pathLst>
            </a:custGeom>
            <a:solidFill>
              <a:srgbClr val="CCEDDF"/>
            </a:solidFill>
          </p:spPr>
          <p:txBody>
            <a:bodyPr wrap="square" lIns="0" tIns="0" rIns="0" bIns="0" rtlCol="0"/>
            <a:lstStyle/>
            <a:p>
              <a:endParaRPr/>
            </a:p>
          </p:txBody>
        </p:sp>
        <p:sp>
          <p:nvSpPr>
            <p:cNvPr id="14" name="object 14"/>
            <p:cNvSpPr/>
            <p:nvPr/>
          </p:nvSpPr>
          <p:spPr>
            <a:xfrm>
              <a:off x="2743199" y="4387850"/>
              <a:ext cx="1905000" cy="1555750"/>
            </a:xfrm>
            <a:custGeom>
              <a:avLst/>
              <a:gdLst/>
              <a:ahLst/>
              <a:cxnLst/>
              <a:rect l="l" t="t" r="r" b="b"/>
              <a:pathLst>
                <a:path w="1905000" h="1555750">
                  <a:moveTo>
                    <a:pt x="0" y="184150"/>
                  </a:moveTo>
                  <a:lnTo>
                    <a:pt x="317500" y="184150"/>
                  </a:lnTo>
                  <a:lnTo>
                    <a:pt x="612139" y="0"/>
                  </a:lnTo>
                  <a:lnTo>
                    <a:pt x="793750" y="184150"/>
                  </a:lnTo>
                  <a:lnTo>
                    <a:pt x="1905000" y="184150"/>
                  </a:lnTo>
                  <a:lnTo>
                    <a:pt x="1905000" y="412750"/>
                  </a:lnTo>
                  <a:lnTo>
                    <a:pt x="1905000" y="755650"/>
                  </a:lnTo>
                  <a:lnTo>
                    <a:pt x="1905000" y="1555750"/>
                  </a:lnTo>
                  <a:lnTo>
                    <a:pt x="793750" y="1555750"/>
                  </a:lnTo>
                  <a:lnTo>
                    <a:pt x="317500" y="1555750"/>
                  </a:lnTo>
                  <a:lnTo>
                    <a:pt x="0" y="1555750"/>
                  </a:lnTo>
                  <a:lnTo>
                    <a:pt x="0" y="755650"/>
                  </a:lnTo>
                  <a:lnTo>
                    <a:pt x="0" y="412750"/>
                  </a:lnTo>
                  <a:lnTo>
                    <a:pt x="0" y="184150"/>
                  </a:lnTo>
                  <a:close/>
                </a:path>
              </a:pathLst>
            </a:custGeom>
            <a:ln w="9144">
              <a:solidFill>
                <a:srgbClr val="5FC89C"/>
              </a:solidFill>
            </a:ln>
          </p:spPr>
          <p:txBody>
            <a:bodyPr wrap="square" lIns="0" tIns="0" rIns="0" bIns="0" rtlCol="0"/>
            <a:lstStyle/>
            <a:p>
              <a:endParaRPr/>
            </a:p>
          </p:txBody>
        </p:sp>
      </p:grpSp>
      <p:sp>
        <p:nvSpPr>
          <p:cNvPr id="15" name="object 15"/>
          <p:cNvSpPr txBox="1"/>
          <p:nvPr/>
        </p:nvSpPr>
        <p:spPr>
          <a:xfrm>
            <a:off x="2822575" y="4599813"/>
            <a:ext cx="1692910" cy="1306830"/>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Arial"/>
                <a:cs typeface="Arial"/>
              </a:rPr>
              <a:t>In discussions </a:t>
            </a:r>
            <a:r>
              <a:rPr sz="1400" spc="-5" dirty="0">
                <a:latin typeface="Arial"/>
                <a:cs typeface="Arial"/>
              </a:rPr>
              <a:t>with  </a:t>
            </a:r>
            <a:r>
              <a:rPr sz="1400" dirty="0">
                <a:latin typeface="Arial"/>
                <a:cs typeface="Arial"/>
              </a:rPr>
              <a:t>Mahindra Shubhlabh  on a </a:t>
            </a:r>
            <a:r>
              <a:rPr sz="1400" spc="-5" dirty="0">
                <a:latin typeface="Arial"/>
                <a:cs typeface="Arial"/>
              </a:rPr>
              <a:t>forward</a:t>
            </a:r>
            <a:r>
              <a:rPr sz="1400" spc="-114" dirty="0">
                <a:latin typeface="Arial"/>
                <a:cs typeface="Arial"/>
              </a:rPr>
              <a:t> </a:t>
            </a:r>
            <a:r>
              <a:rPr sz="1400" dirty="0">
                <a:latin typeface="Arial"/>
                <a:cs typeface="Arial"/>
              </a:rPr>
              <a:t>contract  for </a:t>
            </a:r>
            <a:r>
              <a:rPr sz="1400" spc="-5" dirty="0">
                <a:latin typeface="Arial"/>
                <a:cs typeface="Arial"/>
              </a:rPr>
              <a:t>offtake </a:t>
            </a:r>
            <a:r>
              <a:rPr sz="1400" dirty="0">
                <a:latin typeface="Arial"/>
                <a:cs typeface="Arial"/>
              </a:rPr>
              <a:t>of  </a:t>
            </a:r>
            <a:r>
              <a:rPr sz="1400" spc="-5" dirty="0">
                <a:latin typeface="Arial"/>
                <a:cs typeface="Arial"/>
              </a:rPr>
              <a:t>Hosachiguru’s pom  </a:t>
            </a:r>
            <a:r>
              <a:rPr sz="1400" dirty="0">
                <a:latin typeface="Arial"/>
                <a:cs typeface="Arial"/>
              </a:rPr>
              <a:t>produce</a:t>
            </a:r>
            <a:endParaRPr sz="1400">
              <a:latin typeface="Arial"/>
              <a:cs typeface="Arial"/>
            </a:endParaRPr>
          </a:p>
        </p:txBody>
      </p:sp>
      <p:sp>
        <p:nvSpPr>
          <p:cNvPr id="16" name="object 16"/>
          <p:cNvSpPr/>
          <p:nvPr/>
        </p:nvSpPr>
        <p:spPr>
          <a:xfrm>
            <a:off x="3200400" y="2590800"/>
            <a:ext cx="880872" cy="402336"/>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4876800" y="2993135"/>
            <a:ext cx="1905000" cy="1353312"/>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4872228" y="4465065"/>
            <a:ext cx="1914525" cy="873760"/>
            <a:chOff x="4872228" y="4465065"/>
            <a:chExt cx="1914525" cy="873760"/>
          </a:xfrm>
        </p:grpSpPr>
        <p:sp>
          <p:nvSpPr>
            <p:cNvPr id="19" name="object 19"/>
            <p:cNvSpPr/>
            <p:nvPr/>
          </p:nvSpPr>
          <p:spPr>
            <a:xfrm>
              <a:off x="4876800" y="4469637"/>
              <a:ext cx="1905000" cy="864869"/>
            </a:xfrm>
            <a:custGeom>
              <a:avLst/>
              <a:gdLst/>
              <a:ahLst/>
              <a:cxnLst/>
              <a:rect l="l" t="t" r="r" b="b"/>
              <a:pathLst>
                <a:path w="1905000" h="864870">
                  <a:moveTo>
                    <a:pt x="612139" y="0"/>
                  </a:moveTo>
                  <a:lnTo>
                    <a:pt x="317500" y="102362"/>
                  </a:lnTo>
                  <a:lnTo>
                    <a:pt x="0" y="102362"/>
                  </a:lnTo>
                  <a:lnTo>
                    <a:pt x="0" y="864362"/>
                  </a:lnTo>
                  <a:lnTo>
                    <a:pt x="1905000" y="864362"/>
                  </a:lnTo>
                  <a:lnTo>
                    <a:pt x="1905000" y="102362"/>
                  </a:lnTo>
                  <a:lnTo>
                    <a:pt x="793750" y="102362"/>
                  </a:lnTo>
                  <a:lnTo>
                    <a:pt x="612139" y="0"/>
                  </a:lnTo>
                  <a:close/>
                </a:path>
              </a:pathLst>
            </a:custGeom>
            <a:solidFill>
              <a:srgbClr val="CCEDDF"/>
            </a:solidFill>
          </p:spPr>
          <p:txBody>
            <a:bodyPr wrap="square" lIns="0" tIns="0" rIns="0" bIns="0" rtlCol="0"/>
            <a:lstStyle/>
            <a:p>
              <a:endParaRPr/>
            </a:p>
          </p:txBody>
        </p:sp>
        <p:sp>
          <p:nvSpPr>
            <p:cNvPr id="20" name="object 20"/>
            <p:cNvSpPr/>
            <p:nvPr/>
          </p:nvSpPr>
          <p:spPr>
            <a:xfrm>
              <a:off x="4876800" y="4469637"/>
              <a:ext cx="1905000" cy="864869"/>
            </a:xfrm>
            <a:custGeom>
              <a:avLst/>
              <a:gdLst/>
              <a:ahLst/>
              <a:cxnLst/>
              <a:rect l="l" t="t" r="r" b="b"/>
              <a:pathLst>
                <a:path w="1905000" h="864870">
                  <a:moveTo>
                    <a:pt x="0" y="102362"/>
                  </a:moveTo>
                  <a:lnTo>
                    <a:pt x="317500" y="102362"/>
                  </a:lnTo>
                  <a:lnTo>
                    <a:pt x="612139" y="0"/>
                  </a:lnTo>
                  <a:lnTo>
                    <a:pt x="793750" y="102362"/>
                  </a:lnTo>
                  <a:lnTo>
                    <a:pt x="1905000" y="102362"/>
                  </a:lnTo>
                  <a:lnTo>
                    <a:pt x="1905000" y="229362"/>
                  </a:lnTo>
                  <a:lnTo>
                    <a:pt x="1905000" y="419862"/>
                  </a:lnTo>
                  <a:lnTo>
                    <a:pt x="1905000" y="864362"/>
                  </a:lnTo>
                  <a:lnTo>
                    <a:pt x="793750" y="864362"/>
                  </a:lnTo>
                  <a:lnTo>
                    <a:pt x="317500" y="864362"/>
                  </a:lnTo>
                  <a:lnTo>
                    <a:pt x="0" y="864362"/>
                  </a:lnTo>
                  <a:lnTo>
                    <a:pt x="0" y="419862"/>
                  </a:lnTo>
                  <a:lnTo>
                    <a:pt x="0" y="229362"/>
                  </a:lnTo>
                  <a:lnTo>
                    <a:pt x="0" y="102362"/>
                  </a:lnTo>
                  <a:close/>
                </a:path>
              </a:pathLst>
            </a:custGeom>
            <a:ln w="9144">
              <a:solidFill>
                <a:srgbClr val="5FC89C"/>
              </a:solidFill>
            </a:ln>
          </p:spPr>
          <p:txBody>
            <a:bodyPr wrap="square" lIns="0" tIns="0" rIns="0" bIns="0" rtlCol="0"/>
            <a:lstStyle/>
            <a:p>
              <a:endParaRPr/>
            </a:p>
          </p:txBody>
        </p:sp>
      </p:grpSp>
      <p:sp>
        <p:nvSpPr>
          <p:cNvPr id="21" name="object 21"/>
          <p:cNvSpPr txBox="1"/>
          <p:nvPr/>
        </p:nvSpPr>
        <p:spPr>
          <a:xfrm>
            <a:off x="5161279" y="4599813"/>
            <a:ext cx="1335405" cy="45339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Open Markets</a:t>
            </a:r>
            <a:r>
              <a:rPr sz="1400" spc="-155" dirty="0">
                <a:latin typeface="Arial"/>
                <a:cs typeface="Arial"/>
              </a:rPr>
              <a:t> </a:t>
            </a:r>
            <a:r>
              <a:rPr sz="1400" dirty="0">
                <a:latin typeface="Arial"/>
                <a:cs typeface="Arial"/>
              </a:rPr>
              <a:t>of</a:t>
            </a:r>
            <a:endParaRPr sz="1400">
              <a:latin typeface="Arial"/>
              <a:cs typeface="Arial"/>
            </a:endParaRPr>
          </a:p>
          <a:p>
            <a:pPr marL="41275">
              <a:lnSpc>
                <a:spcPct val="100000"/>
              </a:lnSpc>
              <a:spcBef>
                <a:spcPts val="5"/>
              </a:spcBef>
            </a:pPr>
            <a:r>
              <a:rPr sz="1400" dirty="0">
                <a:latin typeface="Arial"/>
                <a:cs typeface="Arial"/>
              </a:rPr>
              <a:t>Delhi &amp;</a:t>
            </a:r>
            <a:r>
              <a:rPr sz="1400" spc="-114" dirty="0">
                <a:latin typeface="Arial"/>
                <a:cs typeface="Arial"/>
              </a:rPr>
              <a:t> </a:t>
            </a:r>
            <a:r>
              <a:rPr sz="1400" dirty="0">
                <a:latin typeface="Arial"/>
                <a:cs typeface="Arial"/>
              </a:rPr>
              <a:t>Mumbai</a:t>
            </a:r>
            <a:endParaRPr sz="1400">
              <a:latin typeface="Arial"/>
              <a:cs typeface="Arial"/>
            </a:endParaRPr>
          </a:p>
        </p:txBody>
      </p:sp>
      <p:sp>
        <p:nvSpPr>
          <p:cNvPr id="22" name="object 22"/>
          <p:cNvSpPr/>
          <p:nvPr/>
        </p:nvSpPr>
        <p:spPr>
          <a:xfrm>
            <a:off x="6880859" y="3323844"/>
            <a:ext cx="2069592" cy="638555"/>
          </a:xfrm>
          <a:prstGeom prst="rect">
            <a:avLst/>
          </a:prstGeom>
          <a:blipFill>
            <a:blip r:embed="rId7" cstate="print"/>
            <a:stretch>
              <a:fillRect/>
            </a:stretch>
          </a:blipFill>
        </p:spPr>
        <p:txBody>
          <a:bodyPr wrap="square" lIns="0" tIns="0" rIns="0" bIns="0" rtlCol="0"/>
          <a:lstStyle/>
          <a:p>
            <a:endParaRPr/>
          </a:p>
        </p:txBody>
      </p:sp>
      <p:grpSp>
        <p:nvGrpSpPr>
          <p:cNvPr id="23" name="object 23"/>
          <p:cNvGrpSpPr/>
          <p:nvPr/>
        </p:nvGrpSpPr>
        <p:grpSpPr>
          <a:xfrm>
            <a:off x="7005828" y="4307078"/>
            <a:ext cx="1914525" cy="1565275"/>
            <a:chOff x="7005828" y="4307078"/>
            <a:chExt cx="1914525" cy="1565275"/>
          </a:xfrm>
        </p:grpSpPr>
        <p:sp>
          <p:nvSpPr>
            <p:cNvPr id="24" name="object 24"/>
            <p:cNvSpPr/>
            <p:nvPr/>
          </p:nvSpPr>
          <p:spPr>
            <a:xfrm>
              <a:off x="7010400" y="4311650"/>
              <a:ext cx="1905000" cy="1555750"/>
            </a:xfrm>
            <a:custGeom>
              <a:avLst/>
              <a:gdLst/>
              <a:ahLst/>
              <a:cxnLst/>
              <a:rect l="l" t="t" r="r" b="b"/>
              <a:pathLst>
                <a:path w="1905000" h="1555750">
                  <a:moveTo>
                    <a:pt x="612140" y="0"/>
                  </a:moveTo>
                  <a:lnTo>
                    <a:pt x="317500" y="184150"/>
                  </a:lnTo>
                  <a:lnTo>
                    <a:pt x="0" y="184150"/>
                  </a:lnTo>
                  <a:lnTo>
                    <a:pt x="0" y="1555750"/>
                  </a:lnTo>
                  <a:lnTo>
                    <a:pt x="1905000" y="1555750"/>
                  </a:lnTo>
                  <a:lnTo>
                    <a:pt x="1905000" y="184150"/>
                  </a:lnTo>
                  <a:lnTo>
                    <a:pt x="793750" y="184150"/>
                  </a:lnTo>
                  <a:lnTo>
                    <a:pt x="612140" y="0"/>
                  </a:lnTo>
                  <a:close/>
                </a:path>
              </a:pathLst>
            </a:custGeom>
            <a:solidFill>
              <a:srgbClr val="CCEDDF"/>
            </a:solidFill>
          </p:spPr>
          <p:txBody>
            <a:bodyPr wrap="square" lIns="0" tIns="0" rIns="0" bIns="0" rtlCol="0"/>
            <a:lstStyle/>
            <a:p>
              <a:endParaRPr/>
            </a:p>
          </p:txBody>
        </p:sp>
        <p:sp>
          <p:nvSpPr>
            <p:cNvPr id="25" name="object 25"/>
            <p:cNvSpPr/>
            <p:nvPr/>
          </p:nvSpPr>
          <p:spPr>
            <a:xfrm>
              <a:off x="7010400" y="4311650"/>
              <a:ext cx="1905000" cy="1555750"/>
            </a:xfrm>
            <a:custGeom>
              <a:avLst/>
              <a:gdLst/>
              <a:ahLst/>
              <a:cxnLst/>
              <a:rect l="l" t="t" r="r" b="b"/>
              <a:pathLst>
                <a:path w="1905000" h="1555750">
                  <a:moveTo>
                    <a:pt x="0" y="184150"/>
                  </a:moveTo>
                  <a:lnTo>
                    <a:pt x="317500" y="184150"/>
                  </a:lnTo>
                  <a:lnTo>
                    <a:pt x="612140" y="0"/>
                  </a:lnTo>
                  <a:lnTo>
                    <a:pt x="793750" y="184150"/>
                  </a:lnTo>
                  <a:lnTo>
                    <a:pt x="1905000" y="184150"/>
                  </a:lnTo>
                  <a:lnTo>
                    <a:pt x="1905000" y="412750"/>
                  </a:lnTo>
                  <a:lnTo>
                    <a:pt x="1905000" y="755650"/>
                  </a:lnTo>
                  <a:lnTo>
                    <a:pt x="1905000" y="1555750"/>
                  </a:lnTo>
                  <a:lnTo>
                    <a:pt x="793750" y="1555750"/>
                  </a:lnTo>
                  <a:lnTo>
                    <a:pt x="317500" y="1555750"/>
                  </a:lnTo>
                  <a:lnTo>
                    <a:pt x="0" y="1555750"/>
                  </a:lnTo>
                  <a:lnTo>
                    <a:pt x="0" y="755650"/>
                  </a:lnTo>
                  <a:lnTo>
                    <a:pt x="0" y="412750"/>
                  </a:lnTo>
                  <a:lnTo>
                    <a:pt x="0" y="184150"/>
                  </a:lnTo>
                  <a:close/>
                </a:path>
              </a:pathLst>
            </a:custGeom>
            <a:ln w="9144">
              <a:solidFill>
                <a:srgbClr val="5FC89C"/>
              </a:solidFill>
            </a:ln>
          </p:spPr>
          <p:txBody>
            <a:bodyPr wrap="square" lIns="0" tIns="0" rIns="0" bIns="0" rtlCol="0"/>
            <a:lstStyle/>
            <a:p>
              <a:endParaRPr/>
            </a:p>
          </p:txBody>
        </p:sp>
      </p:grpSp>
      <p:sp>
        <p:nvSpPr>
          <p:cNvPr id="26" name="object 26"/>
          <p:cNvSpPr txBox="1"/>
          <p:nvPr/>
        </p:nvSpPr>
        <p:spPr>
          <a:xfrm>
            <a:off x="7090409" y="4523613"/>
            <a:ext cx="1553210" cy="1306830"/>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Arial"/>
                <a:cs typeface="Arial"/>
              </a:rPr>
              <a:t>In discussions </a:t>
            </a:r>
            <a:r>
              <a:rPr sz="1400" spc="-5" dirty="0">
                <a:latin typeface="Arial"/>
                <a:cs typeface="Arial"/>
              </a:rPr>
              <a:t>with  </a:t>
            </a:r>
            <a:r>
              <a:rPr sz="1400" dirty="0">
                <a:latin typeface="Arial"/>
                <a:cs typeface="Arial"/>
              </a:rPr>
              <a:t>Sam Agritech on a  </a:t>
            </a:r>
            <a:r>
              <a:rPr sz="1400" spc="-5" dirty="0">
                <a:latin typeface="Arial"/>
                <a:cs typeface="Arial"/>
              </a:rPr>
              <a:t>forward </a:t>
            </a:r>
            <a:r>
              <a:rPr sz="1400" dirty="0">
                <a:latin typeface="Arial"/>
                <a:cs typeface="Arial"/>
              </a:rPr>
              <a:t>contract</a:t>
            </a:r>
            <a:r>
              <a:rPr sz="1400" spc="-120" dirty="0">
                <a:latin typeface="Arial"/>
                <a:cs typeface="Arial"/>
              </a:rPr>
              <a:t> </a:t>
            </a:r>
            <a:r>
              <a:rPr sz="1400" dirty="0">
                <a:latin typeface="Arial"/>
                <a:cs typeface="Arial"/>
              </a:rPr>
              <a:t>for  </a:t>
            </a:r>
            <a:r>
              <a:rPr sz="1400" spc="-5" dirty="0">
                <a:latin typeface="Arial"/>
                <a:cs typeface="Arial"/>
              </a:rPr>
              <a:t>offtake </a:t>
            </a:r>
            <a:r>
              <a:rPr sz="1400" dirty="0">
                <a:latin typeface="Arial"/>
                <a:cs typeface="Arial"/>
              </a:rPr>
              <a:t>of  </a:t>
            </a:r>
            <a:r>
              <a:rPr sz="1400" spc="-5" dirty="0">
                <a:latin typeface="Arial"/>
                <a:cs typeface="Arial"/>
              </a:rPr>
              <a:t>Hosachiguru’s pom  </a:t>
            </a:r>
            <a:r>
              <a:rPr sz="1400" dirty="0">
                <a:latin typeface="Arial"/>
                <a:cs typeface="Arial"/>
              </a:rPr>
              <a:t>produce</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70978" cy="2985433"/>
          </a:xfrm>
        </p:spPr>
        <p:txBody>
          <a:bodyPr/>
          <a:lstStyle/>
          <a:p>
            <a:r>
              <a:rPr lang="en-US" dirty="0">
                <a:solidFill>
                  <a:schemeClr val="tx1"/>
                </a:solidFill>
              </a:rPr>
              <a:t>Impact</a:t>
            </a:r>
            <a:br>
              <a:rPr lang="en-US" dirty="0">
                <a:solidFill>
                  <a:schemeClr val="tx1"/>
                </a:solidFill>
              </a:rPr>
            </a:br>
            <a:br>
              <a:rPr lang="en-US" dirty="0">
                <a:solidFill>
                  <a:schemeClr val="tx1"/>
                </a:solidFill>
              </a:rPr>
            </a:br>
            <a:r>
              <a:rPr lang="en-US" sz="2000" dirty="0">
                <a:solidFill>
                  <a:schemeClr val="accent3">
                    <a:lumMod val="75000"/>
                  </a:schemeClr>
                </a:solidFill>
              </a:rPr>
              <a:t>At </a:t>
            </a:r>
            <a:r>
              <a:rPr lang="en-US" sz="2000" dirty="0" err="1">
                <a:solidFill>
                  <a:schemeClr val="accent3">
                    <a:lumMod val="75000"/>
                  </a:schemeClr>
                </a:solidFill>
              </a:rPr>
              <a:t>Hosachiguru</a:t>
            </a:r>
            <a:r>
              <a:rPr lang="en-US" sz="2000" dirty="0">
                <a:solidFill>
                  <a:schemeClr val="accent3">
                    <a:lumMod val="75000"/>
                  </a:schemeClr>
                </a:solidFill>
              </a:rPr>
              <a:t>, we are a mindful bunch of </a:t>
            </a:r>
            <a:r>
              <a:rPr lang="en-US" sz="2000" dirty="0" err="1">
                <a:solidFill>
                  <a:schemeClr val="accent3">
                    <a:lumMod val="75000"/>
                  </a:schemeClr>
                </a:solidFill>
              </a:rPr>
              <a:t>agri</a:t>
            </a:r>
            <a:r>
              <a:rPr lang="en-US" sz="2000" dirty="0">
                <a:solidFill>
                  <a:schemeClr val="accent3">
                    <a:lumMod val="75000"/>
                  </a:schemeClr>
                </a:solidFill>
              </a:rPr>
              <a:t>-enthusiasts who never lose touch with the impact our business creates as we walk our journey. From the soil we work on to the people we work with, we account for every detail we encounter and create.</a:t>
            </a:r>
            <a:br>
              <a:rPr lang="en-US" sz="2600" dirty="0">
                <a:solidFill>
                  <a:schemeClr val="tx1"/>
                </a:solidFill>
              </a:rPr>
            </a:br>
            <a:endParaRPr lang="en-US" sz="2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52400"/>
            <a:ext cx="2286000" cy="1600200"/>
          </a:xfrm>
          <a:prstGeom prst="rect">
            <a:avLst/>
          </a:prstGeom>
        </p:spPr>
      </p:pic>
    </p:spTree>
    <p:extLst>
      <p:ext uri="{BB962C8B-B14F-4D97-AF65-F5344CB8AC3E}">
        <p14:creationId xmlns:p14="http://schemas.microsoft.com/office/powerpoint/2010/main" val="1678563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46" y="685800"/>
            <a:ext cx="7570978" cy="990600"/>
          </a:xfrm>
        </p:spPr>
        <p:txBody>
          <a:bodyPr/>
          <a:lstStyle/>
          <a:p>
            <a:r>
              <a:rPr lang="en-US" sz="3500" dirty="0">
                <a:solidFill>
                  <a:schemeClr val="tx1"/>
                </a:solidFill>
              </a:rPr>
              <a:t>ENVIRONMENTAL IMPACT</a:t>
            </a:r>
            <a:br>
              <a:rPr lang="en-US" sz="3500" dirty="0">
                <a:solidFill>
                  <a:schemeClr val="tx1"/>
                </a:solidFill>
              </a:rPr>
            </a:br>
            <a:br>
              <a:rPr lang="en-US" sz="3500" dirty="0">
                <a:solidFill>
                  <a:schemeClr val="tx1"/>
                </a:solidFill>
              </a:rPr>
            </a:br>
            <a:br>
              <a:rPr lang="en-US" sz="3500" dirty="0">
                <a:solidFill>
                  <a:schemeClr val="tx1"/>
                </a:solidFill>
              </a:rPr>
            </a:br>
            <a:endParaRPr lang="en-US" sz="3500" dirty="0">
              <a:solidFill>
                <a:schemeClr val="tx1"/>
              </a:solidFill>
            </a:endParaRPr>
          </a:p>
        </p:txBody>
      </p:sp>
      <p:sp>
        <p:nvSpPr>
          <p:cNvPr id="8" name="TextBox 7"/>
          <p:cNvSpPr txBox="1"/>
          <p:nvPr/>
        </p:nvSpPr>
        <p:spPr>
          <a:xfrm>
            <a:off x="380999" y="1391216"/>
            <a:ext cx="7162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3">
                    <a:lumMod val="75000"/>
                  </a:schemeClr>
                </a:solidFill>
              </a:rPr>
              <a:t>Hosachiguru</a:t>
            </a:r>
            <a:r>
              <a:rPr lang="en-US" dirty="0">
                <a:solidFill>
                  <a:schemeClr val="accent3">
                    <a:lumMod val="75000"/>
                  </a:schemeClr>
                </a:solidFill>
              </a:rPr>
              <a:t> effectively contributes in removing atmospheric carbon</a:t>
            </a:r>
          </a:p>
          <a:p>
            <a:pPr marL="285750" indent="-285750">
              <a:buFont typeface="Arial" panose="020B0604020202020204" pitchFamily="34" charset="0"/>
              <a:buChar char="•"/>
            </a:pPr>
            <a:r>
              <a:rPr lang="en-US" dirty="0">
                <a:solidFill>
                  <a:schemeClr val="accent3">
                    <a:lumMod val="75000"/>
                  </a:schemeClr>
                </a:solidFill>
              </a:rPr>
              <a:t>We help improve flora and fauna around our farm lands</a:t>
            </a:r>
          </a:p>
          <a:p>
            <a:pPr marL="285750" indent="-285750">
              <a:buFont typeface="Arial" panose="020B0604020202020204" pitchFamily="34" charset="0"/>
              <a:buChar char="•"/>
            </a:pPr>
            <a:r>
              <a:rPr lang="en-US" dirty="0">
                <a:solidFill>
                  <a:schemeClr val="accent3">
                    <a:lumMod val="75000"/>
                  </a:schemeClr>
                </a:solidFill>
              </a:rPr>
              <a:t> We have converted dry land to arable sustainable land</a:t>
            </a:r>
          </a:p>
          <a:p>
            <a:pPr marL="285750" indent="-285750">
              <a:buFont typeface="Arial" panose="020B0604020202020204" pitchFamily="34" charset="0"/>
              <a:buChar char="•"/>
            </a:pPr>
            <a:r>
              <a:rPr lang="en-US" dirty="0">
                <a:solidFill>
                  <a:schemeClr val="accent3">
                    <a:lumMod val="75000"/>
                  </a:schemeClr>
                </a:solidFill>
              </a:rPr>
              <a:t>We help improve soil health by organic practices</a:t>
            </a:r>
          </a:p>
          <a:p>
            <a:pPr marL="285750" indent="-285750">
              <a:buFont typeface="Arial" panose="020B0604020202020204" pitchFamily="34" charset="0"/>
              <a:buChar char="•"/>
            </a:pPr>
            <a:r>
              <a:rPr lang="en-US" dirty="0">
                <a:solidFill>
                  <a:schemeClr val="accent3">
                    <a:lumMod val="75000"/>
                  </a:schemeClr>
                </a:solidFill>
              </a:rPr>
              <a:t>We contribute to ground water recharging</a:t>
            </a:r>
          </a:p>
          <a:p>
            <a:pPr marL="285750" indent="-285750">
              <a:buFont typeface="Arial" panose="020B0604020202020204" pitchFamily="34" charset="0"/>
              <a:buChar char="•"/>
            </a:pPr>
            <a:endParaRPr lang="en-US" dirty="0"/>
          </a:p>
        </p:txBody>
      </p:sp>
      <p:sp>
        <p:nvSpPr>
          <p:cNvPr id="9" name="TextBox 8"/>
          <p:cNvSpPr txBox="1"/>
          <p:nvPr/>
        </p:nvSpPr>
        <p:spPr>
          <a:xfrm>
            <a:off x="415636" y="3276600"/>
            <a:ext cx="4191000" cy="630942"/>
          </a:xfrm>
          <a:prstGeom prst="rect">
            <a:avLst/>
          </a:prstGeom>
          <a:noFill/>
        </p:spPr>
        <p:txBody>
          <a:bodyPr wrap="square" rtlCol="0">
            <a:spAutoFit/>
          </a:bodyPr>
          <a:lstStyle/>
          <a:p>
            <a:r>
              <a:rPr lang="en-US" sz="3500" dirty="0"/>
              <a:t>SOCIAL IMPACT</a:t>
            </a:r>
          </a:p>
        </p:txBody>
      </p:sp>
      <p:sp>
        <p:nvSpPr>
          <p:cNvPr id="10" name="TextBox 9"/>
          <p:cNvSpPr txBox="1"/>
          <p:nvPr/>
        </p:nvSpPr>
        <p:spPr>
          <a:xfrm flipH="1">
            <a:off x="415635" y="4038600"/>
            <a:ext cx="712816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3">
                    <a:lumMod val="75000"/>
                  </a:schemeClr>
                </a:solidFill>
              </a:rPr>
              <a:t>Hosachiguru</a:t>
            </a:r>
            <a:r>
              <a:rPr lang="en-US" dirty="0">
                <a:solidFill>
                  <a:schemeClr val="accent3">
                    <a:lumMod val="75000"/>
                  </a:schemeClr>
                </a:solidFill>
              </a:rPr>
              <a:t> has created jobs to the local farmers</a:t>
            </a:r>
          </a:p>
          <a:p>
            <a:pPr marL="285750" indent="-285750">
              <a:buFont typeface="Arial" panose="020B0604020202020204" pitchFamily="34" charset="0"/>
              <a:buChar char="•"/>
            </a:pPr>
            <a:r>
              <a:rPr lang="en-US" dirty="0">
                <a:solidFill>
                  <a:schemeClr val="accent3">
                    <a:lumMod val="75000"/>
                  </a:schemeClr>
                </a:solidFill>
              </a:rPr>
              <a:t> More than 500 family members of these farmers have been impacted positively</a:t>
            </a:r>
          </a:p>
          <a:p>
            <a:pPr marL="285750" indent="-285750">
              <a:buFont typeface="Arial" panose="020B0604020202020204" pitchFamily="34" charset="0"/>
              <a:buChar char="•"/>
            </a:pPr>
            <a:r>
              <a:rPr lang="en-US" dirty="0">
                <a:solidFill>
                  <a:schemeClr val="accent3">
                    <a:lumMod val="75000"/>
                  </a:schemeClr>
                </a:solidFill>
              </a:rPr>
              <a:t>We help mitigate migration of rural folks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63071"/>
            <a:ext cx="2438400" cy="1360929"/>
          </a:xfrm>
          <a:prstGeom prst="rect">
            <a:avLst/>
          </a:prstGeom>
        </p:spPr>
      </p:pic>
    </p:spTree>
    <p:extLst>
      <p:ext uri="{BB962C8B-B14F-4D97-AF65-F5344CB8AC3E}">
        <p14:creationId xmlns:p14="http://schemas.microsoft.com/office/powerpoint/2010/main" val="274220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7570978" cy="538609"/>
          </a:xfrm>
        </p:spPr>
        <p:txBody>
          <a:bodyPr/>
          <a:lstStyle/>
          <a:p>
            <a:r>
              <a:rPr lang="en-US" sz="3500" dirty="0">
                <a:solidFill>
                  <a:schemeClr val="tx1"/>
                </a:solidFill>
              </a:rPr>
              <a:t>ECONOMICAL IMPACT</a:t>
            </a:r>
          </a:p>
        </p:txBody>
      </p:sp>
      <p:sp>
        <p:nvSpPr>
          <p:cNvPr id="3" name="Text Placeholder 2"/>
          <p:cNvSpPr>
            <a:spLocks noGrp="1"/>
          </p:cNvSpPr>
          <p:nvPr>
            <p:ph type="body" idx="1"/>
          </p:nvPr>
        </p:nvSpPr>
        <p:spPr>
          <a:xfrm>
            <a:off x="304800" y="1905000"/>
            <a:ext cx="8239506" cy="1938992"/>
          </a:xfrm>
        </p:spPr>
        <p:txBody>
          <a:bodyPr/>
          <a:lstStyle/>
          <a:p>
            <a:pPr marL="285750" indent="-285750">
              <a:buFont typeface="Arial" panose="020B0604020202020204" pitchFamily="34" charset="0"/>
              <a:buChar char="•"/>
            </a:pPr>
            <a:r>
              <a:rPr lang="en-US" sz="1800" dirty="0">
                <a:solidFill>
                  <a:schemeClr val="accent3">
                    <a:lumMod val="75000"/>
                  </a:schemeClr>
                </a:solidFill>
              </a:rPr>
              <a:t>Timber cultivation makes a great long-term wealth creation</a:t>
            </a:r>
          </a:p>
          <a:p>
            <a:pPr marL="285750" indent="-285750">
              <a:buFont typeface="Arial" panose="020B0604020202020204" pitchFamily="34" charset="0"/>
              <a:buChar char="•"/>
            </a:pPr>
            <a:r>
              <a:rPr lang="en-US" sz="1800" dirty="0">
                <a:solidFill>
                  <a:schemeClr val="accent3">
                    <a:lumMod val="75000"/>
                  </a:schemeClr>
                </a:solidFill>
              </a:rPr>
              <a:t>Short supply and high demand has led to steep rise in the prices of timber supplies</a:t>
            </a:r>
          </a:p>
          <a:p>
            <a:pPr marL="285750" indent="-285750">
              <a:buFont typeface="Arial" panose="020B0604020202020204" pitchFamily="34" charset="0"/>
              <a:buChar char="•"/>
            </a:pPr>
            <a:r>
              <a:rPr lang="en-US" sz="1800" dirty="0">
                <a:solidFill>
                  <a:schemeClr val="accent3">
                    <a:lumMod val="75000"/>
                  </a:schemeClr>
                </a:solidFill>
              </a:rPr>
              <a:t>The value of the land appreciates over time</a:t>
            </a:r>
          </a:p>
          <a:p>
            <a:pPr marL="285750" indent="-285750">
              <a:buFont typeface="Arial" panose="020B0604020202020204" pitchFamily="34" charset="0"/>
              <a:buChar char="•"/>
            </a:pPr>
            <a:r>
              <a:rPr lang="en-US" sz="1800" dirty="0">
                <a:solidFill>
                  <a:schemeClr val="accent3">
                    <a:lumMod val="75000"/>
                  </a:schemeClr>
                </a:solidFill>
              </a:rPr>
              <a:t> You can make long term wealth with a blend of social responsibility and environmental concerns</a:t>
            </a:r>
          </a:p>
          <a:p>
            <a:pPr marL="285750" indent="-285750">
              <a:buFont typeface="Arial" panose="020B0604020202020204" pitchFamily="34" charset="0"/>
              <a:buChar char="•"/>
            </a:pPr>
            <a:r>
              <a:rPr lang="en-US" sz="1800" dirty="0">
                <a:solidFill>
                  <a:schemeClr val="accent3">
                    <a:lumMod val="75000"/>
                  </a:schemeClr>
                </a:solidFill>
              </a:rPr>
              <a:t>We contribute to the production and security of nation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27709"/>
            <a:ext cx="2514600" cy="1648691"/>
          </a:xfrm>
          <a:prstGeom prst="rect">
            <a:avLst/>
          </a:prstGeom>
        </p:spPr>
      </p:pic>
    </p:spTree>
    <p:extLst>
      <p:ext uri="{BB962C8B-B14F-4D97-AF65-F5344CB8AC3E}">
        <p14:creationId xmlns:p14="http://schemas.microsoft.com/office/powerpoint/2010/main" val="421934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3276600" cy="477054"/>
          </a:xfrm>
          <a:prstGeom prst="rect">
            <a:avLst/>
          </a:prstGeom>
          <a:noFill/>
        </p:spPr>
        <p:txBody>
          <a:bodyPr wrap="square" rtlCol="0">
            <a:spAutoFit/>
          </a:bodyPr>
          <a:lstStyle/>
          <a:p>
            <a:r>
              <a:rPr lang="en-US" sz="2500" dirty="0"/>
              <a:t>CONTACT US</a:t>
            </a:r>
          </a:p>
        </p:txBody>
      </p:sp>
      <p:sp>
        <p:nvSpPr>
          <p:cNvPr id="3" name="TextBox 2"/>
          <p:cNvSpPr txBox="1"/>
          <p:nvPr/>
        </p:nvSpPr>
        <p:spPr>
          <a:xfrm flipH="1">
            <a:off x="630381" y="1981200"/>
            <a:ext cx="6227618" cy="2585323"/>
          </a:xfrm>
          <a:prstGeom prst="rect">
            <a:avLst/>
          </a:prstGeom>
          <a:noFill/>
        </p:spPr>
        <p:txBody>
          <a:bodyPr wrap="square" rtlCol="0">
            <a:spAutoFit/>
          </a:bodyPr>
          <a:lstStyle/>
          <a:p>
            <a:r>
              <a:rPr lang="en-US" dirty="0"/>
              <a:t>Address:-</a:t>
            </a:r>
          </a:p>
          <a:p>
            <a:r>
              <a:rPr lang="en-US" dirty="0"/>
              <a:t>#1, 1st Floor, Hara House, </a:t>
            </a:r>
            <a:r>
              <a:rPr lang="en-US" dirty="0" err="1"/>
              <a:t>Gutte</a:t>
            </a:r>
            <a:r>
              <a:rPr lang="en-US" dirty="0"/>
              <a:t> </a:t>
            </a:r>
            <a:r>
              <a:rPr lang="en-US" dirty="0" err="1"/>
              <a:t>Anjaneya</a:t>
            </a:r>
            <a:r>
              <a:rPr lang="en-US" dirty="0"/>
              <a:t> Temple</a:t>
            </a:r>
            <a:br>
              <a:rPr lang="en-US" dirty="0"/>
            </a:br>
            <a:r>
              <a:rPr lang="en-US" dirty="0"/>
              <a:t>Street, </a:t>
            </a:r>
            <a:r>
              <a:rPr lang="en-US" dirty="0" err="1"/>
              <a:t>Hosur</a:t>
            </a:r>
            <a:r>
              <a:rPr lang="en-US" dirty="0"/>
              <a:t> Main Road, Wilson Garden, Opposite to</a:t>
            </a:r>
            <a:br>
              <a:rPr lang="en-US" dirty="0"/>
            </a:br>
            <a:r>
              <a:rPr lang="en-US" dirty="0"/>
              <a:t>IMBR, Bengaluru – 560 027, Karnataka</a:t>
            </a:r>
          </a:p>
          <a:p>
            <a:endParaRPr lang="en-US" dirty="0"/>
          </a:p>
          <a:p>
            <a:r>
              <a:rPr lang="en-US" dirty="0"/>
              <a:t>Mail:-  info@hosachiguru.com</a:t>
            </a:r>
          </a:p>
          <a:p>
            <a:endParaRPr lang="en-US" dirty="0"/>
          </a:p>
          <a:p>
            <a:r>
              <a:rPr lang="en-US" dirty="0"/>
              <a:t>Phone number:- </a:t>
            </a:r>
            <a:r>
              <a:rPr lang="en-US" dirty="0">
                <a:solidFill>
                  <a:schemeClr val="bg2">
                    <a:lumMod val="75000"/>
                  </a:schemeClr>
                </a:solidFill>
                <a:hlinkClick r:id="rId2"/>
              </a:rPr>
              <a:t>+91 7829555550</a:t>
            </a:r>
            <a:br>
              <a:rPr lang="en-US" dirty="0">
                <a:solidFill>
                  <a:schemeClr val="bg2">
                    <a:lumMod val="75000"/>
                  </a:schemeClr>
                </a:solidFill>
              </a:rPr>
            </a:br>
            <a:r>
              <a:rPr lang="en-US" dirty="0">
                <a:solidFill>
                  <a:schemeClr val="bg2">
                    <a:lumMod val="75000"/>
                  </a:schemeClr>
                </a:solidFill>
              </a:rPr>
              <a:t>                              </a:t>
            </a:r>
            <a:r>
              <a:rPr lang="en-US" dirty="0">
                <a:solidFill>
                  <a:schemeClr val="bg2">
                    <a:lumMod val="75000"/>
                  </a:schemeClr>
                </a:solidFill>
                <a:hlinkClick r:id="rId3"/>
              </a:rPr>
              <a:t>+91 7022289533</a:t>
            </a:r>
            <a:endParaRPr lang="en-US" dirty="0">
              <a:solidFill>
                <a:schemeClr val="bg2">
                  <a:lumMod val="75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304801"/>
            <a:ext cx="3124200" cy="1524000"/>
          </a:xfrm>
          <a:prstGeom prst="rect">
            <a:avLst/>
          </a:prstGeom>
        </p:spPr>
      </p:pic>
    </p:spTree>
    <p:extLst>
      <p:ext uri="{BB962C8B-B14F-4D97-AF65-F5344CB8AC3E}">
        <p14:creationId xmlns:p14="http://schemas.microsoft.com/office/powerpoint/2010/main" val="153104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858000" y="99060"/>
            <a:ext cx="2133600" cy="891540"/>
          </a:xfrm>
          <a:prstGeom prst="rect">
            <a:avLst/>
          </a:prstGeom>
          <a:blipFill>
            <a:blip r:embed="rId2" cstate="print"/>
            <a:stretch>
              <a:fillRect/>
            </a:stretch>
          </a:blipFill>
        </p:spPr>
        <p:txBody>
          <a:bodyPr wrap="square" lIns="0" tIns="0" rIns="0" bIns="0" rtlCol="0"/>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5" y="1371600"/>
            <a:ext cx="6543675" cy="4912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86600" y="5841491"/>
            <a:ext cx="1981200" cy="82905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ctrTitle"/>
          </p:nvPr>
        </p:nvSpPr>
        <p:spPr>
          <a:xfrm>
            <a:off x="307975" y="1066800"/>
            <a:ext cx="7769225" cy="3890809"/>
          </a:xfrm>
          <a:prstGeom prst="rect">
            <a:avLst/>
          </a:prstGeom>
        </p:spPr>
        <p:txBody>
          <a:bodyPr vert="horz" wrap="square" lIns="0" tIns="12700" rIns="0" bIns="0" rtlCol="0">
            <a:spAutoFit/>
          </a:bodyPr>
          <a:lstStyle/>
          <a:p>
            <a:r>
              <a:rPr lang="en-US" sz="3600" dirty="0">
                <a:solidFill>
                  <a:schemeClr val="tx1"/>
                </a:solidFill>
                <a:latin typeface="Trebuchet MS"/>
                <a:cs typeface="Trebuchet MS"/>
              </a:rPr>
              <a:t>About:-</a:t>
            </a:r>
            <a:br>
              <a:rPr lang="en-US" sz="3600" dirty="0">
                <a:latin typeface="Trebuchet MS"/>
                <a:cs typeface="Trebuchet MS"/>
              </a:rPr>
            </a:br>
            <a:br>
              <a:rPr lang="en-US" sz="2000" b="0" dirty="0">
                <a:latin typeface="Trebuchet MS"/>
                <a:cs typeface="Trebuchet MS"/>
              </a:rPr>
            </a:br>
            <a:r>
              <a:rPr lang="en-US" sz="2000" b="0" dirty="0">
                <a:solidFill>
                  <a:schemeClr val="accent3">
                    <a:lumMod val="75000"/>
                  </a:schemeClr>
                </a:solidFill>
                <a:latin typeface="Times New Roman" panose="02020603050405020304" pitchFamily="18" charset="0"/>
                <a:cs typeface="Times New Roman" panose="02020603050405020304" pitchFamily="18" charset="0"/>
              </a:rPr>
              <a:t>At </a:t>
            </a:r>
            <a:r>
              <a:rPr lang="en-US" sz="2000" b="0" dirty="0" err="1">
                <a:solidFill>
                  <a:schemeClr val="accent3">
                    <a:lumMod val="75000"/>
                  </a:schemeClr>
                </a:solidFill>
                <a:latin typeface="Times New Roman" panose="02020603050405020304" pitchFamily="18" charset="0"/>
                <a:cs typeface="Times New Roman" panose="02020603050405020304" pitchFamily="18" charset="0"/>
              </a:rPr>
              <a:t>Hosachiguru</a:t>
            </a:r>
            <a:r>
              <a:rPr lang="en-US" sz="2000" b="0" dirty="0">
                <a:solidFill>
                  <a:schemeClr val="accent3">
                    <a:lumMod val="75000"/>
                  </a:schemeClr>
                </a:solidFill>
                <a:latin typeface="Times New Roman" panose="02020603050405020304" pitchFamily="18" charset="0"/>
                <a:cs typeface="Times New Roman" panose="02020603050405020304" pitchFamily="18" charset="0"/>
              </a:rPr>
              <a:t>, we combine passion for agriculture with social responsibility and economic returns. As much as we’re focused on soil health, water conservation and the impact we have on the environment, we don’t shy away from higher yields. This dual approach allows us to take on the traditional without disregarding the modern. Meticulous planning and continual innovation keeps us on the path to a sustainable greener future.</a:t>
            </a:r>
            <a:br>
              <a:rPr lang="en-US" sz="2000" b="0" dirty="0">
                <a:solidFill>
                  <a:schemeClr val="accent3">
                    <a:lumMod val="75000"/>
                  </a:schemeClr>
                </a:solidFill>
                <a:latin typeface="Times New Roman" panose="02020603050405020304" pitchFamily="18" charset="0"/>
                <a:cs typeface="Times New Roman" panose="02020603050405020304" pitchFamily="18" charset="0"/>
              </a:rPr>
            </a:br>
            <a:r>
              <a:rPr lang="en-US" sz="2000" b="0" dirty="0" err="1">
                <a:solidFill>
                  <a:schemeClr val="accent3">
                    <a:lumMod val="75000"/>
                  </a:schemeClr>
                </a:solidFill>
                <a:latin typeface="Times New Roman" panose="02020603050405020304" pitchFamily="18" charset="0"/>
                <a:cs typeface="Times New Roman" panose="02020603050405020304" pitchFamily="18" charset="0"/>
              </a:rPr>
              <a:t>Hosachiguru</a:t>
            </a:r>
            <a:r>
              <a:rPr lang="en-US" sz="2000" b="0" dirty="0">
                <a:solidFill>
                  <a:schemeClr val="accent3">
                    <a:lumMod val="75000"/>
                  </a:schemeClr>
                </a:solidFill>
                <a:latin typeface="Times New Roman" panose="02020603050405020304" pitchFamily="18" charset="0"/>
                <a:cs typeface="Times New Roman" panose="02020603050405020304" pitchFamily="18" charset="0"/>
              </a:rPr>
              <a:t> is a word derived from Kannada language where “</a:t>
            </a:r>
            <a:r>
              <a:rPr lang="en-US" sz="2000" b="0" dirty="0" err="1">
                <a:solidFill>
                  <a:schemeClr val="accent3">
                    <a:lumMod val="75000"/>
                  </a:schemeClr>
                </a:solidFill>
                <a:latin typeface="Times New Roman" panose="02020603050405020304" pitchFamily="18" charset="0"/>
                <a:cs typeface="Times New Roman" panose="02020603050405020304" pitchFamily="18" charset="0"/>
              </a:rPr>
              <a:t>Hosa</a:t>
            </a:r>
            <a:r>
              <a:rPr lang="en-US" sz="2000" b="0" dirty="0">
                <a:solidFill>
                  <a:schemeClr val="accent3">
                    <a:lumMod val="75000"/>
                  </a:schemeClr>
                </a:solidFill>
                <a:latin typeface="Times New Roman" panose="02020603050405020304" pitchFamily="18" charset="0"/>
                <a:cs typeface="Times New Roman" panose="02020603050405020304" pitchFamily="18" charset="0"/>
              </a:rPr>
              <a:t>” means “New” and “Chiguru” means “Shoot”.</a:t>
            </a:r>
            <a:br>
              <a:rPr lang="en-US" sz="3600" dirty="0">
                <a:solidFill>
                  <a:schemeClr val="accent3">
                    <a:lumMod val="75000"/>
                  </a:schemeClr>
                </a:solidFill>
                <a:latin typeface="Times New Roman" panose="02020603050405020304" pitchFamily="18" charset="0"/>
                <a:cs typeface="Times New Roman" panose="02020603050405020304" pitchFamily="18" charset="0"/>
              </a:rPr>
            </a:br>
            <a:endParaRPr sz="3600" dirty="0">
              <a:solidFill>
                <a:schemeClr val="accent3">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570978" cy="677108"/>
          </a:xfrm>
        </p:spPr>
        <p:txBody>
          <a:bodyPr/>
          <a:lstStyle/>
          <a:p>
            <a:r>
              <a:rPr lang="en-US" dirty="0">
                <a:solidFill>
                  <a:schemeClr val="tx1"/>
                </a:solidFill>
              </a:rPr>
              <a:t>Services</a:t>
            </a:r>
          </a:p>
        </p:txBody>
      </p:sp>
      <p:sp>
        <p:nvSpPr>
          <p:cNvPr id="3" name="Text Placeholder 2"/>
          <p:cNvSpPr>
            <a:spLocks noGrp="1"/>
          </p:cNvSpPr>
          <p:nvPr>
            <p:ph type="body" idx="1"/>
          </p:nvPr>
        </p:nvSpPr>
        <p:spPr>
          <a:xfrm>
            <a:off x="228600" y="1447800"/>
            <a:ext cx="8239506" cy="5170646"/>
          </a:xfrm>
        </p:spPr>
        <p:txBody>
          <a:bodyPr/>
          <a:lstStyle/>
          <a:p>
            <a:pPr marL="285750" indent="-285750">
              <a:buFont typeface="Arial" panose="020B0604020202020204" pitchFamily="34" charset="0"/>
              <a:buChar char="•"/>
            </a:pPr>
            <a:r>
              <a:rPr lang="en-US" b="1" u="sng" dirty="0">
                <a:solidFill>
                  <a:schemeClr val="accent3">
                    <a:lumMod val="75000"/>
                  </a:schemeClr>
                </a:solidFill>
              </a:rPr>
              <a:t>Managed farm lands</a:t>
            </a:r>
          </a:p>
          <a:p>
            <a:r>
              <a:rPr lang="en-US" dirty="0" err="1">
                <a:solidFill>
                  <a:schemeClr val="accent3">
                    <a:lumMod val="75000"/>
                  </a:schemeClr>
                </a:solidFill>
              </a:rPr>
              <a:t>Hosachiguru</a:t>
            </a:r>
            <a:r>
              <a:rPr lang="en-US" dirty="0">
                <a:solidFill>
                  <a:schemeClr val="accent3">
                    <a:lumMod val="75000"/>
                  </a:schemeClr>
                </a:solidFill>
              </a:rPr>
              <a:t> offers you a well curated farmland that has good water, soil, access to labor and situated in a high growth area.</a:t>
            </a:r>
          </a:p>
          <a:p>
            <a:pPr marL="285750" indent="-285750">
              <a:buFont typeface="Arial" panose="020B0604020202020204" pitchFamily="34" charset="0"/>
              <a:buChar char="•"/>
            </a:pPr>
            <a:r>
              <a:rPr lang="en-US" b="1" u="sng" dirty="0">
                <a:solidFill>
                  <a:schemeClr val="accent3">
                    <a:lumMod val="75000"/>
                  </a:schemeClr>
                </a:solidFill>
              </a:rPr>
              <a:t>Plan &amp; Design</a:t>
            </a:r>
          </a:p>
          <a:p>
            <a:r>
              <a:rPr lang="en-US" dirty="0">
                <a:solidFill>
                  <a:schemeClr val="accent3">
                    <a:lumMod val="75000"/>
                  </a:schemeClr>
                </a:solidFill>
              </a:rPr>
              <a:t>Designing and Turnkey execution of Modern Irrigation systems, Rain Water Harvesting systems, Access paths to every farm plot, Precision Planting and establish necessary farm infrastructure.</a:t>
            </a:r>
          </a:p>
          <a:p>
            <a:pPr marL="285750" indent="-285750">
              <a:buFont typeface="Arial" panose="020B0604020202020204" pitchFamily="34" charset="0"/>
              <a:buChar char="•"/>
            </a:pPr>
            <a:r>
              <a:rPr lang="en-US" b="1" u="sng" dirty="0">
                <a:solidFill>
                  <a:schemeClr val="accent3">
                    <a:lumMod val="75000"/>
                  </a:schemeClr>
                </a:solidFill>
              </a:rPr>
              <a:t>Mobilize Resources</a:t>
            </a:r>
          </a:p>
          <a:p>
            <a:r>
              <a:rPr lang="en-US" dirty="0">
                <a:solidFill>
                  <a:schemeClr val="accent3">
                    <a:lumMod val="75000"/>
                  </a:schemeClr>
                </a:solidFill>
              </a:rPr>
              <a:t>Mobilize state of the art farm equipment’s from hand tools to power tools and qualified human resources to manage the farm land effectively and professionally.</a:t>
            </a:r>
          </a:p>
          <a:p>
            <a:pPr marL="285750" indent="-285750">
              <a:buFont typeface="Arial" panose="020B0604020202020204" pitchFamily="34" charset="0"/>
              <a:buChar char="•"/>
            </a:pPr>
            <a:r>
              <a:rPr lang="en-US" b="1" u="sng" dirty="0">
                <a:solidFill>
                  <a:schemeClr val="accent3">
                    <a:lumMod val="75000"/>
                  </a:schemeClr>
                </a:solidFill>
              </a:rPr>
              <a:t>Execute Farm Operations</a:t>
            </a:r>
          </a:p>
          <a:p>
            <a:r>
              <a:rPr lang="en-US" dirty="0">
                <a:solidFill>
                  <a:schemeClr val="accent3">
                    <a:lumMod val="75000"/>
                  </a:schemeClr>
                </a:solidFill>
              </a:rPr>
              <a:t>Smart Water management, Plant nutrition, Plant protection using IPM and all agricultural extension services to manage the crop and the farm land in the most optimal way.</a:t>
            </a:r>
          </a:p>
          <a:p>
            <a:pPr marL="285750" indent="-285750">
              <a:buFont typeface="Arial" panose="020B0604020202020204" pitchFamily="34" charset="0"/>
              <a:buChar char="•"/>
            </a:pPr>
            <a:r>
              <a:rPr lang="en-US" b="1" u="sng" dirty="0">
                <a:solidFill>
                  <a:schemeClr val="accent3">
                    <a:lumMod val="75000"/>
                  </a:schemeClr>
                </a:solidFill>
              </a:rPr>
              <a:t>Hospitality Services</a:t>
            </a:r>
          </a:p>
          <a:p>
            <a:r>
              <a:rPr lang="en-US" dirty="0" err="1">
                <a:solidFill>
                  <a:schemeClr val="accent3">
                    <a:lumMod val="75000"/>
                  </a:schemeClr>
                </a:solidFill>
              </a:rPr>
              <a:t>Hosachiguru</a:t>
            </a:r>
            <a:r>
              <a:rPr lang="en-US" dirty="0">
                <a:solidFill>
                  <a:schemeClr val="accent3">
                    <a:lumMod val="75000"/>
                  </a:schemeClr>
                </a:solidFill>
              </a:rPr>
              <a:t> farm lands are a perfect weekend getaway destination. We take care of your stay at the farm.</a:t>
            </a:r>
          </a:p>
          <a:p>
            <a:pPr marL="285750" indent="-285750">
              <a:buFont typeface="Arial" panose="020B0604020202020204" pitchFamily="34" charset="0"/>
              <a:buChar char="•"/>
            </a:pPr>
            <a:r>
              <a:rPr lang="en-US" b="1" u="sng" dirty="0">
                <a:solidFill>
                  <a:schemeClr val="accent3">
                    <a:lumMod val="75000"/>
                  </a:schemeClr>
                </a:solidFill>
              </a:rPr>
              <a:t>Harvest &amp; Market Produce</a:t>
            </a:r>
          </a:p>
          <a:p>
            <a:r>
              <a:rPr lang="en-US" dirty="0">
                <a:solidFill>
                  <a:schemeClr val="accent3">
                    <a:lumMod val="75000"/>
                  </a:schemeClr>
                </a:solidFill>
              </a:rPr>
              <a:t>Harvesting at the right time using the best equipment’s with end to end responsibility of marketing of the produce.</a:t>
            </a:r>
          </a:p>
          <a:p>
            <a:endParaRPr lang="en-US" dirty="0">
              <a:solidFill>
                <a:srgbClr val="92D050"/>
              </a:solidFill>
            </a:endParaRPr>
          </a:p>
          <a:p>
            <a:endParaRPr lang="en-US" dirty="0">
              <a:solidFill>
                <a:srgbClr val="92D050"/>
              </a:solidFill>
            </a:endParaRPr>
          </a:p>
        </p:txBody>
      </p:sp>
    </p:spTree>
    <p:extLst>
      <p:ext uri="{BB962C8B-B14F-4D97-AF65-F5344CB8AC3E}">
        <p14:creationId xmlns:p14="http://schemas.microsoft.com/office/powerpoint/2010/main" val="343948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3837" y="1595437"/>
            <a:ext cx="1609725" cy="542925"/>
            <a:chOff x="223837" y="1595437"/>
            <a:chExt cx="1609725" cy="542925"/>
          </a:xfrm>
        </p:grpSpPr>
        <p:sp>
          <p:nvSpPr>
            <p:cNvPr id="3" name="object 3"/>
            <p:cNvSpPr/>
            <p:nvPr/>
          </p:nvSpPr>
          <p:spPr>
            <a:xfrm>
              <a:off x="228600" y="1600200"/>
              <a:ext cx="1600200" cy="533400"/>
            </a:xfrm>
            <a:custGeom>
              <a:avLst/>
              <a:gdLst/>
              <a:ahLst/>
              <a:cxnLst/>
              <a:rect l="l" t="t" r="r" b="b"/>
              <a:pathLst>
                <a:path w="1600200" h="533400">
                  <a:moveTo>
                    <a:pt x="1600200" y="0"/>
                  </a:moveTo>
                  <a:lnTo>
                    <a:pt x="0" y="0"/>
                  </a:lnTo>
                  <a:lnTo>
                    <a:pt x="0" y="533400"/>
                  </a:lnTo>
                  <a:lnTo>
                    <a:pt x="1600200" y="533400"/>
                  </a:lnTo>
                  <a:lnTo>
                    <a:pt x="1600200" y="0"/>
                  </a:lnTo>
                  <a:close/>
                </a:path>
              </a:pathLst>
            </a:custGeom>
            <a:solidFill>
              <a:srgbClr val="99CC00"/>
            </a:solidFill>
          </p:spPr>
          <p:txBody>
            <a:bodyPr wrap="square" lIns="0" tIns="0" rIns="0" bIns="0" rtlCol="0"/>
            <a:lstStyle/>
            <a:p>
              <a:endParaRPr/>
            </a:p>
          </p:txBody>
        </p:sp>
        <p:sp>
          <p:nvSpPr>
            <p:cNvPr id="4" name="object 4"/>
            <p:cNvSpPr/>
            <p:nvPr/>
          </p:nvSpPr>
          <p:spPr>
            <a:xfrm>
              <a:off x="228600" y="1600200"/>
              <a:ext cx="1600200" cy="533400"/>
            </a:xfrm>
            <a:custGeom>
              <a:avLst/>
              <a:gdLst/>
              <a:ahLst/>
              <a:cxnLst/>
              <a:rect l="l" t="t" r="r" b="b"/>
              <a:pathLst>
                <a:path w="1600200" h="533400">
                  <a:moveTo>
                    <a:pt x="0" y="533400"/>
                  </a:moveTo>
                  <a:lnTo>
                    <a:pt x="1600200" y="533400"/>
                  </a:lnTo>
                  <a:lnTo>
                    <a:pt x="1600200" y="0"/>
                  </a:lnTo>
                  <a:lnTo>
                    <a:pt x="0" y="0"/>
                  </a:lnTo>
                  <a:lnTo>
                    <a:pt x="0" y="533400"/>
                  </a:lnTo>
                  <a:close/>
                </a:path>
              </a:pathLst>
            </a:custGeom>
            <a:ln w="9144">
              <a:solidFill>
                <a:srgbClr val="959595"/>
              </a:solidFill>
            </a:ln>
          </p:spPr>
          <p:txBody>
            <a:bodyPr wrap="square" lIns="0" tIns="0" rIns="0" bIns="0" rtlCol="0"/>
            <a:lstStyle/>
            <a:p>
              <a:endParaRPr/>
            </a:p>
          </p:txBody>
        </p:sp>
      </p:grpSp>
      <p:sp>
        <p:nvSpPr>
          <p:cNvPr id="5" name="object 5"/>
          <p:cNvSpPr txBox="1">
            <a:spLocks noGrp="1"/>
          </p:cNvSpPr>
          <p:nvPr>
            <p:ph type="title"/>
          </p:nvPr>
        </p:nvSpPr>
        <p:spPr>
          <a:xfrm>
            <a:off x="307340" y="480102"/>
            <a:ext cx="6672072" cy="1075294"/>
          </a:xfrm>
          <a:prstGeom prst="rect">
            <a:avLst/>
          </a:prstGeom>
        </p:spPr>
        <p:txBody>
          <a:bodyPr vert="horz" wrap="square" lIns="0" tIns="13335" rIns="0" bIns="0" rtlCol="0">
            <a:spAutoFit/>
          </a:bodyPr>
          <a:lstStyle/>
          <a:p>
            <a:pPr marL="12700" algn="l">
              <a:lnSpc>
                <a:spcPct val="100000"/>
              </a:lnSpc>
              <a:spcBef>
                <a:spcPts val="105"/>
              </a:spcBef>
            </a:pPr>
            <a:r>
              <a:rPr sz="2300" b="1" dirty="0">
                <a:solidFill>
                  <a:srgbClr val="000000"/>
                </a:solidFill>
                <a:latin typeface="Carlito"/>
                <a:cs typeface="Carlito"/>
              </a:rPr>
              <a:t>OUR 5 </a:t>
            </a:r>
            <a:r>
              <a:rPr sz="2300" b="1" spc="-5" dirty="0">
                <a:solidFill>
                  <a:srgbClr val="000000"/>
                </a:solidFill>
                <a:latin typeface="Carlito"/>
                <a:cs typeface="Carlito"/>
              </a:rPr>
              <a:t>STEP </a:t>
            </a:r>
            <a:r>
              <a:rPr sz="2300" b="1" spc="-10" dirty="0">
                <a:solidFill>
                  <a:srgbClr val="000000"/>
                </a:solidFill>
                <a:latin typeface="Carlito"/>
                <a:cs typeface="Carlito"/>
              </a:rPr>
              <a:t>PROCESS </a:t>
            </a:r>
            <a:r>
              <a:rPr sz="2300" b="1" spc="-5" dirty="0">
                <a:solidFill>
                  <a:srgbClr val="000000"/>
                </a:solidFill>
                <a:latin typeface="Carlito"/>
                <a:cs typeface="Carlito"/>
              </a:rPr>
              <a:t>FOR DEVELOPING </a:t>
            </a:r>
            <a:r>
              <a:rPr sz="2300" b="1" dirty="0">
                <a:solidFill>
                  <a:srgbClr val="000000"/>
                </a:solidFill>
                <a:latin typeface="Carlito"/>
                <a:cs typeface="Carlito"/>
              </a:rPr>
              <a:t>A</a:t>
            </a:r>
            <a:r>
              <a:rPr sz="2300" b="1" spc="-130" dirty="0">
                <a:solidFill>
                  <a:srgbClr val="000000"/>
                </a:solidFill>
                <a:latin typeface="Carlito"/>
                <a:cs typeface="Carlito"/>
              </a:rPr>
              <a:t> </a:t>
            </a:r>
            <a:r>
              <a:rPr sz="2300" b="1" dirty="0">
                <a:solidFill>
                  <a:srgbClr val="000000"/>
                </a:solidFill>
                <a:latin typeface="Carlito"/>
                <a:cs typeface="Carlito"/>
              </a:rPr>
              <a:t>SCIENTIFIC,</a:t>
            </a:r>
            <a:r>
              <a:rPr lang="en-US" sz="2300" dirty="0"/>
              <a:t> </a:t>
            </a:r>
            <a:r>
              <a:rPr sz="2300" b="1" spc="-20" dirty="0">
                <a:solidFill>
                  <a:srgbClr val="000000"/>
                </a:solidFill>
                <a:latin typeface="Carlito"/>
                <a:cs typeface="Carlito"/>
              </a:rPr>
              <a:t>SUSTAINABLE </a:t>
            </a:r>
            <a:r>
              <a:rPr sz="2300" b="1" dirty="0">
                <a:solidFill>
                  <a:srgbClr val="000000"/>
                </a:solidFill>
                <a:latin typeface="Carlito"/>
                <a:cs typeface="Carlito"/>
              </a:rPr>
              <a:t>&amp; </a:t>
            </a:r>
            <a:r>
              <a:rPr sz="2300" b="1" spc="-10" dirty="0">
                <a:solidFill>
                  <a:srgbClr val="000000"/>
                </a:solidFill>
                <a:latin typeface="Carlito"/>
                <a:cs typeface="Carlito"/>
              </a:rPr>
              <a:t>BOTTOMLINE </a:t>
            </a:r>
            <a:r>
              <a:rPr sz="2300" b="1" spc="-5" dirty="0">
                <a:solidFill>
                  <a:srgbClr val="000000"/>
                </a:solidFill>
                <a:latin typeface="Carlito"/>
                <a:cs typeface="Carlito"/>
              </a:rPr>
              <a:t>DRIVEN</a:t>
            </a:r>
            <a:r>
              <a:rPr sz="2300" b="1" spc="-30" dirty="0">
                <a:solidFill>
                  <a:srgbClr val="000000"/>
                </a:solidFill>
                <a:latin typeface="Carlito"/>
                <a:cs typeface="Carlito"/>
              </a:rPr>
              <a:t> </a:t>
            </a:r>
            <a:r>
              <a:rPr sz="2300" b="1" spc="-35" dirty="0">
                <a:solidFill>
                  <a:srgbClr val="000000"/>
                </a:solidFill>
                <a:latin typeface="Carlito"/>
                <a:cs typeface="Carlito"/>
              </a:rPr>
              <a:t>FARM</a:t>
            </a:r>
            <a:endParaRPr sz="2300" dirty="0">
              <a:latin typeface="Carlito"/>
              <a:cs typeface="Carlito"/>
            </a:endParaRPr>
          </a:p>
        </p:txBody>
      </p:sp>
      <p:sp>
        <p:nvSpPr>
          <p:cNvPr id="6" name="object 6"/>
          <p:cNvSpPr txBox="1"/>
          <p:nvPr/>
        </p:nvSpPr>
        <p:spPr>
          <a:xfrm>
            <a:off x="757110" y="1681715"/>
            <a:ext cx="784860" cy="239395"/>
          </a:xfrm>
          <a:prstGeom prst="rect">
            <a:avLst/>
          </a:prstGeom>
        </p:spPr>
        <p:txBody>
          <a:bodyPr vert="horz" wrap="square" lIns="0" tIns="13335" rIns="0" bIns="0" rtlCol="0">
            <a:spAutoFit/>
          </a:bodyPr>
          <a:lstStyle/>
          <a:p>
            <a:pPr>
              <a:lnSpc>
                <a:spcPct val="100000"/>
              </a:lnSpc>
              <a:spcBef>
                <a:spcPts val="105"/>
              </a:spcBef>
            </a:pPr>
            <a:r>
              <a:rPr sz="1400" b="1" spc="-5" dirty="0">
                <a:solidFill>
                  <a:srgbClr val="333399"/>
                </a:solidFill>
                <a:latin typeface="Carlito"/>
                <a:cs typeface="Carlito"/>
              </a:rPr>
              <a:t>Right</a:t>
            </a:r>
            <a:r>
              <a:rPr sz="1400" b="1" spc="-65" dirty="0">
                <a:solidFill>
                  <a:srgbClr val="333399"/>
                </a:solidFill>
                <a:latin typeface="Carlito"/>
                <a:cs typeface="Carlito"/>
              </a:rPr>
              <a:t> </a:t>
            </a:r>
            <a:r>
              <a:rPr sz="1400" b="1" spc="-5" dirty="0">
                <a:solidFill>
                  <a:srgbClr val="333399"/>
                </a:solidFill>
                <a:latin typeface="Carlito"/>
                <a:cs typeface="Carlito"/>
              </a:rPr>
              <a:t>Crop</a:t>
            </a:r>
            <a:endParaRPr sz="1400" dirty="0">
              <a:latin typeface="Carlito"/>
              <a:cs typeface="Carlito"/>
            </a:endParaRPr>
          </a:p>
        </p:txBody>
      </p:sp>
      <p:grpSp>
        <p:nvGrpSpPr>
          <p:cNvPr id="7" name="object 7"/>
          <p:cNvGrpSpPr/>
          <p:nvPr/>
        </p:nvGrpSpPr>
        <p:grpSpPr>
          <a:xfrm>
            <a:off x="376427" y="1709927"/>
            <a:ext cx="297180" cy="297180"/>
            <a:chOff x="376427" y="1709927"/>
            <a:chExt cx="297180" cy="297180"/>
          </a:xfrm>
        </p:grpSpPr>
        <p:sp>
          <p:nvSpPr>
            <p:cNvPr id="8" name="object 8"/>
            <p:cNvSpPr/>
            <p:nvPr/>
          </p:nvSpPr>
          <p:spPr>
            <a:xfrm>
              <a:off x="380999" y="1714499"/>
              <a:ext cx="288290" cy="288290"/>
            </a:xfrm>
            <a:custGeom>
              <a:avLst/>
              <a:gdLst/>
              <a:ahLst/>
              <a:cxnLst/>
              <a:rect l="l" t="t" r="r" b="b"/>
              <a:pathLst>
                <a:path w="288290" h="288289">
                  <a:moveTo>
                    <a:pt x="144018" y="0"/>
                  </a:moveTo>
                  <a:lnTo>
                    <a:pt x="98496" y="7345"/>
                  </a:lnTo>
                  <a:lnTo>
                    <a:pt x="58962" y="27797"/>
                  </a:lnTo>
                  <a:lnTo>
                    <a:pt x="27786" y="58978"/>
                  </a:lnTo>
                  <a:lnTo>
                    <a:pt x="7342" y="98511"/>
                  </a:lnTo>
                  <a:lnTo>
                    <a:pt x="0" y="144017"/>
                  </a:lnTo>
                  <a:lnTo>
                    <a:pt x="7342" y="189524"/>
                  </a:lnTo>
                  <a:lnTo>
                    <a:pt x="27786" y="229057"/>
                  </a:lnTo>
                  <a:lnTo>
                    <a:pt x="58962" y="260238"/>
                  </a:lnTo>
                  <a:lnTo>
                    <a:pt x="98496" y="280690"/>
                  </a:lnTo>
                  <a:lnTo>
                    <a:pt x="144018" y="288036"/>
                  </a:lnTo>
                  <a:lnTo>
                    <a:pt x="189539" y="280690"/>
                  </a:lnTo>
                  <a:lnTo>
                    <a:pt x="229073" y="260238"/>
                  </a:lnTo>
                  <a:lnTo>
                    <a:pt x="260249" y="229057"/>
                  </a:lnTo>
                  <a:lnTo>
                    <a:pt x="280693" y="189524"/>
                  </a:lnTo>
                  <a:lnTo>
                    <a:pt x="288036" y="144017"/>
                  </a:lnTo>
                  <a:lnTo>
                    <a:pt x="280693" y="98511"/>
                  </a:lnTo>
                  <a:lnTo>
                    <a:pt x="260249" y="58978"/>
                  </a:lnTo>
                  <a:lnTo>
                    <a:pt x="229073" y="27797"/>
                  </a:lnTo>
                  <a:lnTo>
                    <a:pt x="189539" y="7345"/>
                  </a:lnTo>
                  <a:lnTo>
                    <a:pt x="144018" y="0"/>
                  </a:lnTo>
                  <a:close/>
                </a:path>
              </a:pathLst>
            </a:custGeom>
            <a:solidFill>
              <a:srgbClr val="333399"/>
            </a:solidFill>
          </p:spPr>
          <p:txBody>
            <a:bodyPr wrap="square" lIns="0" tIns="0" rIns="0" bIns="0" rtlCol="0"/>
            <a:lstStyle/>
            <a:p>
              <a:endParaRPr/>
            </a:p>
          </p:txBody>
        </p:sp>
        <p:sp>
          <p:nvSpPr>
            <p:cNvPr id="9" name="object 9"/>
            <p:cNvSpPr/>
            <p:nvPr/>
          </p:nvSpPr>
          <p:spPr>
            <a:xfrm>
              <a:off x="380999" y="1714499"/>
              <a:ext cx="288290" cy="288290"/>
            </a:xfrm>
            <a:custGeom>
              <a:avLst/>
              <a:gdLst/>
              <a:ahLst/>
              <a:cxnLst/>
              <a:rect l="l" t="t" r="r" b="b"/>
              <a:pathLst>
                <a:path w="288290" h="288289">
                  <a:moveTo>
                    <a:pt x="0" y="144017"/>
                  </a:moveTo>
                  <a:lnTo>
                    <a:pt x="7342" y="98511"/>
                  </a:lnTo>
                  <a:lnTo>
                    <a:pt x="27786" y="58978"/>
                  </a:lnTo>
                  <a:lnTo>
                    <a:pt x="58962" y="27797"/>
                  </a:lnTo>
                  <a:lnTo>
                    <a:pt x="98496" y="7345"/>
                  </a:lnTo>
                  <a:lnTo>
                    <a:pt x="144018" y="0"/>
                  </a:lnTo>
                  <a:lnTo>
                    <a:pt x="189539" y="7345"/>
                  </a:lnTo>
                  <a:lnTo>
                    <a:pt x="229073" y="27797"/>
                  </a:lnTo>
                  <a:lnTo>
                    <a:pt x="260249" y="58978"/>
                  </a:lnTo>
                  <a:lnTo>
                    <a:pt x="280693" y="98511"/>
                  </a:lnTo>
                  <a:lnTo>
                    <a:pt x="288036" y="144017"/>
                  </a:lnTo>
                  <a:lnTo>
                    <a:pt x="280693" y="189524"/>
                  </a:lnTo>
                  <a:lnTo>
                    <a:pt x="260249" y="229057"/>
                  </a:lnTo>
                  <a:lnTo>
                    <a:pt x="229073" y="260238"/>
                  </a:lnTo>
                  <a:lnTo>
                    <a:pt x="189539" y="280690"/>
                  </a:lnTo>
                  <a:lnTo>
                    <a:pt x="144018" y="288036"/>
                  </a:lnTo>
                  <a:lnTo>
                    <a:pt x="98496" y="280690"/>
                  </a:lnTo>
                  <a:lnTo>
                    <a:pt x="58962" y="260238"/>
                  </a:lnTo>
                  <a:lnTo>
                    <a:pt x="27786" y="229057"/>
                  </a:lnTo>
                  <a:lnTo>
                    <a:pt x="7342" y="189524"/>
                  </a:lnTo>
                  <a:lnTo>
                    <a:pt x="0" y="144017"/>
                  </a:lnTo>
                  <a:close/>
                </a:path>
              </a:pathLst>
            </a:custGeom>
            <a:ln w="9143">
              <a:solidFill>
                <a:srgbClr val="959595"/>
              </a:solidFill>
            </a:ln>
          </p:spPr>
          <p:txBody>
            <a:bodyPr wrap="square" lIns="0" tIns="0" rIns="0" bIns="0" rtlCol="0"/>
            <a:lstStyle/>
            <a:p>
              <a:endParaRPr/>
            </a:p>
          </p:txBody>
        </p:sp>
      </p:grpSp>
      <p:sp>
        <p:nvSpPr>
          <p:cNvPr id="10" name="object 10"/>
          <p:cNvSpPr txBox="1"/>
          <p:nvPr/>
        </p:nvSpPr>
        <p:spPr>
          <a:xfrm>
            <a:off x="480059" y="1727073"/>
            <a:ext cx="103505" cy="239395"/>
          </a:xfrm>
          <a:prstGeom prst="rect">
            <a:avLst/>
          </a:prstGeom>
        </p:spPr>
        <p:txBody>
          <a:bodyPr vert="horz" wrap="square" lIns="0" tIns="13335" rIns="0" bIns="0" rtlCol="0">
            <a:spAutoFit/>
          </a:bodyPr>
          <a:lstStyle/>
          <a:p>
            <a:pPr>
              <a:lnSpc>
                <a:spcPct val="100000"/>
              </a:lnSpc>
              <a:spcBef>
                <a:spcPts val="105"/>
              </a:spcBef>
            </a:pPr>
            <a:r>
              <a:rPr sz="1400" b="1" dirty="0">
                <a:solidFill>
                  <a:srgbClr val="FFFFFF"/>
                </a:solidFill>
                <a:latin typeface="Carlito"/>
                <a:cs typeface="Carlito"/>
              </a:rPr>
              <a:t>1</a:t>
            </a:r>
            <a:endParaRPr sz="1400">
              <a:latin typeface="Carlito"/>
              <a:cs typeface="Carlito"/>
            </a:endParaRPr>
          </a:p>
        </p:txBody>
      </p:sp>
      <p:grpSp>
        <p:nvGrpSpPr>
          <p:cNvPr id="11" name="object 11"/>
          <p:cNvGrpSpPr/>
          <p:nvPr/>
        </p:nvGrpSpPr>
        <p:grpSpPr>
          <a:xfrm>
            <a:off x="2049589" y="1595437"/>
            <a:ext cx="1609725" cy="542925"/>
            <a:chOff x="2049589" y="1595437"/>
            <a:chExt cx="1609725" cy="542925"/>
          </a:xfrm>
        </p:grpSpPr>
        <p:sp>
          <p:nvSpPr>
            <p:cNvPr id="12" name="object 12"/>
            <p:cNvSpPr/>
            <p:nvPr/>
          </p:nvSpPr>
          <p:spPr>
            <a:xfrm>
              <a:off x="2054351" y="1600200"/>
              <a:ext cx="1600200" cy="533400"/>
            </a:xfrm>
            <a:custGeom>
              <a:avLst/>
              <a:gdLst/>
              <a:ahLst/>
              <a:cxnLst/>
              <a:rect l="l" t="t" r="r" b="b"/>
              <a:pathLst>
                <a:path w="1600200" h="533400">
                  <a:moveTo>
                    <a:pt x="1600200" y="0"/>
                  </a:moveTo>
                  <a:lnTo>
                    <a:pt x="0" y="0"/>
                  </a:lnTo>
                  <a:lnTo>
                    <a:pt x="0" y="533400"/>
                  </a:lnTo>
                  <a:lnTo>
                    <a:pt x="1600200" y="533400"/>
                  </a:lnTo>
                  <a:lnTo>
                    <a:pt x="1600200" y="0"/>
                  </a:lnTo>
                  <a:close/>
                </a:path>
              </a:pathLst>
            </a:custGeom>
            <a:solidFill>
              <a:srgbClr val="99CC00"/>
            </a:solidFill>
          </p:spPr>
          <p:txBody>
            <a:bodyPr wrap="square" lIns="0" tIns="0" rIns="0" bIns="0" rtlCol="0"/>
            <a:lstStyle/>
            <a:p>
              <a:endParaRPr/>
            </a:p>
          </p:txBody>
        </p:sp>
        <p:sp>
          <p:nvSpPr>
            <p:cNvPr id="13" name="object 13"/>
            <p:cNvSpPr/>
            <p:nvPr/>
          </p:nvSpPr>
          <p:spPr>
            <a:xfrm>
              <a:off x="2054351" y="1600200"/>
              <a:ext cx="1600200" cy="533400"/>
            </a:xfrm>
            <a:custGeom>
              <a:avLst/>
              <a:gdLst/>
              <a:ahLst/>
              <a:cxnLst/>
              <a:rect l="l" t="t" r="r" b="b"/>
              <a:pathLst>
                <a:path w="1600200" h="533400">
                  <a:moveTo>
                    <a:pt x="0" y="533400"/>
                  </a:moveTo>
                  <a:lnTo>
                    <a:pt x="1600200" y="533400"/>
                  </a:lnTo>
                  <a:lnTo>
                    <a:pt x="1600200" y="0"/>
                  </a:lnTo>
                  <a:lnTo>
                    <a:pt x="0" y="0"/>
                  </a:lnTo>
                  <a:lnTo>
                    <a:pt x="0" y="533400"/>
                  </a:lnTo>
                  <a:close/>
                </a:path>
              </a:pathLst>
            </a:custGeom>
            <a:ln w="9144">
              <a:solidFill>
                <a:srgbClr val="959595"/>
              </a:solidFill>
            </a:ln>
          </p:spPr>
          <p:txBody>
            <a:bodyPr wrap="square" lIns="0" tIns="0" rIns="0" bIns="0" rtlCol="0"/>
            <a:lstStyle/>
            <a:p>
              <a:endParaRPr/>
            </a:p>
          </p:txBody>
        </p:sp>
      </p:grpSp>
      <p:sp>
        <p:nvSpPr>
          <p:cNvPr id="14" name="object 14"/>
          <p:cNvSpPr txBox="1"/>
          <p:nvPr/>
        </p:nvSpPr>
        <p:spPr>
          <a:xfrm>
            <a:off x="2569844" y="1681715"/>
            <a:ext cx="937260" cy="239395"/>
          </a:xfrm>
          <a:prstGeom prst="rect">
            <a:avLst/>
          </a:prstGeom>
        </p:spPr>
        <p:txBody>
          <a:bodyPr vert="horz" wrap="square" lIns="0" tIns="13335" rIns="0" bIns="0" rtlCol="0">
            <a:spAutoFit/>
          </a:bodyPr>
          <a:lstStyle/>
          <a:p>
            <a:pPr>
              <a:lnSpc>
                <a:spcPct val="100000"/>
              </a:lnSpc>
              <a:spcBef>
                <a:spcPts val="105"/>
              </a:spcBef>
            </a:pPr>
            <a:r>
              <a:rPr sz="1400" b="1" spc="-5" dirty="0">
                <a:solidFill>
                  <a:srgbClr val="333399"/>
                </a:solidFill>
                <a:latin typeface="Carlito"/>
                <a:cs typeface="Carlito"/>
              </a:rPr>
              <a:t>Right</a:t>
            </a:r>
            <a:r>
              <a:rPr sz="1400" b="1" spc="-70" dirty="0">
                <a:solidFill>
                  <a:srgbClr val="333399"/>
                </a:solidFill>
                <a:latin typeface="Carlito"/>
                <a:cs typeface="Carlito"/>
              </a:rPr>
              <a:t> </a:t>
            </a:r>
            <a:r>
              <a:rPr sz="1400" b="1" spc="-5" dirty="0">
                <a:solidFill>
                  <a:srgbClr val="333399"/>
                </a:solidFill>
                <a:latin typeface="Carlito"/>
                <a:cs typeface="Carlito"/>
              </a:rPr>
              <a:t>Source</a:t>
            </a:r>
            <a:endParaRPr sz="1400" dirty="0">
              <a:latin typeface="Carlito"/>
              <a:cs typeface="Carlito"/>
            </a:endParaRPr>
          </a:p>
        </p:txBody>
      </p:sp>
      <p:grpSp>
        <p:nvGrpSpPr>
          <p:cNvPr id="15" name="object 15"/>
          <p:cNvGrpSpPr/>
          <p:nvPr/>
        </p:nvGrpSpPr>
        <p:grpSpPr>
          <a:xfrm>
            <a:off x="2202179" y="1709927"/>
            <a:ext cx="295910" cy="297180"/>
            <a:chOff x="2202179" y="1709927"/>
            <a:chExt cx="295910" cy="297180"/>
          </a:xfrm>
        </p:grpSpPr>
        <p:sp>
          <p:nvSpPr>
            <p:cNvPr id="16" name="object 16"/>
            <p:cNvSpPr/>
            <p:nvPr/>
          </p:nvSpPr>
          <p:spPr>
            <a:xfrm>
              <a:off x="2206751" y="1714499"/>
              <a:ext cx="287020" cy="288290"/>
            </a:xfrm>
            <a:custGeom>
              <a:avLst/>
              <a:gdLst/>
              <a:ahLst/>
              <a:cxnLst/>
              <a:rect l="l" t="t" r="r" b="b"/>
              <a:pathLst>
                <a:path w="287019" h="288289">
                  <a:moveTo>
                    <a:pt x="143256" y="0"/>
                  </a:moveTo>
                  <a:lnTo>
                    <a:pt x="97974" y="7345"/>
                  </a:lnTo>
                  <a:lnTo>
                    <a:pt x="58649" y="27797"/>
                  </a:lnTo>
                  <a:lnTo>
                    <a:pt x="27639" y="58978"/>
                  </a:lnTo>
                  <a:lnTo>
                    <a:pt x="7303" y="98511"/>
                  </a:lnTo>
                  <a:lnTo>
                    <a:pt x="0" y="144017"/>
                  </a:lnTo>
                  <a:lnTo>
                    <a:pt x="7303" y="189524"/>
                  </a:lnTo>
                  <a:lnTo>
                    <a:pt x="27639" y="229057"/>
                  </a:lnTo>
                  <a:lnTo>
                    <a:pt x="58649" y="260238"/>
                  </a:lnTo>
                  <a:lnTo>
                    <a:pt x="97974" y="280690"/>
                  </a:lnTo>
                  <a:lnTo>
                    <a:pt x="143256" y="288036"/>
                  </a:lnTo>
                  <a:lnTo>
                    <a:pt x="188537" y="280690"/>
                  </a:lnTo>
                  <a:lnTo>
                    <a:pt x="227862" y="260238"/>
                  </a:lnTo>
                  <a:lnTo>
                    <a:pt x="258872" y="229057"/>
                  </a:lnTo>
                  <a:lnTo>
                    <a:pt x="279208" y="189524"/>
                  </a:lnTo>
                  <a:lnTo>
                    <a:pt x="286512" y="144017"/>
                  </a:lnTo>
                  <a:lnTo>
                    <a:pt x="279208" y="98511"/>
                  </a:lnTo>
                  <a:lnTo>
                    <a:pt x="258872" y="58978"/>
                  </a:lnTo>
                  <a:lnTo>
                    <a:pt x="227862" y="27797"/>
                  </a:lnTo>
                  <a:lnTo>
                    <a:pt x="188537" y="7345"/>
                  </a:lnTo>
                  <a:lnTo>
                    <a:pt x="143256" y="0"/>
                  </a:lnTo>
                  <a:close/>
                </a:path>
              </a:pathLst>
            </a:custGeom>
            <a:solidFill>
              <a:srgbClr val="333399"/>
            </a:solidFill>
          </p:spPr>
          <p:txBody>
            <a:bodyPr wrap="square" lIns="0" tIns="0" rIns="0" bIns="0" rtlCol="0"/>
            <a:lstStyle/>
            <a:p>
              <a:endParaRPr/>
            </a:p>
          </p:txBody>
        </p:sp>
        <p:sp>
          <p:nvSpPr>
            <p:cNvPr id="17" name="object 17"/>
            <p:cNvSpPr/>
            <p:nvPr/>
          </p:nvSpPr>
          <p:spPr>
            <a:xfrm>
              <a:off x="2206751" y="1714499"/>
              <a:ext cx="287020" cy="288290"/>
            </a:xfrm>
            <a:custGeom>
              <a:avLst/>
              <a:gdLst/>
              <a:ahLst/>
              <a:cxnLst/>
              <a:rect l="l" t="t" r="r" b="b"/>
              <a:pathLst>
                <a:path w="287019" h="288289">
                  <a:moveTo>
                    <a:pt x="0" y="144017"/>
                  </a:moveTo>
                  <a:lnTo>
                    <a:pt x="7303" y="98511"/>
                  </a:lnTo>
                  <a:lnTo>
                    <a:pt x="27639" y="58978"/>
                  </a:lnTo>
                  <a:lnTo>
                    <a:pt x="58649" y="27797"/>
                  </a:lnTo>
                  <a:lnTo>
                    <a:pt x="97974" y="7345"/>
                  </a:lnTo>
                  <a:lnTo>
                    <a:pt x="143256" y="0"/>
                  </a:lnTo>
                  <a:lnTo>
                    <a:pt x="188537" y="7345"/>
                  </a:lnTo>
                  <a:lnTo>
                    <a:pt x="227862" y="27797"/>
                  </a:lnTo>
                  <a:lnTo>
                    <a:pt x="258872" y="58978"/>
                  </a:lnTo>
                  <a:lnTo>
                    <a:pt x="279208" y="98511"/>
                  </a:lnTo>
                  <a:lnTo>
                    <a:pt x="286512" y="144017"/>
                  </a:lnTo>
                  <a:lnTo>
                    <a:pt x="279208" y="189524"/>
                  </a:lnTo>
                  <a:lnTo>
                    <a:pt x="258872" y="229057"/>
                  </a:lnTo>
                  <a:lnTo>
                    <a:pt x="227862" y="260238"/>
                  </a:lnTo>
                  <a:lnTo>
                    <a:pt x="188537" y="280690"/>
                  </a:lnTo>
                  <a:lnTo>
                    <a:pt x="143256" y="288036"/>
                  </a:lnTo>
                  <a:lnTo>
                    <a:pt x="97974" y="280690"/>
                  </a:lnTo>
                  <a:lnTo>
                    <a:pt x="58649" y="260238"/>
                  </a:lnTo>
                  <a:lnTo>
                    <a:pt x="27639" y="229057"/>
                  </a:lnTo>
                  <a:lnTo>
                    <a:pt x="7303" y="189524"/>
                  </a:lnTo>
                  <a:lnTo>
                    <a:pt x="0" y="144017"/>
                  </a:lnTo>
                  <a:close/>
                </a:path>
              </a:pathLst>
            </a:custGeom>
            <a:ln w="9144">
              <a:solidFill>
                <a:srgbClr val="959595"/>
              </a:solidFill>
            </a:ln>
          </p:spPr>
          <p:txBody>
            <a:bodyPr wrap="square" lIns="0" tIns="0" rIns="0" bIns="0" rtlCol="0"/>
            <a:lstStyle/>
            <a:p>
              <a:endParaRPr/>
            </a:p>
          </p:txBody>
        </p:sp>
      </p:grpSp>
      <p:sp>
        <p:nvSpPr>
          <p:cNvPr id="18" name="object 18"/>
          <p:cNvSpPr txBox="1"/>
          <p:nvPr/>
        </p:nvSpPr>
        <p:spPr>
          <a:xfrm>
            <a:off x="2306066" y="1727073"/>
            <a:ext cx="103505" cy="239395"/>
          </a:xfrm>
          <a:prstGeom prst="rect">
            <a:avLst/>
          </a:prstGeom>
        </p:spPr>
        <p:txBody>
          <a:bodyPr vert="horz" wrap="square" lIns="0" tIns="13335" rIns="0" bIns="0" rtlCol="0">
            <a:spAutoFit/>
          </a:bodyPr>
          <a:lstStyle/>
          <a:p>
            <a:pPr>
              <a:lnSpc>
                <a:spcPct val="100000"/>
              </a:lnSpc>
              <a:spcBef>
                <a:spcPts val="105"/>
              </a:spcBef>
            </a:pPr>
            <a:r>
              <a:rPr sz="1400" b="1" dirty="0">
                <a:solidFill>
                  <a:srgbClr val="FFFFFF"/>
                </a:solidFill>
                <a:latin typeface="Carlito"/>
                <a:cs typeface="Carlito"/>
              </a:rPr>
              <a:t>2</a:t>
            </a:r>
            <a:endParaRPr sz="1400">
              <a:latin typeface="Carlito"/>
              <a:cs typeface="Carlito"/>
            </a:endParaRPr>
          </a:p>
        </p:txBody>
      </p:sp>
      <p:grpSp>
        <p:nvGrpSpPr>
          <p:cNvPr id="19" name="object 19"/>
          <p:cNvGrpSpPr/>
          <p:nvPr/>
        </p:nvGrpSpPr>
        <p:grpSpPr>
          <a:xfrm>
            <a:off x="3805237" y="1595437"/>
            <a:ext cx="1609725" cy="542925"/>
            <a:chOff x="3805237" y="1595437"/>
            <a:chExt cx="1609725" cy="542925"/>
          </a:xfrm>
        </p:grpSpPr>
        <p:sp>
          <p:nvSpPr>
            <p:cNvPr id="20" name="object 20"/>
            <p:cNvSpPr/>
            <p:nvPr/>
          </p:nvSpPr>
          <p:spPr>
            <a:xfrm>
              <a:off x="3810000" y="1600200"/>
              <a:ext cx="1600200" cy="533400"/>
            </a:xfrm>
            <a:custGeom>
              <a:avLst/>
              <a:gdLst/>
              <a:ahLst/>
              <a:cxnLst/>
              <a:rect l="l" t="t" r="r" b="b"/>
              <a:pathLst>
                <a:path w="1600200" h="533400">
                  <a:moveTo>
                    <a:pt x="1600200" y="0"/>
                  </a:moveTo>
                  <a:lnTo>
                    <a:pt x="0" y="0"/>
                  </a:lnTo>
                  <a:lnTo>
                    <a:pt x="0" y="533400"/>
                  </a:lnTo>
                  <a:lnTo>
                    <a:pt x="1600200" y="533400"/>
                  </a:lnTo>
                  <a:lnTo>
                    <a:pt x="1600200" y="0"/>
                  </a:lnTo>
                  <a:close/>
                </a:path>
              </a:pathLst>
            </a:custGeom>
            <a:solidFill>
              <a:srgbClr val="99CC00"/>
            </a:solidFill>
          </p:spPr>
          <p:txBody>
            <a:bodyPr wrap="square" lIns="0" tIns="0" rIns="0" bIns="0" rtlCol="0"/>
            <a:lstStyle/>
            <a:p>
              <a:endParaRPr/>
            </a:p>
          </p:txBody>
        </p:sp>
        <p:sp>
          <p:nvSpPr>
            <p:cNvPr id="21" name="object 21"/>
            <p:cNvSpPr/>
            <p:nvPr/>
          </p:nvSpPr>
          <p:spPr>
            <a:xfrm>
              <a:off x="3810000" y="1600200"/>
              <a:ext cx="1600200" cy="533400"/>
            </a:xfrm>
            <a:custGeom>
              <a:avLst/>
              <a:gdLst/>
              <a:ahLst/>
              <a:cxnLst/>
              <a:rect l="l" t="t" r="r" b="b"/>
              <a:pathLst>
                <a:path w="1600200" h="533400">
                  <a:moveTo>
                    <a:pt x="0" y="533400"/>
                  </a:moveTo>
                  <a:lnTo>
                    <a:pt x="1600200" y="533400"/>
                  </a:lnTo>
                  <a:lnTo>
                    <a:pt x="1600200" y="0"/>
                  </a:lnTo>
                  <a:lnTo>
                    <a:pt x="0" y="0"/>
                  </a:lnTo>
                  <a:lnTo>
                    <a:pt x="0" y="533400"/>
                  </a:lnTo>
                  <a:close/>
                </a:path>
              </a:pathLst>
            </a:custGeom>
            <a:ln w="9144">
              <a:solidFill>
                <a:srgbClr val="959595"/>
              </a:solidFill>
            </a:ln>
          </p:spPr>
          <p:txBody>
            <a:bodyPr wrap="square" lIns="0" tIns="0" rIns="0" bIns="0" rtlCol="0"/>
            <a:lstStyle/>
            <a:p>
              <a:endParaRPr/>
            </a:p>
          </p:txBody>
        </p:sp>
      </p:grpSp>
      <p:sp>
        <p:nvSpPr>
          <p:cNvPr id="22" name="object 22"/>
          <p:cNvSpPr txBox="1"/>
          <p:nvPr/>
        </p:nvSpPr>
        <p:spPr>
          <a:xfrm>
            <a:off x="4354703" y="1638426"/>
            <a:ext cx="1055497" cy="452755"/>
          </a:xfrm>
          <a:prstGeom prst="rect">
            <a:avLst/>
          </a:prstGeom>
        </p:spPr>
        <p:txBody>
          <a:bodyPr vert="horz" wrap="square" lIns="0" tIns="13335" rIns="0" bIns="0" rtlCol="0">
            <a:spAutoFit/>
          </a:bodyPr>
          <a:lstStyle/>
          <a:p>
            <a:pPr marR="5080">
              <a:lnSpc>
                <a:spcPct val="100000"/>
              </a:lnSpc>
              <a:spcBef>
                <a:spcPts val="105"/>
              </a:spcBef>
            </a:pPr>
            <a:r>
              <a:rPr sz="1400" b="1" spc="-5" dirty="0">
                <a:solidFill>
                  <a:srgbClr val="333399"/>
                </a:solidFill>
                <a:latin typeface="Carlito"/>
                <a:cs typeface="Carlito"/>
              </a:rPr>
              <a:t>Right  </a:t>
            </a:r>
            <a:r>
              <a:rPr sz="1400" b="1" spc="-120" dirty="0">
                <a:solidFill>
                  <a:srgbClr val="333399"/>
                </a:solidFill>
                <a:latin typeface="Carlito"/>
                <a:cs typeface="Carlito"/>
              </a:rPr>
              <a:t>T</a:t>
            </a:r>
            <a:r>
              <a:rPr sz="1400" b="1" spc="-5" dirty="0">
                <a:solidFill>
                  <a:srgbClr val="333399"/>
                </a:solidFill>
                <a:latin typeface="Carlito"/>
                <a:cs typeface="Carlito"/>
              </a:rPr>
              <a:t>ec</a:t>
            </a:r>
            <a:r>
              <a:rPr sz="1400" b="1" dirty="0">
                <a:solidFill>
                  <a:srgbClr val="333399"/>
                </a:solidFill>
                <a:latin typeface="Carlito"/>
                <a:cs typeface="Carlito"/>
              </a:rPr>
              <a:t>hnique</a:t>
            </a:r>
            <a:endParaRPr sz="1400" dirty="0">
              <a:latin typeface="Carlito"/>
              <a:cs typeface="Carlito"/>
            </a:endParaRPr>
          </a:p>
        </p:txBody>
      </p:sp>
      <p:grpSp>
        <p:nvGrpSpPr>
          <p:cNvPr id="23" name="object 23"/>
          <p:cNvGrpSpPr/>
          <p:nvPr/>
        </p:nvGrpSpPr>
        <p:grpSpPr>
          <a:xfrm>
            <a:off x="3957828" y="1709927"/>
            <a:ext cx="297180" cy="297180"/>
            <a:chOff x="3957828" y="1709927"/>
            <a:chExt cx="297180" cy="297180"/>
          </a:xfrm>
        </p:grpSpPr>
        <p:sp>
          <p:nvSpPr>
            <p:cNvPr id="24" name="object 24"/>
            <p:cNvSpPr/>
            <p:nvPr/>
          </p:nvSpPr>
          <p:spPr>
            <a:xfrm>
              <a:off x="3962400" y="1714499"/>
              <a:ext cx="288290" cy="288290"/>
            </a:xfrm>
            <a:custGeom>
              <a:avLst/>
              <a:gdLst/>
              <a:ahLst/>
              <a:cxnLst/>
              <a:rect l="l" t="t" r="r" b="b"/>
              <a:pathLst>
                <a:path w="288289" h="288289">
                  <a:moveTo>
                    <a:pt x="144017" y="0"/>
                  </a:moveTo>
                  <a:lnTo>
                    <a:pt x="98511" y="7345"/>
                  </a:lnTo>
                  <a:lnTo>
                    <a:pt x="58978" y="27797"/>
                  </a:lnTo>
                  <a:lnTo>
                    <a:pt x="27797" y="58978"/>
                  </a:lnTo>
                  <a:lnTo>
                    <a:pt x="7345" y="98511"/>
                  </a:lnTo>
                  <a:lnTo>
                    <a:pt x="0" y="144017"/>
                  </a:lnTo>
                  <a:lnTo>
                    <a:pt x="7345" y="189524"/>
                  </a:lnTo>
                  <a:lnTo>
                    <a:pt x="27797" y="229057"/>
                  </a:lnTo>
                  <a:lnTo>
                    <a:pt x="58978" y="260238"/>
                  </a:lnTo>
                  <a:lnTo>
                    <a:pt x="98511" y="280690"/>
                  </a:lnTo>
                  <a:lnTo>
                    <a:pt x="144017" y="288036"/>
                  </a:lnTo>
                  <a:lnTo>
                    <a:pt x="189524" y="280690"/>
                  </a:lnTo>
                  <a:lnTo>
                    <a:pt x="229057" y="260238"/>
                  </a:lnTo>
                  <a:lnTo>
                    <a:pt x="260238" y="229057"/>
                  </a:lnTo>
                  <a:lnTo>
                    <a:pt x="280690" y="189524"/>
                  </a:lnTo>
                  <a:lnTo>
                    <a:pt x="288036" y="144017"/>
                  </a:lnTo>
                  <a:lnTo>
                    <a:pt x="280690" y="98511"/>
                  </a:lnTo>
                  <a:lnTo>
                    <a:pt x="260238" y="58978"/>
                  </a:lnTo>
                  <a:lnTo>
                    <a:pt x="229057" y="27797"/>
                  </a:lnTo>
                  <a:lnTo>
                    <a:pt x="189524" y="7345"/>
                  </a:lnTo>
                  <a:lnTo>
                    <a:pt x="144017" y="0"/>
                  </a:lnTo>
                  <a:close/>
                </a:path>
              </a:pathLst>
            </a:custGeom>
            <a:solidFill>
              <a:srgbClr val="333399"/>
            </a:solidFill>
          </p:spPr>
          <p:txBody>
            <a:bodyPr wrap="square" lIns="0" tIns="0" rIns="0" bIns="0" rtlCol="0"/>
            <a:lstStyle/>
            <a:p>
              <a:endParaRPr/>
            </a:p>
          </p:txBody>
        </p:sp>
        <p:sp>
          <p:nvSpPr>
            <p:cNvPr id="25" name="object 25"/>
            <p:cNvSpPr/>
            <p:nvPr/>
          </p:nvSpPr>
          <p:spPr>
            <a:xfrm>
              <a:off x="3962400" y="1714499"/>
              <a:ext cx="288290" cy="288290"/>
            </a:xfrm>
            <a:custGeom>
              <a:avLst/>
              <a:gdLst/>
              <a:ahLst/>
              <a:cxnLst/>
              <a:rect l="l" t="t" r="r" b="b"/>
              <a:pathLst>
                <a:path w="288289" h="288289">
                  <a:moveTo>
                    <a:pt x="0" y="144017"/>
                  </a:moveTo>
                  <a:lnTo>
                    <a:pt x="7345" y="98511"/>
                  </a:lnTo>
                  <a:lnTo>
                    <a:pt x="27797" y="58978"/>
                  </a:lnTo>
                  <a:lnTo>
                    <a:pt x="58978" y="27797"/>
                  </a:lnTo>
                  <a:lnTo>
                    <a:pt x="98511" y="7345"/>
                  </a:lnTo>
                  <a:lnTo>
                    <a:pt x="144017" y="0"/>
                  </a:lnTo>
                  <a:lnTo>
                    <a:pt x="189524" y="7345"/>
                  </a:lnTo>
                  <a:lnTo>
                    <a:pt x="229057" y="27797"/>
                  </a:lnTo>
                  <a:lnTo>
                    <a:pt x="260238" y="58978"/>
                  </a:lnTo>
                  <a:lnTo>
                    <a:pt x="280690" y="98511"/>
                  </a:lnTo>
                  <a:lnTo>
                    <a:pt x="288036" y="144017"/>
                  </a:lnTo>
                  <a:lnTo>
                    <a:pt x="280690" y="189524"/>
                  </a:lnTo>
                  <a:lnTo>
                    <a:pt x="260238" y="229057"/>
                  </a:lnTo>
                  <a:lnTo>
                    <a:pt x="229057" y="260238"/>
                  </a:lnTo>
                  <a:lnTo>
                    <a:pt x="189524" y="280690"/>
                  </a:lnTo>
                  <a:lnTo>
                    <a:pt x="144017" y="288036"/>
                  </a:lnTo>
                  <a:lnTo>
                    <a:pt x="98511" y="280690"/>
                  </a:lnTo>
                  <a:lnTo>
                    <a:pt x="58978" y="260238"/>
                  </a:lnTo>
                  <a:lnTo>
                    <a:pt x="27797" y="229057"/>
                  </a:lnTo>
                  <a:lnTo>
                    <a:pt x="7345" y="189524"/>
                  </a:lnTo>
                  <a:lnTo>
                    <a:pt x="0" y="144017"/>
                  </a:lnTo>
                  <a:close/>
                </a:path>
              </a:pathLst>
            </a:custGeom>
            <a:ln w="9144">
              <a:solidFill>
                <a:srgbClr val="959595"/>
              </a:solidFill>
            </a:ln>
          </p:spPr>
          <p:txBody>
            <a:bodyPr wrap="square" lIns="0" tIns="0" rIns="0" bIns="0" rtlCol="0"/>
            <a:lstStyle/>
            <a:p>
              <a:endParaRPr/>
            </a:p>
          </p:txBody>
        </p:sp>
      </p:grpSp>
      <p:sp>
        <p:nvSpPr>
          <p:cNvPr id="26" name="object 26"/>
          <p:cNvSpPr txBox="1"/>
          <p:nvPr/>
        </p:nvSpPr>
        <p:spPr>
          <a:xfrm>
            <a:off x="4062095" y="1727073"/>
            <a:ext cx="103505" cy="239395"/>
          </a:xfrm>
          <a:prstGeom prst="rect">
            <a:avLst/>
          </a:prstGeom>
        </p:spPr>
        <p:txBody>
          <a:bodyPr vert="horz" wrap="square" lIns="0" tIns="13335" rIns="0" bIns="0" rtlCol="0">
            <a:spAutoFit/>
          </a:bodyPr>
          <a:lstStyle/>
          <a:p>
            <a:pPr>
              <a:lnSpc>
                <a:spcPct val="100000"/>
              </a:lnSpc>
              <a:spcBef>
                <a:spcPts val="105"/>
              </a:spcBef>
            </a:pPr>
            <a:r>
              <a:rPr sz="1400" b="1" dirty="0">
                <a:solidFill>
                  <a:srgbClr val="FFFFFF"/>
                </a:solidFill>
                <a:latin typeface="Carlito"/>
                <a:cs typeface="Carlito"/>
              </a:rPr>
              <a:t>3</a:t>
            </a:r>
            <a:endParaRPr sz="1400">
              <a:latin typeface="Carlito"/>
              <a:cs typeface="Carlito"/>
            </a:endParaRPr>
          </a:p>
        </p:txBody>
      </p:sp>
      <p:grpSp>
        <p:nvGrpSpPr>
          <p:cNvPr id="27" name="object 27"/>
          <p:cNvGrpSpPr/>
          <p:nvPr/>
        </p:nvGrpSpPr>
        <p:grpSpPr>
          <a:xfrm>
            <a:off x="5565647" y="1600200"/>
            <a:ext cx="1600200" cy="533400"/>
            <a:chOff x="5565647" y="1600200"/>
            <a:chExt cx="1600200" cy="533400"/>
          </a:xfrm>
        </p:grpSpPr>
        <p:sp>
          <p:nvSpPr>
            <p:cNvPr id="28" name="object 28"/>
            <p:cNvSpPr/>
            <p:nvPr/>
          </p:nvSpPr>
          <p:spPr>
            <a:xfrm>
              <a:off x="5565647" y="1600200"/>
              <a:ext cx="1600200" cy="533400"/>
            </a:xfrm>
            <a:custGeom>
              <a:avLst/>
              <a:gdLst/>
              <a:ahLst/>
              <a:cxnLst/>
              <a:rect l="l" t="t" r="r" b="b"/>
              <a:pathLst>
                <a:path w="1600200" h="533400">
                  <a:moveTo>
                    <a:pt x="1600200" y="0"/>
                  </a:moveTo>
                  <a:lnTo>
                    <a:pt x="0" y="0"/>
                  </a:lnTo>
                  <a:lnTo>
                    <a:pt x="0" y="533400"/>
                  </a:lnTo>
                  <a:lnTo>
                    <a:pt x="1600200" y="533400"/>
                  </a:lnTo>
                  <a:lnTo>
                    <a:pt x="1600200" y="0"/>
                  </a:lnTo>
                  <a:close/>
                </a:path>
              </a:pathLst>
            </a:custGeom>
            <a:solidFill>
              <a:srgbClr val="99CC00"/>
            </a:solidFill>
          </p:spPr>
          <p:txBody>
            <a:bodyPr wrap="square" lIns="0" tIns="0" rIns="0" bIns="0" rtlCol="0"/>
            <a:lstStyle/>
            <a:p>
              <a:endParaRPr/>
            </a:p>
          </p:txBody>
        </p:sp>
        <p:sp>
          <p:nvSpPr>
            <p:cNvPr id="29" name="object 29"/>
            <p:cNvSpPr/>
            <p:nvPr/>
          </p:nvSpPr>
          <p:spPr>
            <a:xfrm>
              <a:off x="5718047" y="1714500"/>
              <a:ext cx="288290" cy="288290"/>
            </a:xfrm>
            <a:custGeom>
              <a:avLst/>
              <a:gdLst/>
              <a:ahLst/>
              <a:cxnLst/>
              <a:rect l="l" t="t" r="r" b="b"/>
              <a:pathLst>
                <a:path w="288289" h="288289">
                  <a:moveTo>
                    <a:pt x="144017" y="0"/>
                  </a:moveTo>
                  <a:lnTo>
                    <a:pt x="98511" y="7345"/>
                  </a:lnTo>
                  <a:lnTo>
                    <a:pt x="58978" y="27797"/>
                  </a:lnTo>
                  <a:lnTo>
                    <a:pt x="27797" y="58978"/>
                  </a:lnTo>
                  <a:lnTo>
                    <a:pt x="7345" y="98511"/>
                  </a:lnTo>
                  <a:lnTo>
                    <a:pt x="0" y="144017"/>
                  </a:lnTo>
                  <a:lnTo>
                    <a:pt x="7345" y="189524"/>
                  </a:lnTo>
                  <a:lnTo>
                    <a:pt x="27797" y="229057"/>
                  </a:lnTo>
                  <a:lnTo>
                    <a:pt x="58978" y="260238"/>
                  </a:lnTo>
                  <a:lnTo>
                    <a:pt x="98511" y="280690"/>
                  </a:lnTo>
                  <a:lnTo>
                    <a:pt x="144017" y="288036"/>
                  </a:lnTo>
                  <a:lnTo>
                    <a:pt x="189524" y="280690"/>
                  </a:lnTo>
                  <a:lnTo>
                    <a:pt x="229057" y="260238"/>
                  </a:lnTo>
                  <a:lnTo>
                    <a:pt x="260238" y="229057"/>
                  </a:lnTo>
                  <a:lnTo>
                    <a:pt x="280690" y="189524"/>
                  </a:lnTo>
                  <a:lnTo>
                    <a:pt x="288036" y="144017"/>
                  </a:lnTo>
                  <a:lnTo>
                    <a:pt x="280690" y="98511"/>
                  </a:lnTo>
                  <a:lnTo>
                    <a:pt x="260238" y="58978"/>
                  </a:lnTo>
                  <a:lnTo>
                    <a:pt x="229057" y="27797"/>
                  </a:lnTo>
                  <a:lnTo>
                    <a:pt x="189524" y="7345"/>
                  </a:lnTo>
                  <a:lnTo>
                    <a:pt x="144017" y="0"/>
                  </a:lnTo>
                  <a:close/>
                </a:path>
              </a:pathLst>
            </a:custGeom>
            <a:solidFill>
              <a:srgbClr val="333399"/>
            </a:solidFill>
          </p:spPr>
          <p:txBody>
            <a:bodyPr wrap="square" lIns="0" tIns="0" rIns="0" bIns="0" rtlCol="0"/>
            <a:lstStyle/>
            <a:p>
              <a:endParaRPr/>
            </a:p>
          </p:txBody>
        </p:sp>
        <p:sp>
          <p:nvSpPr>
            <p:cNvPr id="30" name="object 30"/>
            <p:cNvSpPr/>
            <p:nvPr/>
          </p:nvSpPr>
          <p:spPr>
            <a:xfrm>
              <a:off x="5718047" y="1714500"/>
              <a:ext cx="288290" cy="288290"/>
            </a:xfrm>
            <a:custGeom>
              <a:avLst/>
              <a:gdLst/>
              <a:ahLst/>
              <a:cxnLst/>
              <a:rect l="l" t="t" r="r" b="b"/>
              <a:pathLst>
                <a:path w="288289" h="288289">
                  <a:moveTo>
                    <a:pt x="0" y="144017"/>
                  </a:moveTo>
                  <a:lnTo>
                    <a:pt x="7345" y="98511"/>
                  </a:lnTo>
                  <a:lnTo>
                    <a:pt x="27797" y="58978"/>
                  </a:lnTo>
                  <a:lnTo>
                    <a:pt x="58978" y="27797"/>
                  </a:lnTo>
                  <a:lnTo>
                    <a:pt x="98511" y="7345"/>
                  </a:lnTo>
                  <a:lnTo>
                    <a:pt x="144017" y="0"/>
                  </a:lnTo>
                  <a:lnTo>
                    <a:pt x="189524" y="7345"/>
                  </a:lnTo>
                  <a:lnTo>
                    <a:pt x="229057" y="27797"/>
                  </a:lnTo>
                  <a:lnTo>
                    <a:pt x="260238" y="58978"/>
                  </a:lnTo>
                  <a:lnTo>
                    <a:pt x="280690" y="98511"/>
                  </a:lnTo>
                  <a:lnTo>
                    <a:pt x="288036" y="144017"/>
                  </a:lnTo>
                  <a:lnTo>
                    <a:pt x="280690" y="189524"/>
                  </a:lnTo>
                  <a:lnTo>
                    <a:pt x="260238" y="229057"/>
                  </a:lnTo>
                  <a:lnTo>
                    <a:pt x="229057" y="260238"/>
                  </a:lnTo>
                  <a:lnTo>
                    <a:pt x="189524" y="280690"/>
                  </a:lnTo>
                  <a:lnTo>
                    <a:pt x="144017" y="288036"/>
                  </a:lnTo>
                  <a:lnTo>
                    <a:pt x="98511" y="280690"/>
                  </a:lnTo>
                  <a:lnTo>
                    <a:pt x="58978" y="260238"/>
                  </a:lnTo>
                  <a:lnTo>
                    <a:pt x="27797" y="229057"/>
                  </a:lnTo>
                  <a:lnTo>
                    <a:pt x="7345" y="189524"/>
                  </a:lnTo>
                  <a:lnTo>
                    <a:pt x="0" y="144017"/>
                  </a:lnTo>
                  <a:close/>
                </a:path>
              </a:pathLst>
            </a:custGeom>
            <a:ln w="9144">
              <a:solidFill>
                <a:srgbClr val="959595"/>
              </a:solidFill>
            </a:ln>
          </p:spPr>
          <p:txBody>
            <a:bodyPr wrap="square" lIns="0" tIns="0" rIns="0" bIns="0" rtlCol="0"/>
            <a:lstStyle/>
            <a:p>
              <a:endParaRPr/>
            </a:p>
          </p:txBody>
        </p:sp>
      </p:grpSp>
      <p:sp>
        <p:nvSpPr>
          <p:cNvPr id="31" name="object 31"/>
          <p:cNvSpPr txBox="1"/>
          <p:nvPr/>
        </p:nvSpPr>
        <p:spPr>
          <a:xfrm>
            <a:off x="5565647" y="1600200"/>
            <a:ext cx="1600200" cy="533400"/>
          </a:xfrm>
          <a:prstGeom prst="rect">
            <a:avLst/>
          </a:prstGeom>
          <a:ln w="9144">
            <a:solidFill>
              <a:srgbClr val="959595"/>
            </a:solidFill>
          </a:ln>
        </p:spPr>
        <p:txBody>
          <a:bodyPr vert="horz" wrap="square" lIns="0" tIns="47625" rIns="0" bIns="0" rtlCol="0">
            <a:spAutoFit/>
          </a:bodyPr>
          <a:lstStyle/>
          <a:p>
            <a:pPr marL="252095">
              <a:lnSpc>
                <a:spcPct val="100000"/>
              </a:lnSpc>
              <a:spcBef>
                <a:spcPts val="375"/>
              </a:spcBef>
              <a:tabLst>
                <a:tab pos="544830" algn="l"/>
              </a:tabLst>
            </a:pPr>
            <a:r>
              <a:rPr sz="2100" b="1" baseline="-29761" dirty="0">
                <a:solidFill>
                  <a:srgbClr val="FFFFFF"/>
                </a:solidFill>
                <a:latin typeface="Carlito"/>
                <a:cs typeface="Carlito"/>
              </a:rPr>
              <a:t>4	</a:t>
            </a:r>
            <a:r>
              <a:rPr sz="1400" b="1" spc="-5" dirty="0">
                <a:solidFill>
                  <a:srgbClr val="333399"/>
                </a:solidFill>
                <a:latin typeface="Carlito"/>
                <a:cs typeface="Carlito"/>
              </a:rPr>
              <a:t>Minimize</a:t>
            </a:r>
            <a:endParaRPr sz="1400">
              <a:latin typeface="Carlito"/>
              <a:cs typeface="Carlito"/>
            </a:endParaRPr>
          </a:p>
          <a:p>
            <a:pPr marL="544830">
              <a:lnSpc>
                <a:spcPct val="100000"/>
              </a:lnSpc>
              <a:spcBef>
                <a:spcPts val="5"/>
              </a:spcBef>
            </a:pPr>
            <a:r>
              <a:rPr sz="1400" b="1" spc="-5" dirty="0">
                <a:solidFill>
                  <a:srgbClr val="333399"/>
                </a:solidFill>
                <a:latin typeface="Carlito"/>
                <a:cs typeface="Carlito"/>
              </a:rPr>
              <a:t>Uncertainty</a:t>
            </a:r>
            <a:endParaRPr sz="1400">
              <a:latin typeface="Carlito"/>
              <a:cs typeface="Carlito"/>
            </a:endParaRPr>
          </a:p>
        </p:txBody>
      </p:sp>
      <p:grpSp>
        <p:nvGrpSpPr>
          <p:cNvPr id="32" name="object 32"/>
          <p:cNvGrpSpPr/>
          <p:nvPr/>
        </p:nvGrpSpPr>
        <p:grpSpPr>
          <a:xfrm>
            <a:off x="7318247" y="1600200"/>
            <a:ext cx="1600200" cy="533400"/>
            <a:chOff x="7318247" y="1600200"/>
            <a:chExt cx="1600200" cy="533400"/>
          </a:xfrm>
        </p:grpSpPr>
        <p:sp>
          <p:nvSpPr>
            <p:cNvPr id="33" name="object 33"/>
            <p:cNvSpPr/>
            <p:nvPr/>
          </p:nvSpPr>
          <p:spPr>
            <a:xfrm>
              <a:off x="7318247" y="1600200"/>
              <a:ext cx="1600200" cy="533400"/>
            </a:xfrm>
            <a:custGeom>
              <a:avLst/>
              <a:gdLst/>
              <a:ahLst/>
              <a:cxnLst/>
              <a:rect l="l" t="t" r="r" b="b"/>
              <a:pathLst>
                <a:path w="1600200" h="533400">
                  <a:moveTo>
                    <a:pt x="1600200" y="0"/>
                  </a:moveTo>
                  <a:lnTo>
                    <a:pt x="0" y="0"/>
                  </a:lnTo>
                  <a:lnTo>
                    <a:pt x="0" y="533400"/>
                  </a:lnTo>
                  <a:lnTo>
                    <a:pt x="1600200" y="533400"/>
                  </a:lnTo>
                  <a:lnTo>
                    <a:pt x="1600200" y="0"/>
                  </a:lnTo>
                  <a:close/>
                </a:path>
              </a:pathLst>
            </a:custGeom>
            <a:solidFill>
              <a:srgbClr val="99CC00"/>
            </a:solidFill>
          </p:spPr>
          <p:txBody>
            <a:bodyPr wrap="square" lIns="0" tIns="0" rIns="0" bIns="0" rtlCol="0"/>
            <a:lstStyle/>
            <a:p>
              <a:endParaRPr/>
            </a:p>
          </p:txBody>
        </p:sp>
        <p:sp>
          <p:nvSpPr>
            <p:cNvPr id="34" name="object 34"/>
            <p:cNvSpPr/>
            <p:nvPr/>
          </p:nvSpPr>
          <p:spPr>
            <a:xfrm>
              <a:off x="7470647" y="1714500"/>
              <a:ext cx="288290" cy="288290"/>
            </a:xfrm>
            <a:custGeom>
              <a:avLst/>
              <a:gdLst/>
              <a:ahLst/>
              <a:cxnLst/>
              <a:rect l="l" t="t" r="r" b="b"/>
              <a:pathLst>
                <a:path w="288290" h="288289">
                  <a:moveTo>
                    <a:pt x="144018" y="0"/>
                  </a:moveTo>
                  <a:lnTo>
                    <a:pt x="98511" y="7345"/>
                  </a:lnTo>
                  <a:lnTo>
                    <a:pt x="58978" y="27797"/>
                  </a:lnTo>
                  <a:lnTo>
                    <a:pt x="27797" y="58978"/>
                  </a:lnTo>
                  <a:lnTo>
                    <a:pt x="7345" y="98511"/>
                  </a:lnTo>
                  <a:lnTo>
                    <a:pt x="0" y="144017"/>
                  </a:lnTo>
                  <a:lnTo>
                    <a:pt x="7345" y="189524"/>
                  </a:lnTo>
                  <a:lnTo>
                    <a:pt x="27797" y="229057"/>
                  </a:lnTo>
                  <a:lnTo>
                    <a:pt x="58978" y="260238"/>
                  </a:lnTo>
                  <a:lnTo>
                    <a:pt x="98511" y="280690"/>
                  </a:lnTo>
                  <a:lnTo>
                    <a:pt x="144018" y="288036"/>
                  </a:lnTo>
                  <a:lnTo>
                    <a:pt x="189524" y="280690"/>
                  </a:lnTo>
                  <a:lnTo>
                    <a:pt x="229057" y="260238"/>
                  </a:lnTo>
                  <a:lnTo>
                    <a:pt x="260238" y="229057"/>
                  </a:lnTo>
                  <a:lnTo>
                    <a:pt x="280690" y="189524"/>
                  </a:lnTo>
                  <a:lnTo>
                    <a:pt x="288035" y="144017"/>
                  </a:lnTo>
                  <a:lnTo>
                    <a:pt x="280690" y="98511"/>
                  </a:lnTo>
                  <a:lnTo>
                    <a:pt x="260238" y="58978"/>
                  </a:lnTo>
                  <a:lnTo>
                    <a:pt x="229057" y="27797"/>
                  </a:lnTo>
                  <a:lnTo>
                    <a:pt x="189524" y="7345"/>
                  </a:lnTo>
                  <a:lnTo>
                    <a:pt x="144018" y="0"/>
                  </a:lnTo>
                  <a:close/>
                </a:path>
              </a:pathLst>
            </a:custGeom>
            <a:solidFill>
              <a:srgbClr val="333399"/>
            </a:solidFill>
          </p:spPr>
          <p:txBody>
            <a:bodyPr wrap="square" lIns="0" tIns="0" rIns="0" bIns="0" rtlCol="0"/>
            <a:lstStyle/>
            <a:p>
              <a:endParaRPr/>
            </a:p>
          </p:txBody>
        </p:sp>
        <p:sp>
          <p:nvSpPr>
            <p:cNvPr id="35" name="object 35"/>
            <p:cNvSpPr/>
            <p:nvPr/>
          </p:nvSpPr>
          <p:spPr>
            <a:xfrm>
              <a:off x="7470647" y="1714500"/>
              <a:ext cx="288290" cy="288290"/>
            </a:xfrm>
            <a:custGeom>
              <a:avLst/>
              <a:gdLst/>
              <a:ahLst/>
              <a:cxnLst/>
              <a:rect l="l" t="t" r="r" b="b"/>
              <a:pathLst>
                <a:path w="288290" h="288289">
                  <a:moveTo>
                    <a:pt x="0" y="144017"/>
                  </a:moveTo>
                  <a:lnTo>
                    <a:pt x="7345" y="98511"/>
                  </a:lnTo>
                  <a:lnTo>
                    <a:pt x="27797" y="58978"/>
                  </a:lnTo>
                  <a:lnTo>
                    <a:pt x="58978" y="27797"/>
                  </a:lnTo>
                  <a:lnTo>
                    <a:pt x="98511" y="7345"/>
                  </a:lnTo>
                  <a:lnTo>
                    <a:pt x="144018" y="0"/>
                  </a:lnTo>
                  <a:lnTo>
                    <a:pt x="189524" y="7345"/>
                  </a:lnTo>
                  <a:lnTo>
                    <a:pt x="229057" y="27797"/>
                  </a:lnTo>
                  <a:lnTo>
                    <a:pt x="260238" y="58978"/>
                  </a:lnTo>
                  <a:lnTo>
                    <a:pt x="280690" y="98511"/>
                  </a:lnTo>
                  <a:lnTo>
                    <a:pt x="288035" y="144017"/>
                  </a:lnTo>
                  <a:lnTo>
                    <a:pt x="280690" y="189524"/>
                  </a:lnTo>
                  <a:lnTo>
                    <a:pt x="260238" y="229057"/>
                  </a:lnTo>
                  <a:lnTo>
                    <a:pt x="229057" y="260238"/>
                  </a:lnTo>
                  <a:lnTo>
                    <a:pt x="189524" y="280690"/>
                  </a:lnTo>
                  <a:lnTo>
                    <a:pt x="144018" y="288036"/>
                  </a:lnTo>
                  <a:lnTo>
                    <a:pt x="98511" y="280690"/>
                  </a:lnTo>
                  <a:lnTo>
                    <a:pt x="58978" y="260238"/>
                  </a:lnTo>
                  <a:lnTo>
                    <a:pt x="27797" y="229057"/>
                  </a:lnTo>
                  <a:lnTo>
                    <a:pt x="7345" y="189524"/>
                  </a:lnTo>
                  <a:lnTo>
                    <a:pt x="0" y="144017"/>
                  </a:lnTo>
                  <a:close/>
                </a:path>
              </a:pathLst>
            </a:custGeom>
            <a:ln w="9143">
              <a:solidFill>
                <a:srgbClr val="959595"/>
              </a:solidFill>
            </a:ln>
          </p:spPr>
          <p:txBody>
            <a:bodyPr wrap="square" lIns="0" tIns="0" rIns="0" bIns="0" rtlCol="0"/>
            <a:lstStyle/>
            <a:p>
              <a:endParaRPr/>
            </a:p>
          </p:txBody>
        </p:sp>
      </p:grpSp>
      <p:sp>
        <p:nvSpPr>
          <p:cNvPr id="36" name="object 36"/>
          <p:cNvSpPr txBox="1"/>
          <p:nvPr/>
        </p:nvSpPr>
        <p:spPr>
          <a:xfrm>
            <a:off x="7318247" y="1600200"/>
            <a:ext cx="1600200" cy="533400"/>
          </a:xfrm>
          <a:prstGeom prst="rect">
            <a:avLst/>
          </a:prstGeom>
          <a:ln w="9144">
            <a:solidFill>
              <a:srgbClr val="959595"/>
            </a:solidFill>
          </a:ln>
        </p:spPr>
        <p:txBody>
          <a:bodyPr vert="horz" wrap="square" lIns="0" tIns="47625" rIns="0" bIns="0" rtlCol="0">
            <a:spAutoFit/>
          </a:bodyPr>
          <a:lstStyle/>
          <a:p>
            <a:pPr marL="252729">
              <a:lnSpc>
                <a:spcPct val="100000"/>
              </a:lnSpc>
              <a:spcBef>
                <a:spcPts val="375"/>
              </a:spcBef>
              <a:tabLst>
                <a:tab pos="545465" algn="l"/>
              </a:tabLst>
            </a:pPr>
            <a:r>
              <a:rPr sz="2100" b="1" baseline="-29761" dirty="0">
                <a:solidFill>
                  <a:srgbClr val="FFFFFF"/>
                </a:solidFill>
                <a:latin typeface="Carlito"/>
                <a:cs typeface="Carlito"/>
              </a:rPr>
              <a:t>5	</a:t>
            </a:r>
            <a:r>
              <a:rPr sz="1400" b="1" spc="-5" dirty="0">
                <a:solidFill>
                  <a:srgbClr val="333399"/>
                </a:solidFill>
                <a:latin typeface="Carlito"/>
                <a:cs typeface="Carlito"/>
              </a:rPr>
              <a:t>Maximize</a:t>
            </a:r>
            <a:endParaRPr sz="1400">
              <a:latin typeface="Carlito"/>
              <a:cs typeface="Carlito"/>
            </a:endParaRPr>
          </a:p>
          <a:p>
            <a:pPr marL="545465">
              <a:lnSpc>
                <a:spcPct val="100000"/>
              </a:lnSpc>
              <a:spcBef>
                <a:spcPts val="5"/>
              </a:spcBef>
            </a:pPr>
            <a:r>
              <a:rPr sz="1400" b="1" spc="-5" dirty="0">
                <a:solidFill>
                  <a:srgbClr val="333399"/>
                </a:solidFill>
                <a:latin typeface="Carlito"/>
                <a:cs typeface="Carlito"/>
              </a:rPr>
              <a:t>Potential</a:t>
            </a:r>
            <a:endParaRPr sz="1400">
              <a:latin typeface="Carlito"/>
              <a:cs typeface="Carlito"/>
            </a:endParaRPr>
          </a:p>
        </p:txBody>
      </p:sp>
      <p:sp>
        <p:nvSpPr>
          <p:cNvPr id="37" name="object 37"/>
          <p:cNvSpPr txBox="1"/>
          <p:nvPr/>
        </p:nvSpPr>
        <p:spPr>
          <a:xfrm>
            <a:off x="305815" y="3193542"/>
            <a:ext cx="1588135" cy="1733550"/>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Carlito"/>
                <a:cs typeface="Carlito"/>
              </a:rPr>
              <a:t>Identify commercially  attractive </a:t>
            </a:r>
            <a:r>
              <a:rPr sz="1400" spc="-10" dirty="0">
                <a:latin typeface="Carlito"/>
                <a:cs typeface="Carlito"/>
              </a:rPr>
              <a:t>crops </a:t>
            </a:r>
            <a:r>
              <a:rPr sz="1400" spc="-5" dirty="0">
                <a:latin typeface="Carlito"/>
                <a:cs typeface="Carlito"/>
              </a:rPr>
              <a:t>that  are </a:t>
            </a:r>
            <a:r>
              <a:rPr sz="1400" dirty="0">
                <a:latin typeface="Carlito"/>
                <a:cs typeface="Carlito"/>
              </a:rPr>
              <a:t>less </a:t>
            </a:r>
            <a:r>
              <a:rPr sz="1400" spc="-5" dirty="0">
                <a:latin typeface="Carlito"/>
                <a:cs typeface="Carlito"/>
              </a:rPr>
              <a:t>dependent  </a:t>
            </a:r>
            <a:r>
              <a:rPr sz="1400" dirty="0">
                <a:latin typeface="Carlito"/>
                <a:cs typeface="Carlito"/>
              </a:rPr>
              <a:t>on labor and </a:t>
            </a:r>
            <a:r>
              <a:rPr sz="1400" spc="-5" dirty="0">
                <a:latin typeface="Carlito"/>
                <a:cs typeface="Carlito"/>
              </a:rPr>
              <a:t>are  environmentally  </a:t>
            </a:r>
            <a:r>
              <a:rPr sz="1400" dirty="0">
                <a:latin typeface="Carlito"/>
                <a:cs typeface="Carlito"/>
              </a:rPr>
              <a:t>friendly </a:t>
            </a:r>
            <a:r>
              <a:rPr sz="1400" spc="-5" dirty="0">
                <a:latin typeface="Carlito"/>
                <a:cs typeface="Carlito"/>
              </a:rPr>
              <a:t>(eg. Improve  </a:t>
            </a:r>
            <a:r>
              <a:rPr sz="1400" dirty="0">
                <a:latin typeface="Carlito"/>
                <a:cs typeface="Carlito"/>
              </a:rPr>
              <a:t>soil </a:t>
            </a:r>
            <a:r>
              <a:rPr sz="1400" spc="-5" dirty="0">
                <a:latin typeface="Carlito"/>
                <a:cs typeface="Carlito"/>
              </a:rPr>
              <a:t>richness, water  table)</a:t>
            </a:r>
            <a:endParaRPr sz="1400" dirty="0">
              <a:latin typeface="Carlito"/>
              <a:cs typeface="Carlito"/>
            </a:endParaRPr>
          </a:p>
        </p:txBody>
      </p:sp>
      <p:sp>
        <p:nvSpPr>
          <p:cNvPr id="38" name="object 38"/>
          <p:cNvSpPr txBox="1"/>
          <p:nvPr/>
        </p:nvSpPr>
        <p:spPr>
          <a:xfrm>
            <a:off x="2109597" y="3201162"/>
            <a:ext cx="1433195" cy="1520190"/>
          </a:xfrm>
          <a:prstGeom prst="rect">
            <a:avLst/>
          </a:prstGeom>
        </p:spPr>
        <p:txBody>
          <a:bodyPr vert="horz" wrap="square" lIns="0" tIns="13335" rIns="0" bIns="0" rtlCol="0">
            <a:spAutoFit/>
          </a:bodyPr>
          <a:lstStyle/>
          <a:p>
            <a:pPr marL="12700" marR="5080">
              <a:lnSpc>
                <a:spcPct val="100000"/>
              </a:lnSpc>
              <a:spcBef>
                <a:spcPts val="105"/>
              </a:spcBef>
            </a:pPr>
            <a:r>
              <a:rPr sz="1400" spc="-10" dirty="0">
                <a:latin typeface="Carlito"/>
                <a:cs typeface="Carlito"/>
              </a:rPr>
              <a:t>Source </a:t>
            </a:r>
            <a:r>
              <a:rPr sz="1400" spc="-5" dirty="0">
                <a:latin typeface="Carlito"/>
                <a:cs typeface="Carlito"/>
              </a:rPr>
              <a:t>saplings </a:t>
            </a:r>
            <a:r>
              <a:rPr sz="1400" spc="-10" dirty="0">
                <a:latin typeface="Carlito"/>
                <a:cs typeface="Carlito"/>
              </a:rPr>
              <a:t>for  </a:t>
            </a:r>
            <a:r>
              <a:rPr sz="1400" spc="-5" dirty="0">
                <a:latin typeface="Carlito"/>
                <a:cs typeface="Carlito"/>
              </a:rPr>
              <a:t>the identified </a:t>
            </a:r>
            <a:r>
              <a:rPr sz="1400" spc="-10" dirty="0">
                <a:latin typeface="Carlito"/>
                <a:cs typeface="Carlito"/>
              </a:rPr>
              <a:t>crops  from </a:t>
            </a:r>
            <a:r>
              <a:rPr sz="1400" spc="-5" dirty="0">
                <a:latin typeface="Carlito"/>
                <a:cs typeface="Carlito"/>
              </a:rPr>
              <a:t>the best  possible </a:t>
            </a:r>
            <a:r>
              <a:rPr sz="1400" dirty="0">
                <a:latin typeface="Carlito"/>
                <a:cs typeface="Carlito"/>
              </a:rPr>
              <a:t>mother  </a:t>
            </a:r>
            <a:r>
              <a:rPr sz="1400" spc="-10" dirty="0">
                <a:latin typeface="Carlito"/>
                <a:cs typeface="Carlito"/>
              </a:rPr>
              <a:t>tree, </a:t>
            </a:r>
            <a:r>
              <a:rPr sz="1400" spc="-5" dirty="0">
                <a:latin typeface="Carlito"/>
                <a:cs typeface="Carlito"/>
              </a:rPr>
              <a:t>ensuring best  chance </a:t>
            </a:r>
            <a:r>
              <a:rPr sz="1400" dirty="0">
                <a:latin typeface="Carlito"/>
                <a:cs typeface="Carlito"/>
              </a:rPr>
              <a:t>of </a:t>
            </a:r>
            <a:r>
              <a:rPr sz="1400" spc="-5" dirty="0">
                <a:latin typeface="Carlito"/>
                <a:cs typeface="Carlito"/>
              </a:rPr>
              <a:t>survival  and </a:t>
            </a:r>
            <a:r>
              <a:rPr sz="1400" dirty="0">
                <a:latin typeface="Carlito"/>
                <a:cs typeface="Carlito"/>
              </a:rPr>
              <a:t>high</a:t>
            </a:r>
            <a:r>
              <a:rPr sz="1400" spc="-25" dirty="0">
                <a:latin typeface="Carlito"/>
                <a:cs typeface="Carlito"/>
              </a:rPr>
              <a:t> </a:t>
            </a:r>
            <a:r>
              <a:rPr sz="1400" dirty="0">
                <a:latin typeface="Carlito"/>
                <a:cs typeface="Carlito"/>
              </a:rPr>
              <a:t>yields</a:t>
            </a:r>
            <a:endParaRPr sz="1400">
              <a:latin typeface="Carlito"/>
              <a:cs typeface="Carlito"/>
            </a:endParaRPr>
          </a:p>
        </p:txBody>
      </p:sp>
      <p:sp>
        <p:nvSpPr>
          <p:cNvPr id="39" name="object 39"/>
          <p:cNvSpPr/>
          <p:nvPr/>
        </p:nvSpPr>
        <p:spPr>
          <a:xfrm>
            <a:off x="228600" y="2260092"/>
            <a:ext cx="1600200" cy="896112"/>
          </a:xfrm>
          <a:prstGeom prst="rect">
            <a:avLst/>
          </a:prstGeom>
          <a:blipFill>
            <a:blip r:embed="rId2" cstate="print"/>
            <a:stretch>
              <a:fillRect/>
            </a:stretch>
          </a:blipFill>
        </p:spPr>
        <p:txBody>
          <a:bodyPr wrap="square" lIns="0" tIns="0" rIns="0" bIns="0" rtlCol="0"/>
          <a:lstStyle/>
          <a:p>
            <a:endParaRPr/>
          </a:p>
        </p:txBody>
      </p:sp>
      <p:sp>
        <p:nvSpPr>
          <p:cNvPr id="40" name="object 40"/>
          <p:cNvSpPr txBox="1"/>
          <p:nvPr/>
        </p:nvSpPr>
        <p:spPr>
          <a:xfrm>
            <a:off x="3862578" y="3193542"/>
            <a:ext cx="1575435" cy="1733550"/>
          </a:xfrm>
          <a:prstGeom prst="rect">
            <a:avLst/>
          </a:prstGeom>
        </p:spPr>
        <p:txBody>
          <a:bodyPr vert="horz" wrap="square" lIns="0" tIns="13335" rIns="0" bIns="0" rtlCol="0">
            <a:spAutoFit/>
          </a:bodyPr>
          <a:lstStyle/>
          <a:p>
            <a:pPr marL="12700" marR="5080">
              <a:lnSpc>
                <a:spcPct val="100000"/>
              </a:lnSpc>
              <a:spcBef>
                <a:spcPts val="105"/>
              </a:spcBef>
            </a:pPr>
            <a:r>
              <a:rPr sz="1400" dirty="0">
                <a:latin typeface="Carlito"/>
                <a:cs typeface="Carlito"/>
              </a:rPr>
              <a:t>Adopt </a:t>
            </a:r>
            <a:r>
              <a:rPr sz="1400" spc="-10" dirty="0">
                <a:latin typeface="Carlito"/>
                <a:cs typeface="Carlito"/>
              </a:rPr>
              <a:t>cutting-edge  </a:t>
            </a:r>
            <a:r>
              <a:rPr sz="1400" spc="-5" dirty="0">
                <a:latin typeface="Carlito"/>
                <a:cs typeface="Carlito"/>
              </a:rPr>
              <a:t>and scientific</a:t>
            </a:r>
            <a:r>
              <a:rPr sz="1400" spc="-40" dirty="0">
                <a:latin typeface="Carlito"/>
                <a:cs typeface="Carlito"/>
              </a:rPr>
              <a:t> </a:t>
            </a:r>
            <a:r>
              <a:rPr sz="1400" spc="-5" dirty="0">
                <a:latin typeface="Carlito"/>
                <a:cs typeface="Carlito"/>
              </a:rPr>
              <a:t>farming  techniques </a:t>
            </a:r>
            <a:r>
              <a:rPr sz="1400" spc="-10" dirty="0">
                <a:latin typeface="Carlito"/>
                <a:cs typeface="Carlito"/>
              </a:rPr>
              <a:t>for </a:t>
            </a:r>
            <a:r>
              <a:rPr sz="1400" spc="-5" dirty="0">
                <a:latin typeface="Carlito"/>
                <a:cs typeface="Carlito"/>
              </a:rPr>
              <a:t>each  type of </a:t>
            </a:r>
            <a:r>
              <a:rPr sz="1400" spc="-10" dirty="0">
                <a:latin typeface="Carlito"/>
                <a:cs typeface="Carlito"/>
              </a:rPr>
              <a:t>crop </a:t>
            </a:r>
            <a:r>
              <a:rPr sz="1400" spc="-5" dirty="0">
                <a:latin typeface="Carlito"/>
                <a:cs typeface="Carlito"/>
              </a:rPr>
              <a:t>that  </a:t>
            </a:r>
            <a:r>
              <a:rPr sz="1400" spc="-10" dirty="0">
                <a:latin typeface="Carlito"/>
                <a:cs typeface="Carlito"/>
              </a:rPr>
              <a:t>maximizes  </a:t>
            </a:r>
            <a:r>
              <a:rPr sz="1400" spc="-5" dirty="0">
                <a:latin typeface="Carlito"/>
                <a:cs typeface="Carlito"/>
              </a:rPr>
              <a:t>productivity and  benefits the local  </a:t>
            </a:r>
            <a:r>
              <a:rPr sz="1400" spc="-10" dirty="0">
                <a:latin typeface="Carlito"/>
                <a:cs typeface="Carlito"/>
              </a:rPr>
              <a:t>environment</a:t>
            </a:r>
            <a:endParaRPr sz="1400">
              <a:latin typeface="Carlito"/>
              <a:cs typeface="Carlito"/>
            </a:endParaRPr>
          </a:p>
        </p:txBody>
      </p:sp>
      <p:sp>
        <p:nvSpPr>
          <p:cNvPr id="41" name="object 41"/>
          <p:cNvSpPr txBox="1"/>
          <p:nvPr/>
        </p:nvSpPr>
        <p:spPr>
          <a:xfrm>
            <a:off x="5615432" y="3212973"/>
            <a:ext cx="1363980" cy="1520190"/>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Carlito"/>
                <a:cs typeface="Carlito"/>
              </a:rPr>
              <a:t>Drive </a:t>
            </a:r>
            <a:r>
              <a:rPr sz="1400" spc="-10" dirty="0">
                <a:latin typeface="Carlito"/>
                <a:cs typeface="Carlito"/>
              </a:rPr>
              <a:t>usage </a:t>
            </a:r>
            <a:r>
              <a:rPr sz="1400" dirty="0">
                <a:latin typeface="Carlito"/>
                <a:cs typeface="Carlito"/>
              </a:rPr>
              <a:t>of  </a:t>
            </a:r>
            <a:r>
              <a:rPr sz="1400" spc="-5" dirty="0">
                <a:latin typeface="Carlito"/>
                <a:cs typeface="Carlito"/>
              </a:rPr>
              <a:t>technology and  equipment </a:t>
            </a:r>
            <a:r>
              <a:rPr sz="1400" spc="-10" dirty="0">
                <a:latin typeface="Carlito"/>
                <a:cs typeface="Carlito"/>
              </a:rPr>
              <a:t>to  minimize </a:t>
            </a:r>
            <a:r>
              <a:rPr sz="1400" spc="-5" dirty="0">
                <a:latin typeface="Carlito"/>
                <a:cs typeface="Carlito"/>
              </a:rPr>
              <a:t>labor  dependency and  </a:t>
            </a:r>
            <a:r>
              <a:rPr sz="1400" spc="-10" dirty="0">
                <a:latin typeface="Carlito"/>
                <a:cs typeface="Carlito"/>
              </a:rPr>
              <a:t>ensure continuous  </a:t>
            </a:r>
            <a:r>
              <a:rPr sz="1400" spc="-5" dirty="0">
                <a:latin typeface="Carlito"/>
                <a:cs typeface="Carlito"/>
              </a:rPr>
              <a:t>monitoring of</a:t>
            </a:r>
            <a:r>
              <a:rPr sz="1400" spc="-55" dirty="0">
                <a:latin typeface="Carlito"/>
                <a:cs typeface="Carlito"/>
              </a:rPr>
              <a:t> </a:t>
            </a:r>
            <a:r>
              <a:rPr sz="1400" spc="-5" dirty="0">
                <a:latin typeface="Carlito"/>
                <a:cs typeface="Carlito"/>
              </a:rPr>
              <a:t>site</a:t>
            </a:r>
            <a:endParaRPr sz="1400">
              <a:latin typeface="Carlito"/>
              <a:cs typeface="Carlito"/>
            </a:endParaRPr>
          </a:p>
        </p:txBody>
      </p:sp>
      <p:sp>
        <p:nvSpPr>
          <p:cNvPr id="42" name="object 42"/>
          <p:cNvSpPr txBox="1"/>
          <p:nvPr/>
        </p:nvSpPr>
        <p:spPr>
          <a:xfrm>
            <a:off x="7381113" y="3212973"/>
            <a:ext cx="1435735" cy="1520190"/>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Carlito"/>
                <a:cs typeface="Carlito"/>
              </a:rPr>
              <a:t>Implement </a:t>
            </a:r>
            <a:r>
              <a:rPr sz="1400" dirty="0">
                <a:latin typeface="Carlito"/>
                <a:cs typeface="Carlito"/>
              </a:rPr>
              <a:t>a trial-  </a:t>
            </a:r>
            <a:r>
              <a:rPr sz="1400" spc="-5" dirty="0">
                <a:latin typeface="Carlito"/>
                <a:cs typeface="Carlito"/>
              </a:rPr>
              <a:t>and-error</a:t>
            </a:r>
            <a:r>
              <a:rPr sz="1400" spc="-65" dirty="0">
                <a:latin typeface="Carlito"/>
                <a:cs typeface="Carlito"/>
              </a:rPr>
              <a:t> </a:t>
            </a:r>
            <a:r>
              <a:rPr sz="1400" spc="-10" dirty="0">
                <a:latin typeface="Carlito"/>
                <a:cs typeface="Carlito"/>
              </a:rPr>
              <a:t>approach  </a:t>
            </a:r>
            <a:r>
              <a:rPr sz="1400" spc="-5" dirty="0">
                <a:latin typeface="Carlito"/>
                <a:cs typeface="Carlito"/>
              </a:rPr>
              <a:t>that </a:t>
            </a:r>
            <a:r>
              <a:rPr sz="1400" spc="-10" dirty="0">
                <a:latin typeface="Carlito"/>
                <a:cs typeface="Carlito"/>
              </a:rPr>
              <a:t>translates </a:t>
            </a:r>
            <a:r>
              <a:rPr sz="1400" spc="-5" dirty="0">
                <a:latin typeface="Carlito"/>
                <a:cs typeface="Carlito"/>
              </a:rPr>
              <a:t>the  techniques </a:t>
            </a:r>
            <a:r>
              <a:rPr sz="1400" spc="-10" dirty="0">
                <a:latin typeface="Carlito"/>
                <a:cs typeface="Carlito"/>
              </a:rPr>
              <a:t>to  optimize crop  </a:t>
            </a:r>
            <a:r>
              <a:rPr sz="1400" spc="-5" dirty="0">
                <a:latin typeface="Carlito"/>
                <a:cs typeface="Carlito"/>
              </a:rPr>
              <a:t>outcomes </a:t>
            </a:r>
            <a:r>
              <a:rPr sz="1400" dirty="0">
                <a:latin typeface="Carlito"/>
                <a:cs typeface="Carlito"/>
              </a:rPr>
              <a:t>in </a:t>
            </a:r>
            <a:r>
              <a:rPr sz="1400" spc="-5" dirty="0">
                <a:latin typeface="Carlito"/>
                <a:cs typeface="Carlito"/>
              </a:rPr>
              <a:t>local  </a:t>
            </a:r>
            <a:r>
              <a:rPr sz="1400" dirty="0">
                <a:latin typeface="Carlito"/>
                <a:cs typeface="Carlito"/>
              </a:rPr>
              <a:t>land</a:t>
            </a:r>
            <a:r>
              <a:rPr sz="1400" spc="-10" dirty="0">
                <a:latin typeface="Carlito"/>
                <a:cs typeface="Carlito"/>
              </a:rPr>
              <a:t> </a:t>
            </a:r>
            <a:r>
              <a:rPr sz="1400" spc="-5" dirty="0">
                <a:latin typeface="Carlito"/>
                <a:cs typeface="Carlito"/>
              </a:rPr>
              <a:t>conditions</a:t>
            </a:r>
            <a:endParaRPr sz="1400">
              <a:latin typeface="Carlito"/>
              <a:cs typeface="Carlito"/>
            </a:endParaRPr>
          </a:p>
        </p:txBody>
      </p:sp>
      <p:sp>
        <p:nvSpPr>
          <p:cNvPr id="43" name="object 43"/>
          <p:cNvSpPr/>
          <p:nvPr/>
        </p:nvSpPr>
        <p:spPr>
          <a:xfrm>
            <a:off x="3810000" y="2261616"/>
            <a:ext cx="1603248" cy="914400"/>
          </a:xfrm>
          <a:prstGeom prst="rect">
            <a:avLst/>
          </a:prstGeom>
          <a:blipFill>
            <a:blip r:embed="rId3" cstate="print"/>
            <a:stretch>
              <a:fillRect/>
            </a:stretch>
          </a:blipFill>
        </p:spPr>
        <p:txBody>
          <a:bodyPr wrap="square" lIns="0" tIns="0" rIns="0" bIns="0" rtlCol="0"/>
          <a:lstStyle/>
          <a:p>
            <a:endParaRPr/>
          </a:p>
        </p:txBody>
      </p:sp>
      <p:sp>
        <p:nvSpPr>
          <p:cNvPr id="44" name="object 44"/>
          <p:cNvSpPr/>
          <p:nvPr/>
        </p:nvSpPr>
        <p:spPr>
          <a:xfrm>
            <a:off x="5574791" y="2247900"/>
            <a:ext cx="1588008" cy="940308"/>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327392" y="2235707"/>
            <a:ext cx="1588007" cy="964691"/>
          </a:xfrm>
          <a:prstGeom prst="rect">
            <a:avLst/>
          </a:prstGeom>
          <a:blipFill>
            <a:blip r:embed="rId5" cstate="print"/>
            <a:stretch>
              <a:fillRect/>
            </a:stretch>
          </a:blipFill>
        </p:spPr>
        <p:txBody>
          <a:bodyPr wrap="square" lIns="0" tIns="0" rIns="0" bIns="0" rtlCol="0"/>
          <a:lstStyle/>
          <a:p>
            <a:endParaRPr/>
          </a:p>
        </p:txBody>
      </p:sp>
      <p:sp>
        <p:nvSpPr>
          <p:cNvPr id="46" name="object 46"/>
          <p:cNvSpPr/>
          <p:nvPr/>
        </p:nvSpPr>
        <p:spPr>
          <a:xfrm>
            <a:off x="2071116" y="2264664"/>
            <a:ext cx="1586483" cy="903731"/>
          </a:xfrm>
          <a:prstGeom prst="rect">
            <a:avLst/>
          </a:prstGeom>
          <a:blipFill>
            <a:blip r:embed="rId6" cstate="print"/>
            <a:stretch>
              <a:fillRect/>
            </a:stretch>
          </a:blipFill>
        </p:spPr>
        <p:txBody>
          <a:bodyPr wrap="square" lIns="0" tIns="0" rIns="0" bIns="0" rtlCol="0"/>
          <a:lstStyle/>
          <a:p>
            <a:endParaRPr/>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7963" y="93040"/>
            <a:ext cx="1837436" cy="1164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92D05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219075" marR="5080">
              <a:lnSpc>
                <a:spcPct val="100000"/>
              </a:lnSpc>
              <a:spcBef>
                <a:spcPts val="105"/>
              </a:spcBef>
            </a:pPr>
            <a:r>
              <a:rPr spc="-85" dirty="0"/>
              <a:t>WHAT </a:t>
            </a:r>
            <a:r>
              <a:rPr spc="-10" dirty="0"/>
              <a:t>MAKES HOSACHIGURU </a:t>
            </a:r>
            <a:r>
              <a:rPr dirty="0"/>
              <a:t>A  </a:t>
            </a:r>
            <a:r>
              <a:rPr spc="-10" dirty="0"/>
              <a:t>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4158" y="1239393"/>
            <a:ext cx="74676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TEAM</a:t>
            </a:r>
            <a:endParaRPr sz="2000">
              <a:latin typeface="Arial"/>
              <a:cs typeface="Arial"/>
            </a:endParaRPr>
          </a:p>
        </p:txBody>
      </p:sp>
      <p:sp>
        <p:nvSpPr>
          <p:cNvPr id="3" name="object 3"/>
          <p:cNvSpPr txBox="1"/>
          <p:nvPr/>
        </p:nvSpPr>
        <p:spPr>
          <a:xfrm>
            <a:off x="1272666" y="2286076"/>
            <a:ext cx="5247005" cy="331470"/>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Arial"/>
                <a:cs typeface="Arial"/>
              </a:rPr>
              <a:t>ADVISORY </a:t>
            </a:r>
            <a:r>
              <a:rPr sz="2000" b="1" spc="5" dirty="0">
                <a:latin typeface="Arial"/>
                <a:cs typeface="Arial"/>
              </a:rPr>
              <a:t>AND MANAGERIAL</a:t>
            </a:r>
            <a:r>
              <a:rPr sz="2000" b="1" spc="-265" dirty="0">
                <a:latin typeface="Arial"/>
                <a:cs typeface="Arial"/>
              </a:rPr>
              <a:t> </a:t>
            </a:r>
            <a:r>
              <a:rPr sz="2000" b="1" dirty="0">
                <a:latin typeface="Arial"/>
                <a:cs typeface="Arial"/>
              </a:rPr>
              <a:t>EXPERTISE</a:t>
            </a:r>
            <a:endParaRPr sz="2000">
              <a:latin typeface="Arial"/>
              <a:cs typeface="Arial"/>
            </a:endParaRPr>
          </a:p>
        </p:txBody>
      </p:sp>
      <p:sp>
        <p:nvSpPr>
          <p:cNvPr id="4" name="object 4"/>
          <p:cNvSpPr txBox="1"/>
          <p:nvPr/>
        </p:nvSpPr>
        <p:spPr>
          <a:xfrm>
            <a:off x="1272666" y="3429761"/>
            <a:ext cx="5068570" cy="330835"/>
          </a:xfrm>
          <a:prstGeom prst="rect">
            <a:avLst/>
          </a:prstGeom>
        </p:spPr>
        <p:txBody>
          <a:bodyPr vert="horz" wrap="square" lIns="0" tIns="13335" rIns="0" bIns="0" rtlCol="0">
            <a:spAutoFit/>
          </a:bodyPr>
          <a:lstStyle/>
          <a:p>
            <a:pPr marL="12700">
              <a:lnSpc>
                <a:spcPct val="100000"/>
              </a:lnSpc>
              <a:spcBef>
                <a:spcPts val="105"/>
              </a:spcBef>
              <a:tabLst>
                <a:tab pos="1327150" algn="l"/>
              </a:tabLst>
            </a:pPr>
            <a:r>
              <a:rPr sz="2000" b="1" spc="-15" dirty="0">
                <a:latin typeface="Arial"/>
                <a:cs typeface="Arial"/>
              </a:rPr>
              <a:t>FARMING	</a:t>
            </a:r>
            <a:r>
              <a:rPr sz="2000" b="1" dirty="0">
                <a:latin typeface="Arial"/>
                <a:cs typeface="Arial"/>
              </a:rPr>
              <a:t>PROCESS </a:t>
            </a:r>
            <a:r>
              <a:rPr sz="2000" b="1" spc="5" dirty="0">
                <a:latin typeface="Arial"/>
                <a:cs typeface="Arial"/>
              </a:rPr>
              <a:t>AND</a:t>
            </a:r>
            <a:r>
              <a:rPr sz="2000" b="1" spc="-110" dirty="0">
                <a:latin typeface="Arial"/>
                <a:cs typeface="Arial"/>
              </a:rPr>
              <a:t> </a:t>
            </a:r>
            <a:r>
              <a:rPr sz="2000" b="1" dirty="0">
                <a:latin typeface="Arial"/>
                <a:cs typeface="Arial"/>
              </a:rPr>
              <a:t>TECHNOLOGY</a:t>
            </a:r>
            <a:endParaRPr sz="2000">
              <a:latin typeface="Arial"/>
              <a:cs typeface="Arial"/>
            </a:endParaRPr>
          </a:p>
        </p:txBody>
      </p:sp>
      <p:sp>
        <p:nvSpPr>
          <p:cNvPr id="5" name="object 5"/>
          <p:cNvSpPr txBox="1"/>
          <p:nvPr/>
        </p:nvSpPr>
        <p:spPr>
          <a:xfrm>
            <a:off x="1272666" y="4649215"/>
            <a:ext cx="4883785" cy="330835"/>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Arial"/>
                <a:cs typeface="Arial"/>
              </a:rPr>
              <a:t>FERTIGATION </a:t>
            </a:r>
            <a:r>
              <a:rPr sz="2000" b="1" dirty="0">
                <a:latin typeface="Arial"/>
                <a:cs typeface="Arial"/>
              </a:rPr>
              <a:t>&amp; </a:t>
            </a:r>
            <a:r>
              <a:rPr sz="2000" b="1" spc="-50" dirty="0">
                <a:latin typeface="Arial"/>
                <a:cs typeface="Arial"/>
              </a:rPr>
              <a:t>WATER</a:t>
            </a:r>
            <a:r>
              <a:rPr sz="2000" b="1" spc="-55" dirty="0">
                <a:latin typeface="Arial"/>
                <a:cs typeface="Arial"/>
              </a:rPr>
              <a:t> </a:t>
            </a:r>
            <a:r>
              <a:rPr sz="2000" b="1" dirty="0">
                <a:latin typeface="Arial"/>
                <a:cs typeface="Arial"/>
              </a:rPr>
              <a:t>MANAGEMENT</a:t>
            </a:r>
            <a:endParaRPr sz="2000">
              <a:latin typeface="Arial"/>
              <a:cs typeface="Arial"/>
            </a:endParaRPr>
          </a:p>
        </p:txBody>
      </p:sp>
      <p:sp>
        <p:nvSpPr>
          <p:cNvPr id="6" name="object 6"/>
          <p:cNvSpPr/>
          <p:nvPr/>
        </p:nvSpPr>
        <p:spPr>
          <a:xfrm>
            <a:off x="381000" y="1066800"/>
            <a:ext cx="685800" cy="685800"/>
          </a:xfrm>
          <a:custGeom>
            <a:avLst/>
            <a:gdLst/>
            <a:ahLst/>
            <a:cxnLst/>
            <a:rect l="l" t="t" r="r" b="b"/>
            <a:pathLst>
              <a:path w="685800" h="685800">
                <a:moveTo>
                  <a:pt x="342900" y="0"/>
                </a:moveTo>
                <a:lnTo>
                  <a:pt x="296369" y="3130"/>
                </a:lnTo>
                <a:lnTo>
                  <a:pt x="251742" y="12250"/>
                </a:lnTo>
                <a:lnTo>
                  <a:pt x="209426" y="26949"/>
                </a:lnTo>
                <a:lnTo>
                  <a:pt x="169830" y="46820"/>
                </a:lnTo>
                <a:lnTo>
                  <a:pt x="133362" y="71454"/>
                </a:lnTo>
                <a:lnTo>
                  <a:pt x="100431" y="100441"/>
                </a:lnTo>
                <a:lnTo>
                  <a:pt x="71446" y="133373"/>
                </a:lnTo>
                <a:lnTo>
                  <a:pt x="46815" y="169841"/>
                </a:lnTo>
                <a:lnTo>
                  <a:pt x="26946" y="209436"/>
                </a:lnTo>
                <a:lnTo>
                  <a:pt x="12248" y="251751"/>
                </a:lnTo>
                <a:lnTo>
                  <a:pt x="3130" y="296375"/>
                </a:lnTo>
                <a:lnTo>
                  <a:pt x="0" y="342900"/>
                </a:lnTo>
                <a:lnTo>
                  <a:pt x="3130" y="389424"/>
                </a:lnTo>
                <a:lnTo>
                  <a:pt x="12248" y="434048"/>
                </a:lnTo>
                <a:lnTo>
                  <a:pt x="26946" y="476363"/>
                </a:lnTo>
                <a:lnTo>
                  <a:pt x="46815" y="515958"/>
                </a:lnTo>
                <a:lnTo>
                  <a:pt x="71446" y="552426"/>
                </a:lnTo>
                <a:lnTo>
                  <a:pt x="100431" y="585358"/>
                </a:lnTo>
                <a:lnTo>
                  <a:pt x="133362" y="614345"/>
                </a:lnTo>
                <a:lnTo>
                  <a:pt x="169830" y="638979"/>
                </a:lnTo>
                <a:lnTo>
                  <a:pt x="209426" y="658850"/>
                </a:lnTo>
                <a:lnTo>
                  <a:pt x="251742" y="673549"/>
                </a:lnTo>
                <a:lnTo>
                  <a:pt x="296369" y="682669"/>
                </a:lnTo>
                <a:lnTo>
                  <a:pt x="342900" y="685800"/>
                </a:lnTo>
                <a:lnTo>
                  <a:pt x="389430" y="682669"/>
                </a:lnTo>
                <a:lnTo>
                  <a:pt x="434057" y="673549"/>
                </a:lnTo>
                <a:lnTo>
                  <a:pt x="476373" y="658850"/>
                </a:lnTo>
                <a:lnTo>
                  <a:pt x="515969" y="638979"/>
                </a:lnTo>
                <a:lnTo>
                  <a:pt x="552437" y="614345"/>
                </a:lnTo>
                <a:lnTo>
                  <a:pt x="585368" y="585358"/>
                </a:lnTo>
                <a:lnTo>
                  <a:pt x="614353" y="552426"/>
                </a:lnTo>
                <a:lnTo>
                  <a:pt x="638984" y="515958"/>
                </a:lnTo>
                <a:lnTo>
                  <a:pt x="658853" y="476363"/>
                </a:lnTo>
                <a:lnTo>
                  <a:pt x="673551" y="434048"/>
                </a:lnTo>
                <a:lnTo>
                  <a:pt x="682669" y="389424"/>
                </a:lnTo>
                <a:lnTo>
                  <a:pt x="685800" y="342900"/>
                </a:lnTo>
                <a:lnTo>
                  <a:pt x="682669" y="296375"/>
                </a:lnTo>
                <a:lnTo>
                  <a:pt x="673551" y="251751"/>
                </a:lnTo>
                <a:lnTo>
                  <a:pt x="658853" y="209436"/>
                </a:lnTo>
                <a:lnTo>
                  <a:pt x="638984" y="169841"/>
                </a:lnTo>
                <a:lnTo>
                  <a:pt x="614353" y="133373"/>
                </a:lnTo>
                <a:lnTo>
                  <a:pt x="585368" y="100441"/>
                </a:lnTo>
                <a:lnTo>
                  <a:pt x="552437" y="71454"/>
                </a:lnTo>
                <a:lnTo>
                  <a:pt x="515969" y="46820"/>
                </a:lnTo>
                <a:lnTo>
                  <a:pt x="476373" y="26949"/>
                </a:lnTo>
                <a:lnTo>
                  <a:pt x="434057" y="12250"/>
                </a:lnTo>
                <a:lnTo>
                  <a:pt x="389430" y="3130"/>
                </a:lnTo>
                <a:lnTo>
                  <a:pt x="342900" y="0"/>
                </a:lnTo>
                <a:close/>
              </a:path>
            </a:pathLst>
          </a:custGeom>
          <a:solidFill>
            <a:srgbClr val="FFC000"/>
          </a:solidFill>
        </p:spPr>
        <p:txBody>
          <a:bodyPr wrap="square" lIns="0" tIns="0" rIns="0" bIns="0" rtlCol="0"/>
          <a:lstStyle/>
          <a:p>
            <a:endParaRPr/>
          </a:p>
        </p:txBody>
      </p:sp>
      <p:sp>
        <p:nvSpPr>
          <p:cNvPr id="7" name="object 7"/>
          <p:cNvSpPr txBox="1"/>
          <p:nvPr/>
        </p:nvSpPr>
        <p:spPr>
          <a:xfrm>
            <a:off x="639876" y="1193038"/>
            <a:ext cx="16700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1</a:t>
            </a:r>
            <a:endParaRPr sz="2000">
              <a:latin typeface="Arial"/>
              <a:cs typeface="Arial"/>
            </a:endParaRPr>
          </a:p>
        </p:txBody>
      </p:sp>
      <p:sp>
        <p:nvSpPr>
          <p:cNvPr id="8" name="object 8"/>
          <p:cNvSpPr/>
          <p:nvPr/>
        </p:nvSpPr>
        <p:spPr>
          <a:xfrm>
            <a:off x="381000" y="2133600"/>
            <a:ext cx="685800" cy="685800"/>
          </a:xfrm>
          <a:custGeom>
            <a:avLst/>
            <a:gdLst/>
            <a:ahLst/>
            <a:cxnLst/>
            <a:rect l="l" t="t" r="r" b="b"/>
            <a:pathLst>
              <a:path w="685800" h="685800">
                <a:moveTo>
                  <a:pt x="342900" y="0"/>
                </a:moveTo>
                <a:lnTo>
                  <a:pt x="296369" y="3130"/>
                </a:lnTo>
                <a:lnTo>
                  <a:pt x="251742" y="12250"/>
                </a:lnTo>
                <a:lnTo>
                  <a:pt x="209426" y="26949"/>
                </a:lnTo>
                <a:lnTo>
                  <a:pt x="169830" y="46820"/>
                </a:lnTo>
                <a:lnTo>
                  <a:pt x="133362" y="71454"/>
                </a:lnTo>
                <a:lnTo>
                  <a:pt x="100431" y="100441"/>
                </a:lnTo>
                <a:lnTo>
                  <a:pt x="71446" y="133373"/>
                </a:lnTo>
                <a:lnTo>
                  <a:pt x="46815" y="169841"/>
                </a:lnTo>
                <a:lnTo>
                  <a:pt x="26946" y="209436"/>
                </a:lnTo>
                <a:lnTo>
                  <a:pt x="12248" y="251751"/>
                </a:lnTo>
                <a:lnTo>
                  <a:pt x="3130" y="296375"/>
                </a:lnTo>
                <a:lnTo>
                  <a:pt x="0" y="342900"/>
                </a:lnTo>
                <a:lnTo>
                  <a:pt x="3130" y="389424"/>
                </a:lnTo>
                <a:lnTo>
                  <a:pt x="12248" y="434048"/>
                </a:lnTo>
                <a:lnTo>
                  <a:pt x="26946" y="476363"/>
                </a:lnTo>
                <a:lnTo>
                  <a:pt x="46815" y="515958"/>
                </a:lnTo>
                <a:lnTo>
                  <a:pt x="71446" y="552426"/>
                </a:lnTo>
                <a:lnTo>
                  <a:pt x="100431" y="585358"/>
                </a:lnTo>
                <a:lnTo>
                  <a:pt x="133362" y="614345"/>
                </a:lnTo>
                <a:lnTo>
                  <a:pt x="169830" y="638979"/>
                </a:lnTo>
                <a:lnTo>
                  <a:pt x="209426" y="658850"/>
                </a:lnTo>
                <a:lnTo>
                  <a:pt x="251742" y="673549"/>
                </a:lnTo>
                <a:lnTo>
                  <a:pt x="296369" y="682669"/>
                </a:lnTo>
                <a:lnTo>
                  <a:pt x="342900" y="685800"/>
                </a:lnTo>
                <a:lnTo>
                  <a:pt x="389430" y="682669"/>
                </a:lnTo>
                <a:lnTo>
                  <a:pt x="434057" y="673549"/>
                </a:lnTo>
                <a:lnTo>
                  <a:pt x="476373" y="658850"/>
                </a:lnTo>
                <a:lnTo>
                  <a:pt x="515969" y="638979"/>
                </a:lnTo>
                <a:lnTo>
                  <a:pt x="552437" y="614345"/>
                </a:lnTo>
                <a:lnTo>
                  <a:pt x="585368" y="585358"/>
                </a:lnTo>
                <a:lnTo>
                  <a:pt x="614353" y="552426"/>
                </a:lnTo>
                <a:lnTo>
                  <a:pt x="638984" y="515958"/>
                </a:lnTo>
                <a:lnTo>
                  <a:pt x="658853" y="476363"/>
                </a:lnTo>
                <a:lnTo>
                  <a:pt x="673551" y="434048"/>
                </a:lnTo>
                <a:lnTo>
                  <a:pt x="682669" y="389424"/>
                </a:lnTo>
                <a:lnTo>
                  <a:pt x="685800" y="342900"/>
                </a:lnTo>
                <a:lnTo>
                  <a:pt x="682669" y="296375"/>
                </a:lnTo>
                <a:lnTo>
                  <a:pt x="673551" y="251751"/>
                </a:lnTo>
                <a:lnTo>
                  <a:pt x="658853" y="209436"/>
                </a:lnTo>
                <a:lnTo>
                  <a:pt x="638984" y="169841"/>
                </a:lnTo>
                <a:lnTo>
                  <a:pt x="614353" y="133373"/>
                </a:lnTo>
                <a:lnTo>
                  <a:pt x="585368" y="100441"/>
                </a:lnTo>
                <a:lnTo>
                  <a:pt x="552437" y="71454"/>
                </a:lnTo>
                <a:lnTo>
                  <a:pt x="515969" y="46820"/>
                </a:lnTo>
                <a:lnTo>
                  <a:pt x="476373" y="26949"/>
                </a:lnTo>
                <a:lnTo>
                  <a:pt x="434057" y="12250"/>
                </a:lnTo>
                <a:lnTo>
                  <a:pt x="389430" y="3130"/>
                </a:lnTo>
                <a:lnTo>
                  <a:pt x="342900" y="0"/>
                </a:lnTo>
                <a:close/>
              </a:path>
            </a:pathLst>
          </a:custGeom>
          <a:solidFill>
            <a:srgbClr val="FFC000"/>
          </a:solidFill>
        </p:spPr>
        <p:txBody>
          <a:bodyPr wrap="square" lIns="0" tIns="0" rIns="0" bIns="0" rtlCol="0"/>
          <a:lstStyle/>
          <a:p>
            <a:endParaRPr/>
          </a:p>
        </p:txBody>
      </p:sp>
      <p:sp>
        <p:nvSpPr>
          <p:cNvPr id="9" name="object 9"/>
          <p:cNvSpPr txBox="1"/>
          <p:nvPr/>
        </p:nvSpPr>
        <p:spPr>
          <a:xfrm>
            <a:off x="639876" y="2259838"/>
            <a:ext cx="16700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2</a:t>
            </a:r>
            <a:endParaRPr sz="2000">
              <a:latin typeface="Arial"/>
              <a:cs typeface="Arial"/>
            </a:endParaRPr>
          </a:p>
        </p:txBody>
      </p:sp>
      <p:sp>
        <p:nvSpPr>
          <p:cNvPr id="10" name="object 10"/>
          <p:cNvSpPr txBox="1"/>
          <p:nvPr/>
        </p:nvSpPr>
        <p:spPr>
          <a:xfrm>
            <a:off x="1272666" y="5716320"/>
            <a:ext cx="270891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MARKETING </a:t>
            </a:r>
            <a:r>
              <a:rPr sz="2000" b="1" spc="-5" dirty="0">
                <a:latin typeface="Arial"/>
                <a:cs typeface="Arial"/>
              </a:rPr>
              <a:t>TIE-</a:t>
            </a:r>
            <a:r>
              <a:rPr sz="2000" b="1" spc="-70" dirty="0">
                <a:latin typeface="Arial"/>
                <a:cs typeface="Arial"/>
              </a:rPr>
              <a:t> </a:t>
            </a:r>
            <a:r>
              <a:rPr sz="2000" b="1" dirty="0">
                <a:latin typeface="Arial"/>
                <a:cs typeface="Arial"/>
              </a:rPr>
              <a:t>UPS</a:t>
            </a:r>
            <a:endParaRPr sz="2000">
              <a:latin typeface="Arial"/>
              <a:cs typeface="Arial"/>
            </a:endParaRPr>
          </a:p>
        </p:txBody>
      </p:sp>
      <p:sp>
        <p:nvSpPr>
          <p:cNvPr id="11" name="object 11"/>
          <p:cNvSpPr/>
          <p:nvPr/>
        </p:nvSpPr>
        <p:spPr>
          <a:xfrm>
            <a:off x="381000" y="3276600"/>
            <a:ext cx="685800" cy="685800"/>
          </a:xfrm>
          <a:custGeom>
            <a:avLst/>
            <a:gdLst/>
            <a:ahLst/>
            <a:cxnLst/>
            <a:rect l="l" t="t" r="r" b="b"/>
            <a:pathLst>
              <a:path w="685800" h="685800">
                <a:moveTo>
                  <a:pt x="342900" y="0"/>
                </a:moveTo>
                <a:lnTo>
                  <a:pt x="296369" y="3130"/>
                </a:lnTo>
                <a:lnTo>
                  <a:pt x="251742" y="12250"/>
                </a:lnTo>
                <a:lnTo>
                  <a:pt x="209426" y="26949"/>
                </a:lnTo>
                <a:lnTo>
                  <a:pt x="169830" y="46820"/>
                </a:lnTo>
                <a:lnTo>
                  <a:pt x="133362" y="71454"/>
                </a:lnTo>
                <a:lnTo>
                  <a:pt x="100431" y="100441"/>
                </a:lnTo>
                <a:lnTo>
                  <a:pt x="71446" y="133373"/>
                </a:lnTo>
                <a:lnTo>
                  <a:pt x="46815" y="169841"/>
                </a:lnTo>
                <a:lnTo>
                  <a:pt x="26946" y="209436"/>
                </a:lnTo>
                <a:lnTo>
                  <a:pt x="12248" y="251751"/>
                </a:lnTo>
                <a:lnTo>
                  <a:pt x="3130" y="296375"/>
                </a:lnTo>
                <a:lnTo>
                  <a:pt x="0" y="342900"/>
                </a:lnTo>
                <a:lnTo>
                  <a:pt x="3130" y="389424"/>
                </a:lnTo>
                <a:lnTo>
                  <a:pt x="12248" y="434048"/>
                </a:lnTo>
                <a:lnTo>
                  <a:pt x="26946" y="476363"/>
                </a:lnTo>
                <a:lnTo>
                  <a:pt x="46815" y="515958"/>
                </a:lnTo>
                <a:lnTo>
                  <a:pt x="71446" y="552426"/>
                </a:lnTo>
                <a:lnTo>
                  <a:pt x="100431" y="585358"/>
                </a:lnTo>
                <a:lnTo>
                  <a:pt x="133362" y="614345"/>
                </a:lnTo>
                <a:lnTo>
                  <a:pt x="169830" y="638979"/>
                </a:lnTo>
                <a:lnTo>
                  <a:pt x="209426" y="658850"/>
                </a:lnTo>
                <a:lnTo>
                  <a:pt x="251742" y="673549"/>
                </a:lnTo>
                <a:lnTo>
                  <a:pt x="296369" y="682669"/>
                </a:lnTo>
                <a:lnTo>
                  <a:pt x="342900" y="685800"/>
                </a:lnTo>
                <a:lnTo>
                  <a:pt x="389430" y="682669"/>
                </a:lnTo>
                <a:lnTo>
                  <a:pt x="434057" y="673549"/>
                </a:lnTo>
                <a:lnTo>
                  <a:pt x="476373" y="658850"/>
                </a:lnTo>
                <a:lnTo>
                  <a:pt x="515969" y="638979"/>
                </a:lnTo>
                <a:lnTo>
                  <a:pt x="552437" y="614345"/>
                </a:lnTo>
                <a:lnTo>
                  <a:pt x="585368" y="585358"/>
                </a:lnTo>
                <a:lnTo>
                  <a:pt x="614353" y="552426"/>
                </a:lnTo>
                <a:lnTo>
                  <a:pt x="638984" y="515958"/>
                </a:lnTo>
                <a:lnTo>
                  <a:pt x="658853" y="476363"/>
                </a:lnTo>
                <a:lnTo>
                  <a:pt x="673551" y="434048"/>
                </a:lnTo>
                <a:lnTo>
                  <a:pt x="682669" y="389424"/>
                </a:lnTo>
                <a:lnTo>
                  <a:pt x="685800" y="342900"/>
                </a:lnTo>
                <a:lnTo>
                  <a:pt x="682669" y="296375"/>
                </a:lnTo>
                <a:lnTo>
                  <a:pt x="673551" y="251751"/>
                </a:lnTo>
                <a:lnTo>
                  <a:pt x="658853" y="209436"/>
                </a:lnTo>
                <a:lnTo>
                  <a:pt x="638984" y="169841"/>
                </a:lnTo>
                <a:lnTo>
                  <a:pt x="614353" y="133373"/>
                </a:lnTo>
                <a:lnTo>
                  <a:pt x="585368" y="100441"/>
                </a:lnTo>
                <a:lnTo>
                  <a:pt x="552437" y="71454"/>
                </a:lnTo>
                <a:lnTo>
                  <a:pt x="515969" y="46820"/>
                </a:lnTo>
                <a:lnTo>
                  <a:pt x="476373" y="26949"/>
                </a:lnTo>
                <a:lnTo>
                  <a:pt x="434057" y="12250"/>
                </a:lnTo>
                <a:lnTo>
                  <a:pt x="389430" y="3130"/>
                </a:lnTo>
                <a:lnTo>
                  <a:pt x="342900" y="0"/>
                </a:lnTo>
                <a:close/>
              </a:path>
            </a:pathLst>
          </a:custGeom>
          <a:solidFill>
            <a:srgbClr val="FFC000"/>
          </a:solidFill>
        </p:spPr>
        <p:txBody>
          <a:bodyPr wrap="square" lIns="0" tIns="0" rIns="0" bIns="0" rtlCol="0"/>
          <a:lstStyle/>
          <a:p>
            <a:endParaRPr/>
          </a:p>
        </p:txBody>
      </p:sp>
      <p:sp>
        <p:nvSpPr>
          <p:cNvPr id="12" name="object 12"/>
          <p:cNvSpPr txBox="1"/>
          <p:nvPr/>
        </p:nvSpPr>
        <p:spPr>
          <a:xfrm>
            <a:off x="639876" y="3403219"/>
            <a:ext cx="16700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3</a:t>
            </a:r>
            <a:endParaRPr sz="2000">
              <a:latin typeface="Arial"/>
              <a:cs typeface="Arial"/>
            </a:endParaRPr>
          </a:p>
        </p:txBody>
      </p:sp>
      <p:sp>
        <p:nvSpPr>
          <p:cNvPr id="13" name="object 13"/>
          <p:cNvSpPr/>
          <p:nvPr/>
        </p:nvSpPr>
        <p:spPr>
          <a:xfrm>
            <a:off x="381000" y="4419600"/>
            <a:ext cx="685800" cy="685800"/>
          </a:xfrm>
          <a:custGeom>
            <a:avLst/>
            <a:gdLst/>
            <a:ahLst/>
            <a:cxnLst/>
            <a:rect l="l" t="t" r="r" b="b"/>
            <a:pathLst>
              <a:path w="685800" h="685800">
                <a:moveTo>
                  <a:pt x="342900" y="0"/>
                </a:moveTo>
                <a:lnTo>
                  <a:pt x="296369" y="3130"/>
                </a:lnTo>
                <a:lnTo>
                  <a:pt x="251742" y="12250"/>
                </a:lnTo>
                <a:lnTo>
                  <a:pt x="209426" y="26949"/>
                </a:lnTo>
                <a:lnTo>
                  <a:pt x="169830" y="46820"/>
                </a:lnTo>
                <a:lnTo>
                  <a:pt x="133362" y="71454"/>
                </a:lnTo>
                <a:lnTo>
                  <a:pt x="100431" y="100441"/>
                </a:lnTo>
                <a:lnTo>
                  <a:pt x="71446" y="133373"/>
                </a:lnTo>
                <a:lnTo>
                  <a:pt x="46815" y="169841"/>
                </a:lnTo>
                <a:lnTo>
                  <a:pt x="26946" y="209436"/>
                </a:lnTo>
                <a:lnTo>
                  <a:pt x="12248" y="251751"/>
                </a:lnTo>
                <a:lnTo>
                  <a:pt x="3130" y="296375"/>
                </a:lnTo>
                <a:lnTo>
                  <a:pt x="0" y="342900"/>
                </a:lnTo>
                <a:lnTo>
                  <a:pt x="3130" y="389424"/>
                </a:lnTo>
                <a:lnTo>
                  <a:pt x="12248" y="434048"/>
                </a:lnTo>
                <a:lnTo>
                  <a:pt x="26946" y="476363"/>
                </a:lnTo>
                <a:lnTo>
                  <a:pt x="46815" y="515958"/>
                </a:lnTo>
                <a:lnTo>
                  <a:pt x="71446" y="552426"/>
                </a:lnTo>
                <a:lnTo>
                  <a:pt x="100431" y="585358"/>
                </a:lnTo>
                <a:lnTo>
                  <a:pt x="133362" y="614345"/>
                </a:lnTo>
                <a:lnTo>
                  <a:pt x="169830" y="638979"/>
                </a:lnTo>
                <a:lnTo>
                  <a:pt x="209426" y="658850"/>
                </a:lnTo>
                <a:lnTo>
                  <a:pt x="251742" y="673549"/>
                </a:lnTo>
                <a:lnTo>
                  <a:pt x="296369" y="682669"/>
                </a:lnTo>
                <a:lnTo>
                  <a:pt x="342900" y="685800"/>
                </a:lnTo>
                <a:lnTo>
                  <a:pt x="389430" y="682669"/>
                </a:lnTo>
                <a:lnTo>
                  <a:pt x="434057" y="673549"/>
                </a:lnTo>
                <a:lnTo>
                  <a:pt x="476373" y="658850"/>
                </a:lnTo>
                <a:lnTo>
                  <a:pt x="515969" y="638979"/>
                </a:lnTo>
                <a:lnTo>
                  <a:pt x="552437" y="614345"/>
                </a:lnTo>
                <a:lnTo>
                  <a:pt x="585368" y="585358"/>
                </a:lnTo>
                <a:lnTo>
                  <a:pt x="614353" y="552426"/>
                </a:lnTo>
                <a:lnTo>
                  <a:pt x="638984" y="515958"/>
                </a:lnTo>
                <a:lnTo>
                  <a:pt x="658853" y="476363"/>
                </a:lnTo>
                <a:lnTo>
                  <a:pt x="673551" y="434048"/>
                </a:lnTo>
                <a:lnTo>
                  <a:pt x="682669" y="389424"/>
                </a:lnTo>
                <a:lnTo>
                  <a:pt x="685800" y="342900"/>
                </a:lnTo>
                <a:lnTo>
                  <a:pt x="682669" y="296375"/>
                </a:lnTo>
                <a:lnTo>
                  <a:pt x="673551" y="251751"/>
                </a:lnTo>
                <a:lnTo>
                  <a:pt x="658853" y="209436"/>
                </a:lnTo>
                <a:lnTo>
                  <a:pt x="638984" y="169841"/>
                </a:lnTo>
                <a:lnTo>
                  <a:pt x="614353" y="133373"/>
                </a:lnTo>
                <a:lnTo>
                  <a:pt x="585368" y="100441"/>
                </a:lnTo>
                <a:lnTo>
                  <a:pt x="552437" y="71454"/>
                </a:lnTo>
                <a:lnTo>
                  <a:pt x="515969" y="46820"/>
                </a:lnTo>
                <a:lnTo>
                  <a:pt x="476373" y="26949"/>
                </a:lnTo>
                <a:lnTo>
                  <a:pt x="434057" y="12250"/>
                </a:lnTo>
                <a:lnTo>
                  <a:pt x="389430" y="3130"/>
                </a:lnTo>
                <a:lnTo>
                  <a:pt x="342900" y="0"/>
                </a:lnTo>
                <a:close/>
              </a:path>
            </a:pathLst>
          </a:custGeom>
          <a:solidFill>
            <a:srgbClr val="FFC000"/>
          </a:solidFill>
        </p:spPr>
        <p:txBody>
          <a:bodyPr wrap="square" lIns="0" tIns="0" rIns="0" bIns="0" rtlCol="0"/>
          <a:lstStyle/>
          <a:p>
            <a:endParaRPr/>
          </a:p>
        </p:txBody>
      </p:sp>
      <p:sp>
        <p:nvSpPr>
          <p:cNvPr id="14" name="object 14"/>
          <p:cNvSpPr txBox="1"/>
          <p:nvPr/>
        </p:nvSpPr>
        <p:spPr>
          <a:xfrm>
            <a:off x="639876" y="4546472"/>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4</a:t>
            </a:r>
            <a:endParaRPr sz="2000">
              <a:latin typeface="Arial"/>
              <a:cs typeface="Arial"/>
            </a:endParaRPr>
          </a:p>
        </p:txBody>
      </p:sp>
      <p:sp>
        <p:nvSpPr>
          <p:cNvPr id="15" name="object 15"/>
          <p:cNvSpPr/>
          <p:nvPr/>
        </p:nvSpPr>
        <p:spPr>
          <a:xfrm>
            <a:off x="381000" y="548640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FFC000"/>
          </a:solidFill>
        </p:spPr>
        <p:txBody>
          <a:bodyPr wrap="square" lIns="0" tIns="0" rIns="0" bIns="0" rtlCol="0"/>
          <a:lstStyle/>
          <a:p>
            <a:endParaRPr/>
          </a:p>
        </p:txBody>
      </p:sp>
      <p:sp>
        <p:nvSpPr>
          <p:cNvPr id="16" name="object 16"/>
          <p:cNvSpPr txBox="1"/>
          <p:nvPr/>
        </p:nvSpPr>
        <p:spPr>
          <a:xfrm>
            <a:off x="639876" y="5613603"/>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5</a:t>
            </a:r>
            <a:endParaRPr sz="2000">
              <a:latin typeface="Arial"/>
              <a:cs typeface="Arial"/>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80864"/>
            <a:ext cx="1981200" cy="1447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087" y="521665"/>
            <a:ext cx="4218940" cy="727710"/>
          </a:xfrm>
          <a:prstGeom prst="rect">
            <a:avLst/>
          </a:prstGeom>
        </p:spPr>
        <p:txBody>
          <a:bodyPr vert="horz" wrap="square" lIns="0" tIns="13335" rIns="0" bIns="0" rtlCol="0">
            <a:spAutoFit/>
          </a:bodyPr>
          <a:lstStyle/>
          <a:p>
            <a:pPr marL="12700">
              <a:lnSpc>
                <a:spcPct val="100000"/>
              </a:lnSpc>
              <a:spcBef>
                <a:spcPts val="105"/>
              </a:spcBef>
            </a:pPr>
            <a:r>
              <a:rPr sz="2300" b="1" spc="-5" dirty="0">
                <a:solidFill>
                  <a:srgbClr val="000000"/>
                </a:solidFill>
                <a:latin typeface="Carlito"/>
                <a:cs typeface="Carlito"/>
              </a:rPr>
              <a:t>HOASCHIGURU </a:t>
            </a:r>
            <a:r>
              <a:rPr sz="2300" b="1" spc="-25" dirty="0">
                <a:solidFill>
                  <a:srgbClr val="000000"/>
                </a:solidFill>
                <a:latin typeface="Carlito"/>
                <a:cs typeface="Carlito"/>
              </a:rPr>
              <a:t>PARENT</a:t>
            </a:r>
            <a:r>
              <a:rPr sz="2300" b="1" spc="-95" dirty="0">
                <a:solidFill>
                  <a:srgbClr val="000000"/>
                </a:solidFill>
                <a:latin typeface="Carlito"/>
                <a:cs typeface="Carlito"/>
              </a:rPr>
              <a:t> </a:t>
            </a:r>
            <a:r>
              <a:rPr sz="2300" b="1" spc="-25" dirty="0">
                <a:solidFill>
                  <a:srgbClr val="000000"/>
                </a:solidFill>
                <a:latin typeface="Carlito"/>
                <a:cs typeface="Carlito"/>
              </a:rPr>
              <a:t>COMPANY</a:t>
            </a:r>
            <a:endParaRPr sz="2300">
              <a:latin typeface="Carlito"/>
              <a:cs typeface="Carlito"/>
            </a:endParaRPr>
          </a:p>
          <a:p>
            <a:pPr marL="12700">
              <a:lnSpc>
                <a:spcPct val="100000"/>
              </a:lnSpc>
            </a:pPr>
            <a:r>
              <a:rPr sz="2300" b="1" spc="-20" dirty="0">
                <a:solidFill>
                  <a:srgbClr val="000000"/>
                </a:solidFill>
                <a:latin typeface="Carlito"/>
                <a:cs typeface="Carlito"/>
              </a:rPr>
              <a:t>ORGANIZATION</a:t>
            </a:r>
            <a:r>
              <a:rPr sz="2300" b="1" spc="-55" dirty="0">
                <a:solidFill>
                  <a:srgbClr val="000000"/>
                </a:solidFill>
                <a:latin typeface="Carlito"/>
                <a:cs typeface="Carlito"/>
              </a:rPr>
              <a:t> </a:t>
            </a:r>
            <a:r>
              <a:rPr sz="2300" b="1" spc="-5" dirty="0">
                <a:solidFill>
                  <a:srgbClr val="000000"/>
                </a:solidFill>
                <a:latin typeface="Carlito"/>
                <a:cs typeface="Carlito"/>
              </a:rPr>
              <a:t>STRUCTURE</a:t>
            </a:r>
            <a:endParaRPr sz="2300">
              <a:latin typeface="Carlito"/>
              <a:cs typeface="Carlito"/>
            </a:endParaRPr>
          </a:p>
        </p:txBody>
      </p:sp>
      <p:grpSp>
        <p:nvGrpSpPr>
          <p:cNvPr id="3" name="object 3"/>
          <p:cNvGrpSpPr/>
          <p:nvPr/>
        </p:nvGrpSpPr>
        <p:grpSpPr>
          <a:xfrm>
            <a:off x="1283144" y="1783016"/>
            <a:ext cx="5651500" cy="1245235"/>
            <a:chOff x="1283144" y="1783016"/>
            <a:chExt cx="5651500" cy="1245235"/>
          </a:xfrm>
        </p:grpSpPr>
        <p:sp>
          <p:nvSpPr>
            <p:cNvPr id="4" name="object 4"/>
            <p:cNvSpPr/>
            <p:nvPr/>
          </p:nvSpPr>
          <p:spPr>
            <a:xfrm>
              <a:off x="1296162" y="1796034"/>
              <a:ext cx="5625465" cy="1219200"/>
            </a:xfrm>
            <a:custGeom>
              <a:avLst/>
              <a:gdLst/>
              <a:ahLst/>
              <a:cxnLst/>
              <a:rect l="l" t="t" r="r" b="b"/>
              <a:pathLst>
                <a:path w="5625465" h="1219200">
                  <a:moveTo>
                    <a:pt x="5625084" y="0"/>
                  </a:moveTo>
                  <a:lnTo>
                    <a:pt x="0" y="0"/>
                  </a:lnTo>
                  <a:lnTo>
                    <a:pt x="0" y="1219200"/>
                  </a:lnTo>
                  <a:lnTo>
                    <a:pt x="5625084" y="1219200"/>
                  </a:lnTo>
                  <a:lnTo>
                    <a:pt x="5625084" y="0"/>
                  </a:lnTo>
                  <a:close/>
                </a:path>
              </a:pathLst>
            </a:custGeom>
            <a:solidFill>
              <a:srgbClr val="92D050"/>
            </a:solidFill>
          </p:spPr>
          <p:txBody>
            <a:bodyPr wrap="square" lIns="0" tIns="0" rIns="0" bIns="0" rtlCol="0"/>
            <a:lstStyle/>
            <a:p>
              <a:endParaRPr/>
            </a:p>
          </p:txBody>
        </p:sp>
        <p:sp>
          <p:nvSpPr>
            <p:cNvPr id="5" name="object 5"/>
            <p:cNvSpPr/>
            <p:nvPr/>
          </p:nvSpPr>
          <p:spPr>
            <a:xfrm>
              <a:off x="1296162" y="1796034"/>
              <a:ext cx="5625465" cy="1219200"/>
            </a:xfrm>
            <a:custGeom>
              <a:avLst/>
              <a:gdLst/>
              <a:ahLst/>
              <a:cxnLst/>
              <a:rect l="l" t="t" r="r" b="b"/>
              <a:pathLst>
                <a:path w="5625465" h="1219200">
                  <a:moveTo>
                    <a:pt x="0" y="1219200"/>
                  </a:moveTo>
                  <a:lnTo>
                    <a:pt x="5625084" y="1219200"/>
                  </a:lnTo>
                  <a:lnTo>
                    <a:pt x="5625084" y="0"/>
                  </a:lnTo>
                  <a:lnTo>
                    <a:pt x="0" y="0"/>
                  </a:lnTo>
                  <a:lnTo>
                    <a:pt x="0" y="1219200"/>
                  </a:lnTo>
                  <a:close/>
                </a:path>
              </a:pathLst>
            </a:custGeom>
            <a:ln w="25908">
              <a:solidFill>
                <a:srgbClr val="00AF50"/>
              </a:solidFill>
            </a:ln>
          </p:spPr>
          <p:txBody>
            <a:bodyPr wrap="square" lIns="0" tIns="0" rIns="0" bIns="0" rtlCol="0"/>
            <a:lstStyle/>
            <a:p>
              <a:endParaRPr/>
            </a:p>
          </p:txBody>
        </p:sp>
      </p:grpSp>
      <p:sp>
        <p:nvSpPr>
          <p:cNvPr id="6" name="object 6"/>
          <p:cNvSpPr txBox="1"/>
          <p:nvPr/>
        </p:nvSpPr>
        <p:spPr>
          <a:xfrm>
            <a:off x="3565396" y="1828927"/>
            <a:ext cx="1475995" cy="289823"/>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rlito"/>
                <a:cs typeface="Carlito"/>
              </a:rPr>
              <a:t>DIRECTORS</a:t>
            </a:r>
            <a:endParaRPr sz="1800" dirty="0">
              <a:latin typeface="Carlito"/>
              <a:cs typeface="Carlito"/>
            </a:endParaRPr>
          </a:p>
        </p:txBody>
      </p:sp>
      <p:grpSp>
        <p:nvGrpSpPr>
          <p:cNvPr id="7" name="object 7"/>
          <p:cNvGrpSpPr/>
          <p:nvPr/>
        </p:nvGrpSpPr>
        <p:grpSpPr>
          <a:xfrm>
            <a:off x="1506982" y="2302510"/>
            <a:ext cx="1125220" cy="515620"/>
            <a:chOff x="1506982" y="2302510"/>
            <a:chExt cx="1125220" cy="515620"/>
          </a:xfrm>
        </p:grpSpPr>
        <p:sp>
          <p:nvSpPr>
            <p:cNvPr id="8" name="object 8"/>
            <p:cNvSpPr/>
            <p:nvPr/>
          </p:nvSpPr>
          <p:spPr>
            <a:xfrm>
              <a:off x="1536192" y="2331720"/>
              <a:ext cx="1066800" cy="457200"/>
            </a:xfrm>
            <a:custGeom>
              <a:avLst/>
              <a:gdLst/>
              <a:ahLst/>
              <a:cxnLst/>
              <a:rect l="l" t="t" r="r" b="b"/>
              <a:pathLst>
                <a:path w="1066800" h="457200">
                  <a:moveTo>
                    <a:pt x="9906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990600" y="457200"/>
                  </a:lnTo>
                  <a:lnTo>
                    <a:pt x="1020240" y="451205"/>
                  </a:lnTo>
                  <a:lnTo>
                    <a:pt x="1044463" y="434863"/>
                  </a:lnTo>
                  <a:lnTo>
                    <a:pt x="1060805" y="410640"/>
                  </a:lnTo>
                  <a:lnTo>
                    <a:pt x="1066800" y="381000"/>
                  </a:lnTo>
                  <a:lnTo>
                    <a:pt x="1066800" y="76200"/>
                  </a:lnTo>
                  <a:lnTo>
                    <a:pt x="1060805" y="46559"/>
                  </a:lnTo>
                  <a:lnTo>
                    <a:pt x="1044463" y="22336"/>
                  </a:lnTo>
                  <a:lnTo>
                    <a:pt x="1020240" y="5994"/>
                  </a:lnTo>
                  <a:lnTo>
                    <a:pt x="990600" y="0"/>
                  </a:lnTo>
                  <a:close/>
                </a:path>
              </a:pathLst>
            </a:custGeom>
            <a:solidFill>
              <a:srgbClr val="4F81BC"/>
            </a:solidFill>
          </p:spPr>
          <p:txBody>
            <a:bodyPr wrap="square" lIns="0" tIns="0" rIns="0" bIns="0" rtlCol="0"/>
            <a:lstStyle/>
            <a:p>
              <a:endParaRPr/>
            </a:p>
          </p:txBody>
        </p:sp>
        <p:sp>
          <p:nvSpPr>
            <p:cNvPr id="9" name="object 9"/>
            <p:cNvSpPr/>
            <p:nvPr/>
          </p:nvSpPr>
          <p:spPr>
            <a:xfrm>
              <a:off x="1536192" y="2331720"/>
              <a:ext cx="1066800" cy="457200"/>
            </a:xfrm>
            <a:custGeom>
              <a:avLst/>
              <a:gdLst/>
              <a:ahLst/>
              <a:cxnLst/>
              <a:rect l="l" t="t" r="r" b="b"/>
              <a:pathLst>
                <a:path w="1066800" h="457200">
                  <a:moveTo>
                    <a:pt x="0" y="76200"/>
                  </a:moveTo>
                  <a:lnTo>
                    <a:pt x="5994" y="46559"/>
                  </a:lnTo>
                  <a:lnTo>
                    <a:pt x="22336" y="22336"/>
                  </a:lnTo>
                  <a:lnTo>
                    <a:pt x="46559" y="5994"/>
                  </a:lnTo>
                  <a:lnTo>
                    <a:pt x="76200" y="0"/>
                  </a:lnTo>
                  <a:lnTo>
                    <a:pt x="990600" y="0"/>
                  </a:lnTo>
                  <a:lnTo>
                    <a:pt x="1020240" y="5994"/>
                  </a:lnTo>
                  <a:lnTo>
                    <a:pt x="1044463" y="22336"/>
                  </a:lnTo>
                  <a:lnTo>
                    <a:pt x="1060805" y="46559"/>
                  </a:lnTo>
                  <a:lnTo>
                    <a:pt x="1066800" y="76200"/>
                  </a:lnTo>
                  <a:lnTo>
                    <a:pt x="1066800" y="381000"/>
                  </a:lnTo>
                  <a:lnTo>
                    <a:pt x="1060805" y="410640"/>
                  </a:lnTo>
                  <a:lnTo>
                    <a:pt x="1044463" y="434863"/>
                  </a:lnTo>
                  <a:lnTo>
                    <a:pt x="1020240" y="451205"/>
                  </a:lnTo>
                  <a:lnTo>
                    <a:pt x="990600" y="457200"/>
                  </a:lnTo>
                  <a:lnTo>
                    <a:pt x="76200" y="457200"/>
                  </a:lnTo>
                  <a:lnTo>
                    <a:pt x="46559" y="451205"/>
                  </a:lnTo>
                  <a:lnTo>
                    <a:pt x="22336" y="434863"/>
                  </a:lnTo>
                  <a:lnTo>
                    <a:pt x="5994" y="410640"/>
                  </a:lnTo>
                  <a:lnTo>
                    <a:pt x="0" y="381000"/>
                  </a:lnTo>
                  <a:lnTo>
                    <a:pt x="0" y="76200"/>
                  </a:lnTo>
                  <a:close/>
                </a:path>
              </a:pathLst>
            </a:custGeom>
            <a:ln w="57911">
              <a:solidFill>
                <a:srgbClr val="FFC000"/>
              </a:solidFill>
            </a:ln>
          </p:spPr>
          <p:txBody>
            <a:bodyPr wrap="square" lIns="0" tIns="0" rIns="0" bIns="0" rtlCol="0"/>
            <a:lstStyle/>
            <a:p>
              <a:endParaRPr/>
            </a:p>
          </p:txBody>
        </p:sp>
      </p:grpSp>
      <p:sp>
        <p:nvSpPr>
          <p:cNvPr id="10" name="object 10"/>
          <p:cNvSpPr txBox="1"/>
          <p:nvPr/>
        </p:nvSpPr>
        <p:spPr>
          <a:xfrm>
            <a:off x="1736852" y="2375789"/>
            <a:ext cx="767842"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Carlito"/>
                <a:cs typeface="Carlito"/>
              </a:rPr>
              <a:t>Srinath</a:t>
            </a:r>
            <a:r>
              <a:rPr sz="1400" spc="-50" dirty="0">
                <a:solidFill>
                  <a:srgbClr val="FFFFFF"/>
                </a:solidFill>
                <a:latin typeface="Carlito"/>
                <a:cs typeface="Carlito"/>
              </a:rPr>
              <a:t> </a:t>
            </a:r>
            <a:r>
              <a:rPr sz="1400" dirty="0">
                <a:solidFill>
                  <a:srgbClr val="FFFFFF"/>
                </a:solidFill>
                <a:latin typeface="Carlito"/>
                <a:cs typeface="Carlito"/>
              </a:rPr>
              <a:t>S</a:t>
            </a:r>
            <a:endParaRPr sz="1400" dirty="0">
              <a:latin typeface="Carlito"/>
              <a:cs typeface="Carlito"/>
            </a:endParaRPr>
          </a:p>
        </p:txBody>
      </p:sp>
      <p:grpSp>
        <p:nvGrpSpPr>
          <p:cNvPr id="11" name="object 11"/>
          <p:cNvGrpSpPr/>
          <p:nvPr/>
        </p:nvGrpSpPr>
        <p:grpSpPr>
          <a:xfrm>
            <a:off x="2726182" y="2302510"/>
            <a:ext cx="1125220" cy="515620"/>
            <a:chOff x="2726182" y="2302510"/>
            <a:chExt cx="1125220" cy="515620"/>
          </a:xfrm>
        </p:grpSpPr>
        <p:sp>
          <p:nvSpPr>
            <p:cNvPr id="12" name="object 12"/>
            <p:cNvSpPr/>
            <p:nvPr/>
          </p:nvSpPr>
          <p:spPr>
            <a:xfrm>
              <a:off x="2755392" y="2331720"/>
              <a:ext cx="1066800" cy="457200"/>
            </a:xfrm>
            <a:custGeom>
              <a:avLst/>
              <a:gdLst/>
              <a:ahLst/>
              <a:cxnLst/>
              <a:rect l="l" t="t" r="r" b="b"/>
              <a:pathLst>
                <a:path w="1066800" h="457200">
                  <a:moveTo>
                    <a:pt x="990599"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990599" y="457200"/>
                  </a:lnTo>
                  <a:lnTo>
                    <a:pt x="1020240" y="451205"/>
                  </a:lnTo>
                  <a:lnTo>
                    <a:pt x="1044463" y="434863"/>
                  </a:lnTo>
                  <a:lnTo>
                    <a:pt x="1060805" y="410640"/>
                  </a:lnTo>
                  <a:lnTo>
                    <a:pt x="1066799" y="381000"/>
                  </a:lnTo>
                  <a:lnTo>
                    <a:pt x="1066799" y="76200"/>
                  </a:lnTo>
                  <a:lnTo>
                    <a:pt x="1060805" y="46559"/>
                  </a:lnTo>
                  <a:lnTo>
                    <a:pt x="1044463" y="22336"/>
                  </a:lnTo>
                  <a:lnTo>
                    <a:pt x="1020240" y="5994"/>
                  </a:lnTo>
                  <a:lnTo>
                    <a:pt x="990599" y="0"/>
                  </a:lnTo>
                  <a:close/>
                </a:path>
              </a:pathLst>
            </a:custGeom>
            <a:solidFill>
              <a:srgbClr val="4F81BC"/>
            </a:solidFill>
          </p:spPr>
          <p:txBody>
            <a:bodyPr wrap="square" lIns="0" tIns="0" rIns="0" bIns="0" rtlCol="0"/>
            <a:lstStyle/>
            <a:p>
              <a:endParaRPr/>
            </a:p>
          </p:txBody>
        </p:sp>
        <p:sp>
          <p:nvSpPr>
            <p:cNvPr id="13" name="object 13"/>
            <p:cNvSpPr/>
            <p:nvPr/>
          </p:nvSpPr>
          <p:spPr>
            <a:xfrm>
              <a:off x="2755392" y="2331720"/>
              <a:ext cx="1066800" cy="457200"/>
            </a:xfrm>
            <a:custGeom>
              <a:avLst/>
              <a:gdLst/>
              <a:ahLst/>
              <a:cxnLst/>
              <a:rect l="l" t="t" r="r" b="b"/>
              <a:pathLst>
                <a:path w="1066800" h="457200">
                  <a:moveTo>
                    <a:pt x="0" y="76200"/>
                  </a:moveTo>
                  <a:lnTo>
                    <a:pt x="5994" y="46559"/>
                  </a:lnTo>
                  <a:lnTo>
                    <a:pt x="22336" y="22336"/>
                  </a:lnTo>
                  <a:lnTo>
                    <a:pt x="46559" y="5994"/>
                  </a:lnTo>
                  <a:lnTo>
                    <a:pt x="76200" y="0"/>
                  </a:lnTo>
                  <a:lnTo>
                    <a:pt x="990599" y="0"/>
                  </a:lnTo>
                  <a:lnTo>
                    <a:pt x="1020240" y="5994"/>
                  </a:lnTo>
                  <a:lnTo>
                    <a:pt x="1044463" y="22336"/>
                  </a:lnTo>
                  <a:lnTo>
                    <a:pt x="1060805" y="46559"/>
                  </a:lnTo>
                  <a:lnTo>
                    <a:pt x="1066799" y="76200"/>
                  </a:lnTo>
                  <a:lnTo>
                    <a:pt x="1066799" y="381000"/>
                  </a:lnTo>
                  <a:lnTo>
                    <a:pt x="1060805" y="410640"/>
                  </a:lnTo>
                  <a:lnTo>
                    <a:pt x="1044463" y="434863"/>
                  </a:lnTo>
                  <a:lnTo>
                    <a:pt x="1020240" y="451205"/>
                  </a:lnTo>
                  <a:lnTo>
                    <a:pt x="990599" y="457200"/>
                  </a:lnTo>
                  <a:lnTo>
                    <a:pt x="76200" y="457200"/>
                  </a:lnTo>
                  <a:lnTo>
                    <a:pt x="46559" y="451205"/>
                  </a:lnTo>
                  <a:lnTo>
                    <a:pt x="22336" y="434863"/>
                  </a:lnTo>
                  <a:lnTo>
                    <a:pt x="5994" y="410640"/>
                  </a:lnTo>
                  <a:lnTo>
                    <a:pt x="0" y="381000"/>
                  </a:lnTo>
                  <a:lnTo>
                    <a:pt x="0" y="76200"/>
                  </a:lnTo>
                  <a:close/>
                </a:path>
              </a:pathLst>
            </a:custGeom>
            <a:ln w="57911">
              <a:solidFill>
                <a:srgbClr val="FFC000"/>
              </a:solidFill>
            </a:ln>
          </p:spPr>
          <p:txBody>
            <a:bodyPr wrap="square" lIns="0" tIns="0" rIns="0" bIns="0" rtlCol="0"/>
            <a:lstStyle/>
            <a:p>
              <a:endParaRPr/>
            </a:p>
          </p:txBody>
        </p:sp>
      </p:grpSp>
      <p:sp>
        <p:nvSpPr>
          <p:cNvPr id="14" name="object 14"/>
          <p:cNvSpPr txBox="1"/>
          <p:nvPr/>
        </p:nvSpPr>
        <p:spPr>
          <a:xfrm>
            <a:off x="2925294" y="2429637"/>
            <a:ext cx="76964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Carlito"/>
                <a:cs typeface="Carlito"/>
              </a:rPr>
              <a:t>Sriram</a:t>
            </a:r>
            <a:r>
              <a:rPr sz="1400" spc="-100" dirty="0">
                <a:solidFill>
                  <a:srgbClr val="FFFFFF"/>
                </a:solidFill>
                <a:latin typeface="Carlito"/>
                <a:cs typeface="Carlito"/>
              </a:rPr>
              <a:t> </a:t>
            </a:r>
            <a:r>
              <a:rPr sz="1400" dirty="0">
                <a:solidFill>
                  <a:srgbClr val="FFFFFF"/>
                </a:solidFill>
                <a:latin typeface="Carlito"/>
                <a:cs typeface="Carlito"/>
              </a:rPr>
              <a:t>C</a:t>
            </a:r>
            <a:endParaRPr sz="1400" dirty="0">
              <a:latin typeface="Carlito"/>
              <a:cs typeface="Carlito"/>
            </a:endParaRPr>
          </a:p>
        </p:txBody>
      </p:sp>
      <p:grpSp>
        <p:nvGrpSpPr>
          <p:cNvPr id="15" name="object 15"/>
          <p:cNvGrpSpPr/>
          <p:nvPr/>
        </p:nvGrpSpPr>
        <p:grpSpPr>
          <a:xfrm>
            <a:off x="7455344" y="1783016"/>
            <a:ext cx="1473835" cy="1245235"/>
            <a:chOff x="7455344" y="1783016"/>
            <a:chExt cx="1473835" cy="1245235"/>
          </a:xfrm>
        </p:grpSpPr>
        <p:sp>
          <p:nvSpPr>
            <p:cNvPr id="16" name="object 16"/>
            <p:cNvSpPr/>
            <p:nvPr/>
          </p:nvSpPr>
          <p:spPr>
            <a:xfrm>
              <a:off x="7468361" y="1796034"/>
              <a:ext cx="1447800" cy="1219200"/>
            </a:xfrm>
            <a:custGeom>
              <a:avLst/>
              <a:gdLst/>
              <a:ahLst/>
              <a:cxnLst/>
              <a:rect l="l" t="t" r="r" b="b"/>
              <a:pathLst>
                <a:path w="1447800" h="1219200">
                  <a:moveTo>
                    <a:pt x="1447800" y="0"/>
                  </a:moveTo>
                  <a:lnTo>
                    <a:pt x="0" y="0"/>
                  </a:lnTo>
                  <a:lnTo>
                    <a:pt x="0" y="1219200"/>
                  </a:lnTo>
                  <a:lnTo>
                    <a:pt x="1447800" y="1219200"/>
                  </a:lnTo>
                  <a:lnTo>
                    <a:pt x="1447800" y="0"/>
                  </a:lnTo>
                  <a:close/>
                </a:path>
              </a:pathLst>
            </a:custGeom>
            <a:solidFill>
              <a:srgbClr val="92D050"/>
            </a:solidFill>
          </p:spPr>
          <p:txBody>
            <a:bodyPr wrap="square" lIns="0" tIns="0" rIns="0" bIns="0" rtlCol="0"/>
            <a:lstStyle/>
            <a:p>
              <a:endParaRPr/>
            </a:p>
          </p:txBody>
        </p:sp>
        <p:sp>
          <p:nvSpPr>
            <p:cNvPr id="17" name="object 17"/>
            <p:cNvSpPr/>
            <p:nvPr/>
          </p:nvSpPr>
          <p:spPr>
            <a:xfrm>
              <a:off x="7468361" y="1796034"/>
              <a:ext cx="1447800" cy="1219200"/>
            </a:xfrm>
            <a:custGeom>
              <a:avLst/>
              <a:gdLst/>
              <a:ahLst/>
              <a:cxnLst/>
              <a:rect l="l" t="t" r="r" b="b"/>
              <a:pathLst>
                <a:path w="1447800" h="1219200">
                  <a:moveTo>
                    <a:pt x="0" y="1219200"/>
                  </a:moveTo>
                  <a:lnTo>
                    <a:pt x="1447800" y="1219200"/>
                  </a:lnTo>
                  <a:lnTo>
                    <a:pt x="1447800" y="0"/>
                  </a:lnTo>
                  <a:lnTo>
                    <a:pt x="0" y="0"/>
                  </a:lnTo>
                  <a:lnTo>
                    <a:pt x="0" y="1219200"/>
                  </a:lnTo>
                  <a:close/>
                </a:path>
              </a:pathLst>
            </a:custGeom>
            <a:ln w="25908">
              <a:solidFill>
                <a:srgbClr val="00AF50"/>
              </a:solidFill>
            </a:ln>
          </p:spPr>
          <p:txBody>
            <a:bodyPr wrap="square" lIns="0" tIns="0" rIns="0" bIns="0" rtlCol="0"/>
            <a:lstStyle/>
            <a:p>
              <a:endParaRPr/>
            </a:p>
          </p:txBody>
        </p:sp>
        <p:sp>
          <p:nvSpPr>
            <p:cNvPr id="18" name="object 18"/>
            <p:cNvSpPr/>
            <p:nvPr/>
          </p:nvSpPr>
          <p:spPr>
            <a:xfrm>
              <a:off x="7608569" y="2149602"/>
              <a:ext cx="1252855" cy="795655"/>
            </a:xfrm>
            <a:custGeom>
              <a:avLst/>
              <a:gdLst/>
              <a:ahLst/>
              <a:cxnLst/>
              <a:rect l="l" t="t" r="r" b="b"/>
              <a:pathLst>
                <a:path w="1252854" h="795655">
                  <a:moveTo>
                    <a:pt x="1120139" y="0"/>
                  </a:moveTo>
                  <a:lnTo>
                    <a:pt x="132587" y="0"/>
                  </a:lnTo>
                  <a:lnTo>
                    <a:pt x="90659" y="6754"/>
                  </a:lnTo>
                  <a:lnTo>
                    <a:pt x="54260" y="25566"/>
                  </a:lnTo>
                  <a:lnTo>
                    <a:pt x="25566" y="54260"/>
                  </a:lnTo>
                  <a:lnTo>
                    <a:pt x="6754" y="90659"/>
                  </a:lnTo>
                  <a:lnTo>
                    <a:pt x="0" y="132587"/>
                  </a:lnTo>
                  <a:lnTo>
                    <a:pt x="0" y="662939"/>
                  </a:lnTo>
                  <a:lnTo>
                    <a:pt x="6754" y="704868"/>
                  </a:lnTo>
                  <a:lnTo>
                    <a:pt x="25566" y="741267"/>
                  </a:lnTo>
                  <a:lnTo>
                    <a:pt x="54260" y="769961"/>
                  </a:lnTo>
                  <a:lnTo>
                    <a:pt x="90659" y="788773"/>
                  </a:lnTo>
                  <a:lnTo>
                    <a:pt x="132587" y="795527"/>
                  </a:lnTo>
                  <a:lnTo>
                    <a:pt x="1120139" y="795527"/>
                  </a:lnTo>
                  <a:lnTo>
                    <a:pt x="1162068" y="788773"/>
                  </a:lnTo>
                  <a:lnTo>
                    <a:pt x="1198467" y="769961"/>
                  </a:lnTo>
                  <a:lnTo>
                    <a:pt x="1227161" y="741267"/>
                  </a:lnTo>
                  <a:lnTo>
                    <a:pt x="1245973" y="704868"/>
                  </a:lnTo>
                  <a:lnTo>
                    <a:pt x="1252727" y="662939"/>
                  </a:lnTo>
                  <a:lnTo>
                    <a:pt x="1252727" y="132587"/>
                  </a:lnTo>
                  <a:lnTo>
                    <a:pt x="1245973" y="90659"/>
                  </a:lnTo>
                  <a:lnTo>
                    <a:pt x="1227161" y="54260"/>
                  </a:lnTo>
                  <a:lnTo>
                    <a:pt x="1198467" y="25566"/>
                  </a:lnTo>
                  <a:lnTo>
                    <a:pt x="1162068" y="6754"/>
                  </a:lnTo>
                  <a:lnTo>
                    <a:pt x="1120139" y="0"/>
                  </a:lnTo>
                  <a:close/>
                </a:path>
              </a:pathLst>
            </a:custGeom>
            <a:solidFill>
              <a:srgbClr val="4F81BC"/>
            </a:solidFill>
          </p:spPr>
          <p:txBody>
            <a:bodyPr wrap="square" lIns="0" tIns="0" rIns="0" bIns="0" rtlCol="0"/>
            <a:lstStyle/>
            <a:p>
              <a:endParaRPr/>
            </a:p>
          </p:txBody>
        </p:sp>
        <p:sp>
          <p:nvSpPr>
            <p:cNvPr id="19" name="object 19"/>
            <p:cNvSpPr/>
            <p:nvPr/>
          </p:nvSpPr>
          <p:spPr>
            <a:xfrm>
              <a:off x="7608569" y="2149602"/>
              <a:ext cx="1252855" cy="795655"/>
            </a:xfrm>
            <a:custGeom>
              <a:avLst/>
              <a:gdLst/>
              <a:ahLst/>
              <a:cxnLst/>
              <a:rect l="l" t="t" r="r" b="b"/>
              <a:pathLst>
                <a:path w="1252854" h="795655">
                  <a:moveTo>
                    <a:pt x="0" y="132587"/>
                  </a:moveTo>
                  <a:lnTo>
                    <a:pt x="6754" y="90659"/>
                  </a:lnTo>
                  <a:lnTo>
                    <a:pt x="25566" y="54260"/>
                  </a:lnTo>
                  <a:lnTo>
                    <a:pt x="54260" y="25566"/>
                  </a:lnTo>
                  <a:lnTo>
                    <a:pt x="90659" y="6754"/>
                  </a:lnTo>
                  <a:lnTo>
                    <a:pt x="132587" y="0"/>
                  </a:lnTo>
                  <a:lnTo>
                    <a:pt x="1120139" y="0"/>
                  </a:lnTo>
                  <a:lnTo>
                    <a:pt x="1162068" y="6754"/>
                  </a:lnTo>
                  <a:lnTo>
                    <a:pt x="1198467" y="25566"/>
                  </a:lnTo>
                  <a:lnTo>
                    <a:pt x="1227161" y="54260"/>
                  </a:lnTo>
                  <a:lnTo>
                    <a:pt x="1245973" y="90659"/>
                  </a:lnTo>
                  <a:lnTo>
                    <a:pt x="1252727" y="132587"/>
                  </a:lnTo>
                  <a:lnTo>
                    <a:pt x="1252727" y="662939"/>
                  </a:lnTo>
                  <a:lnTo>
                    <a:pt x="1245973" y="704868"/>
                  </a:lnTo>
                  <a:lnTo>
                    <a:pt x="1227161" y="741267"/>
                  </a:lnTo>
                  <a:lnTo>
                    <a:pt x="1198467" y="769961"/>
                  </a:lnTo>
                  <a:lnTo>
                    <a:pt x="1162068" y="788773"/>
                  </a:lnTo>
                  <a:lnTo>
                    <a:pt x="1120139" y="795527"/>
                  </a:lnTo>
                  <a:lnTo>
                    <a:pt x="132587" y="795527"/>
                  </a:lnTo>
                  <a:lnTo>
                    <a:pt x="90659" y="788773"/>
                  </a:lnTo>
                  <a:lnTo>
                    <a:pt x="54260" y="769961"/>
                  </a:lnTo>
                  <a:lnTo>
                    <a:pt x="25566" y="741267"/>
                  </a:lnTo>
                  <a:lnTo>
                    <a:pt x="6754" y="704868"/>
                  </a:lnTo>
                  <a:lnTo>
                    <a:pt x="0" y="662939"/>
                  </a:lnTo>
                  <a:lnTo>
                    <a:pt x="0" y="132587"/>
                  </a:lnTo>
                  <a:close/>
                </a:path>
              </a:pathLst>
            </a:custGeom>
            <a:ln w="25908">
              <a:solidFill>
                <a:srgbClr val="385D89"/>
              </a:solidFill>
            </a:ln>
          </p:spPr>
          <p:txBody>
            <a:bodyPr wrap="square" lIns="0" tIns="0" rIns="0" bIns="0" rtlCol="0"/>
            <a:lstStyle/>
            <a:p>
              <a:endParaRPr/>
            </a:p>
          </p:txBody>
        </p:sp>
      </p:grpSp>
      <p:sp>
        <p:nvSpPr>
          <p:cNvPr id="20" name="object 20"/>
          <p:cNvSpPr txBox="1"/>
          <p:nvPr/>
        </p:nvSpPr>
        <p:spPr>
          <a:xfrm>
            <a:off x="7587233" y="1701856"/>
            <a:ext cx="1249171" cy="1166345"/>
          </a:xfrm>
          <a:prstGeom prst="rect">
            <a:avLst/>
          </a:prstGeom>
        </p:spPr>
        <p:txBody>
          <a:bodyPr vert="horz" wrap="square" lIns="0" tIns="139065" rIns="0" bIns="0" rtlCol="0">
            <a:spAutoFit/>
          </a:bodyPr>
          <a:lstStyle/>
          <a:p>
            <a:pPr marL="12700">
              <a:lnSpc>
                <a:spcPct val="100000"/>
              </a:lnSpc>
              <a:spcBef>
                <a:spcPts val="1095"/>
              </a:spcBef>
            </a:pPr>
            <a:r>
              <a:rPr sz="1800" b="1" spc="-15" dirty="0">
                <a:solidFill>
                  <a:srgbClr val="FFFFFF"/>
                </a:solidFill>
                <a:latin typeface="Carlito"/>
                <a:cs typeface="Carlito"/>
              </a:rPr>
              <a:t>ADVISORY</a:t>
            </a:r>
            <a:endParaRPr sz="1800" dirty="0">
              <a:latin typeface="Carlito"/>
              <a:cs typeface="Carlito"/>
            </a:endParaRPr>
          </a:p>
          <a:p>
            <a:pPr marL="73660" marR="5080" indent="2540" algn="ctr">
              <a:lnSpc>
                <a:spcPct val="100000"/>
              </a:lnSpc>
              <a:spcBef>
                <a:spcPts val="785"/>
              </a:spcBef>
            </a:pPr>
            <a:r>
              <a:rPr sz="1400" spc="-15" dirty="0">
                <a:solidFill>
                  <a:srgbClr val="FFFFFF"/>
                </a:solidFill>
                <a:latin typeface="Carlito"/>
                <a:cs typeface="Carlito"/>
              </a:rPr>
              <a:t>Dr.Ananth  </a:t>
            </a:r>
            <a:r>
              <a:rPr sz="1400" spc="-30" dirty="0">
                <a:solidFill>
                  <a:srgbClr val="FFFFFF"/>
                </a:solidFill>
                <a:latin typeface="Carlito"/>
                <a:cs typeface="Carlito"/>
              </a:rPr>
              <a:t>P</a:t>
            </a:r>
            <a:r>
              <a:rPr sz="1400" dirty="0">
                <a:solidFill>
                  <a:srgbClr val="FFFFFF"/>
                </a:solidFill>
                <a:latin typeface="Carlito"/>
                <a:cs typeface="Carlito"/>
              </a:rPr>
              <a:t>a</a:t>
            </a:r>
            <a:r>
              <a:rPr sz="1400" spc="-10" dirty="0">
                <a:solidFill>
                  <a:srgbClr val="FFFFFF"/>
                </a:solidFill>
                <a:latin typeface="Carlito"/>
                <a:cs typeface="Carlito"/>
              </a:rPr>
              <a:t>dm</a:t>
            </a:r>
            <a:r>
              <a:rPr sz="1400" dirty="0">
                <a:solidFill>
                  <a:srgbClr val="FFFFFF"/>
                </a:solidFill>
                <a:latin typeface="Carlito"/>
                <a:cs typeface="Carlito"/>
              </a:rPr>
              <a:t>a</a:t>
            </a:r>
            <a:r>
              <a:rPr sz="1400" spc="-10" dirty="0">
                <a:solidFill>
                  <a:srgbClr val="FFFFFF"/>
                </a:solidFill>
                <a:latin typeface="Carlito"/>
                <a:cs typeface="Carlito"/>
              </a:rPr>
              <a:t>n</a:t>
            </a:r>
            <a:r>
              <a:rPr sz="1400" dirty="0">
                <a:solidFill>
                  <a:srgbClr val="FFFFFF"/>
                </a:solidFill>
                <a:latin typeface="Carlito"/>
                <a:cs typeface="Carlito"/>
              </a:rPr>
              <a:t>a</a:t>
            </a:r>
            <a:r>
              <a:rPr sz="1400" spc="-10" dirty="0">
                <a:solidFill>
                  <a:srgbClr val="FFFFFF"/>
                </a:solidFill>
                <a:latin typeface="Carlito"/>
                <a:cs typeface="Carlito"/>
              </a:rPr>
              <a:t>bh</a:t>
            </a:r>
            <a:r>
              <a:rPr sz="1400" dirty="0">
                <a:solidFill>
                  <a:srgbClr val="FFFFFF"/>
                </a:solidFill>
                <a:latin typeface="Carlito"/>
                <a:cs typeface="Carlito"/>
              </a:rPr>
              <a:t>a  </a:t>
            </a:r>
            <a:r>
              <a:rPr sz="1400" spc="-50" dirty="0">
                <a:solidFill>
                  <a:srgbClr val="FFFFFF"/>
                </a:solidFill>
                <a:latin typeface="Carlito"/>
                <a:cs typeface="Carlito"/>
              </a:rPr>
              <a:t>Mr.</a:t>
            </a:r>
            <a:r>
              <a:rPr sz="1400" spc="-90" dirty="0">
                <a:solidFill>
                  <a:srgbClr val="FFFFFF"/>
                </a:solidFill>
                <a:latin typeface="Carlito"/>
                <a:cs typeface="Carlito"/>
              </a:rPr>
              <a:t> </a:t>
            </a:r>
            <a:r>
              <a:rPr sz="1400" spc="-5" dirty="0">
                <a:solidFill>
                  <a:srgbClr val="FFFFFF"/>
                </a:solidFill>
                <a:latin typeface="Carlito"/>
                <a:cs typeface="Carlito"/>
              </a:rPr>
              <a:t>Bhimsen</a:t>
            </a:r>
            <a:endParaRPr sz="1400" dirty="0">
              <a:latin typeface="Carlito"/>
              <a:cs typeface="Carlito"/>
            </a:endParaRPr>
          </a:p>
        </p:txBody>
      </p:sp>
      <p:grpSp>
        <p:nvGrpSpPr>
          <p:cNvPr id="21" name="object 21"/>
          <p:cNvGrpSpPr/>
          <p:nvPr/>
        </p:nvGrpSpPr>
        <p:grpSpPr>
          <a:xfrm>
            <a:off x="3945382" y="2302510"/>
            <a:ext cx="3655060" cy="515620"/>
            <a:chOff x="3945382" y="2302510"/>
            <a:chExt cx="3655060" cy="515620"/>
          </a:xfrm>
        </p:grpSpPr>
        <p:sp>
          <p:nvSpPr>
            <p:cNvPr id="22" name="object 22"/>
            <p:cNvSpPr/>
            <p:nvPr/>
          </p:nvSpPr>
          <p:spPr>
            <a:xfrm>
              <a:off x="6825233" y="2329434"/>
              <a:ext cx="762000" cy="256540"/>
            </a:xfrm>
            <a:custGeom>
              <a:avLst/>
              <a:gdLst/>
              <a:ahLst/>
              <a:cxnLst/>
              <a:rect l="l" t="t" r="r" b="b"/>
              <a:pathLst>
                <a:path w="762000" h="256539">
                  <a:moveTo>
                    <a:pt x="633984" y="0"/>
                  </a:moveTo>
                  <a:lnTo>
                    <a:pt x="633984" y="64007"/>
                  </a:lnTo>
                  <a:lnTo>
                    <a:pt x="128016" y="64007"/>
                  </a:lnTo>
                  <a:lnTo>
                    <a:pt x="128016" y="0"/>
                  </a:lnTo>
                  <a:lnTo>
                    <a:pt x="0" y="128015"/>
                  </a:lnTo>
                  <a:lnTo>
                    <a:pt x="128016" y="256031"/>
                  </a:lnTo>
                  <a:lnTo>
                    <a:pt x="128016" y="192024"/>
                  </a:lnTo>
                  <a:lnTo>
                    <a:pt x="633984" y="192024"/>
                  </a:lnTo>
                  <a:lnTo>
                    <a:pt x="633984" y="256031"/>
                  </a:lnTo>
                  <a:lnTo>
                    <a:pt x="762000" y="128015"/>
                  </a:lnTo>
                  <a:lnTo>
                    <a:pt x="633984" y="0"/>
                  </a:lnTo>
                  <a:close/>
                </a:path>
              </a:pathLst>
            </a:custGeom>
            <a:solidFill>
              <a:srgbClr val="CCEDDF"/>
            </a:solidFill>
          </p:spPr>
          <p:txBody>
            <a:bodyPr wrap="square" lIns="0" tIns="0" rIns="0" bIns="0" rtlCol="0"/>
            <a:lstStyle/>
            <a:p>
              <a:endParaRPr/>
            </a:p>
          </p:txBody>
        </p:sp>
        <p:sp>
          <p:nvSpPr>
            <p:cNvPr id="23" name="object 23"/>
            <p:cNvSpPr/>
            <p:nvPr/>
          </p:nvSpPr>
          <p:spPr>
            <a:xfrm>
              <a:off x="6825233" y="2329434"/>
              <a:ext cx="762000" cy="256540"/>
            </a:xfrm>
            <a:custGeom>
              <a:avLst/>
              <a:gdLst/>
              <a:ahLst/>
              <a:cxnLst/>
              <a:rect l="l" t="t" r="r" b="b"/>
              <a:pathLst>
                <a:path w="762000" h="256539">
                  <a:moveTo>
                    <a:pt x="0" y="128015"/>
                  </a:moveTo>
                  <a:lnTo>
                    <a:pt x="128016" y="0"/>
                  </a:lnTo>
                  <a:lnTo>
                    <a:pt x="128016" y="64007"/>
                  </a:lnTo>
                  <a:lnTo>
                    <a:pt x="633984" y="64007"/>
                  </a:lnTo>
                  <a:lnTo>
                    <a:pt x="633984" y="0"/>
                  </a:lnTo>
                  <a:lnTo>
                    <a:pt x="762000" y="128015"/>
                  </a:lnTo>
                  <a:lnTo>
                    <a:pt x="633984" y="256031"/>
                  </a:lnTo>
                  <a:lnTo>
                    <a:pt x="633984" y="192024"/>
                  </a:lnTo>
                  <a:lnTo>
                    <a:pt x="128016" y="192024"/>
                  </a:lnTo>
                  <a:lnTo>
                    <a:pt x="128016" y="256031"/>
                  </a:lnTo>
                  <a:lnTo>
                    <a:pt x="0" y="128015"/>
                  </a:lnTo>
                  <a:close/>
                </a:path>
              </a:pathLst>
            </a:custGeom>
            <a:ln w="25908">
              <a:solidFill>
                <a:srgbClr val="5FC89C"/>
              </a:solidFill>
            </a:ln>
          </p:spPr>
          <p:txBody>
            <a:bodyPr wrap="square" lIns="0" tIns="0" rIns="0" bIns="0" rtlCol="0"/>
            <a:lstStyle/>
            <a:p>
              <a:endParaRPr/>
            </a:p>
          </p:txBody>
        </p:sp>
        <p:sp>
          <p:nvSpPr>
            <p:cNvPr id="24" name="object 24"/>
            <p:cNvSpPr/>
            <p:nvPr/>
          </p:nvSpPr>
          <p:spPr>
            <a:xfrm>
              <a:off x="3974592" y="2331720"/>
              <a:ext cx="1066800" cy="457200"/>
            </a:xfrm>
            <a:custGeom>
              <a:avLst/>
              <a:gdLst/>
              <a:ahLst/>
              <a:cxnLst/>
              <a:rect l="l" t="t" r="r" b="b"/>
              <a:pathLst>
                <a:path w="1066800" h="457200">
                  <a:moveTo>
                    <a:pt x="9906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990600" y="457200"/>
                  </a:lnTo>
                  <a:lnTo>
                    <a:pt x="1020240" y="451205"/>
                  </a:lnTo>
                  <a:lnTo>
                    <a:pt x="1044463" y="434863"/>
                  </a:lnTo>
                  <a:lnTo>
                    <a:pt x="1060805" y="410640"/>
                  </a:lnTo>
                  <a:lnTo>
                    <a:pt x="1066800" y="381000"/>
                  </a:lnTo>
                  <a:lnTo>
                    <a:pt x="1066800" y="76200"/>
                  </a:lnTo>
                  <a:lnTo>
                    <a:pt x="1060805" y="46559"/>
                  </a:lnTo>
                  <a:lnTo>
                    <a:pt x="1044463" y="22336"/>
                  </a:lnTo>
                  <a:lnTo>
                    <a:pt x="1020240" y="5994"/>
                  </a:lnTo>
                  <a:lnTo>
                    <a:pt x="990600" y="0"/>
                  </a:lnTo>
                  <a:close/>
                </a:path>
              </a:pathLst>
            </a:custGeom>
            <a:solidFill>
              <a:srgbClr val="4F81BC"/>
            </a:solidFill>
          </p:spPr>
          <p:txBody>
            <a:bodyPr wrap="square" lIns="0" tIns="0" rIns="0" bIns="0" rtlCol="0"/>
            <a:lstStyle/>
            <a:p>
              <a:endParaRPr/>
            </a:p>
          </p:txBody>
        </p:sp>
        <p:sp>
          <p:nvSpPr>
            <p:cNvPr id="25" name="object 25"/>
            <p:cNvSpPr/>
            <p:nvPr/>
          </p:nvSpPr>
          <p:spPr>
            <a:xfrm>
              <a:off x="3974592" y="2331720"/>
              <a:ext cx="1066800" cy="457200"/>
            </a:xfrm>
            <a:custGeom>
              <a:avLst/>
              <a:gdLst/>
              <a:ahLst/>
              <a:cxnLst/>
              <a:rect l="l" t="t" r="r" b="b"/>
              <a:pathLst>
                <a:path w="1066800" h="457200">
                  <a:moveTo>
                    <a:pt x="0" y="76200"/>
                  </a:moveTo>
                  <a:lnTo>
                    <a:pt x="5994" y="46559"/>
                  </a:lnTo>
                  <a:lnTo>
                    <a:pt x="22336" y="22336"/>
                  </a:lnTo>
                  <a:lnTo>
                    <a:pt x="46559" y="5994"/>
                  </a:lnTo>
                  <a:lnTo>
                    <a:pt x="76200" y="0"/>
                  </a:lnTo>
                  <a:lnTo>
                    <a:pt x="990600" y="0"/>
                  </a:lnTo>
                  <a:lnTo>
                    <a:pt x="1020240" y="5994"/>
                  </a:lnTo>
                  <a:lnTo>
                    <a:pt x="1044463" y="22336"/>
                  </a:lnTo>
                  <a:lnTo>
                    <a:pt x="1060805" y="46559"/>
                  </a:lnTo>
                  <a:lnTo>
                    <a:pt x="1066800" y="76200"/>
                  </a:lnTo>
                  <a:lnTo>
                    <a:pt x="1066800" y="381000"/>
                  </a:lnTo>
                  <a:lnTo>
                    <a:pt x="1060805" y="410640"/>
                  </a:lnTo>
                  <a:lnTo>
                    <a:pt x="1044463" y="434863"/>
                  </a:lnTo>
                  <a:lnTo>
                    <a:pt x="1020240" y="451205"/>
                  </a:lnTo>
                  <a:lnTo>
                    <a:pt x="990600" y="457200"/>
                  </a:lnTo>
                  <a:lnTo>
                    <a:pt x="76200" y="457200"/>
                  </a:lnTo>
                  <a:lnTo>
                    <a:pt x="46559" y="451205"/>
                  </a:lnTo>
                  <a:lnTo>
                    <a:pt x="22336" y="434863"/>
                  </a:lnTo>
                  <a:lnTo>
                    <a:pt x="5994" y="410640"/>
                  </a:lnTo>
                  <a:lnTo>
                    <a:pt x="0" y="381000"/>
                  </a:lnTo>
                  <a:lnTo>
                    <a:pt x="0" y="76200"/>
                  </a:lnTo>
                  <a:close/>
                </a:path>
              </a:pathLst>
            </a:custGeom>
            <a:ln w="57912">
              <a:solidFill>
                <a:srgbClr val="FFC000"/>
              </a:solidFill>
            </a:ln>
          </p:spPr>
          <p:txBody>
            <a:bodyPr wrap="square" lIns="0" tIns="0" rIns="0" bIns="0" rtlCol="0"/>
            <a:lstStyle/>
            <a:p>
              <a:endParaRPr/>
            </a:p>
          </p:txBody>
        </p:sp>
      </p:grpSp>
      <p:sp>
        <p:nvSpPr>
          <p:cNvPr id="26" name="object 26"/>
          <p:cNvSpPr txBox="1"/>
          <p:nvPr/>
        </p:nvSpPr>
        <p:spPr>
          <a:xfrm>
            <a:off x="4226813" y="2429637"/>
            <a:ext cx="672973"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Carlito"/>
                <a:cs typeface="Carlito"/>
              </a:rPr>
              <a:t>Ashok</a:t>
            </a:r>
            <a:r>
              <a:rPr sz="1400" spc="-65" dirty="0">
                <a:solidFill>
                  <a:srgbClr val="FFFFFF"/>
                </a:solidFill>
                <a:latin typeface="Carlito"/>
                <a:cs typeface="Carlito"/>
              </a:rPr>
              <a:t> </a:t>
            </a:r>
            <a:r>
              <a:rPr sz="1400" dirty="0">
                <a:solidFill>
                  <a:srgbClr val="FFFFFF"/>
                </a:solidFill>
                <a:latin typeface="Carlito"/>
                <a:cs typeface="Carlito"/>
              </a:rPr>
              <a:t>J</a:t>
            </a:r>
            <a:endParaRPr sz="1400" dirty="0">
              <a:latin typeface="Carlito"/>
              <a:cs typeface="Carlito"/>
            </a:endParaRPr>
          </a:p>
        </p:txBody>
      </p:sp>
      <p:sp>
        <p:nvSpPr>
          <p:cNvPr id="27" name="object 27"/>
          <p:cNvSpPr txBox="1"/>
          <p:nvPr/>
        </p:nvSpPr>
        <p:spPr>
          <a:xfrm>
            <a:off x="2759201" y="3234689"/>
            <a:ext cx="1066800" cy="1524000"/>
          </a:xfrm>
          <a:prstGeom prst="rect">
            <a:avLst/>
          </a:prstGeom>
          <a:solidFill>
            <a:srgbClr val="4F81BC"/>
          </a:solidFill>
          <a:ln w="25907">
            <a:solidFill>
              <a:srgbClr val="385D89"/>
            </a:solidFill>
          </a:ln>
        </p:spPr>
        <p:txBody>
          <a:bodyPr vert="horz" wrap="square" lIns="0" tIns="5715" rIns="0" bIns="0" rtlCol="0">
            <a:spAutoFit/>
          </a:bodyPr>
          <a:lstStyle/>
          <a:p>
            <a:pPr>
              <a:lnSpc>
                <a:spcPct val="100000"/>
              </a:lnSpc>
              <a:spcBef>
                <a:spcPts val="45"/>
              </a:spcBef>
            </a:pPr>
            <a:endParaRPr sz="1100">
              <a:latin typeface="Times New Roman"/>
              <a:cs typeface="Times New Roman"/>
            </a:endParaRPr>
          </a:p>
          <a:p>
            <a:pPr marL="200025" marR="99695" indent="-109855">
              <a:lnSpc>
                <a:spcPct val="100000"/>
              </a:lnSpc>
              <a:buFont typeface="Arial"/>
              <a:buChar char="•"/>
              <a:tabLst>
                <a:tab pos="200660" algn="l"/>
              </a:tabLst>
            </a:pPr>
            <a:r>
              <a:rPr sz="1100" dirty="0">
                <a:solidFill>
                  <a:srgbClr val="FFFFFF"/>
                </a:solidFill>
                <a:latin typeface="Carlito"/>
                <a:cs typeface="Carlito"/>
              </a:rPr>
              <a:t>Farmer and  local  </a:t>
            </a:r>
            <a:r>
              <a:rPr sz="1100" spc="-5" dirty="0">
                <a:solidFill>
                  <a:srgbClr val="FFFFFF"/>
                </a:solidFill>
                <a:latin typeface="Carlito"/>
                <a:cs typeface="Carlito"/>
              </a:rPr>
              <a:t>stakeholder  </a:t>
            </a:r>
            <a:r>
              <a:rPr sz="1100" dirty="0">
                <a:solidFill>
                  <a:srgbClr val="FFFFFF"/>
                </a:solidFill>
                <a:latin typeface="Carlito"/>
                <a:cs typeface="Carlito"/>
              </a:rPr>
              <a:t>ma</a:t>
            </a:r>
            <a:r>
              <a:rPr sz="1100" spc="-5" dirty="0">
                <a:solidFill>
                  <a:srgbClr val="FFFFFF"/>
                </a:solidFill>
                <a:latin typeface="Carlito"/>
                <a:cs typeface="Carlito"/>
              </a:rPr>
              <a:t>n</a:t>
            </a:r>
            <a:r>
              <a:rPr sz="1100" dirty="0">
                <a:solidFill>
                  <a:srgbClr val="FFFFFF"/>
                </a:solidFill>
                <a:latin typeface="Carlito"/>
                <a:cs typeface="Carlito"/>
              </a:rPr>
              <a:t>a</a:t>
            </a:r>
            <a:r>
              <a:rPr sz="1100" spc="-5" dirty="0">
                <a:solidFill>
                  <a:srgbClr val="FFFFFF"/>
                </a:solidFill>
                <a:latin typeface="Carlito"/>
                <a:cs typeface="Carlito"/>
              </a:rPr>
              <a:t>g</a:t>
            </a:r>
            <a:r>
              <a:rPr sz="1100" dirty="0">
                <a:solidFill>
                  <a:srgbClr val="FFFFFF"/>
                </a:solidFill>
                <a:latin typeface="Carlito"/>
                <a:cs typeface="Carlito"/>
              </a:rPr>
              <a:t>e</a:t>
            </a:r>
            <a:r>
              <a:rPr sz="1100" spc="5" dirty="0">
                <a:solidFill>
                  <a:srgbClr val="FFFFFF"/>
                </a:solidFill>
                <a:latin typeface="Carlito"/>
                <a:cs typeface="Carlito"/>
              </a:rPr>
              <a:t>m</a:t>
            </a:r>
            <a:r>
              <a:rPr sz="1100" dirty="0">
                <a:solidFill>
                  <a:srgbClr val="FFFFFF"/>
                </a:solidFill>
                <a:latin typeface="Carlito"/>
                <a:cs typeface="Carlito"/>
              </a:rPr>
              <a:t>ent</a:t>
            </a:r>
            <a:endParaRPr sz="1100">
              <a:latin typeface="Carlito"/>
              <a:cs typeface="Carlito"/>
            </a:endParaRPr>
          </a:p>
          <a:p>
            <a:pPr marL="200025" marR="99695" indent="-109855">
              <a:lnSpc>
                <a:spcPct val="100000"/>
              </a:lnSpc>
              <a:buFont typeface="Arial"/>
              <a:buChar char="•"/>
              <a:tabLst>
                <a:tab pos="200660" algn="l"/>
              </a:tabLst>
            </a:pPr>
            <a:r>
              <a:rPr sz="1100" dirty="0">
                <a:solidFill>
                  <a:srgbClr val="FFFFFF"/>
                </a:solidFill>
                <a:latin typeface="Carlito"/>
                <a:cs typeface="Carlito"/>
              </a:rPr>
              <a:t>Ground level  regulatory  ma</a:t>
            </a:r>
            <a:r>
              <a:rPr sz="1100" spc="-5" dirty="0">
                <a:solidFill>
                  <a:srgbClr val="FFFFFF"/>
                </a:solidFill>
                <a:latin typeface="Carlito"/>
                <a:cs typeface="Carlito"/>
              </a:rPr>
              <a:t>n</a:t>
            </a:r>
            <a:r>
              <a:rPr sz="1100" dirty="0">
                <a:solidFill>
                  <a:srgbClr val="FFFFFF"/>
                </a:solidFill>
                <a:latin typeface="Carlito"/>
                <a:cs typeface="Carlito"/>
              </a:rPr>
              <a:t>a</a:t>
            </a:r>
            <a:r>
              <a:rPr sz="1100" spc="-5" dirty="0">
                <a:solidFill>
                  <a:srgbClr val="FFFFFF"/>
                </a:solidFill>
                <a:latin typeface="Carlito"/>
                <a:cs typeface="Carlito"/>
              </a:rPr>
              <a:t>g</a:t>
            </a:r>
            <a:r>
              <a:rPr sz="1100" dirty="0">
                <a:solidFill>
                  <a:srgbClr val="FFFFFF"/>
                </a:solidFill>
                <a:latin typeface="Carlito"/>
                <a:cs typeface="Carlito"/>
              </a:rPr>
              <a:t>e</a:t>
            </a:r>
            <a:r>
              <a:rPr sz="1100" spc="5" dirty="0">
                <a:solidFill>
                  <a:srgbClr val="FFFFFF"/>
                </a:solidFill>
                <a:latin typeface="Carlito"/>
                <a:cs typeface="Carlito"/>
              </a:rPr>
              <a:t>m</a:t>
            </a:r>
            <a:r>
              <a:rPr sz="1100" dirty="0">
                <a:solidFill>
                  <a:srgbClr val="FFFFFF"/>
                </a:solidFill>
                <a:latin typeface="Carlito"/>
                <a:cs typeface="Carlito"/>
              </a:rPr>
              <a:t>ent</a:t>
            </a:r>
            <a:endParaRPr sz="1100">
              <a:latin typeface="Carlito"/>
              <a:cs typeface="Carlito"/>
            </a:endParaRPr>
          </a:p>
        </p:txBody>
      </p:sp>
      <p:sp>
        <p:nvSpPr>
          <p:cNvPr id="28" name="object 28"/>
          <p:cNvSpPr txBox="1"/>
          <p:nvPr/>
        </p:nvSpPr>
        <p:spPr>
          <a:xfrm>
            <a:off x="3982973" y="3234689"/>
            <a:ext cx="1066800" cy="1524000"/>
          </a:xfrm>
          <a:prstGeom prst="rect">
            <a:avLst/>
          </a:prstGeom>
          <a:solidFill>
            <a:srgbClr val="4F81BC"/>
          </a:solidFill>
          <a:ln w="25907">
            <a:solidFill>
              <a:srgbClr val="385D89"/>
            </a:solidFill>
          </a:ln>
        </p:spPr>
        <p:txBody>
          <a:bodyPr vert="horz" wrap="square" lIns="0" tIns="5715" rIns="0" bIns="0" rtlCol="0">
            <a:spAutoFit/>
          </a:bodyPr>
          <a:lstStyle/>
          <a:p>
            <a:pPr>
              <a:lnSpc>
                <a:spcPct val="100000"/>
              </a:lnSpc>
              <a:spcBef>
                <a:spcPts val="45"/>
              </a:spcBef>
            </a:pPr>
            <a:endParaRPr sz="1100">
              <a:latin typeface="Times New Roman"/>
              <a:cs typeface="Times New Roman"/>
            </a:endParaRPr>
          </a:p>
          <a:p>
            <a:pPr marL="198755" indent="-110489">
              <a:lnSpc>
                <a:spcPct val="100000"/>
              </a:lnSpc>
              <a:buFont typeface="Arial"/>
              <a:buChar char="•"/>
              <a:tabLst>
                <a:tab pos="199390" algn="l"/>
              </a:tabLst>
            </a:pPr>
            <a:r>
              <a:rPr sz="1100" spc="-5" dirty="0">
                <a:solidFill>
                  <a:srgbClr val="FFFFFF"/>
                </a:solidFill>
                <a:latin typeface="Carlito"/>
                <a:cs typeface="Carlito"/>
              </a:rPr>
              <a:t>Agri</a:t>
            </a:r>
            <a:r>
              <a:rPr sz="1100" spc="-15" dirty="0">
                <a:solidFill>
                  <a:srgbClr val="FFFFFF"/>
                </a:solidFill>
                <a:latin typeface="Carlito"/>
                <a:cs typeface="Carlito"/>
              </a:rPr>
              <a:t> </a:t>
            </a:r>
            <a:r>
              <a:rPr sz="1100" spc="-5" dirty="0">
                <a:solidFill>
                  <a:srgbClr val="FFFFFF"/>
                </a:solidFill>
                <a:latin typeface="Carlito"/>
                <a:cs typeface="Carlito"/>
              </a:rPr>
              <a:t>scientist</a:t>
            </a:r>
            <a:endParaRPr sz="1100">
              <a:latin typeface="Carlito"/>
              <a:cs typeface="Carlito"/>
            </a:endParaRPr>
          </a:p>
          <a:p>
            <a:pPr marL="198755" marR="307975">
              <a:lnSpc>
                <a:spcPct val="100000"/>
              </a:lnSpc>
            </a:pPr>
            <a:r>
              <a:rPr sz="1100" spc="-5" dirty="0">
                <a:solidFill>
                  <a:srgbClr val="FFFFFF"/>
                </a:solidFill>
                <a:latin typeface="Carlito"/>
                <a:cs typeface="Carlito"/>
              </a:rPr>
              <a:t>-</a:t>
            </a:r>
            <a:r>
              <a:rPr sz="1100" dirty="0">
                <a:solidFill>
                  <a:srgbClr val="FFFFFF"/>
                </a:solidFill>
                <a:latin typeface="Carlito"/>
                <a:cs typeface="Carlito"/>
              </a:rPr>
              <a:t>ma</a:t>
            </a:r>
            <a:r>
              <a:rPr sz="1100" spc="-5" dirty="0">
                <a:solidFill>
                  <a:srgbClr val="FFFFFF"/>
                </a:solidFill>
                <a:latin typeface="Carlito"/>
                <a:cs typeface="Carlito"/>
              </a:rPr>
              <a:t>n</a:t>
            </a:r>
            <a:r>
              <a:rPr sz="1100" dirty="0">
                <a:solidFill>
                  <a:srgbClr val="FFFFFF"/>
                </a:solidFill>
                <a:latin typeface="Carlito"/>
                <a:cs typeface="Carlito"/>
              </a:rPr>
              <a:t>a</a:t>
            </a:r>
            <a:r>
              <a:rPr sz="1100" spc="-5" dirty="0">
                <a:solidFill>
                  <a:srgbClr val="FFFFFF"/>
                </a:solidFill>
                <a:latin typeface="Carlito"/>
                <a:cs typeface="Carlito"/>
              </a:rPr>
              <a:t>g</a:t>
            </a:r>
            <a:r>
              <a:rPr sz="1100" dirty="0">
                <a:solidFill>
                  <a:srgbClr val="FFFFFF"/>
                </a:solidFill>
                <a:latin typeface="Carlito"/>
                <a:cs typeface="Carlito"/>
              </a:rPr>
              <a:t>es  advisory  board</a:t>
            </a:r>
            <a:endParaRPr sz="1100">
              <a:latin typeface="Carlito"/>
              <a:cs typeface="Carlito"/>
            </a:endParaRPr>
          </a:p>
          <a:p>
            <a:pPr marL="198755" marR="186055" indent="-109855">
              <a:lnSpc>
                <a:spcPct val="100000"/>
              </a:lnSpc>
              <a:buFont typeface="Arial"/>
              <a:buChar char="•"/>
              <a:tabLst>
                <a:tab pos="199390" algn="l"/>
              </a:tabLst>
            </a:pPr>
            <a:r>
              <a:rPr sz="1100" dirty="0">
                <a:solidFill>
                  <a:srgbClr val="FFFFFF"/>
                </a:solidFill>
                <a:latin typeface="Carlito"/>
                <a:cs typeface="Carlito"/>
              </a:rPr>
              <a:t>Liaison</a:t>
            </a:r>
            <a:r>
              <a:rPr sz="1100" spc="-120" dirty="0">
                <a:solidFill>
                  <a:srgbClr val="FFFFFF"/>
                </a:solidFill>
                <a:latin typeface="Carlito"/>
                <a:cs typeface="Carlito"/>
              </a:rPr>
              <a:t> </a:t>
            </a:r>
            <a:r>
              <a:rPr sz="1100" dirty="0">
                <a:solidFill>
                  <a:srgbClr val="FFFFFF"/>
                </a:solidFill>
                <a:latin typeface="Carlito"/>
                <a:cs typeface="Carlito"/>
              </a:rPr>
              <a:t>with  govt &amp; pvt.  experts</a:t>
            </a:r>
            <a:endParaRPr sz="1100">
              <a:latin typeface="Carlito"/>
              <a:cs typeface="Carlito"/>
            </a:endParaRPr>
          </a:p>
        </p:txBody>
      </p:sp>
      <p:sp>
        <p:nvSpPr>
          <p:cNvPr id="29" name="object 29"/>
          <p:cNvSpPr/>
          <p:nvPr/>
        </p:nvSpPr>
        <p:spPr>
          <a:xfrm>
            <a:off x="3288791" y="2788920"/>
            <a:ext cx="1226820" cy="445134"/>
          </a:xfrm>
          <a:custGeom>
            <a:avLst/>
            <a:gdLst/>
            <a:ahLst/>
            <a:cxnLst/>
            <a:rect l="l" t="t" r="r" b="b"/>
            <a:pathLst>
              <a:path w="1226820" h="445135">
                <a:moveTo>
                  <a:pt x="0" y="0"/>
                </a:moveTo>
                <a:lnTo>
                  <a:pt x="3048" y="445007"/>
                </a:lnTo>
              </a:path>
              <a:path w="1226820" h="445135">
                <a:moveTo>
                  <a:pt x="1219200" y="0"/>
                </a:moveTo>
                <a:lnTo>
                  <a:pt x="1226820" y="445007"/>
                </a:lnTo>
              </a:path>
            </a:pathLst>
          </a:custGeom>
          <a:ln w="9144">
            <a:solidFill>
              <a:srgbClr val="497DBA"/>
            </a:solidFill>
          </a:ln>
        </p:spPr>
        <p:txBody>
          <a:bodyPr wrap="square" lIns="0" tIns="0" rIns="0" bIns="0" rtlCol="0"/>
          <a:lstStyle/>
          <a:p>
            <a:endParaRPr/>
          </a:p>
        </p:txBody>
      </p:sp>
      <p:sp>
        <p:nvSpPr>
          <p:cNvPr id="30" name="object 30"/>
          <p:cNvSpPr txBox="1"/>
          <p:nvPr/>
        </p:nvSpPr>
        <p:spPr>
          <a:xfrm>
            <a:off x="1523238" y="3234689"/>
            <a:ext cx="1066800" cy="1524000"/>
          </a:xfrm>
          <a:prstGeom prst="rect">
            <a:avLst/>
          </a:prstGeom>
          <a:solidFill>
            <a:srgbClr val="4F81BC"/>
          </a:solidFill>
          <a:ln w="25908">
            <a:solidFill>
              <a:srgbClr val="385D89"/>
            </a:solidFill>
          </a:ln>
        </p:spPr>
        <p:txBody>
          <a:bodyPr vert="horz" wrap="square" lIns="0" tIns="5715" rIns="0" bIns="0" rtlCol="0">
            <a:spAutoFit/>
          </a:bodyPr>
          <a:lstStyle/>
          <a:p>
            <a:pPr>
              <a:lnSpc>
                <a:spcPct val="100000"/>
              </a:lnSpc>
              <a:spcBef>
                <a:spcPts val="45"/>
              </a:spcBef>
            </a:pPr>
            <a:endParaRPr sz="1100">
              <a:latin typeface="Times New Roman"/>
              <a:cs typeface="Times New Roman"/>
            </a:endParaRPr>
          </a:p>
          <a:p>
            <a:pPr marL="198755" marR="328295" indent="-109855">
              <a:lnSpc>
                <a:spcPct val="100000"/>
              </a:lnSpc>
              <a:buFont typeface="Arial"/>
              <a:buChar char="•"/>
              <a:tabLst>
                <a:tab pos="199390" algn="l"/>
              </a:tabLst>
            </a:pPr>
            <a:r>
              <a:rPr sz="1100" spc="-5" dirty="0">
                <a:solidFill>
                  <a:srgbClr val="FFFFFF"/>
                </a:solidFill>
                <a:latin typeface="Carlito"/>
                <a:cs typeface="Carlito"/>
              </a:rPr>
              <a:t>Sales</a:t>
            </a:r>
            <a:r>
              <a:rPr sz="1100" spc="-90" dirty="0">
                <a:solidFill>
                  <a:srgbClr val="FFFFFF"/>
                </a:solidFill>
                <a:latin typeface="Carlito"/>
                <a:cs typeface="Carlito"/>
              </a:rPr>
              <a:t> </a:t>
            </a:r>
            <a:r>
              <a:rPr sz="1100" dirty="0">
                <a:solidFill>
                  <a:srgbClr val="FFFFFF"/>
                </a:solidFill>
                <a:latin typeface="Carlito"/>
                <a:cs typeface="Carlito"/>
              </a:rPr>
              <a:t>and  </a:t>
            </a:r>
            <a:r>
              <a:rPr sz="1100" spc="-5" dirty="0">
                <a:solidFill>
                  <a:srgbClr val="FFFFFF"/>
                </a:solidFill>
                <a:latin typeface="Carlito"/>
                <a:cs typeface="Carlito"/>
              </a:rPr>
              <a:t>CRM</a:t>
            </a:r>
            <a:endParaRPr sz="1100">
              <a:latin typeface="Carlito"/>
              <a:cs typeface="Carlito"/>
            </a:endParaRPr>
          </a:p>
          <a:p>
            <a:pPr marL="198755" indent="-110489">
              <a:lnSpc>
                <a:spcPct val="100000"/>
              </a:lnSpc>
              <a:buFont typeface="Arial"/>
              <a:buChar char="•"/>
              <a:tabLst>
                <a:tab pos="199390" algn="l"/>
              </a:tabLst>
            </a:pPr>
            <a:r>
              <a:rPr sz="1100" dirty="0">
                <a:solidFill>
                  <a:srgbClr val="FFFFFF"/>
                </a:solidFill>
                <a:latin typeface="Carlito"/>
                <a:cs typeface="Carlito"/>
              </a:rPr>
              <a:t>Pricing</a:t>
            </a:r>
            <a:endParaRPr sz="1100">
              <a:latin typeface="Carlito"/>
              <a:cs typeface="Carlito"/>
            </a:endParaRPr>
          </a:p>
          <a:p>
            <a:pPr marL="198755" marR="123825" indent="-109855">
              <a:lnSpc>
                <a:spcPct val="100000"/>
              </a:lnSpc>
              <a:buFont typeface="Arial"/>
              <a:buChar char="•"/>
              <a:tabLst>
                <a:tab pos="199390" algn="l"/>
              </a:tabLst>
            </a:pPr>
            <a:r>
              <a:rPr sz="1100" spc="-5" dirty="0">
                <a:solidFill>
                  <a:srgbClr val="FFFFFF"/>
                </a:solidFill>
                <a:latin typeface="Carlito"/>
                <a:cs typeface="Carlito"/>
              </a:rPr>
              <a:t>Trading/</a:t>
            </a:r>
            <a:r>
              <a:rPr sz="1100" spc="-80" dirty="0">
                <a:solidFill>
                  <a:srgbClr val="FFFFFF"/>
                </a:solidFill>
                <a:latin typeface="Carlito"/>
                <a:cs typeface="Carlito"/>
              </a:rPr>
              <a:t> </a:t>
            </a:r>
            <a:r>
              <a:rPr sz="1100" spc="-5" dirty="0">
                <a:solidFill>
                  <a:srgbClr val="FFFFFF"/>
                </a:solidFill>
                <a:latin typeface="Carlito"/>
                <a:cs typeface="Carlito"/>
              </a:rPr>
              <a:t>sale  </a:t>
            </a:r>
            <a:r>
              <a:rPr sz="1100" dirty="0">
                <a:solidFill>
                  <a:srgbClr val="FFFFFF"/>
                </a:solidFill>
                <a:latin typeface="Carlito"/>
                <a:cs typeface="Carlito"/>
              </a:rPr>
              <a:t>of</a:t>
            </a:r>
            <a:r>
              <a:rPr sz="1100" spc="-25" dirty="0">
                <a:solidFill>
                  <a:srgbClr val="FFFFFF"/>
                </a:solidFill>
                <a:latin typeface="Carlito"/>
                <a:cs typeface="Carlito"/>
              </a:rPr>
              <a:t> </a:t>
            </a:r>
            <a:r>
              <a:rPr sz="1100" spc="-5" dirty="0">
                <a:solidFill>
                  <a:srgbClr val="FFFFFF"/>
                </a:solidFill>
                <a:latin typeface="Carlito"/>
                <a:cs typeface="Carlito"/>
              </a:rPr>
              <a:t>produce</a:t>
            </a:r>
            <a:endParaRPr sz="1100">
              <a:latin typeface="Carlito"/>
              <a:cs typeface="Carlito"/>
            </a:endParaRPr>
          </a:p>
          <a:p>
            <a:pPr marL="198755" indent="-110489">
              <a:lnSpc>
                <a:spcPct val="100000"/>
              </a:lnSpc>
              <a:buFont typeface="Arial"/>
              <a:buChar char="•"/>
              <a:tabLst>
                <a:tab pos="199390" algn="l"/>
              </a:tabLst>
            </a:pPr>
            <a:r>
              <a:rPr sz="1100" spc="-5" dirty="0">
                <a:solidFill>
                  <a:srgbClr val="FFFFFF"/>
                </a:solidFill>
                <a:latin typeface="Carlito"/>
                <a:cs typeface="Carlito"/>
              </a:rPr>
              <a:t>Audit and</a:t>
            </a:r>
            <a:r>
              <a:rPr sz="1100" spc="-40" dirty="0">
                <a:solidFill>
                  <a:srgbClr val="FFFFFF"/>
                </a:solidFill>
                <a:latin typeface="Carlito"/>
                <a:cs typeface="Carlito"/>
              </a:rPr>
              <a:t> </a:t>
            </a:r>
            <a:r>
              <a:rPr sz="1100" dirty="0">
                <a:solidFill>
                  <a:srgbClr val="FFFFFF"/>
                </a:solidFill>
                <a:latin typeface="Carlito"/>
                <a:cs typeface="Carlito"/>
              </a:rPr>
              <a:t>tax</a:t>
            </a:r>
            <a:endParaRPr sz="1100">
              <a:latin typeface="Carlito"/>
              <a:cs typeface="Carlito"/>
            </a:endParaRPr>
          </a:p>
          <a:p>
            <a:pPr marL="198755">
              <a:lnSpc>
                <a:spcPct val="100000"/>
              </a:lnSpc>
            </a:pPr>
            <a:r>
              <a:rPr sz="1100" spc="-5" dirty="0">
                <a:solidFill>
                  <a:srgbClr val="FFFFFF"/>
                </a:solidFill>
                <a:latin typeface="Carlito"/>
                <a:cs typeface="Carlito"/>
              </a:rPr>
              <a:t>compliance</a:t>
            </a:r>
            <a:endParaRPr sz="1100">
              <a:latin typeface="Carlito"/>
              <a:cs typeface="Carlito"/>
            </a:endParaRPr>
          </a:p>
        </p:txBody>
      </p:sp>
      <p:grpSp>
        <p:nvGrpSpPr>
          <p:cNvPr id="31" name="object 31"/>
          <p:cNvGrpSpPr/>
          <p:nvPr/>
        </p:nvGrpSpPr>
        <p:grpSpPr>
          <a:xfrm>
            <a:off x="2046541" y="1877504"/>
            <a:ext cx="4659630" cy="1361440"/>
            <a:chOff x="2046541" y="1877504"/>
            <a:chExt cx="4659630" cy="1361440"/>
          </a:xfrm>
        </p:grpSpPr>
        <p:sp>
          <p:nvSpPr>
            <p:cNvPr id="32" name="object 32"/>
            <p:cNvSpPr/>
            <p:nvPr/>
          </p:nvSpPr>
          <p:spPr>
            <a:xfrm>
              <a:off x="2051304" y="2788920"/>
              <a:ext cx="3175" cy="445134"/>
            </a:xfrm>
            <a:custGeom>
              <a:avLst/>
              <a:gdLst/>
              <a:ahLst/>
              <a:cxnLst/>
              <a:rect l="l" t="t" r="r" b="b"/>
              <a:pathLst>
                <a:path w="3175" h="445135">
                  <a:moveTo>
                    <a:pt x="0" y="0"/>
                  </a:moveTo>
                  <a:lnTo>
                    <a:pt x="3047" y="445007"/>
                  </a:lnTo>
                </a:path>
              </a:pathLst>
            </a:custGeom>
            <a:ln w="9143">
              <a:solidFill>
                <a:srgbClr val="497DBA"/>
              </a:solidFill>
            </a:ln>
          </p:spPr>
          <p:txBody>
            <a:bodyPr wrap="square" lIns="0" tIns="0" rIns="0" bIns="0" rtlCol="0"/>
            <a:lstStyle/>
            <a:p>
              <a:endParaRPr/>
            </a:p>
          </p:txBody>
        </p:sp>
        <p:sp>
          <p:nvSpPr>
            <p:cNvPr id="33" name="object 33"/>
            <p:cNvSpPr/>
            <p:nvPr/>
          </p:nvSpPr>
          <p:spPr>
            <a:xfrm>
              <a:off x="5321045" y="1890522"/>
              <a:ext cx="1371600" cy="487680"/>
            </a:xfrm>
            <a:custGeom>
              <a:avLst/>
              <a:gdLst/>
              <a:ahLst/>
              <a:cxnLst/>
              <a:rect l="l" t="t" r="r" b="b"/>
              <a:pathLst>
                <a:path w="1371600" h="487680">
                  <a:moveTo>
                    <a:pt x="1290320" y="0"/>
                  </a:moveTo>
                  <a:lnTo>
                    <a:pt x="81279" y="0"/>
                  </a:lnTo>
                  <a:lnTo>
                    <a:pt x="49666" y="6395"/>
                  </a:lnTo>
                  <a:lnTo>
                    <a:pt x="23828" y="23828"/>
                  </a:lnTo>
                  <a:lnTo>
                    <a:pt x="6395" y="49666"/>
                  </a:lnTo>
                  <a:lnTo>
                    <a:pt x="0" y="81279"/>
                  </a:lnTo>
                  <a:lnTo>
                    <a:pt x="0" y="406400"/>
                  </a:lnTo>
                  <a:lnTo>
                    <a:pt x="6395" y="438013"/>
                  </a:lnTo>
                  <a:lnTo>
                    <a:pt x="23828" y="463851"/>
                  </a:lnTo>
                  <a:lnTo>
                    <a:pt x="49666" y="481284"/>
                  </a:lnTo>
                  <a:lnTo>
                    <a:pt x="81279" y="487679"/>
                  </a:lnTo>
                  <a:lnTo>
                    <a:pt x="1290320" y="487679"/>
                  </a:lnTo>
                  <a:lnTo>
                    <a:pt x="1321933" y="481284"/>
                  </a:lnTo>
                  <a:lnTo>
                    <a:pt x="1347771" y="463851"/>
                  </a:lnTo>
                  <a:lnTo>
                    <a:pt x="1365204" y="438013"/>
                  </a:lnTo>
                  <a:lnTo>
                    <a:pt x="1371600" y="406400"/>
                  </a:lnTo>
                  <a:lnTo>
                    <a:pt x="1371600" y="81279"/>
                  </a:lnTo>
                  <a:lnTo>
                    <a:pt x="1365204" y="49666"/>
                  </a:lnTo>
                  <a:lnTo>
                    <a:pt x="1347771" y="23828"/>
                  </a:lnTo>
                  <a:lnTo>
                    <a:pt x="1321933" y="6395"/>
                  </a:lnTo>
                  <a:lnTo>
                    <a:pt x="1290320" y="0"/>
                  </a:lnTo>
                  <a:close/>
                </a:path>
              </a:pathLst>
            </a:custGeom>
            <a:solidFill>
              <a:srgbClr val="4F81BC"/>
            </a:solidFill>
          </p:spPr>
          <p:txBody>
            <a:bodyPr wrap="square" lIns="0" tIns="0" rIns="0" bIns="0" rtlCol="0"/>
            <a:lstStyle/>
            <a:p>
              <a:endParaRPr/>
            </a:p>
          </p:txBody>
        </p:sp>
        <p:sp>
          <p:nvSpPr>
            <p:cNvPr id="34" name="object 34"/>
            <p:cNvSpPr/>
            <p:nvPr/>
          </p:nvSpPr>
          <p:spPr>
            <a:xfrm>
              <a:off x="5321045" y="1890522"/>
              <a:ext cx="1371600" cy="487680"/>
            </a:xfrm>
            <a:custGeom>
              <a:avLst/>
              <a:gdLst/>
              <a:ahLst/>
              <a:cxnLst/>
              <a:rect l="l" t="t" r="r" b="b"/>
              <a:pathLst>
                <a:path w="1371600" h="487680">
                  <a:moveTo>
                    <a:pt x="0" y="81279"/>
                  </a:moveTo>
                  <a:lnTo>
                    <a:pt x="6395" y="49666"/>
                  </a:lnTo>
                  <a:lnTo>
                    <a:pt x="23828" y="23828"/>
                  </a:lnTo>
                  <a:lnTo>
                    <a:pt x="49666" y="6395"/>
                  </a:lnTo>
                  <a:lnTo>
                    <a:pt x="81279" y="0"/>
                  </a:lnTo>
                  <a:lnTo>
                    <a:pt x="1290320" y="0"/>
                  </a:lnTo>
                  <a:lnTo>
                    <a:pt x="1321933" y="6395"/>
                  </a:lnTo>
                  <a:lnTo>
                    <a:pt x="1347771" y="23828"/>
                  </a:lnTo>
                  <a:lnTo>
                    <a:pt x="1365204" y="49666"/>
                  </a:lnTo>
                  <a:lnTo>
                    <a:pt x="1371600" y="81279"/>
                  </a:lnTo>
                  <a:lnTo>
                    <a:pt x="1371600" y="406400"/>
                  </a:lnTo>
                  <a:lnTo>
                    <a:pt x="1365204" y="438013"/>
                  </a:lnTo>
                  <a:lnTo>
                    <a:pt x="1347771" y="463851"/>
                  </a:lnTo>
                  <a:lnTo>
                    <a:pt x="1321933" y="481284"/>
                  </a:lnTo>
                  <a:lnTo>
                    <a:pt x="1290320" y="487679"/>
                  </a:lnTo>
                  <a:lnTo>
                    <a:pt x="81279" y="487679"/>
                  </a:lnTo>
                  <a:lnTo>
                    <a:pt x="49666" y="481284"/>
                  </a:lnTo>
                  <a:lnTo>
                    <a:pt x="23828" y="463851"/>
                  </a:lnTo>
                  <a:lnTo>
                    <a:pt x="6395" y="438013"/>
                  </a:lnTo>
                  <a:lnTo>
                    <a:pt x="0" y="406400"/>
                  </a:lnTo>
                  <a:lnTo>
                    <a:pt x="0" y="81279"/>
                  </a:lnTo>
                  <a:close/>
                </a:path>
              </a:pathLst>
            </a:custGeom>
            <a:ln w="25908">
              <a:solidFill>
                <a:srgbClr val="385D89"/>
              </a:solidFill>
            </a:ln>
          </p:spPr>
          <p:txBody>
            <a:bodyPr wrap="square" lIns="0" tIns="0" rIns="0" bIns="0" rtlCol="0"/>
            <a:lstStyle/>
            <a:p>
              <a:endParaRPr/>
            </a:p>
          </p:txBody>
        </p:sp>
      </p:grpSp>
      <p:sp>
        <p:nvSpPr>
          <p:cNvPr id="35" name="object 35"/>
          <p:cNvSpPr txBox="1"/>
          <p:nvPr/>
        </p:nvSpPr>
        <p:spPr>
          <a:xfrm>
            <a:off x="4725161" y="5106161"/>
            <a:ext cx="1220090" cy="682879"/>
          </a:xfrm>
          <a:prstGeom prst="rect">
            <a:avLst/>
          </a:prstGeom>
          <a:solidFill>
            <a:srgbClr val="D6E3BC"/>
          </a:solidFill>
          <a:ln w="25907">
            <a:solidFill>
              <a:srgbClr val="385D89"/>
            </a:solidFill>
          </a:ln>
        </p:spPr>
        <p:txBody>
          <a:bodyPr vert="horz" wrap="square" lIns="0" tIns="5715" rIns="0" bIns="0" rtlCol="0">
            <a:spAutoFit/>
          </a:bodyPr>
          <a:lstStyle/>
          <a:p>
            <a:pPr marL="119380" marR="112395" indent="66675" algn="just">
              <a:lnSpc>
                <a:spcPct val="100000"/>
              </a:lnSpc>
              <a:spcBef>
                <a:spcPts val="45"/>
              </a:spcBef>
            </a:pPr>
            <a:r>
              <a:rPr sz="1100" dirty="0">
                <a:latin typeface="Carlito"/>
                <a:cs typeface="Carlito"/>
              </a:rPr>
              <a:t>Horticulture  Manager–</a:t>
            </a:r>
            <a:endParaRPr lang="en-US" sz="1100" dirty="0">
              <a:latin typeface="Carlito"/>
              <a:cs typeface="Carlito"/>
            </a:endParaRPr>
          </a:p>
          <a:p>
            <a:pPr marL="119380" marR="112395" indent="66675" algn="just">
              <a:lnSpc>
                <a:spcPct val="100000"/>
              </a:lnSpc>
              <a:spcBef>
                <a:spcPts val="45"/>
              </a:spcBef>
            </a:pPr>
            <a:r>
              <a:rPr sz="1100" dirty="0" err="1">
                <a:latin typeface="Carlito"/>
                <a:cs typeface="Carlito"/>
              </a:rPr>
              <a:t>N</a:t>
            </a:r>
            <a:r>
              <a:rPr lang="en-US" sz="1100" dirty="0" err="1">
                <a:latin typeface="Carlito"/>
                <a:cs typeface="Carlito"/>
              </a:rPr>
              <a:t>.</a:t>
            </a:r>
            <a:r>
              <a:rPr sz="1100" spc="-5" dirty="0" err="1">
                <a:latin typeface="Carlito"/>
                <a:cs typeface="Carlito"/>
              </a:rPr>
              <a:t>Sanjeev</a:t>
            </a:r>
            <a:r>
              <a:rPr sz="1100" spc="-85" dirty="0">
                <a:latin typeface="Carlito"/>
                <a:cs typeface="Carlito"/>
              </a:rPr>
              <a:t> </a:t>
            </a:r>
            <a:r>
              <a:rPr sz="1100" dirty="0">
                <a:latin typeface="Carlito"/>
                <a:cs typeface="Carlito"/>
              </a:rPr>
              <a:t>Reddy</a:t>
            </a:r>
          </a:p>
        </p:txBody>
      </p:sp>
      <p:sp>
        <p:nvSpPr>
          <p:cNvPr id="36" name="object 36"/>
          <p:cNvSpPr txBox="1"/>
          <p:nvPr/>
        </p:nvSpPr>
        <p:spPr>
          <a:xfrm>
            <a:off x="5493765" y="1895297"/>
            <a:ext cx="1072896" cy="444352"/>
          </a:xfrm>
          <a:prstGeom prst="rect">
            <a:avLst/>
          </a:prstGeom>
        </p:spPr>
        <p:txBody>
          <a:bodyPr vert="horz" wrap="square" lIns="0" tIns="13335" rIns="0" bIns="0" rtlCol="0">
            <a:spAutoFit/>
          </a:bodyPr>
          <a:lstStyle/>
          <a:p>
            <a:pPr algn="ctr">
              <a:lnSpc>
                <a:spcPct val="100000"/>
              </a:lnSpc>
              <a:spcBef>
                <a:spcPts val="105"/>
              </a:spcBef>
            </a:pPr>
            <a:r>
              <a:rPr sz="1400" spc="-50" dirty="0">
                <a:solidFill>
                  <a:srgbClr val="FFFFFF"/>
                </a:solidFill>
                <a:latin typeface="Carlito"/>
                <a:cs typeface="Carlito"/>
              </a:rPr>
              <a:t>Dr.</a:t>
            </a:r>
            <a:r>
              <a:rPr sz="1400" spc="-65" dirty="0">
                <a:solidFill>
                  <a:srgbClr val="FFFFFF"/>
                </a:solidFill>
                <a:latin typeface="Carlito"/>
                <a:cs typeface="Carlito"/>
              </a:rPr>
              <a:t> </a:t>
            </a:r>
            <a:r>
              <a:rPr sz="1400" spc="-15" dirty="0">
                <a:solidFill>
                  <a:srgbClr val="FFFFFF"/>
                </a:solidFill>
                <a:latin typeface="Carlito"/>
                <a:cs typeface="Carlito"/>
              </a:rPr>
              <a:t>Venugopal</a:t>
            </a:r>
            <a:endParaRPr sz="1400" dirty="0">
              <a:latin typeface="Carlito"/>
              <a:cs typeface="Carlito"/>
            </a:endParaRPr>
          </a:p>
          <a:p>
            <a:pPr marL="635" algn="ctr">
              <a:lnSpc>
                <a:spcPct val="100000"/>
              </a:lnSpc>
              <a:spcBef>
                <a:spcPts val="5"/>
              </a:spcBef>
            </a:pPr>
            <a:r>
              <a:rPr sz="1400" spc="-5" dirty="0">
                <a:solidFill>
                  <a:srgbClr val="FFFFFF"/>
                </a:solidFill>
                <a:latin typeface="Carlito"/>
                <a:cs typeface="Carlito"/>
              </a:rPr>
              <a:t>Reddy</a:t>
            </a:r>
            <a:endParaRPr sz="1400" dirty="0">
              <a:latin typeface="Carlito"/>
              <a:cs typeface="Carlito"/>
            </a:endParaRPr>
          </a:p>
        </p:txBody>
      </p:sp>
      <p:grpSp>
        <p:nvGrpSpPr>
          <p:cNvPr id="37" name="object 37"/>
          <p:cNvGrpSpPr/>
          <p:nvPr/>
        </p:nvGrpSpPr>
        <p:grpSpPr>
          <a:xfrm>
            <a:off x="5308028" y="2441384"/>
            <a:ext cx="1397635" cy="516890"/>
            <a:chOff x="5308028" y="2441384"/>
            <a:chExt cx="1397635" cy="516890"/>
          </a:xfrm>
        </p:grpSpPr>
        <p:sp>
          <p:nvSpPr>
            <p:cNvPr id="38" name="object 38"/>
            <p:cNvSpPr/>
            <p:nvPr/>
          </p:nvSpPr>
          <p:spPr>
            <a:xfrm>
              <a:off x="5321045" y="2454402"/>
              <a:ext cx="1371600" cy="490855"/>
            </a:xfrm>
            <a:custGeom>
              <a:avLst/>
              <a:gdLst/>
              <a:ahLst/>
              <a:cxnLst/>
              <a:rect l="l" t="t" r="r" b="b"/>
              <a:pathLst>
                <a:path w="1371600" h="490855">
                  <a:moveTo>
                    <a:pt x="1289811" y="0"/>
                  </a:moveTo>
                  <a:lnTo>
                    <a:pt x="81787" y="0"/>
                  </a:lnTo>
                  <a:lnTo>
                    <a:pt x="49934" y="6421"/>
                  </a:lnTo>
                  <a:lnTo>
                    <a:pt x="23939" y="23939"/>
                  </a:lnTo>
                  <a:lnTo>
                    <a:pt x="6421" y="49934"/>
                  </a:lnTo>
                  <a:lnTo>
                    <a:pt x="0" y="81787"/>
                  </a:lnTo>
                  <a:lnTo>
                    <a:pt x="0" y="408939"/>
                  </a:lnTo>
                  <a:lnTo>
                    <a:pt x="6421" y="440793"/>
                  </a:lnTo>
                  <a:lnTo>
                    <a:pt x="23939" y="466788"/>
                  </a:lnTo>
                  <a:lnTo>
                    <a:pt x="49934" y="484306"/>
                  </a:lnTo>
                  <a:lnTo>
                    <a:pt x="81787" y="490727"/>
                  </a:lnTo>
                  <a:lnTo>
                    <a:pt x="1289811" y="490727"/>
                  </a:lnTo>
                  <a:lnTo>
                    <a:pt x="1321665" y="484306"/>
                  </a:lnTo>
                  <a:lnTo>
                    <a:pt x="1347660" y="466788"/>
                  </a:lnTo>
                  <a:lnTo>
                    <a:pt x="1365178" y="440793"/>
                  </a:lnTo>
                  <a:lnTo>
                    <a:pt x="1371600" y="408939"/>
                  </a:lnTo>
                  <a:lnTo>
                    <a:pt x="1371600" y="81787"/>
                  </a:lnTo>
                  <a:lnTo>
                    <a:pt x="1365178" y="49934"/>
                  </a:lnTo>
                  <a:lnTo>
                    <a:pt x="1347660" y="23939"/>
                  </a:lnTo>
                  <a:lnTo>
                    <a:pt x="1321665" y="6421"/>
                  </a:lnTo>
                  <a:lnTo>
                    <a:pt x="1289811" y="0"/>
                  </a:lnTo>
                  <a:close/>
                </a:path>
              </a:pathLst>
            </a:custGeom>
            <a:solidFill>
              <a:srgbClr val="4F81BC"/>
            </a:solidFill>
          </p:spPr>
          <p:txBody>
            <a:bodyPr wrap="square" lIns="0" tIns="0" rIns="0" bIns="0" rtlCol="0"/>
            <a:lstStyle/>
            <a:p>
              <a:endParaRPr/>
            </a:p>
          </p:txBody>
        </p:sp>
        <p:sp>
          <p:nvSpPr>
            <p:cNvPr id="39" name="object 39"/>
            <p:cNvSpPr/>
            <p:nvPr/>
          </p:nvSpPr>
          <p:spPr>
            <a:xfrm>
              <a:off x="5321045" y="2454402"/>
              <a:ext cx="1371600" cy="490855"/>
            </a:xfrm>
            <a:custGeom>
              <a:avLst/>
              <a:gdLst/>
              <a:ahLst/>
              <a:cxnLst/>
              <a:rect l="l" t="t" r="r" b="b"/>
              <a:pathLst>
                <a:path w="1371600" h="490855">
                  <a:moveTo>
                    <a:pt x="0" y="81787"/>
                  </a:moveTo>
                  <a:lnTo>
                    <a:pt x="6421" y="49934"/>
                  </a:lnTo>
                  <a:lnTo>
                    <a:pt x="23939" y="23939"/>
                  </a:lnTo>
                  <a:lnTo>
                    <a:pt x="49934" y="6421"/>
                  </a:lnTo>
                  <a:lnTo>
                    <a:pt x="81787" y="0"/>
                  </a:lnTo>
                  <a:lnTo>
                    <a:pt x="1289811" y="0"/>
                  </a:lnTo>
                  <a:lnTo>
                    <a:pt x="1321665" y="6421"/>
                  </a:lnTo>
                  <a:lnTo>
                    <a:pt x="1347660" y="23939"/>
                  </a:lnTo>
                  <a:lnTo>
                    <a:pt x="1365178" y="49934"/>
                  </a:lnTo>
                  <a:lnTo>
                    <a:pt x="1371600" y="81787"/>
                  </a:lnTo>
                  <a:lnTo>
                    <a:pt x="1371600" y="408939"/>
                  </a:lnTo>
                  <a:lnTo>
                    <a:pt x="1365178" y="440793"/>
                  </a:lnTo>
                  <a:lnTo>
                    <a:pt x="1347660" y="466788"/>
                  </a:lnTo>
                  <a:lnTo>
                    <a:pt x="1321665" y="484306"/>
                  </a:lnTo>
                  <a:lnTo>
                    <a:pt x="1289811" y="490727"/>
                  </a:lnTo>
                  <a:lnTo>
                    <a:pt x="81787" y="490727"/>
                  </a:lnTo>
                  <a:lnTo>
                    <a:pt x="49934" y="484306"/>
                  </a:lnTo>
                  <a:lnTo>
                    <a:pt x="23939" y="466788"/>
                  </a:lnTo>
                  <a:lnTo>
                    <a:pt x="6421" y="440793"/>
                  </a:lnTo>
                  <a:lnTo>
                    <a:pt x="0" y="408939"/>
                  </a:lnTo>
                  <a:lnTo>
                    <a:pt x="0" y="81787"/>
                  </a:lnTo>
                  <a:close/>
                </a:path>
              </a:pathLst>
            </a:custGeom>
            <a:ln w="25908">
              <a:solidFill>
                <a:srgbClr val="385D89"/>
              </a:solidFill>
            </a:ln>
          </p:spPr>
          <p:txBody>
            <a:bodyPr wrap="square" lIns="0" tIns="0" rIns="0" bIns="0" rtlCol="0"/>
            <a:lstStyle/>
            <a:p>
              <a:endParaRPr/>
            </a:p>
          </p:txBody>
        </p:sp>
      </p:grpSp>
      <p:sp>
        <p:nvSpPr>
          <p:cNvPr id="40" name="object 40"/>
          <p:cNvSpPr txBox="1"/>
          <p:nvPr/>
        </p:nvSpPr>
        <p:spPr>
          <a:xfrm>
            <a:off x="5446521" y="2488268"/>
            <a:ext cx="1181482" cy="444352"/>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FFFFFF"/>
                </a:solidFill>
                <a:latin typeface="Carlito"/>
                <a:cs typeface="Carlito"/>
              </a:rPr>
              <a:t>Ayappa</a:t>
            </a:r>
            <a:r>
              <a:rPr sz="1400" spc="-60" dirty="0">
                <a:solidFill>
                  <a:srgbClr val="FFFFFF"/>
                </a:solidFill>
                <a:latin typeface="Carlito"/>
                <a:cs typeface="Carlito"/>
              </a:rPr>
              <a:t> </a:t>
            </a:r>
            <a:r>
              <a:rPr sz="1400" dirty="0">
                <a:solidFill>
                  <a:srgbClr val="FFFFFF"/>
                </a:solidFill>
                <a:latin typeface="Carlito"/>
                <a:cs typeface="Carlito"/>
              </a:rPr>
              <a:t>Masagi</a:t>
            </a:r>
            <a:endParaRPr sz="1400" dirty="0">
              <a:latin typeface="Carlito"/>
              <a:cs typeface="Carlito"/>
            </a:endParaRPr>
          </a:p>
        </p:txBody>
      </p:sp>
      <p:grpSp>
        <p:nvGrpSpPr>
          <p:cNvPr id="41" name="object 41"/>
          <p:cNvGrpSpPr/>
          <p:nvPr/>
        </p:nvGrpSpPr>
        <p:grpSpPr>
          <a:xfrm>
            <a:off x="6548628" y="2787904"/>
            <a:ext cx="1457325" cy="1526540"/>
            <a:chOff x="6548628" y="2787904"/>
            <a:chExt cx="1457325" cy="1526540"/>
          </a:xfrm>
        </p:grpSpPr>
        <p:sp>
          <p:nvSpPr>
            <p:cNvPr id="42" name="object 42"/>
            <p:cNvSpPr/>
            <p:nvPr/>
          </p:nvSpPr>
          <p:spPr>
            <a:xfrm>
              <a:off x="6553200" y="2792476"/>
              <a:ext cx="1447800" cy="1517650"/>
            </a:xfrm>
            <a:custGeom>
              <a:avLst/>
              <a:gdLst/>
              <a:ahLst/>
              <a:cxnLst/>
              <a:rect l="l" t="t" r="r" b="b"/>
              <a:pathLst>
                <a:path w="1447800" h="1517650">
                  <a:moveTo>
                    <a:pt x="175514" y="0"/>
                  </a:moveTo>
                  <a:lnTo>
                    <a:pt x="241300" y="755396"/>
                  </a:lnTo>
                  <a:lnTo>
                    <a:pt x="0" y="755396"/>
                  </a:lnTo>
                  <a:lnTo>
                    <a:pt x="0" y="1517396"/>
                  </a:lnTo>
                  <a:lnTo>
                    <a:pt x="1447800" y="1517396"/>
                  </a:lnTo>
                  <a:lnTo>
                    <a:pt x="1447800" y="755396"/>
                  </a:lnTo>
                  <a:lnTo>
                    <a:pt x="603250" y="755396"/>
                  </a:lnTo>
                  <a:lnTo>
                    <a:pt x="175514" y="0"/>
                  </a:lnTo>
                  <a:close/>
                </a:path>
              </a:pathLst>
            </a:custGeom>
            <a:solidFill>
              <a:srgbClr val="CCEDDF"/>
            </a:solidFill>
          </p:spPr>
          <p:txBody>
            <a:bodyPr wrap="square" lIns="0" tIns="0" rIns="0" bIns="0" rtlCol="0"/>
            <a:lstStyle/>
            <a:p>
              <a:endParaRPr/>
            </a:p>
          </p:txBody>
        </p:sp>
        <p:sp>
          <p:nvSpPr>
            <p:cNvPr id="43" name="object 43"/>
            <p:cNvSpPr/>
            <p:nvPr/>
          </p:nvSpPr>
          <p:spPr>
            <a:xfrm>
              <a:off x="6553200" y="2792476"/>
              <a:ext cx="1447800" cy="1517650"/>
            </a:xfrm>
            <a:custGeom>
              <a:avLst/>
              <a:gdLst/>
              <a:ahLst/>
              <a:cxnLst/>
              <a:rect l="l" t="t" r="r" b="b"/>
              <a:pathLst>
                <a:path w="1447800" h="1517650">
                  <a:moveTo>
                    <a:pt x="0" y="755396"/>
                  </a:moveTo>
                  <a:lnTo>
                    <a:pt x="241300" y="755396"/>
                  </a:lnTo>
                  <a:lnTo>
                    <a:pt x="175514" y="0"/>
                  </a:lnTo>
                  <a:lnTo>
                    <a:pt x="603250" y="755396"/>
                  </a:lnTo>
                  <a:lnTo>
                    <a:pt x="1447800" y="755396"/>
                  </a:lnTo>
                  <a:lnTo>
                    <a:pt x="1447800" y="882396"/>
                  </a:lnTo>
                  <a:lnTo>
                    <a:pt x="1447800" y="1072896"/>
                  </a:lnTo>
                  <a:lnTo>
                    <a:pt x="1447800" y="1517396"/>
                  </a:lnTo>
                  <a:lnTo>
                    <a:pt x="603250" y="1517396"/>
                  </a:lnTo>
                  <a:lnTo>
                    <a:pt x="241300" y="1517396"/>
                  </a:lnTo>
                  <a:lnTo>
                    <a:pt x="0" y="1517396"/>
                  </a:lnTo>
                  <a:lnTo>
                    <a:pt x="0" y="1072896"/>
                  </a:lnTo>
                  <a:lnTo>
                    <a:pt x="0" y="882396"/>
                  </a:lnTo>
                  <a:lnTo>
                    <a:pt x="0" y="755396"/>
                  </a:lnTo>
                  <a:close/>
                </a:path>
              </a:pathLst>
            </a:custGeom>
            <a:ln w="9144">
              <a:solidFill>
                <a:srgbClr val="5FC89C"/>
              </a:solidFill>
            </a:ln>
          </p:spPr>
          <p:txBody>
            <a:bodyPr wrap="square" lIns="0" tIns="0" rIns="0" bIns="0" rtlCol="0"/>
            <a:lstStyle/>
            <a:p>
              <a:endParaRPr/>
            </a:p>
          </p:txBody>
        </p:sp>
      </p:grpSp>
      <p:sp>
        <p:nvSpPr>
          <p:cNvPr id="44" name="object 44"/>
          <p:cNvSpPr txBox="1"/>
          <p:nvPr/>
        </p:nvSpPr>
        <p:spPr>
          <a:xfrm>
            <a:off x="6633209" y="3577208"/>
            <a:ext cx="1093470" cy="574675"/>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Arial"/>
                <a:cs typeface="Arial"/>
              </a:rPr>
              <a:t>AM and </a:t>
            </a:r>
            <a:r>
              <a:rPr sz="1200" spc="-25" dirty="0">
                <a:latin typeface="Arial"/>
                <a:cs typeface="Arial"/>
              </a:rPr>
              <a:t>Dr. </a:t>
            </a:r>
            <a:r>
              <a:rPr sz="1200" spc="-5" dirty="0">
                <a:latin typeface="Arial"/>
                <a:cs typeface="Arial"/>
              </a:rPr>
              <a:t>VR  nominated </a:t>
            </a:r>
            <a:r>
              <a:rPr sz="1200" dirty="0">
                <a:latin typeface="Arial"/>
                <a:cs typeface="Arial"/>
              </a:rPr>
              <a:t>to  board</a:t>
            </a:r>
            <a:r>
              <a:rPr sz="1200" spc="-105" dirty="0">
                <a:latin typeface="Arial"/>
                <a:cs typeface="Arial"/>
              </a:rPr>
              <a:t> </a:t>
            </a:r>
            <a:r>
              <a:rPr sz="1200" dirty="0">
                <a:latin typeface="Arial"/>
                <a:cs typeface="Arial"/>
              </a:rPr>
              <a:t>members</a:t>
            </a:r>
            <a:endParaRPr sz="1200">
              <a:latin typeface="Arial"/>
              <a:cs typeface="Arial"/>
            </a:endParaRPr>
          </a:p>
        </p:txBody>
      </p:sp>
      <p:sp>
        <p:nvSpPr>
          <p:cNvPr id="45" name="object 45"/>
          <p:cNvSpPr/>
          <p:nvPr/>
        </p:nvSpPr>
        <p:spPr>
          <a:xfrm>
            <a:off x="76200" y="626363"/>
            <a:ext cx="533400" cy="533400"/>
          </a:xfrm>
          <a:custGeom>
            <a:avLst/>
            <a:gdLst/>
            <a:ahLst/>
            <a:cxnLst/>
            <a:rect l="l" t="t" r="r" b="b"/>
            <a:pathLst>
              <a:path w="533400" h="533400">
                <a:moveTo>
                  <a:pt x="266700" y="0"/>
                </a:moveTo>
                <a:lnTo>
                  <a:pt x="218760" y="4296"/>
                </a:lnTo>
                <a:lnTo>
                  <a:pt x="173639" y="16682"/>
                </a:lnTo>
                <a:lnTo>
                  <a:pt x="132091" y="36406"/>
                </a:lnTo>
                <a:lnTo>
                  <a:pt x="94868" y="62716"/>
                </a:lnTo>
                <a:lnTo>
                  <a:pt x="62724" y="94858"/>
                </a:lnTo>
                <a:lnTo>
                  <a:pt x="36412" y="132080"/>
                </a:lnTo>
                <a:lnTo>
                  <a:pt x="16685" y="173629"/>
                </a:lnTo>
                <a:lnTo>
                  <a:pt x="4296" y="218753"/>
                </a:lnTo>
                <a:lnTo>
                  <a:pt x="0" y="266700"/>
                </a:lnTo>
                <a:lnTo>
                  <a:pt x="4296" y="314646"/>
                </a:lnTo>
                <a:lnTo>
                  <a:pt x="16685" y="359770"/>
                </a:lnTo>
                <a:lnTo>
                  <a:pt x="36412" y="401320"/>
                </a:lnTo>
                <a:lnTo>
                  <a:pt x="62724" y="438541"/>
                </a:lnTo>
                <a:lnTo>
                  <a:pt x="94868" y="470683"/>
                </a:lnTo>
                <a:lnTo>
                  <a:pt x="132091" y="496993"/>
                </a:lnTo>
                <a:lnTo>
                  <a:pt x="173639" y="516717"/>
                </a:lnTo>
                <a:lnTo>
                  <a:pt x="218760" y="529103"/>
                </a:lnTo>
                <a:lnTo>
                  <a:pt x="266700" y="533400"/>
                </a:lnTo>
                <a:lnTo>
                  <a:pt x="314639" y="529103"/>
                </a:lnTo>
                <a:lnTo>
                  <a:pt x="359760" y="516717"/>
                </a:lnTo>
                <a:lnTo>
                  <a:pt x="401308" y="496993"/>
                </a:lnTo>
                <a:lnTo>
                  <a:pt x="438531" y="470683"/>
                </a:lnTo>
                <a:lnTo>
                  <a:pt x="470675" y="438541"/>
                </a:lnTo>
                <a:lnTo>
                  <a:pt x="496987" y="401319"/>
                </a:lnTo>
                <a:lnTo>
                  <a:pt x="516714" y="359770"/>
                </a:lnTo>
                <a:lnTo>
                  <a:pt x="529103" y="314646"/>
                </a:lnTo>
                <a:lnTo>
                  <a:pt x="533400" y="266700"/>
                </a:lnTo>
                <a:lnTo>
                  <a:pt x="529103" y="218753"/>
                </a:lnTo>
                <a:lnTo>
                  <a:pt x="516714" y="173629"/>
                </a:lnTo>
                <a:lnTo>
                  <a:pt x="496987" y="132079"/>
                </a:lnTo>
                <a:lnTo>
                  <a:pt x="470675" y="94858"/>
                </a:lnTo>
                <a:lnTo>
                  <a:pt x="438531" y="62716"/>
                </a:lnTo>
                <a:lnTo>
                  <a:pt x="401308" y="36406"/>
                </a:lnTo>
                <a:lnTo>
                  <a:pt x="359760" y="16682"/>
                </a:lnTo>
                <a:lnTo>
                  <a:pt x="314639" y="4296"/>
                </a:lnTo>
                <a:lnTo>
                  <a:pt x="266700" y="0"/>
                </a:lnTo>
                <a:close/>
              </a:path>
            </a:pathLst>
          </a:custGeom>
          <a:solidFill>
            <a:srgbClr val="FFC000"/>
          </a:solidFill>
        </p:spPr>
        <p:txBody>
          <a:bodyPr wrap="square" lIns="0" tIns="0" rIns="0" bIns="0" rtlCol="0"/>
          <a:lstStyle/>
          <a:p>
            <a:endParaRPr/>
          </a:p>
        </p:txBody>
      </p:sp>
      <p:sp>
        <p:nvSpPr>
          <p:cNvPr id="46" name="object 46"/>
          <p:cNvSpPr txBox="1"/>
          <p:nvPr/>
        </p:nvSpPr>
        <p:spPr>
          <a:xfrm>
            <a:off x="259486" y="730757"/>
            <a:ext cx="16700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1</a:t>
            </a:r>
            <a:endParaRPr sz="2000">
              <a:latin typeface="Arial"/>
              <a:cs typeface="Arial"/>
            </a:endParaRPr>
          </a:p>
        </p:txBody>
      </p:sp>
      <p:sp>
        <p:nvSpPr>
          <p:cNvPr id="47" name="object 47"/>
          <p:cNvSpPr txBox="1"/>
          <p:nvPr/>
        </p:nvSpPr>
        <p:spPr>
          <a:xfrm>
            <a:off x="2056383" y="5106161"/>
            <a:ext cx="1068705" cy="532130"/>
          </a:xfrm>
          <a:prstGeom prst="rect">
            <a:avLst/>
          </a:prstGeom>
          <a:solidFill>
            <a:srgbClr val="D6E3BC"/>
          </a:solidFill>
          <a:ln w="25908">
            <a:solidFill>
              <a:srgbClr val="385D89"/>
            </a:solidFill>
          </a:ln>
        </p:spPr>
        <p:txBody>
          <a:bodyPr vert="horz" wrap="square" lIns="0" tIns="89535" rIns="0" bIns="0" rtlCol="0">
            <a:spAutoFit/>
          </a:bodyPr>
          <a:lstStyle/>
          <a:p>
            <a:pPr marL="250190" marR="243204" indent="85090">
              <a:lnSpc>
                <a:spcPct val="100000"/>
              </a:lnSpc>
              <a:spcBef>
                <a:spcPts val="705"/>
              </a:spcBef>
            </a:pPr>
            <a:r>
              <a:rPr sz="1100" dirty="0">
                <a:latin typeface="Carlito"/>
                <a:cs typeface="Carlito"/>
              </a:rPr>
              <a:t>2 </a:t>
            </a:r>
            <a:r>
              <a:rPr sz="1100" spc="-5" dirty="0">
                <a:latin typeface="Carlito"/>
                <a:cs typeface="Carlito"/>
              </a:rPr>
              <a:t>Farm  </a:t>
            </a:r>
            <a:r>
              <a:rPr sz="1100" dirty="0">
                <a:latin typeface="Carlito"/>
                <a:cs typeface="Carlito"/>
              </a:rPr>
              <a:t>Ma</a:t>
            </a:r>
            <a:r>
              <a:rPr sz="1100" spc="-5" dirty="0">
                <a:latin typeface="Carlito"/>
                <a:cs typeface="Carlito"/>
              </a:rPr>
              <a:t>n</a:t>
            </a:r>
            <a:r>
              <a:rPr sz="1100" dirty="0">
                <a:latin typeface="Carlito"/>
                <a:cs typeface="Carlito"/>
              </a:rPr>
              <a:t>a</a:t>
            </a:r>
            <a:r>
              <a:rPr sz="1100" spc="-5" dirty="0">
                <a:latin typeface="Carlito"/>
                <a:cs typeface="Carlito"/>
              </a:rPr>
              <a:t>g</a:t>
            </a:r>
            <a:r>
              <a:rPr sz="1100" dirty="0">
                <a:latin typeface="Carlito"/>
                <a:cs typeface="Carlito"/>
              </a:rPr>
              <a:t>ers</a:t>
            </a:r>
            <a:endParaRPr sz="1100">
              <a:latin typeface="Carlito"/>
              <a:cs typeface="Carlito"/>
            </a:endParaRPr>
          </a:p>
        </p:txBody>
      </p:sp>
      <p:sp>
        <p:nvSpPr>
          <p:cNvPr id="48" name="object 48"/>
          <p:cNvSpPr txBox="1"/>
          <p:nvPr/>
        </p:nvSpPr>
        <p:spPr>
          <a:xfrm>
            <a:off x="2056383" y="5791961"/>
            <a:ext cx="1068705" cy="533400"/>
          </a:xfrm>
          <a:prstGeom prst="rect">
            <a:avLst/>
          </a:prstGeom>
          <a:solidFill>
            <a:srgbClr val="D6E3BC"/>
          </a:solidFill>
          <a:ln w="25908">
            <a:solidFill>
              <a:srgbClr val="385D89"/>
            </a:solidFill>
          </a:ln>
        </p:spPr>
        <p:txBody>
          <a:bodyPr vert="horz" wrap="square" lIns="0" tIns="6350" rIns="0" bIns="0" rtlCol="0">
            <a:spAutoFit/>
          </a:bodyPr>
          <a:lstStyle/>
          <a:p>
            <a:pPr>
              <a:lnSpc>
                <a:spcPct val="100000"/>
              </a:lnSpc>
              <a:spcBef>
                <a:spcPts val="50"/>
              </a:spcBef>
            </a:pPr>
            <a:endParaRPr sz="1150">
              <a:latin typeface="Times New Roman"/>
              <a:cs typeface="Times New Roman"/>
            </a:endParaRPr>
          </a:p>
          <a:p>
            <a:pPr marL="178435">
              <a:lnSpc>
                <a:spcPct val="100000"/>
              </a:lnSpc>
            </a:pPr>
            <a:r>
              <a:rPr sz="1100" dirty="0">
                <a:latin typeface="Carlito"/>
                <a:cs typeface="Carlito"/>
              </a:rPr>
              <a:t>100</a:t>
            </a:r>
            <a:r>
              <a:rPr sz="1100" spc="-25" dirty="0">
                <a:latin typeface="Carlito"/>
                <a:cs typeface="Carlito"/>
              </a:rPr>
              <a:t> </a:t>
            </a:r>
            <a:r>
              <a:rPr sz="1100" dirty="0">
                <a:latin typeface="Carlito"/>
                <a:cs typeface="Carlito"/>
              </a:rPr>
              <a:t>Farmers</a:t>
            </a:r>
            <a:endParaRPr sz="1100">
              <a:latin typeface="Carlito"/>
              <a:cs typeface="Carlito"/>
            </a:endParaRPr>
          </a:p>
        </p:txBody>
      </p:sp>
      <p:sp>
        <p:nvSpPr>
          <p:cNvPr id="49" name="object 49"/>
          <p:cNvSpPr/>
          <p:nvPr/>
        </p:nvSpPr>
        <p:spPr>
          <a:xfrm>
            <a:off x="3124200" y="4757928"/>
            <a:ext cx="168275" cy="1300480"/>
          </a:xfrm>
          <a:custGeom>
            <a:avLst/>
            <a:gdLst/>
            <a:ahLst/>
            <a:cxnLst/>
            <a:rect l="l" t="t" r="r" b="b"/>
            <a:pathLst>
              <a:path w="168275" h="1300479">
                <a:moveTo>
                  <a:pt x="168275" y="0"/>
                </a:moveTo>
                <a:lnTo>
                  <a:pt x="168275" y="612775"/>
                </a:lnTo>
                <a:lnTo>
                  <a:pt x="0" y="612775"/>
                </a:lnTo>
              </a:path>
              <a:path w="168275" h="1300479">
                <a:moveTo>
                  <a:pt x="168275" y="0"/>
                </a:moveTo>
                <a:lnTo>
                  <a:pt x="168275" y="1300162"/>
                </a:lnTo>
                <a:lnTo>
                  <a:pt x="0" y="1300162"/>
                </a:lnTo>
              </a:path>
            </a:pathLst>
          </a:custGeom>
          <a:ln w="9144">
            <a:solidFill>
              <a:srgbClr val="000000"/>
            </a:solidFill>
          </a:ln>
        </p:spPr>
        <p:txBody>
          <a:bodyPr wrap="square" lIns="0" tIns="0" rIns="0" bIns="0" rtlCol="0"/>
          <a:lstStyle/>
          <a:p>
            <a:endParaRPr/>
          </a:p>
        </p:txBody>
      </p:sp>
      <p:sp>
        <p:nvSpPr>
          <p:cNvPr id="50" name="object 50"/>
          <p:cNvSpPr/>
          <p:nvPr/>
        </p:nvSpPr>
        <p:spPr>
          <a:xfrm>
            <a:off x="4514088" y="4757928"/>
            <a:ext cx="209550" cy="612775"/>
          </a:xfrm>
          <a:custGeom>
            <a:avLst/>
            <a:gdLst/>
            <a:ahLst/>
            <a:cxnLst/>
            <a:rect l="l" t="t" r="r" b="b"/>
            <a:pathLst>
              <a:path w="209550" h="612775">
                <a:moveTo>
                  <a:pt x="0" y="0"/>
                </a:moveTo>
                <a:lnTo>
                  <a:pt x="0" y="612775"/>
                </a:lnTo>
                <a:lnTo>
                  <a:pt x="209550" y="612775"/>
                </a:lnTo>
              </a:path>
            </a:pathLst>
          </a:custGeom>
          <a:ln w="9144">
            <a:solidFill>
              <a:srgbClr val="000000"/>
            </a:solidFill>
          </a:ln>
        </p:spPr>
        <p:txBody>
          <a:bodyPr wrap="square" lIns="0" tIns="0" rIns="0" bIns="0" rtlCol="0"/>
          <a:lstStyle/>
          <a:p>
            <a:endParaRPr/>
          </a:p>
        </p:txBody>
      </p:sp>
      <p:sp>
        <p:nvSpPr>
          <p:cNvPr id="51" name="object 51"/>
          <p:cNvSpPr txBox="1"/>
          <p:nvPr/>
        </p:nvSpPr>
        <p:spPr>
          <a:xfrm>
            <a:off x="6020561" y="5106161"/>
            <a:ext cx="1066800" cy="532130"/>
          </a:xfrm>
          <a:prstGeom prst="rect">
            <a:avLst/>
          </a:prstGeom>
          <a:solidFill>
            <a:srgbClr val="D6E3BC"/>
          </a:solidFill>
          <a:ln w="25907">
            <a:solidFill>
              <a:srgbClr val="385D89"/>
            </a:solidFill>
          </a:ln>
        </p:spPr>
        <p:txBody>
          <a:bodyPr vert="horz" wrap="square" lIns="0" tIns="89535" rIns="0" bIns="0" rtlCol="0">
            <a:spAutoFit/>
          </a:bodyPr>
          <a:lstStyle/>
          <a:p>
            <a:pPr algn="ctr">
              <a:lnSpc>
                <a:spcPct val="100000"/>
              </a:lnSpc>
              <a:spcBef>
                <a:spcPts val="705"/>
              </a:spcBef>
            </a:pPr>
            <a:r>
              <a:rPr sz="1100" spc="-5" dirty="0">
                <a:latin typeface="Carlito"/>
                <a:cs typeface="Carlito"/>
              </a:rPr>
              <a:t>Ginger </a:t>
            </a:r>
            <a:r>
              <a:rPr sz="1100" dirty="0">
                <a:latin typeface="Carlito"/>
                <a:cs typeface="Carlito"/>
              </a:rPr>
              <a:t>–</a:t>
            </a:r>
            <a:r>
              <a:rPr sz="1100" spc="225" dirty="0">
                <a:latin typeface="Carlito"/>
                <a:cs typeface="Carlito"/>
              </a:rPr>
              <a:t> </a:t>
            </a:r>
            <a:r>
              <a:rPr sz="1100" dirty="0">
                <a:latin typeface="Carlito"/>
                <a:cs typeface="Carlito"/>
              </a:rPr>
              <a:t>Dr.</a:t>
            </a:r>
            <a:endParaRPr sz="1100">
              <a:latin typeface="Carlito"/>
              <a:cs typeface="Carlito"/>
            </a:endParaRPr>
          </a:p>
          <a:p>
            <a:pPr algn="ctr">
              <a:lnSpc>
                <a:spcPct val="100000"/>
              </a:lnSpc>
            </a:pPr>
            <a:r>
              <a:rPr sz="1100" dirty="0">
                <a:latin typeface="Carlito"/>
                <a:cs typeface="Carlito"/>
              </a:rPr>
              <a:t>Bale</a:t>
            </a:r>
            <a:endParaRPr sz="1100">
              <a:latin typeface="Carlito"/>
              <a:cs typeface="Carlito"/>
            </a:endParaRPr>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918" y="195889"/>
            <a:ext cx="2168779" cy="15059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287" y="287223"/>
            <a:ext cx="5119370" cy="377190"/>
          </a:xfrm>
          <a:prstGeom prst="rect">
            <a:avLst/>
          </a:prstGeom>
        </p:spPr>
        <p:txBody>
          <a:bodyPr vert="horz" wrap="square" lIns="0" tIns="13335" rIns="0" bIns="0" rtlCol="0">
            <a:spAutoFit/>
          </a:bodyPr>
          <a:lstStyle/>
          <a:p>
            <a:pPr marL="12700">
              <a:lnSpc>
                <a:spcPct val="100000"/>
              </a:lnSpc>
              <a:spcBef>
                <a:spcPts val="105"/>
              </a:spcBef>
            </a:pPr>
            <a:r>
              <a:rPr sz="2300" b="1" spc="-15" dirty="0">
                <a:solidFill>
                  <a:srgbClr val="000000"/>
                </a:solidFill>
                <a:latin typeface="Carlito"/>
                <a:cs typeface="Carlito"/>
              </a:rPr>
              <a:t>DIRECTORS </a:t>
            </a:r>
            <a:r>
              <a:rPr sz="2300" b="1" spc="-135" dirty="0">
                <a:solidFill>
                  <a:srgbClr val="000000"/>
                </a:solidFill>
                <a:latin typeface="Arial"/>
                <a:cs typeface="Arial"/>
              </a:rPr>
              <a:t>– </a:t>
            </a:r>
            <a:r>
              <a:rPr sz="2300" b="1" spc="-5" dirty="0">
                <a:solidFill>
                  <a:srgbClr val="000000"/>
                </a:solidFill>
                <a:latin typeface="Carlito"/>
                <a:cs typeface="Carlito"/>
              </a:rPr>
              <a:t>CREDENTIALS </a:t>
            </a:r>
            <a:r>
              <a:rPr sz="2300" b="1" dirty="0">
                <a:solidFill>
                  <a:srgbClr val="000000"/>
                </a:solidFill>
                <a:latin typeface="Carlito"/>
                <a:cs typeface="Carlito"/>
              </a:rPr>
              <a:t>&amp;</a:t>
            </a:r>
            <a:r>
              <a:rPr sz="2300" b="1" spc="-15" dirty="0">
                <a:solidFill>
                  <a:srgbClr val="000000"/>
                </a:solidFill>
                <a:latin typeface="Carlito"/>
                <a:cs typeface="Carlito"/>
              </a:rPr>
              <a:t> </a:t>
            </a:r>
            <a:r>
              <a:rPr sz="2300" b="1" dirty="0">
                <a:solidFill>
                  <a:srgbClr val="000000"/>
                </a:solidFill>
                <a:latin typeface="Carlito"/>
                <a:cs typeface="Carlito"/>
              </a:rPr>
              <a:t>EXPERIENCE</a:t>
            </a:r>
            <a:endParaRPr sz="2300">
              <a:latin typeface="Carlito"/>
              <a:cs typeface="Carlito"/>
            </a:endParaRPr>
          </a:p>
        </p:txBody>
      </p:sp>
      <p:sp>
        <p:nvSpPr>
          <p:cNvPr id="3" name="object 3"/>
          <p:cNvSpPr txBox="1"/>
          <p:nvPr/>
        </p:nvSpPr>
        <p:spPr>
          <a:xfrm>
            <a:off x="1575561" y="993165"/>
            <a:ext cx="7212330" cy="5233484"/>
          </a:xfrm>
          <a:prstGeom prst="rect">
            <a:avLst/>
          </a:prstGeom>
        </p:spPr>
        <p:txBody>
          <a:bodyPr vert="horz" wrap="square" lIns="0" tIns="24130" rIns="0" bIns="0" rtlCol="0">
            <a:spAutoFit/>
          </a:bodyPr>
          <a:lstStyle/>
          <a:p>
            <a:pPr marL="24765">
              <a:lnSpc>
                <a:spcPct val="100000"/>
              </a:lnSpc>
              <a:spcBef>
                <a:spcPts val="190"/>
              </a:spcBef>
            </a:pPr>
            <a:r>
              <a:rPr sz="1400" b="1" spc="-15" dirty="0">
                <a:solidFill>
                  <a:srgbClr val="669900"/>
                </a:solidFill>
                <a:latin typeface="Arial"/>
                <a:cs typeface="Arial"/>
              </a:rPr>
              <a:t>Ashok </a:t>
            </a:r>
            <a:r>
              <a:rPr sz="1400" b="1" dirty="0">
                <a:solidFill>
                  <a:srgbClr val="669900"/>
                </a:solidFill>
                <a:latin typeface="Arial"/>
                <a:cs typeface="Arial"/>
              </a:rPr>
              <a:t>J, </a:t>
            </a:r>
            <a:r>
              <a:rPr sz="1400" b="1" spc="-5" dirty="0">
                <a:solidFill>
                  <a:srgbClr val="669900"/>
                </a:solidFill>
                <a:latin typeface="Arial"/>
                <a:cs typeface="Arial"/>
              </a:rPr>
              <a:t>Chairman, Agriculture Ops and</a:t>
            </a:r>
            <a:r>
              <a:rPr sz="1400" b="1" spc="-90" dirty="0">
                <a:solidFill>
                  <a:srgbClr val="669900"/>
                </a:solidFill>
                <a:latin typeface="Arial"/>
                <a:cs typeface="Arial"/>
              </a:rPr>
              <a:t> </a:t>
            </a:r>
            <a:r>
              <a:rPr sz="1400" b="1" dirty="0">
                <a:solidFill>
                  <a:srgbClr val="669900"/>
                </a:solidFill>
                <a:latin typeface="Arial"/>
                <a:cs typeface="Arial"/>
              </a:rPr>
              <a:t>Strategy</a:t>
            </a:r>
            <a:endParaRPr sz="1400" dirty="0">
              <a:latin typeface="Arial"/>
              <a:cs typeface="Arial"/>
            </a:endParaRPr>
          </a:p>
          <a:p>
            <a:pPr marL="12700">
              <a:lnSpc>
                <a:spcPct val="100000"/>
              </a:lnSpc>
              <a:spcBef>
                <a:spcPts val="75"/>
              </a:spcBef>
            </a:pPr>
            <a:r>
              <a:rPr sz="1300" b="1" spc="-10" dirty="0">
                <a:latin typeface="Carlito"/>
                <a:cs typeface="Carlito"/>
              </a:rPr>
              <a:t>Education</a:t>
            </a:r>
            <a:r>
              <a:rPr sz="1300" spc="-10" dirty="0">
                <a:latin typeface="Carlito"/>
                <a:cs typeface="Carlito"/>
              </a:rPr>
              <a:t>: </a:t>
            </a:r>
            <a:r>
              <a:rPr sz="1300" spc="-5" dirty="0">
                <a:latin typeface="Carlito"/>
                <a:cs typeface="Carlito"/>
              </a:rPr>
              <a:t>B.E. (BMS), Agricultural </a:t>
            </a:r>
            <a:r>
              <a:rPr sz="1300" spc="-10" dirty="0">
                <a:latin typeface="Carlito"/>
                <a:cs typeface="Carlito"/>
              </a:rPr>
              <a:t>expert </a:t>
            </a:r>
            <a:r>
              <a:rPr sz="1300" spc="-5" dirty="0">
                <a:latin typeface="Carlito"/>
                <a:cs typeface="Carlito"/>
              </a:rPr>
              <a:t>and guest lecturer</a:t>
            </a:r>
            <a:r>
              <a:rPr sz="1300" spc="175" dirty="0">
                <a:latin typeface="Carlito"/>
                <a:cs typeface="Carlito"/>
              </a:rPr>
              <a:t> </a:t>
            </a:r>
            <a:r>
              <a:rPr sz="1300" spc="-5" dirty="0">
                <a:latin typeface="Carlito"/>
                <a:cs typeface="Carlito"/>
              </a:rPr>
              <a:t>(IWST)</a:t>
            </a:r>
            <a:endParaRPr sz="1300" dirty="0">
              <a:latin typeface="Carlito"/>
              <a:cs typeface="Carlito"/>
            </a:endParaRPr>
          </a:p>
          <a:p>
            <a:pPr marL="12700" marR="109855">
              <a:lnSpc>
                <a:spcPct val="100000"/>
              </a:lnSpc>
            </a:pPr>
            <a:r>
              <a:rPr sz="1300" b="1" spc="-5" dirty="0">
                <a:latin typeface="Carlito"/>
                <a:cs typeface="Carlito"/>
              </a:rPr>
              <a:t>Institutional </a:t>
            </a:r>
            <a:r>
              <a:rPr sz="1300" b="1" spc="-10" dirty="0">
                <a:latin typeface="Carlito"/>
                <a:cs typeface="Carlito"/>
              </a:rPr>
              <a:t>experience</a:t>
            </a:r>
            <a:r>
              <a:rPr sz="1300" spc="-10" dirty="0">
                <a:latin typeface="Carlito"/>
                <a:cs typeface="Carlito"/>
              </a:rPr>
              <a:t>: </a:t>
            </a:r>
            <a:r>
              <a:rPr sz="1300" spc="-5" dirty="0">
                <a:latin typeface="Carlito"/>
                <a:cs typeface="Carlito"/>
              </a:rPr>
              <a:t>Expert in scientific and </a:t>
            </a:r>
            <a:r>
              <a:rPr sz="1300" spc="-10" dirty="0">
                <a:latin typeface="Carlito"/>
                <a:cs typeface="Carlito"/>
              </a:rPr>
              <a:t>technology </a:t>
            </a:r>
            <a:r>
              <a:rPr sz="1300" spc="-5" dirty="0">
                <a:latin typeface="Carlito"/>
                <a:cs typeface="Carlito"/>
              </a:rPr>
              <a:t>driven agriculture with </a:t>
            </a:r>
            <a:r>
              <a:rPr sz="1300" spc="-10" dirty="0">
                <a:latin typeface="Carlito"/>
                <a:cs typeface="Carlito"/>
              </a:rPr>
              <a:t>over </a:t>
            </a:r>
            <a:r>
              <a:rPr sz="1300" spc="-5" dirty="0">
                <a:latin typeface="Carlito"/>
                <a:cs typeface="Carlito"/>
              </a:rPr>
              <a:t>30 </a:t>
            </a:r>
            <a:r>
              <a:rPr sz="1300" spc="-10" dirty="0">
                <a:latin typeface="Carlito"/>
                <a:cs typeface="Carlito"/>
              </a:rPr>
              <a:t>years of  </a:t>
            </a:r>
            <a:r>
              <a:rPr sz="1300" spc="-5" dirty="0">
                <a:latin typeface="Carlito"/>
                <a:cs typeface="Carlito"/>
              </a:rPr>
              <a:t>experience including </a:t>
            </a:r>
            <a:r>
              <a:rPr sz="1300" spc="-10" dirty="0">
                <a:latin typeface="Carlito"/>
                <a:cs typeface="Carlito"/>
              </a:rPr>
              <a:t>hydroponics, </a:t>
            </a:r>
            <a:r>
              <a:rPr sz="1300" spc="-5" dirty="0">
                <a:latin typeface="Carlito"/>
                <a:cs typeface="Carlito"/>
              </a:rPr>
              <a:t>timber </a:t>
            </a:r>
            <a:r>
              <a:rPr sz="1300" spc="-10" dirty="0">
                <a:latin typeface="Carlito"/>
                <a:cs typeface="Carlito"/>
              </a:rPr>
              <a:t>farms, </a:t>
            </a:r>
            <a:r>
              <a:rPr sz="1300" spc="-5" dirty="0">
                <a:latin typeface="Carlito"/>
                <a:cs typeface="Carlito"/>
              </a:rPr>
              <a:t>horticulture and floriculture. </a:t>
            </a:r>
            <a:r>
              <a:rPr sz="1300" spc="-10" dirty="0">
                <a:latin typeface="Carlito"/>
                <a:cs typeface="Carlito"/>
              </a:rPr>
              <a:t>Incorporated latest  </a:t>
            </a:r>
            <a:r>
              <a:rPr sz="1300" spc="-5" dirty="0">
                <a:latin typeface="Carlito"/>
                <a:cs typeface="Carlito"/>
              </a:rPr>
              <a:t>techniques in </a:t>
            </a:r>
            <a:r>
              <a:rPr sz="1300" spc="-10" dirty="0">
                <a:latin typeface="Carlito"/>
                <a:cs typeface="Carlito"/>
              </a:rPr>
              <a:t>extracting soil </a:t>
            </a:r>
            <a:r>
              <a:rPr sz="1300" spc="-15" dirty="0">
                <a:latin typeface="Carlito"/>
                <a:cs typeface="Carlito"/>
              </a:rPr>
              <a:t>productivity, </a:t>
            </a:r>
            <a:r>
              <a:rPr sz="1300" spc="-5" dirty="0">
                <a:latin typeface="Carlito"/>
                <a:cs typeface="Carlito"/>
              </a:rPr>
              <a:t>nutrients, </a:t>
            </a:r>
            <a:r>
              <a:rPr sz="1300" spc="-10" dirty="0">
                <a:latin typeface="Carlito"/>
                <a:cs typeface="Carlito"/>
              </a:rPr>
              <a:t>rain water </a:t>
            </a:r>
            <a:r>
              <a:rPr sz="1300" spc="-5" dirty="0">
                <a:latin typeface="Carlito"/>
                <a:cs typeface="Carlito"/>
              </a:rPr>
              <a:t>harvesting and drip irrigation. </a:t>
            </a:r>
            <a:r>
              <a:rPr sz="1300" spc="-10" dirty="0">
                <a:latin typeface="Carlito"/>
                <a:cs typeface="Carlito"/>
              </a:rPr>
              <a:t>Developed </a:t>
            </a:r>
            <a:r>
              <a:rPr sz="1300" spc="-5" dirty="0">
                <a:latin typeface="Carlito"/>
                <a:cs typeface="Carlito"/>
              </a:rPr>
              <a:t>a  </a:t>
            </a:r>
            <a:r>
              <a:rPr sz="1300" spc="-10" dirty="0">
                <a:latin typeface="Carlito"/>
                <a:cs typeface="Carlito"/>
              </a:rPr>
              <a:t>proprietary </a:t>
            </a:r>
            <a:r>
              <a:rPr sz="1300" spc="-5" dirty="0">
                <a:latin typeface="Carlito"/>
                <a:cs typeface="Carlito"/>
              </a:rPr>
              <a:t>technique called </a:t>
            </a:r>
            <a:r>
              <a:rPr sz="1300" b="1" spc="-90" dirty="0">
                <a:latin typeface="Arial"/>
                <a:cs typeface="Arial"/>
              </a:rPr>
              <a:t>‘Power </a:t>
            </a:r>
            <a:r>
              <a:rPr sz="1300" b="1" spc="-80" dirty="0">
                <a:latin typeface="Arial"/>
                <a:cs typeface="Arial"/>
              </a:rPr>
              <a:t>Grow’ </a:t>
            </a:r>
            <a:r>
              <a:rPr sz="1300" spc="-15" dirty="0">
                <a:latin typeface="Carlito"/>
                <a:cs typeface="Carlito"/>
              </a:rPr>
              <a:t>for </a:t>
            </a:r>
            <a:r>
              <a:rPr sz="1300" spc="-5" dirty="0">
                <a:latin typeface="Carlito"/>
                <a:cs typeface="Carlito"/>
              </a:rPr>
              <a:t>high </a:t>
            </a:r>
            <a:r>
              <a:rPr sz="1300" spc="-10" dirty="0">
                <a:latin typeface="Carlito"/>
                <a:cs typeface="Carlito"/>
              </a:rPr>
              <a:t>growth </a:t>
            </a:r>
            <a:r>
              <a:rPr sz="1300" spc="-5" dirty="0">
                <a:latin typeface="Carlito"/>
                <a:cs typeface="Carlito"/>
              </a:rPr>
              <a:t>&amp;</a:t>
            </a:r>
            <a:r>
              <a:rPr sz="1300" spc="225" dirty="0">
                <a:latin typeface="Carlito"/>
                <a:cs typeface="Carlito"/>
              </a:rPr>
              <a:t> </a:t>
            </a:r>
            <a:r>
              <a:rPr sz="1300" spc="-5" dirty="0">
                <a:latin typeface="Carlito"/>
                <a:cs typeface="Carlito"/>
              </a:rPr>
              <a:t>productivity</a:t>
            </a:r>
            <a:endParaRPr sz="1300" dirty="0">
              <a:latin typeface="Carlito"/>
              <a:cs typeface="Carlito"/>
            </a:endParaRPr>
          </a:p>
          <a:p>
            <a:pPr>
              <a:lnSpc>
                <a:spcPct val="100000"/>
              </a:lnSpc>
              <a:spcBef>
                <a:spcPts val="10"/>
              </a:spcBef>
            </a:pPr>
            <a:endParaRPr sz="1450" dirty="0">
              <a:latin typeface="Carlito"/>
              <a:cs typeface="Carlito"/>
            </a:endParaRPr>
          </a:p>
          <a:p>
            <a:pPr marL="12700">
              <a:lnSpc>
                <a:spcPct val="100000"/>
              </a:lnSpc>
              <a:spcBef>
                <a:spcPts val="5"/>
              </a:spcBef>
            </a:pPr>
            <a:r>
              <a:rPr sz="1400" b="1" dirty="0">
                <a:solidFill>
                  <a:srgbClr val="669900"/>
                </a:solidFill>
                <a:latin typeface="Arial"/>
                <a:cs typeface="Arial"/>
              </a:rPr>
              <a:t>Srinath </a:t>
            </a:r>
            <a:r>
              <a:rPr sz="1400" b="1" spc="-25" dirty="0">
                <a:solidFill>
                  <a:srgbClr val="669900"/>
                </a:solidFill>
                <a:latin typeface="Arial"/>
                <a:cs typeface="Arial"/>
              </a:rPr>
              <a:t>Setty, </a:t>
            </a:r>
            <a:r>
              <a:rPr sz="1400" b="1" spc="-5" dirty="0">
                <a:solidFill>
                  <a:srgbClr val="669900"/>
                </a:solidFill>
                <a:latin typeface="Arial"/>
                <a:cs typeface="Arial"/>
              </a:rPr>
              <a:t>Director, </a:t>
            </a:r>
            <a:r>
              <a:rPr sz="1400" b="1" dirty="0">
                <a:solidFill>
                  <a:srgbClr val="669900"/>
                </a:solidFill>
                <a:latin typeface="Arial"/>
                <a:cs typeface="Arial"/>
              </a:rPr>
              <a:t>Sales &amp;</a:t>
            </a:r>
            <a:r>
              <a:rPr sz="1400" b="1" spc="-80" dirty="0">
                <a:solidFill>
                  <a:srgbClr val="669900"/>
                </a:solidFill>
                <a:latin typeface="Arial"/>
                <a:cs typeface="Arial"/>
              </a:rPr>
              <a:t> </a:t>
            </a:r>
            <a:r>
              <a:rPr sz="1400" b="1" spc="-5" dirty="0">
                <a:solidFill>
                  <a:srgbClr val="669900"/>
                </a:solidFill>
                <a:latin typeface="Arial"/>
                <a:cs typeface="Arial"/>
              </a:rPr>
              <a:t>Marketing</a:t>
            </a:r>
            <a:endParaRPr sz="1400" dirty="0">
              <a:latin typeface="Arial"/>
              <a:cs typeface="Arial"/>
            </a:endParaRPr>
          </a:p>
          <a:p>
            <a:pPr marL="35560">
              <a:lnSpc>
                <a:spcPct val="100000"/>
              </a:lnSpc>
              <a:spcBef>
                <a:spcPts val="229"/>
              </a:spcBef>
            </a:pPr>
            <a:r>
              <a:rPr sz="1300" b="1" spc="-10" dirty="0">
                <a:latin typeface="Carlito"/>
                <a:cs typeface="Carlito"/>
              </a:rPr>
              <a:t>Education</a:t>
            </a:r>
            <a:r>
              <a:rPr sz="1300" spc="-10" dirty="0">
                <a:latin typeface="Carlito"/>
                <a:cs typeface="Carlito"/>
              </a:rPr>
              <a:t>: </a:t>
            </a:r>
            <a:r>
              <a:rPr sz="1300" spc="-5" dirty="0">
                <a:latin typeface="Carlito"/>
                <a:cs typeface="Carlito"/>
              </a:rPr>
              <a:t>B.E. (BMS), </a:t>
            </a:r>
            <a:r>
              <a:rPr sz="1300" spc="-10" dirty="0">
                <a:latin typeface="Carlito"/>
                <a:cs typeface="Carlito"/>
              </a:rPr>
              <a:t>MBA (Xavier </a:t>
            </a:r>
            <a:r>
              <a:rPr sz="1300" spc="-5" dirty="0">
                <a:latin typeface="Carlito"/>
                <a:cs typeface="Carlito"/>
              </a:rPr>
              <a:t>Institute of Management and</a:t>
            </a:r>
            <a:r>
              <a:rPr sz="1300" spc="254" dirty="0">
                <a:latin typeface="Carlito"/>
                <a:cs typeface="Carlito"/>
              </a:rPr>
              <a:t> </a:t>
            </a:r>
            <a:r>
              <a:rPr sz="1300" spc="-5" dirty="0">
                <a:latin typeface="Carlito"/>
                <a:cs typeface="Carlito"/>
              </a:rPr>
              <a:t>Entrepreneurship)</a:t>
            </a:r>
            <a:endParaRPr sz="1300" dirty="0">
              <a:latin typeface="Carlito"/>
              <a:cs typeface="Carlito"/>
            </a:endParaRPr>
          </a:p>
          <a:p>
            <a:pPr marL="35560" marR="29209">
              <a:lnSpc>
                <a:spcPct val="100000"/>
              </a:lnSpc>
            </a:pPr>
            <a:r>
              <a:rPr sz="1300" b="1" spc="-5" dirty="0">
                <a:latin typeface="Carlito"/>
                <a:cs typeface="Carlito"/>
              </a:rPr>
              <a:t>Institutional </a:t>
            </a:r>
            <a:r>
              <a:rPr sz="1300" b="1" spc="-10" dirty="0">
                <a:latin typeface="Carlito"/>
                <a:cs typeface="Carlito"/>
              </a:rPr>
              <a:t>experience </a:t>
            </a:r>
            <a:r>
              <a:rPr sz="1300" b="1" spc="-5" dirty="0">
                <a:latin typeface="Carlito"/>
                <a:cs typeface="Carlito"/>
              </a:rPr>
              <a:t>: A </a:t>
            </a:r>
            <a:r>
              <a:rPr sz="1300" spc="-5" dirty="0">
                <a:latin typeface="Carlito"/>
                <a:cs typeface="Carlito"/>
              </a:rPr>
              <a:t>serial entrepreneur </a:t>
            </a:r>
            <a:r>
              <a:rPr sz="1300" spc="-15" dirty="0">
                <a:latin typeface="Carlito"/>
                <a:cs typeface="Carlito"/>
              </a:rPr>
              <a:t>for </a:t>
            </a:r>
            <a:r>
              <a:rPr sz="1300" spc="-10" dirty="0">
                <a:latin typeface="Carlito"/>
                <a:cs typeface="Carlito"/>
              </a:rPr>
              <a:t>over </a:t>
            </a:r>
            <a:r>
              <a:rPr sz="1300" spc="-5" dirty="0">
                <a:latin typeface="Carlito"/>
                <a:cs typeface="Carlito"/>
              </a:rPr>
              <a:t>a decade running </a:t>
            </a:r>
            <a:r>
              <a:rPr sz="1300" spc="-10" dirty="0">
                <a:latin typeface="Carlito"/>
                <a:cs typeface="Carlito"/>
              </a:rPr>
              <a:t>family </a:t>
            </a:r>
            <a:r>
              <a:rPr sz="1300" spc="-5" dirty="0">
                <a:latin typeface="Carlito"/>
                <a:cs typeface="Carlito"/>
              </a:rPr>
              <a:t>businesses in agriculture,  horticulture, real </a:t>
            </a:r>
            <a:r>
              <a:rPr sz="1300" spc="-15" dirty="0">
                <a:latin typeface="Carlito"/>
                <a:cs typeface="Carlito"/>
              </a:rPr>
              <a:t>estate </a:t>
            </a:r>
            <a:r>
              <a:rPr sz="1300" spc="-5" dirty="0">
                <a:latin typeface="Carlito"/>
                <a:cs typeface="Carlito"/>
              </a:rPr>
              <a:t>and land </a:t>
            </a:r>
            <a:r>
              <a:rPr sz="1300" spc="-10" dirty="0">
                <a:latin typeface="Carlito"/>
                <a:cs typeface="Carlito"/>
              </a:rPr>
              <a:t>development. </a:t>
            </a:r>
            <a:r>
              <a:rPr sz="1300" spc="-5" dirty="0">
                <a:latin typeface="Carlito"/>
                <a:cs typeface="Carlito"/>
              </a:rPr>
              <a:t>Agriculture in particular has been </a:t>
            </a:r>
            <a:r>
              <a:rPr sz="1300" spc="-15" dirty="0">
                <a:latin typeface="Carlito"/>
                <a:cs typeface="Carlito"/>
              </a:rPr>
              <a:t>Srinath’s </a:t>
            </a:r>
            <a:r>
              <a:rPr sz="1300" spc="-5" dirty="0">
                <a:latin typeface="Carlito"/>
                <a:cs typeface="Carlito"/>
              </a:rPr>
              <a:t>passion, and  </a:t>
            </a:r>
            <a:r>
              <a:rPr sz="1300" spc="-10" dirty="0">
                <a:latin typeface="Carlito"/>
                <a:cs typeface="Carlito"/>
              </a:rPr>
              <a:t>over </a:t>
            </a:r>
            <a:r>
              <a:rPr sz="1300" spc="-5" dirty="0">
                <a:latin typeface="Carlito"/>
                <a:cs typeface="Carlito"/>
              </a:rPr>
              <a:t>the </a:t>
            </a:r>
            <a:r>
              <a:rPr sz="1300" spc="-10" dirty="0">
                <a:latin typeface="Carlito"/>
                <a:cs typeface="Carlito"/>
              </a:rPr>
              <a:t>years </a:t>
            </a:r>
            <a:r>
              <a:rPr sz="1300" spc="-5" dirty="0">
                <a:latin typeface="Carlito"/>
                <a:cs typeface="Carlito"/>
              </a:rPr>
              <a:t>he has </a:t>
            </a:r>
            <a:r>
              <a:rPr sz="1300" spc="-10" dirty="0">
                <a:latin typeface="Carlito"/>
                <a:cs typeface="Carlito"/>
              </a:rPr>
              <a:t>developed </a:t>
            </a:r>
            <a:r>
              <a:rPr sz="1300" spc="-5" dirty="0">
                <a:latin typeface="Carlito"/>
                <a:cs typeface="Carlito"/>
              </a:rPr>
              <a:t>deep expertise in </a:t>
            </a:r>
            <a:r>
              <a:rPr sz="1300" spc="-10" dirty="0">
                <a:latin typeface="Carlito"/>
                <a:cs typeface="Carlito"/>
              </a:rPr>
              <a:t>farm </a:t>
            </a:r>
            <a:r>
              <a:rPr sz="1300" spc="-5" dirty="0">
                <a:latin typeface="Carlito"/>
                <a:cs typeface="Carlito"/>
              </a:rPr>
              <a:t>land </a:t>
            </a:r>
            <a:r>
              <a:rPr sz="1300" spc="-10" dirty="0">
                <a:latin typeface="Carlito"/>
                <a:cs typeface="Carlito"/>
              </a:rPr>
              <a:t>procurement ,marketing </a:t>
            </a:r>
            <a:r>
              <a:rPr sz="1300" spc="-5" dirty="0">
                <a:latin typeface="Carlito"/>
                <a:cs typeface="Carlito"/>
              </a:rPr>
              <a:t>&amp; trading of </a:t>
            </a:r>
            <a:r>
              <a:rPr sz="1300" spc="-10" dirty="0">
                <a:latin typeface="Carlito"/>
                <a:cs typeface="Carlito"/>
              </a:rPr>
              <a:t>farm  produce. Most </a:t>
            </a:r>
            <a:r>
              <a:rPr sz="1300" spc="-5" dirty="0">
                <a:latin typeface="Carlito"/>
                <a:cs typeface="Carlito"/>
              </a:rPr>
              <a:t>recently </a:t>
            </a:r>
            <a:r>
              <a:rPr sz="1300" spc="-10" dirty="0">
                <a:latin typeface="Carlito"/>
                <a:cs typeface="Carlito"/>
              </a:rPr>
              <a:t>involved </a:t>
            </a:r>
            <a:r>
              <a:rPr sz="1300" spc="-5" dirty="0">
                <a:latin typeface="Carlito"/>
                <a:cs typeface="Carlito"/>
              </a:rPr>
              <a:t>in the distribution of a high performance nutrient called</a:t>
            </a:r>
            <a:r>
              <a:rPr sz="1300" spc="35" dirty="0">
                <a:latin typeface="Carlito"/>
                <a:cs typeface="Carlito"/>
              </a:rPr>
              <a:t> </a:t>
            </a:r>
            <a:r>
              <a:rPr sz="1300" spc="-10" dirty="0">
                <a:latin typeface="Carlito"/>
                <a:cs typeface="Carlito"/>
              </a:rPr>
              <a:t>‘</a:t>
            </a:r>
            <a:r>
              <a:rPr sz="1300" b="1" spc="-10" dirty="0">
                <a:latin typeface="Carlito"/>
                <a:cs typeface="Carlito"/>
              </a:rPr>
              <a:t>Procam</a:t>
            </a:r>
            <a:r>
              <a:rPr sz="1300" b="1" spc="-10" dirty="0">
                <a:latin typeface="Arial"/>
                <a:cs typeface="Arial"/>
              </a:rPr>
              <a:t>’</a:t>
            </a:r>
            <a:endParaRPr sz="1300" dirty="0">
              <a:latin typeface="Arial"/>
              <a:cs typeface="Arial"/>
            </a:endParaRPr>
          </a:p>
          <a:p>
            <a:pPr>
              <a:lnSpc>
                <a:spcPct val="100000"/>
              </a:lnSpc>
              <a:spcBef>
                <a:spcPts val="55"/>
              </a:spcBef>
            </a:pPr>
            <a:endParaRPr sz="1450" dirty="0">
              <a:latin typeface="Arial"/>
              <a:cs typeface="Arial"/>
            </a:endParaRPr>
          </a:p>
          <a:p>
            <a:pPr marL="13970">
              <a:lnSpc>
                <a:spcPct val="100000"/>
              </a:lnSpc>
            </a:pPr>
            <a:r>
              <a:rPr sz="1400" b="1" dirty="0">
                <a:solidFill>
                  <a:srgbClr val="669900"/>
                </a:solidFill>
                <a:latin typeface="Arial"/>
                <a:cs typeface="Arial"/>
              </a:rPr>
              <a:t>Sriram </a:t>
            </a:r>
            <a:r>
              <a:rPr sz="1400" b="1" spc="-15" dirty="0">
                <a:solidFill>
                  <a:srgbClr val="669900"/>
                </a:solidFill>
                <a:latin typeface="Arial"/>
                <a:cs typeface="Arial"/>
              </a:rPr>
              <a:t>Chitlur, </a:t>
            </a:r>
            <a:r>
              <a:rPr sz="1400" b="1" spc="-10" dirty="0">
                <a:solidFill>
                  <a:srgbClr val="669900"/>
                </a:solidFill>
                <a:latin typeface="Arial"/>
                <a:cs typeface="Arial"/>
              </a:rPr>
              <a:t>Director, </a:t>
            </a:r>
            <a:r>
              <a:rPr sz="1400" b="1" spc="-5" dirty="0">
                <a:solidFill>
                  <a:srgbClr val="669900"/>
                </a:solidFill>
                <a:latin typeface="Arial"/>
                <a:cs typeface="Arial"/>
              </a:rPr>
              <a:t>Farming </a:t>
            </a:r>
            <a:r>
              <a:rPr sz="1400" b="1" dirty="0">
                <a:solidFill>
                  <a:srgbClr val="669900"/>
                </a:solidFill>
                <a:latin typeface="Arial"/>
                <a:cs typeface="Arial"/>
              </a:rPr>
              <a:t>Operations, </a:t>
            </a:r>
            <a:r>
              <a:rPr sz="1400" b="1" spc="-5" dirty="0">
                <a:solidFill>
                  <a:srgbClr val="669900"/>
                </a:solidFill>
                <a:latin typeface="Arial"/>
                <a:cs typeface="Arial"/>
              </a:rPr>
              <a:t>labor</a:t>
            </a:r>
            <a:r>
              <a:rPr sz="1400" b="1" spc="-125" dirty="0">
                <a:solidFill>
                  <a:srgbClr val="669900"/>
                </a:solidFill>
                <a:latin typeface="Arial"/>
                <a:cs typeface="Arial"/>
              </a:rPr>
              <a:t> </a:t>
            </a:r>
            <a:r>
              <a:rPr sz="1400" b="1" dirty="0">
                <a:solidFill>
                  <a:srgbClr val="669900"/>
                </a:solidFill>
                <a:latin typeface="Arial"/>
                <a:cs typeface="Arial"/>
              </a:rPr>
              <a:t>Management</a:t>
            </a:r>
            <a:endParaRPr sz="1400" dirty="0">
              <a:latin typeface="Arial"/>
              <a:cs typeface="Arial"/>
            </a:endParaRPr>
          </a:p>
          <a:p>
            <a:pPr marL="41910">
              <a:lnSpc>
                <a:spcPct val="100000"/>
              </a:lnSpc>
              <a:spcBef>
                <a:spcPts val="475"/>
              </a:spcBef>
            </a:pPr>
            <a:r>
              <a:rPr sz="1300" b="1" spc="-10" dirty="0">
                <a:latin typeface="Carlito"/>
                <a:cs typeface="Carlito"/>
              </a:rPr>
              <a:t>Education</a:t>
            </a:r>
            <a:r>
              <a:rPr sz="1300" spc="-10" dirty="0">
                <a:latin typeface="Carlito"/>
                <a:cs typeface="Carlito"/>
              </a:rPr>
              <a:t>: </a:t>
            </a:r>
            <a:r>
              <a:rPr sz="1300" spc="-5" dirty="0">
                <a:latin typeface="Carlito"/>
                <a:cs typeface="Carlito"/>
              </a:rPr>
              <a:t>B.E. (BMS), Agricultural </a:t>
            </a:r>
            <a:r>
              <a:rPr sz="1300" spc="-10" dirty="0">
                <a:latin typeface="Carlito"/>
                <a:cs typeface="Carlito"/>
              </a:rPr>
              <a:t>expert </a:t>
            </a:r>
            <a:r>
              <a:rPr sz="1300" spc="-5" dirty="0">
                <a:latin typeface="Carlito"/>
                <a:cs typeface="Carlito"/>
              </a:rPr>
              <a:t>and guest lecturer</a:t>
            </a:r>
            <a:r>
              <a:rPr sz="1300" spc="175" dirty="0">
                <a:latin typeface="Carlito"/>
                <a:cs typeface="Carlito"/>
              </a:rPr>
              <a:t> </a:t>
            </a:r>
            <a:r>
              <a:rPr sz="1300" spc="-5" dirty="0">
                <a:latin typeface="Carlito"/>
                <a:cs typeface="Carlito"/>
              </a:rPr>
              <a:t>(IWST)</a:t>
            </a:r>
            <a:endParaRPr sz="1300" dirty="0">
              <a:latin typeface="Carlito"/>
              <a:cs typeface="Carlito"/>
            </a:endParaRPr>
          </a:p>
          <a:p>
            <a:pPr marL="41910" marR="328295">
              <a:lnSpc>
                <a:spcPct val="100000"/>
              </a:lnSpc>
              <a:spcBef>
                <a:spcPts val="5"/>
              </a:spcBef>
            </a:pPr>
            <a:r>
              <a:rPr sz="1300" b="1" spc="-5" dirty="0">
                <a:latin typeface="Carlito"/>
                <a:cs typeface="Carlito"/>
              </a:rPr>
              <a:t>Institutional </a:t>
            </a:r>
            <a:r>
              <a:rPr sz="1300" b="1" spc="-10" dirty="0">
                <a:latin typeface="Carlito"/>
                <a:cs typeface="Carlito"/>
              </a:rPr>
              <a:t>experience</a:t>
            </a:r>
            <a:r>
              <a:rPr sz="1300" spc="-10" dirty="0">
                <a:latin typeface="Carlito"/>
                <a:cs typeface="Carlito"/>
              </a:rPr>
              <a:t>: </a:t>
            </a:r>
            <a:r>
              <a:rPr sz="1300" spc="-20" dirty="0">
                <a:latin typeface="Carlito"/>
                <a:cs typeface="Carlito"/>
              </a:rPr>
              <a:t>Trained </a:t>
            </a:r>
            <a:r>
              <a:rPr sz="1300" spc="-10" dirty="0">
                <a:latin typeface="Carlito"/>
                <a:cs typeface="Carlito"/>
              </a:rPr>
              <a:t>at </a:t>
            </a:r>
            <a:r>
              <a:rPr sz="1300" spc="-5" dirty="0">
                <a:latin typeface="Carlito"/>
                <a:cs typeface="Carlito"/>
              </a:rPr>
              <a:t>the prestigious Institute </a:t>
            </a:r>
            <a:r>
              <a:rPr sz="1300" spc="-15" dirty="0">
                <a:latin typeface="Carlito"/>
                <a:cs typeface="Carlito"/>
              </a:rPr>
              <a:t>for </a:t>
            </a:r>
            <a:r>
              <a:rPr sz="1300" spc="-20" dirty="0">
                <a:latin typeface="Carlito"/>
                <a:cs typeface="Carlito"/>
              </a:rPr>
              <a:t>Wood </a:t>
            </a:r>
            <a:r>
              <a:rPr sz="1300" dirty="0">
                <a:latin typeface="Carlito"/>
                <a:cs typeface="Carlito"/>
              </a:rPr>
              <a:t>Science </a:t>
            </a:r>
            <a:r>
              <a:rPr sz="1300" spc="-5" dirty="0">
                <a:latin typeface="Carlito"/>
                <a:cs typeface="Carlito"/>
              </a:rPr>
              <a:t>and </a:t>
            </a:r>
            <a:r>
              <a:rPr sz="1300" spc="-25" dirty="0">
                <a:latin typeface="Carlito"/>
                <a:cs typeface="Carlito"/>
              </a:rPr>
              <a:t>Technology, </a:t>
            </a:r>
            <a:r>
              <a:rPr sz="1300" spc="-10" dirty="0">
                <a:latin typeface="Carlito"/>
                <a:cs typeface="Carlito"/>
              </a:rPr>
              <a:t>Sriram  </a:t>
            </a:r>
            <a:r>
              <a:rPr sz="1300" spc="-5" dirty="0">
                <a:latin typeface="Carlito"/>
                <a:cs typeface="Carlito"/>
              </a:rPr>
              <a:t>has </a:t>
            </a:r>
            <a:r>
              <a:rPr sz="1300" spc="-10" dirty="0">
                <a:latin typeface="Carlito"/>
                <a:cs typeface="Carlito"/>
              </a:rPr>
              <a:t>more </a:t>
            </a:r>
            <a:r>
              <a:rPr sz="1300" spc="-5" dirty="0">
                <a:latin typeface="Carlito"/>
                <a:cs typeface="Carlito"/>
              </a:rPr>
              <a:t>than 7 </a:t>
            </a:r>
            <a:r>
              <a:rPr sz="1300" spc="-10" dirty="0">
                <a:latin typeface="Carlito"/>
                <a:cs typeface="Carlito"/>
              </a:rPr>
              <a:t>years </a:t>
            </a:r>
            <a:r>
              <a:rPr sz="1300" spc="-5" dirty="0">
                <a:latin typeface="Carlito"/>
                <a:cs typeface="Carlito"/>
              </a:rPr>
              <a:t>of experience in agricultural </a:t>
            </a:r>
            <a:r>
              <a:rPr sz="1300" spc="-10" dirty="0">
                <a:latin typeface="Carlito"/>
                <a:cs typeface="Carlito"/>
              </a:rPr>
              <a:t>operations</a:t>
            </a:r>
            <a:r>
              <a:rPr sz="1300" spc="100" dirty="0">
                <a:latin typeface="Carlito"/>
                <a:cs typeface="Carlito"/>
              </a:rPr>
              <a:t> </a:t>
            </a:r>
            <a:r>
              <a:rPr sz="1300" spc="-5" dirty="0">
                <a:latin typeface="Carlito"/>
                <a:cs typeface="Carlito"/>
              </a:rPr>
              <a:t>– equipment and labor </a:t>
            </a:r>
            <a:r>
              <a:rPr sz="1300" spc="-10" dirty="0">
                <a:latin typeface="Carlito"/>
                <a:cs typeface="Carlito"/>
              </a:rPr>
              <a:t>sourcing </a:t>
            </a:r>
            <a:r>
              <a:rPr sz="1300" spc="-5" dirty="0">
                <a:latin typeface="Carlito"/>
                <a:cs typeface="Carlito"/>
              </a:rPr>
              <a:t>and</a:t>
            </a:r>
            <a:endParaRPr sz="1300" dirty="0">
              <a:latin typeface="Carlito"/>
              <a:cs typeface="Carlito"/>
            </a:endParaRPr>
          </a:p>
          <a:p>
            <a:pPr marL="41910" marR="400050">
              <a:lnSpc>
                <a:spcPct val="100000"/>
              </a:lnSpc>
            </a:pPr>
            <a:r>
              <a:rPr sz="1300" spc="-5" dirty="0">
                <a:latin typeface="Carlito"/>
                <a:cs typeface="Carlito"/>
              </a:rPr>
              <a:t>management and, supply chain management </a:t>
            </a:r>
            <a:r>
              <a:rPr sz="1300" spc="-10" dirty="0">
                <a:latin typeface="Carlito"/>
                <a:cs typeface="Carlito"/>
              </a:rPr>
              <a:t>from ‘seed to soil’ </a:t>
            </a:r>
            <a:r>
              <a:rPr sz="1300" spc="-5" dirty="0">
                <a:latin typeface="Carlito"/>
                <a:cs typeface="Carlito"/>
              </a:rPr>
              <a:t>. With a deep </a:t>
            </a:r>
            <a:r>
              <a:rPr sz="1300" spc="-10" dirty="0">
                <a:latin typeface="Carlito"/>
                <a:cs typeface="Carlito"/>
              </a:rPr>
              <a:t>interest to </a:t>
            </a:r>
            <a:r>
              <a:rPr sz="1300" spc="-5" dirty="0">
                <a:latin typeface="Carlito"/>
                <a:cs typeface="Carlito"/>
              </a:rPr>
              <a:t>developing  </a:t>
            </a:r>
            <a:r>
              <a:rPr sz="1300" spc="-10" dirty="0">
                <a:latin typeface="Carlito"/>
                <a:cs typeface="Carlito"/>
              </a:rPr>
              <a:t>sustainable yet </a:t>
            </a:r>
            <a:r>
              <a:rPr sz="1300" spc="-5" dirty="0">
                <a:latin typeface="Carlito"/>
                <a:cs typeface="Carlito"/>
              </a:rPr>
              <a:t>economically viable farming, he </a:t>
            </a:r>
            <a:r>
              <a:rPr sz="1300" spc="-10" dirty="0">
                <a:latin typeface="Carlito"/>
                <a:cs typeface="Carlito"/>
              </a:rPr>
              <a:t>cofounded</a:t>
            </a:r>
            <a:r>
              <a:rPr sz="1300" spc="165" dirty="0">
                <a:latin typeface="Carlito"/>
                <a:cs typeface="Carlito"/>
              </a:rPr>
              <a:t> </a:t>
            </a:r>
            <a:r>
              <a:rPr sz="1300" spc="-5" dirty="0" err="1">
                <a:latin typeface="Carlito"/>
                <a:cs typeface="Carlito"/>
              </a:rPr>
              <a:t>Hosachiguru</a:t>
            </a:r>
            <a:endParaRPr sz="1300" dirty="0">
              <a:latin typeface="Carlito"/>
              <a:cs typeface="Carlito"/>
            </a:endParaRPr>
          </a:p>
          <a:p>
            <a:pPr>
              <a:lnSpc>
                <a:spcPct val="100000"/>
              </a:lnSpc>
              <a:spcBef>
                <a:spcPts val="40"/>
              </a:spcBef>
            </a:pPr>
            <a:endParaRPr sz="1300" dirty="0">
              <a:latin typeface="Carlito"/>
              <a:cs typeface="Carlito"/>
            </a:endParaRPr>
          </a:p>
          <a:p>
            <a:pPr marL="22225">
              <a:lnSpc>
                <a:spcPct val="100000"/>
              </a:lnSpc>
              <a:spcBef>
                <a:spcPts val="10"/>
              </a:spcBef>
            </a:pPr>
            <a:endParaRPr sz="1300" dirty="0">
              <a:latin typeface="Arial"/>
              <a:cs typeface="Arial"/>
            </a:endParaRPr>
          </a:p>
        </p:txBody>
      </p:sp>
      <p:sp>
        <p:nvSpPr>
          <p:cNvPr id="4" name="object 4"/>
          <p:cNvSpPr/>
          <p:nvPr/>
        </p:nvSpPr>
        <p:spPr>
          <a:xfrm>
            <a:off x="76200" y="152400"/>
            <a:ext cx="533400" cy="533400"/>
          </a:xfrm>
          <a:custGeom>
            <a:avLst/>
            <a:gdLst/>
            <a:ahLst/>
            <a:cxnLst/>
            <a:rect l="l" t="t" r="r" b="b"/>
            <a:pathLst>
              <a:path w="533400" h="533400">
                <a:moveTo>
                  <a:pt x="266700" y="0"/>
                </a:moveTo>
                <a:lnTo>
                  <a:pt x="218760" y="4296"/>
                </a:lnTo>
                <a:lnTo>
                  <a:pt x="173639" y="16682"/>
                </a:lnTo>
                <a:lnTo>
                  <a:pt x="132091" y="36406"/>
                </a:lnTo>
                <a:lnTo>
                  <a:pt x="94868" y="62716"/>
                </a:lnTo>
                <a:lnTo>
                  <a:pt x="62724" y="94858"/>
                </a:lnTo>
                <a:lnTo>
                  <a:pt x="36412" y="132079"/>
                </a:lnTo>
                <a:lnTo>
                  <a:pt x="16685" y="173629"/>
                </a:lnTo>
                <a:lnTo>
                  <a:pt x="4296" y="218753"/>
                </a:lnTo>
                <a:lnTo>
                  <a:pt x="0" y="266700"/>
                </a:lnTo>
                <a:lnTo>
                  <a:pt x="4296" y="314646"/>
                </a:lnTo>
                <a:lnTo>
                  <a:pt x="16685" y="359770"/>
                </a:lnTo>
                <a:lnTo>
                  <a:pt x="36412" y="401320"/>
                </a:lnTo>
                <a:lnTo>
                  <a:pt x="62724" y="438541"/>
                </a:lnTo>
                <a:lnTo>
                  <a:pt x="94868" y="470683"/>
                </a:lnTo>
                <a:lnTo>
                  <a:pt x="132091" y="496993"/>
                </a:lnTo>
                <a:lnTo>
                  <a:pt x="173639" y="516717"/>
                </a:lnTo>
                <a:lnTo>
                  <a:pt x="218760" y="529103"/>
                </a:lnTo>
                <a:lnTo>
                  <a:pt x="266700" y="533400"/>
                </a:lnTo>
                <a:lnTo>
                  <a:pt x="314639" y="529103"/>
                </a:lnTo>
                <a:lnTo>
                  <a:pt x="359760" y="516717"/>
                </a:lnTo>
                <a:lnTo>
                  <a:pt x="401308" y="496993"/>
                </a:lnTo>
                <a:lnTo>
                  <a:pt x="438531" y="470683"/>
                </a:lnTo>
                <a:lnTo>
                  <a:pt x="470675" y="438541"/>
                </a:lnTo>
                <a:lnTo>
                  <a:pt x="496987" y="401319"/>
                </a:lnTo>
                <a:lnTo>
                  <a:pt x="516714" y="359770"/>
                </a:lnTo>
                <a:lnTo>
                  <a:pt x="529103" y="314646"/>
                </a:lnTo>
                <a:lnTo>
                  <a:pt x="533400" y="266700"/>
                </a:lnTo>
                <a:lnTo>
                  <a:pt x="529103" y="218753"/>
                </a:lnTo>
                <a:lnTo>
                  <a:pt x="516714" y="173629"/>
                </a:lnTo>
                <a:lnTo>
                  <a:pt x="496987" y="132079"/>
                </a:lnTo>
                <a:lnTo>
                  <a:pt x="470675" y="94858"/>
                </a:lnTo>
                <a:lnTo>
                  <a:pt x="438531" y="62716"/>
                </a:lnTo>
                <a:lnTo>
                  <a:pt x="401308" y="36406"/>
                </a:lnTo>
                <a:lnTo>
                  <a:pt x="359760" y="16682"/>
                </a:lnTo>
                <a:lnTo>
                  <a:pt x="314639" y="4296"/>
                </a:lnTo>
                <a:lnTo>
                  <a:pt x="266700" y="0"/>
                </a:lnTo>
                <a:close/>
              </a:path>
            </a:pathLst>
          </a:custGeom>
          <a:solidFill>
            <a:srgbClr val="FFC000"/>
          </a:solidFill>
        </p:spPr>
        <p:txBody>
          <a:bodyPr wrap="square" lIns="0" tIns="0" rIns="0" bIns="0" rtlCol="0"/>
          <a:lstStyle/>
          <a:p>
            <a:endParaRPr/>
          </a:p>
        </p:txBody>
      </p:sp>
      <p:sp>
        <p:nvSpPr>
          <p:cNvPr id="5" name="object 5"/>
          <p:cNvSpPr txBox="1"/>
          <p:nvPr/>
        </p:nvSpPr>
        <p:spPr>
          <a:xfrm>
            <a:off x="259486" y="256158"/>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1</a:t>
            </a:r>
            <a:endParaRPr sz="2000">
              <a:latin typeface="Arial"/>
              <a:cs typeface="Arial"/>
            </a:endParaRPr>
          </a:p>
        </p:txBody>
      </p:sp>
      <p:sp>
        <p:nvSpPr>
          <p:cNvPr id="6" name="object 6"/>
          <p:cNvSpPr/>
          <p:nvPr/>
        </p:nvSpPr>
        <p:spPr>
          <a:xfrm>
            <a:off x="228600" y="1065275"/>
            <a:ext cx="1193292" cy="117652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85928" y="3896867"/>
            <a:ext cx="1235964" cy="12359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16408" y="2482595"/>
            <a:ext cx="1217676" cy="1188720"/>
          </a:xfrm>
          <a:prstGeom prst="rect">
            <a:avLst/>
          </a:prstGeom>
          <a:blipFill>
            <a:blip r:embed="rId4" cstate="print"/>
            <a:stretch>
              <a:fillRect/>
            </a:stretch>
          </a:blipFill>
        </p:spPr>
        <p:txBody>
          <a:bodyPr wrap="square" lIns="0" tIns="0" rIns="0" bIns="0" rtlCol="0"/>
          <a:lstStyle/>
          <a:p>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86867"/>
            <a:ext cx="2133600" cy="10561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1223" y="1116583"/>
            <a:ext cx="8736330" cy="4668586"/>
          </a:xfrm>
          <a:prstGeom prst="rect">
            <a:avLst/>
          </a:prstGeom>
        </p:spPr>
        <p:txBody>
          <a:bodyPr vert="horz" wrap="square" lIns="0" tIns="13335" rIns="0" bIns="0" rtlCol="0">
            <a:spAutoFit/>
          </a:bodyPr>
          <a:lstStyle/>
          <a:p>
            <a:pPr marL="73660">
              <a:lnSpc>
                <a:spcPct val="100000"/>
              </a:lnSpc>
              <a:spcBef>
                <a:spcPts val="105"/>
              </a:spcBef>
            </a:pPr>
            <a:r>
              <a:rPr sz="1400" b="1" spc="-20" dirty="0">
                <a:solidFill>
                  <a:srgbClr val="669900"/>
                </a:solidFill>
                <a:latin typeface="Arial"/>
                <a:cs typeface="Arial"/>
              </a:rPr>
              <a:t>Mr. Ayyappa </a:t>
            </a:r>
            <a:r>
              <a:rPr sz="1400" b="1" dirty="0">
                <a:solidFill>
                  <a:srgbClr val="669900"/>
                </a:solidFill>
                <a:latin typeface="Arial"/>
                <a:cs typeface="Arial"/>
              </a:rPr>
              <a:t>Masagi, </a:t>
            </a:r>
            <a:r>
              <a:rPr sz="1400" b="1" spc="-5" dirty="0">
                <a:solidFill>
                  <a:srgbClr val="669900"/>
                </a:solidFill>
                <a:latin typeface="Arial"/>
                <a:cs typeface="Arial"/>
              </a:rPr>
              <a:t>Nominated </a:t>
            </a:r>
            <a:r>
              <a:rPr sz="1400" b="1" spc="-10" dirty="0">
                <a:solidFill>
                  <a:srgbClr val="669900"/>
                </a:solidFill>
                <a:latin typeface="Arial"/>
                <a:cs typeface="Arial"/>
              </a:rPr>
              <a:t>Director, </a:t>
            </a:r>
            <a:r>
              <a:rPr sz="1400" b="1" spc="-5" dirty="0">
                <a:solidFill>
                  <a:srgbClr val="669900"/>
                </a:solidFill>
                <a:latin typeface="Arial"/>
                <a:cs typeface="Arial"/>
              </a:rPr>
              <a:t>Rain </a:t>
            </a:r>
            <a:r>
              <a:rPr sz="1400" b="1" spc="-10" dirty="0">
                <a:solidFill>
                  <a:srgbClr val="669900"/>
                </a:solidFill>
                <a:latin typeface="Arial"/>
                <a:cs typeface="Arial"/>
              </a:rPr>
              <a:t>Water</a:t>
            </a:r>
            <a:r>
              <a:rPr sz="1400" b="1" spc="-140" dirty="0">
                <a:solidFill>
                  <a:srgbClr val="669900"/>
                </a:solidFill>
                <a:latin typeface="Arial"/>
                <a:cs typeface="Arial"/>
              </a:rPr>
              <a:t> </a:t>
            </a:r>
            <a:r>
              <a:rPr sz="1400" b="1" spc="-5" dirty="0">
                <a:solidFill>
                  <a:srgbClr val="669900"/>
                </a:solidFill>
                <a:latin typeface="Arial"/>
                <a:cs typeface="Arial"/>
              </a:rPr>
              <a:t>Harvesting</a:t>
            </a:r>
            <a:endParaRPr sz="1400" dirty="0">
              <a:latin typeface="Arial"/>
              <a:cs typeface="Arial"/>
            </a:endParaRPr>
          </a:p>
          <a:p>
            <a:pPr marL="188595" marR="401955" indent="-140335">
              <a:lnSpc>
                <a:spcPct val="100000"/>
              </a:lnSpc>
              <a:spcBef>
                <a:spcPts val="215"/>
              </a:spcBef>
              <a:buSzPct val="119230"/>
              <a:buFont typeface="Arial"/>
              <a:buChar char="•"/>
              <a:tabLst>
                <a:tab pos="189230" algn="l"/>
              </a:tabLst>
            </a:pPr>
            <a:r>
              <a:rPr sz="1300" spc="-10" dirty="0">
                <a:latin typeface="Carlito"/>
                <a:cs typeface="Carlito"/>
              </a:rPr>
              <a:t>Recognized by </a:t>
            </a:r>
            <a:r>
              <a:rPr sz="1300" spc="-15" dirty="0">
                <a:latin typeface="Carlito"/>
                <a:cs typeface="Carlito"/>
              </a:rPr>
              <a:t>Oxfam </a:t>
            </a:r>
            <a:r>
              <a:rPr sz="1300" spc="-5" dirty="0">
                <a:latin typeface="Carlito"/>
                <a:cs typeface="Carlito"/>
              </a:rPr>
              <a:t>and </a:t>
            </a:r>
            <a:r>
              <a:rPr sz="1300" spc="-15" dirty="0">
                <a:latin typeface="Carlito"/>
                <a:cs typeface="Carlito"/>
              </a:rPr>
              <a:t>Ashoka </a:t>
            </a:r>
            <a:r>
              <a:rPr sz="1300" spc="-10" dirty="0">
                <a:latin typeface="Carlito"/>
                <a:cs typeface="Carlito"/>
              </a:rPr>
              <a:t>Innovators, developed innovative </a:t>
            </a:r>
            <a:r>
              <a:rPr sz="1300" spc="-5" dirty="0">
                <a:latin typeface="Carlito"/>
                <a:cs typeface="Carlito"/>
              </a:rPr>
              <a:t>technologies </a:t>
            </a:r>
            <a:r>
              <a:rPr sz="1300" spc="-15" dirty="0">
                <a:latin typeface="Carlito"/>
                <a:cs typeface="Carlito"/>
              </a:rPr>
              <a:t>for </a:t>
            </a:r>
            <a:r>
              <a:rPr sz="1300" spc="-5" dirty="0">
                <a:latin typeface="Carlito"/>
                <a:cs typeface="Carlito"/>
              </a:rPr>
              <a:t>irrigation , urban and </a:t>
            </a:r>
            <a:r>
              <a:rPr sz="1300" spc="-10" dirty="0">
                <a:latin typeface="Carlito"/>
                <a:cs typeface="Carlito"/>
              </a:rPr>
              <a:t>rural </a:t>
            </a:r>
            <a:r>
              <a:rPr sz="1300" spc="-15" dirty="0">
                <a:latin typeface="Carlito"/>
                <a:cs typeface="Carlito"/>
              </a:rPr>
              <a:t>rainwater  </a:t>
            </a:r>
            <a:r>
              <a:rPr sz="1300" spc="-5" dirty="0">
                <a:latin typeface="Carlito"/>
                <a:cs typeface="Carlito"/>
              </a:rPr>
              <a:t>harvesting; </a:t>
            </a:r>
            <a:r>
              <a:rPr sz="1300" spc="-10" dirty="0">
                <a:latin typeface="Carlito"/>
                <a:cs typeface="Carlito"/>
              </a:rPr>
              <a:t>bore-well </a:t>
            </a:r>
            <a:r>
              <a:rPr sz="1300" spc="-5" dirty="0">
                <a:latin typeface="Carlito"/>
                <a:cs typeface="Carlito"/>
              </a:rPr>
              <a:t>recharging; </a:t>
            </a:r>
            <a:r>
              <a:rPr sz="1300" spc="-10" dirty="0">
                <a:latin typeface="Carlito"/>
                <a:cs typeface="Carlito"/>
              </a:rPr>
              <a:t>subsoil </a:t>
            </a:r>
            <a:r>
              <a:rPr sz="1300" spc="-5" dirty="0">
                <a:latin typeface="Carlito"/>
                <a:cs typeface="Carlito"/>
              </a:rPr>
              <a:t>recharging; </a:t>
            </a:r>
            <a:r>
              <a:rPr sz="1300" spc="-10" dirty="0">
                <a:latin typeface="Carlito"/>
                <a:cs typeface="Carlito"/>
              </a:rPr>
              <a:t>stream-water </a:t>
            </a:r>
            <a:r>
              <a:rPr sz="1300" spc="-5" dirty="0">
                <a:latin typeface="Carlito"/>
                <a:cs typeface="Carlito"/>
              </a:rPr>
              <a:t>harvesting; </a:t>
            </a:r>
            <a:r>
              <a:rPr sz="1300" spc="-10" dirty="0">
                <a:latin typeface="Carlito"/>
                <a:cs typeface="Carlito"/>
              </a:rPr>
              <a:t>groundwater </a:t>
            </a:r>
            <a:r>
              <a:rPr sz="1300" spc="-5" dirty="0">
                <a:latin typeface="Carlito"/>
                <a:cs typeface="Carlito"/>
              </a:rPr>
              <a:t>recharging; non-irrigational  agriculture; and the recycling of used</a:t>
            </a:r>
            <a:r>
              <a:rPr sz="1300" spc="70" dirty="0">
                <a:latin typeface="Carlito"/>
                <a:cs typeface="Carlito"/>
              </a:rPr>
              <a:t> </a:t>
            </a:r>
            <a:r>
              <a:rPr sz="1300" spc="-35" dirty="0">
                <a:latin typeface="Carlito"/>
                <a:cs typeface="Carlito"/>
              </a:rPr>
              <a:t>water.</a:t>
            </a:r>
            <a:endParaRPr sz="1300" dirty="0">
              <a:latin typeface="Carlito"/>
              <a:cs typeface="Carlito"/>
            </a:endParaRPr>
          </a:p>
          <a:p>
            <a:pPr marL="188595" marR="429259" indent="-140335">
              <a:lnSpc>
                <a:spcPct val="100000"/>
              </a:lnSpc>
              <a:spcBef>
                <a:spcPts val="5"/>
              </a:spcBef>
              <a:buSzPct val="119230"/>
              <a:buFont typeface="Arial"/>
              <a:buChar char="•"/>
              <a:tabLst>
                <a:tab pos="189230" algn="l"/>
              </a:tabLst>
            </a:pPr>
            <a:r>
              <a:rPr sz="1300" spc="-5" dirty="0">
                <a:latin typeface="Carlito"/>
                <a:cs typeface="Carlito"/>
              </a:rPr>
              <a:t>Founded an </a:t>
            </a:r>
            <a:r>
              <a:rPr sz="1300" spc="-10" dirty="0">
                <a:latin typeface="Carlito"/>
                <a:cs typeface="Carlito"/>
              </a:rPr>
              <a:t>NGO, </a:t>
            </a:r>
            <a:r>
              <a:rPr sz="1300" spc="-20" dirty="0">
                <a:latin typeface="Carlito"/>
                <a:cs typeface="Carlito"/>
              </a:rPr>
              <a:t>Water </a:t>
            </a:r>
            <a:r>
              <a:rPr sz="1300" spc="-10" dirty="0">
                <a:latin typeface="Carlito"/>
                <a:cs typeface="Carlito"/>
              </a:rPr>
              <a:t>Literacy </a:t>
            </a:r>
            <a:r>
              <a:rPr sz="1300" spc="-5" dirty="0">
                <a:latin typeface="Carlito"/>
                <a:cs typeface="Carlito"/>
              </a:rPr>
              <a:t>Foundation in </a:t>
            </a:r>
            <a:r>
              <a:rPr sz="1300" dirty="0">
                <a:latin typeface="Carlito"/>
                <a:cs typeface="Carlito"/>
              </a:rPr>
              <a:t>2005. </a:t>
            </a:r>
            <a:r>
              <a:rPr sz="1300" spc="-50" dirty="0">
                <a:latin typeface="Carlito"/>
                <a:cs typeface="Carlito"/>
              </a:rPr>
              <a:t>Mr. </a:t>
            </a:r>
            <a:r>
              <a:rPr sz="1300" spc="-5" dirty="0">
                <a:latin typeface="Carlito"/>
                <a:cs typeface="Carlito"/>
              </a:rPr>
              <a:t>Masagi is also a frequent guest </a:t>
            </a:r>
            <a:r>
              <a:rPr sz="1300" spc="-10" dirty="0">
                <a:latin typeface="Carlito"/>
                <a:cs typeface="Carlito"/>
              </a:rPr>
              <a:t>speaker </a:t>
            </a:r>
            <a:r>
              <a:rPr sz="1300" spc="-5" dirty="0">
                <a:latin typeface="Carlito"/>
                <a:cs typeface="Carlito"/>
              </a:rPr>
              <a:t>in all varieties of public  </a:t>
            </a:r>
            <a:r>
              <a:rPr sz="1300" spc="-10" dirty="0">
                <a:latin typeface="Carlito"/>
                <a:cs typeface="Carlito"/>
              </a:rPr>
              <a:t>settings. </a:t>
            </a:r>
            <a:r>
              <a:rPr sz="1300" spc="-5" dirty="0">
                <a:latin typeface="Carlito"/>
                <a:cs typeface="Carlito"/>
              </a:rPr>
              <a:t>He also published a book on </a:t>
            </a:r>
            <a:r>
              <a:rPr sz="1300" spc="-15" dirty="0">
                <a:latin typeface="Carlito"/>
                <a:cs typeface="Carlito"/>
              </a:rPr>
              <a:t>rainwater </a:t>
            </a:r>
            <a:r>
              <a:rPr sz="1300" spc="-5" dirty="0">
                <a:latin typeface="Carlito"/>
                <a:cs typeface="Carlito"/>
              </a:rPr>
              <a:t>harvesting </a:t>
            </a:r>
            <a:r>
              <a:rPr sz="1300" spc="-15" dirty="0">
                <a:latin typeface="Carlito"/>
                <a:cs typeface="Carlito"/>
              </a:rPr>
              <a:t>technology,</a:t>
            </a:r>
            <a:r>
              <a:rPr sz="1300" spc="-5" dirty="0">
                <a:latin typeface="Carlito"/>
                <a:cs typeface="Carlito"/>
              </a:rPr>
              <a:t> </a:t>
            </a:r>
            <a:r>
              <a:rPr sz="1300" dirty="0">
                <a:latin typeface="Carlito"/>
                <a:cs typeface="Carlito"/>
              </a:rPr>
              <a:t>Nela-Jala-Jana.</a:t>
            </a:r>
          </a:p>
          <a:p>
            <a:pPr>
              <a:lnSpc>
                <a:spcPct val="100000"/>
              </a:lnSpc>
              <a:spcBef>
                <a:spcPts val="55"/>
              </a:spcBef>
              <a:buFont typeface="Arial"/>
              <a:buChar char="•"/>
            </a:pPr>
            <a:endParaRPr sz="1450" dirty="0">
              <a:latin typeface="Carlito"/>
              <a:cs typeface="Carlito"/>
            </a:endParaRPr>
          </a:p>
          <a:p>
            <a:pPr marL="38735">
              <a:lnSpc>
                <a:spcPct val="100000"/>
              </a:lnSpc>
            </a:pPr>
            <a:r>
              <a:rPr sz="1400" b="1" spc="-15" dirty="0">
                <a:solidFill>
                  <a:srgbClr val="669900"/>
                </a:solidFill>
                <a:latin typeface="Arial"/>
                <a:cs typeface="Arial"/>
              </a:rPr>
              <a:t>Dr.Venugopal </a:t>
            </a:r>
            <a:r>
              <a:rPr sz="1400" b="1" spc="-30" dirty="0">
                <a:solidFill>
                  <a:srgbClr val="669900"/>
                </a:solidFill>
                <a:latin typeface="Arial"/>
                <a:cs typeface="Arial"/>
              </a:rPr>
              <a:t>Reddy, </a:t>
            </a:r>
            <a:r>
              <a:rPr sz="1400" b="1" spc="-5" dirty="0">
                <a:solidFill>
                  <a:srgbClr val="669900"/>
                </a:solidFill>
                <a:latin typeface="Arial"/>
                <a:cs typeface="Arial"/>
              </a:rPr>
              <a:t>Nominated Director and </a:t>
            </a:r>
            <a:r>
              <a:rPr sz="1400" b="1" spc="-20" dirty="0">
                <a:solidFill>
                  <a:srgbClr val="669900"/>
                </a:solidFill>
                <a:latin typeface="Arial"/>
                <a:cs typeface="Arial"/>
              </a:rPr>
              <a:t>Advisor,</a:t>
            </a:r>
            <a:r>
              <a:rPr sz="1400" b="1" spc="-65" dirty="0">
                <a:solidFill>
                  <a:srgbClr val="669900"/>
                </a:solidFill>
                <a:latin typeface="Arial"/>
                <a:cs typeface="Arial"/>
              </a:rPr>
              <a:t> </a:t>
            </a:r>
            <a:r>
              <a:rPr sz="1400" b="1" spc="-5" dirty="0">
                <a:solidFill>
                  <a:srgbClr val="669900"/>
                </a:solidFill>
                <a:latin typeface="Arial"/>
                <a:cs typeface="Arial"/>
              </a:rPr>
              <a:t>Pomegranate</a:t>
            </a:r>
            <a:endParaRPr sz="1400" dirty="0">
              <a:latin typeface="Arial"/>
              <a:cs typeface="Arial"/>
            </a:endParaRPr>
          </a:p>
          <a:p>
            <a:pPr marL="152400" marR="154940" indent="-140335">
              <a:lnSpc>
                <a:spcPct val="100000"/>
              </a:lnSpc>
              <a:spcBef>
                <a:spcPts val="615"/>
              </a:spcBef>
              <a:buSzPct val="119230"/>
              <a:buFont typeface="Arial"/>
              <a:buChar char="•"/>
              <a:tabLst>
                <a:tab pos="153035" algn="l"/>
              </a:tabLst>
            </a:pPr>
            <a:r>
              <a:rPr sz="1300" spc="-5" dirty="0">
                <a:latin typeface="Carlito"/>
                <a:cs typeface="Carlito"/>
              </a:rPr>
              <a:t>Expert in horticulture with deep expertise with fruit bearing plants such as </a:t>
            </a:r>
            <a:r>
              <a:rPr sz="1300" spc="-10" dirty="0">
                <a:latin typeface="Carlito"/>
                <a:cs typeface="Carlito"/>
              </a:rPr>
              <a:t>pomegranate, </a:t>
            </a:r>
            <a:r>
              <a:rPr sz="1300" spc="-5" dirty="0">
                <a:latin typeface="Carlito"/>
                <a:cs typeface="Carlito"/>
              </a:rPr>
              <a:t>grapes and </a:t>
            </a:r>
            <a:r>
              <a:rPr sz="1300" spc="-10" dirty="0">
                <a:latin typeface="Carlito"/>
                <a:cs typeface="Carlito"/>
              </a:rPr>
              <a:t>papaya. </a:t>
            </a:r>
            <a:r>
              <a:rPr sz="1300" spc="-5" dirty="0">
                <a:latin typeface="Carlito"/>
                <a:cs typeface="Carlito"/>
              </a:rPr>
              <a:t>A </a:t>
            </a:r>
            <a:r>
              <a:rPr sz="1300" spc="-10" dirty="0">
                <a:latin typeface="Carlito"/>
                <a:cs typeface="Carlito"/>
              </a:rPr>
              <a:t>scientist </a:t>
            </a:r>
            <a:r>
              <a:rPr sz="1300" spc="-5" dirty="0">
                <a:latin typeface="Carlito"/>
                <a:cs typeface="Carlito"/>
              </a:rPr>
              <a:t>of 15  </a:t>
            </a:r>
            <a:r>
              <a:rPr sz="1300" spc="-10" dirty="0">
                <a:latin typeface="Carlito"/>
                <a:cs typeface="Carlito"/>
              </a:rPr>
              <a:t>years </a:t>
            </a:r>
            <a:r>
              <a:rPr sz="1300" spc="-5" dirty="0">
                <a:latin typeface="Carlito"/>
                <a:cs typeface="Carlito"/>
              </a:rPr>
              <a:t>experience in horticulture in India, he hails </a:t>
            </a:r>
            <a:r>
              <a:rPr sz="1300" spc="-10" dirty="0">
                <a:latin typeface="Carlito"/>
                <a:cs typeface="Carlito"/>
              </a:rPr>
              <a:t>from </a:t>
            </a:r>
            <a:r>
              <a:rPr sz="1300" spc="-5" dirty="0">
                <a:latin typeface="Carlito"/>
                <a:cs typeface="Carlito"/>
              </a:rPr>
              <a:t>a </a:t>
            </a:r>
            <a:r>
              <a:rPr sz="1300" spc="-10" dirty="0">
                <a:latin typeface="Carlito"/>
                <a:cs typeface="Carlito"/>
              </a:rPr>
              <a:t>family </a:t>
            </a:r>
            <a:r>
              <a:rPr sz="1300" spc="-5" dirty="0">
                <a:latin typeface="Carlito"/>
                <a:cs typeface="Carlito"/>
              </a:rPr>
              <a:t>that</a:t>
            </a:r>
            <a:r>
              <a:rPr sz="1300" spc="55" dirty="0">
                <a:latin typeface="Carlito"/>
                <a:cs typeface="Carlito"/>
              </a:rPr>
              <a:t> </a:t>
            </a:r>
            <a:r>
              <a:rPr sz="1300" spc="-5" dirty="0">
                <a:latin typeface="Carlito"/>
                <a:cs typeface="Carlito"/>
              </a:rPr>
              <a:t>has been </a:t>
            </a:r>
            <a:r>
              <a:rPr sz="1300" spc="-10" dirty="0">
                <a:latin typeface="Carlito"/>
                <a:cs typeface="Carlito"/>
              </a:rPr>
              <a:t>into </a:t>
            </a:r>
            <a:r>
              <a:rPr sz="1300" spc="-5" dirty="0">
                <a:latin typeface="Carlito"/>
                <a:cs typeface="Carlito"/>
              </a:rPr>
              <a:t>farming </a:t>
            </a:r>
            <a:r>
              <a:rPr sz="1300" spc="-15" dirty="0">
                <a:latin typeface="Carlito"/>
                <a:cs typeface="Carlito"/>
              </a:rPr>
              <a:t>for </a:t>
            </a:r>
            <a:r>
              <a:rPr sz="1300" spc="-10" dirty="0">
                <a:latin typeface="Carlito"/>
                <a:cs typeface="Carlito"/>
              </a:rPr>
              <a:t>generations.</a:t>
            </a:r>
            <a:endParaRPr sz="1300" dirty="0">
              <a:latin typeface="Carlito"/>
              <a:cs typeface="Carlito"/>
            </a:endParaRPr>
          </a:p>
          <a:p>
            <a:pPr marL="152400" marR="5080" indent="-140335">
              <a:lnSpc>
                <a:spcPct val="100000"/>
              </a:lnSpc>
              <a:buSzPct val="119230"/>
              <a:buFont typeface="Arial"/>
              <a:buChar char="•"/>
              <a:tabLst>
                <a:tab pos="153035" algn="l"/>
              </a:tabLst>
            </a:pPr>
            <a:r>
              <a:rPr sz="1300" spc="-5" dirty="0">
                <a:latin typeface="Carlito"/>
                <a:cs typeface="Carlito"/>
              </a:rPr>
              <a:t>A highly </a:t>
            </a:r>
            <a:r>
              <a:rPr sz="1300" spc="-10" dirty="0">
                <a:latin typeface="Carlito"/>
                <a:cs typeface="Carlito"/>
              </a:rPr>
              <a:t>sought after </a:t>
            </a:r>
            <a:r>
              <a:rPr sz="1300" spc="-5" dirty="0">
                <a:latin typeface="Carlito"/>
                <a:cs typeface="Carlito"/>
              </a:rPr>
              <a:t>scientific agricultural advisor </a:t>
            </a:r>
            <a:r>
              <a:rPr sz="1300" spc="-10" dirty="0">
                <a:latin typeface="Carlito"/>
                <a:cs typeface="Carlito"/>
              </a:rPr>
              <a:t>to several </a:t>
            </a:r>
            <a:r>
              <a:rPr sz="1300" spc="-15" dirty="0">
                <a:latin typeface="Carlito"/>
                <a:cs typeface="Carlito"/>
              </a:rPr>
              <a:t>state </a:t>
            </a:r>
            <a:r>
              <a:rPr sz="1300" spc="-5" dirty="0">
                <a:latin typeface="Carlito"/>
                <a:cs typeface="Carlito"/>
              </a:rPr>
              <a:t>govts., </a:t>
            </a:r>
            <a:r>
              <a:rPr sz="1300" spc="-15" dirty="0">
                <a:latin typeface="Carlito"/>
                <a:cs typeface="Carlito"/>
              </a:rPr>
              <a:t>forest </a:t>
            </a:r>
            <a:r>
              <a:rPr sz="1300" spc="-5" dirty="0">
                <a:latin typeface="Carlito"/>
                <a:cs typeface="Carlito"/>
              </a:rPr>
              <a:t>depts, </a:t>
            </a:r>
            <a:r>
              <a:rPr sz="1300" spc="-10" dirty="0">
                <a:latin typeface="Carlito"/>
                <a:cs typeface="Carlito"/>
              </a:rPr>
              <a:t>farmers </a:t>
            </a:r>
            <a:r>
              <a:rPr sz="1300" spc="-5" dirty="0">
                <a:latin typeface="Carlito"/>
                <a:cs typeface="Carlito"/>
              </a:rPr>
              <a:t>as </a:t>
            </a:r>
            <a:r>
              <a:rPr sz="1300" spc="-10" dirty="0">
                <a:latin typeface="Carlito"/>
                <a:cs typeface="Carlito"/>
              </a:rPr>
              <a:t>well </a:t>
            </a:r>
            <a:r>
              <a:rPr sz="1300" spc="-5" dirty="0">
                <a:latin typeface="Carlito"/>
                <a:cs typeface="Carlito"/>
              </a:rPr>
              <a:t>as </a:t>
            </a:r>
            <a:r>
              <a:rPr sz="1300" spc="-10" dirty="0">
                <a:latin typeface="Carlito"/>
                <a:cs typeface="Carlito"/>
              </a:rPr>
              <a:t>corporates </a:t>
            </a:r>
            <a:r>
              <a:rPr sz="1300" spc="-5" dirty="0">
                <a:latin typeface="Carlito"/>
                <a:cs typeface="Carlito"/>
              </a:rPr>
              <a:t>in India. </a:t>
            </a:r>
            <a:r>
              <a:rPr sz="1300" spc="-10" dirty="0">
                <a:latin typeface="Carlito"/>
                <a:cs typeface="Carlito"/>
              </a:rPr>
              <a:t>He  </a:t>
            </a:r>
            <a:r>
              <a:rPr sz="1300" spc="-5" dirty="0">
                <a:latin typeface="Carlito"/>
                <a:cs typeface="Carlito"/>
              </a:rPr>
              <a:t>is also assisting and </a:t>
            </a:r>
            <a:r>
              <a:rPr sz="1300" spc="-10" dirty="0">
                <a:latin typeface="Carlito"/>
                <a:cs typeface="Carlito"/>
              </a:rPr>
              <a:t>providing </a:t>
            </a:r>
            <a:r>
              <a:rPr sz="1300" spc="-5" dirty="0">
                <a:latin typeface="Carlito"/>
                <a:cs typeface="Carlito"/>
              </a:rPr>
              <a:t>guidance on high productivity horticulture in </a:t>
            </a:r>
            <a:r>
              <a:rPr sz="1300" spc="-10" dirty="0">
                <a:latin typeface="Carlito"/>
                <a:cs typeface="Carlito"/>
              </a:rPr>
              <a:t>African</a:t>
            </a:r>
            <a:r>
              <a:rPr sz="1300" spc="270" dirty="0">
                <a:latin typeface="Carlito"/>
                <a:cs typeface="Carlito"/>
              </a:rPr>
              <a:t> </a:t>
            </a:r>
            <a:r>
              <a:rPr sz="1300" spc="-5" dirty="0">
                <a:latin typeface="Carlito"/>
                <a:cs typeface="Carlito"/>
              </a:rPr>
              <a:t>countries</a:t>
            </a:r>
            <a:endParaRPr sz="1300" dirty="0">
              <a:latin typeface="Carlito"/>
              <a:cs typeface="Carlito"/>
            </a:endParaRPr>
          </a:p>
          <a:p>
            <a:pPr>
              <a:lnSpc>
                <a:spcPct val="100000"/>
              </a:lnSpc>
              <a:spcBef>
                <a:spcPts val="5"/>
              </a:spcBef>
              <a:buFont typeface="Arial"/>
              <a:buChar char="•"/>
            </a:pPr>
            <a:endParaRPr sz="1500" dirty="0">
              <a:latin typeface="Carlito"/>
              <a:cs typeface="Carlito"/>
            </a:endParaRPr>
          </a:p>
          <a:p>
            <a:pPr marL="59055">
              <a:lnSpc>
                <a:spcPct val="100000"/>
              </a:lnSpc>
            </a:pPr>
            <a:r>
              <a:rPr sz="1400" b="1" spc="-25" dirty="0">
                <a:solidFill>
                  <a:srgbClr val="669900"/>
                </a:solidFill>
                <a:latin typeface="Arial"/>
                <a:cs typeface="Arial"/>
              </a:rPr>
              <a:t>Dr. </a:t>
            </a:r>
            <a:r>
              <a:rPr sz="1400" b="1" spc="-5" dirty="0">
                <a:solidFill>
                  <a:srgbClr val="669900"/>
                </a:solidFill>
                <a:latin typeface="Arial"/>
                <a:cs typeface="Arial"/>
              </a:rPr>
              <a:t>H.S. </a:t>
            </a:r>
            <a:r>
              <a:rPr sz="1400" b="1" spc="-10" dirty="0">
                <a:solidFill>
                  <a:srgbClr val="669900"/>
                </a:solidFill>
                <a:latin typeface="Arial"/>
                <a:cs typeface="Arial"/>
              </a:rPr>
              <a:t>Anantha </a:t>
            </a:r>
            <a:r>
              <a:rPr sz="1400" b="1" spc="-5" dirty="0">
                <a:solidFill>
                  <a:srgbClr val="669900"/>
                </a:solidFill>
                <a:latin typeface="Arial"/>
                <a:cs typeface="Arial"/>
              </a:rPr>
              <a:t>Padmanabha, </a:t>
            </a:r>
            <a:r>
              <a:rPr sz="1400" b="1" spc="-10" dirty="0">
                <a:solidFill>
                  <a:srgbClr val="669900"/>
                </a:solidFill>
                <a:latin typeface="Arial"/>
                <a:cs typeface="Arial"/>
              </a:rPr>
              <a:t>Advisor</a:t>
            </a:r>
            <a:r>
              <a:rPr sz="1400" b="1" spc="-65" dirty="0">
                <a:solidFill>
                  <a:srgbClr val="669900"/>
                </a:solidFill>
                <a:latin typeface="Arial"/>
                <a:cs typeface="Arial"/>
              </a:rPr>
              <a:t> </a:t>
            </a:r>
            <a:r>
              <a:rPr sz="1400" b="1" spc="-5" dirty="0">
                <a:solidFill>
                  <a:srgbClr val="669900"/>
                </a:solidFill>
                <a:latin typeface="Arial"/>
                <a:cs typeface="Arial"/>
              </a:rPr>
              <a:t>Sandalwood</a:t>
            </a:r>
            <a:endParaRPr sz="1400" dirty="0">
              <a:latin typeface="Arial"/>
              <a:cs typeface="Arial"/>
            </a:endParaRPr>
          </a:p>
          <a:p>
            <a:pPr marL="167640" marR="442595" indent="-140335">
              <a:lnSpc>
                <a:spcPct val="100000"/>
              </a:lnSpc>
              <a:spcBef>
                <a:spcPts val="254"/>
              </a:spcBef>
              <a:buSzPct val="119230"/>
              <a:buFont typeface="Arial"/>
              <a:buChar char="•"/>
              <a:tabLst>
                <a:tab pos="168275" algn="l"/>
              </a:tabLst>
            </a:pPr>
            <a:r>
              <a:rPr sz="1300" spc="-5" dirty="0">
                <a:latin typeface="Carlito"/>
                <a:cs typeface="Carlito"/>
              </a:rPr>
              <a:t>A </a:t>
            </a:r>
            <a:r>
              <a:rPr sz="1300" spc="-10" dirty="0">
                <a:latin typeface="Carlito"/>
                <a:cs typeface="Carlito"/>
              </a:rPr>
              <a:t>scientist </a:t>
            </a:r>
            <a:r>
              <a:rPr sz="1300" spc="-5" dirty="0">
                <a:latin typeface="Carlito"/>
                <a:cs typeface="Carlito"/>
              </a:rPr>
              <a:t>of 40 </a:t>
            </a:r>
            <a:r>
              <a:rPr sz="1300" spc="-10" dirty="0">
                <a:latin typeface="Carlito"/>
                <a:cs typeface="Carlito"/>
              </a:rPr>
              <a:t>years </a:t>
            </a:r>
            <a:r>
              <a:rPr sz="1300" spc="-5" dirty="0">
                <a:latin typeface="Carlito"/>
                <a:cs typeface="Carlito"/>
              </a:rPr>
              <a:t>experience in </a:t>
            </a:r>
            <a:r>
              <a:rPr sz="1300" spc="-10" dirty="0">
                <a:latin typeface="Carlito"/>
                <a:cs typeface="Carlito"/>
              </a:rPr>
              <a:t>forestry </a:t>
            </a:r>
            <a:r>
              <a:rPr sz="1300" spc="-5" dirty="0">
                <a:latin typeface="Carlito"/>
                <a:cs typeface="Carlito"/>
              </a:rPr>
              <a:t>in India, he </a:t>
            </a:r>
            <a:r>
              <a:rPr sz="1300" spc="-15" dirty="0">
                <a:latin typeface="Carlito"/>
                <a:cs typeface="Carlito"/>
              </a:rPr>
              <a:t>worked </a:t>
            </a:r>
            <a:r>
              <a:rPr sz="1300" spc="-10" dirty="0">
                <a:latin typeface="Carlito"/>
                <a:cs typeface="Carlito"/>
              </a:rPr>
              <a:t>at </a:t>
            </a:r>
            <a:r>
              <a:rPr sz="1300" spc="-5" dirty="0">
                <a:latin typeface="Carlito"/>
                <a:cs typeface="Carlito"/>
              </a:rPr>
              <a:t>the </a:t>
            </a:r>
            <a:r>
              <a:rPr sz="1300" spc="-10" dirty="0">
                <a:latin typeface="Carlito"/>
                <a:cs typeface="Carlito"/>
              </a:rPr>
              <a:t>IWST </a:t>
            </a:r>
            <a:r>
              <a:rPr sz="1300" spc="-5" dirty="0">
                <a:latin typeface="Carlito"/>
                <a:cs typeface="Carlito"/>
              </a:rPr>
              <a:t>(India) where he </a:t>
            </a:r>
            <a:r>
              <a:rPr sz="1300" spc="-10" dirty="0">
                <a:latin typeface="Carlito"/>
                <a:cs typeface="Carlito"/>
              </a:rPr>
              <a:t>was </a:t>
            </a:r>
            <a:r>
              <a:rPr sz="1300" spc="-5" dirty="0">
                <a:latin typeface="Carlito"/>
                <a:cs typeface="Carlito"/>
              </a:rPr>
              <a:t>responsible </a:t>
            </a:r>
            <a:r>
              <a:rPr sz="1300" spc="-15" dirty="0">
                <a:latin typeface="Carlito"/>
                <a:cs typeface="Carlito"/>
              </a:rPr>
              <a:t>for </a:t>
            </a:r>
            <a:r>
              <a:rPr sz="1300" spc="-5" dirty="0">
                <a:latin typeface="Carlito"/>
                <a:cs typeface="Carlito"/>
              </a:rPr>
              <a:t>guiding  </a:t>
            </a:r>
            <a:r>
              <a:rPr sz="1300" spc="-10" dirty="0">
                <a:latin typeface="Carlito"/>
                <a:cs typeface="Carlito"/>
              </a:rPr>
              <a:t>research projects </a:t>
            </a:r>
            <a:r>
              <a:rPr sz="1300" spc="-5" dirty="0">
                <a:latin typeface="Carlito"/>
                <a:cs typeface="Carlito"/>
              </a:rPr>
              <a:t>on </a:t>
            </a:r>
            <a:r>
              <a:rPr sz="1300" spc="-10" dirty="0">
                <a:latin typeface="Carlito"/>
                <a:cs typeface="Carlito"/>
              </a:rPr>
              <a:t>sandalwood </a:t>
            </a:r>
            <a:r>
              <a:rPr sz="1300" spc="-5" dirty="0">
                <a:latin typeface="Carlito"/>
                <a:cs typeface="Carlito"/>
              </a:rPr>
              <a:t>and other </a:t>
            </a:r>
            <a:r>
              <a:rPr sz="1300" spc="-10" dirty="0">
                <a:latin typeface="Carlito"/>
                <a:cs typeface="Carlito"/>
              </a:rPr>
              <a:t>forestry</a:t>
            </a:r>
            <a:r>
              <a:rPr sz="1300" spc="155" dirty="0">
                <a:latin typeface="Carlito"/>
                <a:cs typeface="Carlito"/>
              </a:rPr>
              <a:t> </a:t>
            </a:r>
            <a:r>
              <a:rPr sz="1300" spc="-5" dirty="0">
                <a:latin typeface="Carlito"/>
                <a:cs typeface="Carlito"/>
              </a:rPr>
              <a:t>species</a:t>
            </a:r>
            <a:endParaRPr sz="1300" dirty="0">
              <a:latin typeface="Carlito"/>
              <a:cs typeface="Carlito"/>
            </a:endParaRPr>
          </a:p>
          <a:p>
            <a:pPr marL="167640" indent="-140335">
              <a:lnSpc>
                <a:spcPct val="100000"/>
              </a:lnSpc>
              <a:buSzPct val="119230"/>
              <a:buFont typeface="Arial"/>
              <a:buChar char="•"/>
              <a:tabLst>
                <a:tab pos="168275" algn="l"/>
              </a:tabLst>
            </a:pPr>
            <a:r>
              <a:rPr sz="1300" spc="-10" dirty="0">
                <a:latin typeface="Carlito"/>
                <a:cs typeface="Carlito"/>
              </a:rPr>
              <a:t>Consultant</a:t>
            </a:r>
            <a:r>
              <a:rPr sz="1300" spc="30" dirty="0">
                <a:latin typeface="Carlito"/>
                <a:cs typeface="Carlito"/>
              </a:rPr>
              <a:t> </a:t>
            </a:r>
            <a:r>
              <a:rPr sz="1300" spc="-15" dirty="0">
                <a:latin typeface="Carlito"/>
                <a:cs typeface="Carlito"/>
              </a:rPr>
              <a:t>to</a:t>
            </a:r>
            <a:r>
              <a:rPr sz="1300" spc="25" dirty="0">
                <a:latin typeface="Carlito"/>
                <a:cs typeface="Carlito"/>
              </a:rPr>
              <a:t> </a:t>
            </a:r>
            <a:r>
              <a:rPr sz="1300" spc="-20" dirty="0">
                <a:latin typeface="Carlito"/>
                <a:cs typeface="Carlito"/>
              </a:rPr>
              <a:t>Tropical</a:t>
            </a:r>
            <a:r>
              <a:rPr sz="1300" spc="15" dirty="0">
                <a:latin typeface="Carlito"/>
                <a:cs typeface="Carlito"/>
              </a:rPr>
              <a:t> </a:t>
            </a:r>
            <a:r>
              <a:rPr sz="1300" spc="-5" dirty="0">
                <a:latin typeface="Carlito"/>
                <a:cs typeface="Carlito"/>
              </a:rPr>
              <a:t>Forestry</a:t>
            </a:r>
            <a:r>
              <a:rPr sz="1300" spc="5" dirty="0">
                <a:latin typeface="Carlito"/>
                <a:cs typeface="Carlito"/>
              </a:rPr>
              <a:t> </a:t>
            </a:r>
            <a:r>
              <a:rPr sz="1300" dirty="0">
                <a:latin typeface="Carlito"/>
                <a:cs typeface="Carlito"/>
              </a:rPr>
              <a:t>Services</a:t>
            </a:r>
            <a:r>
              <a:rPr sz="1300" spc="20" dirty="0">
                <a:latin typeface="Carlito"/>
                <a:cs typeface="Carlito"/>
              </a:rPr>
              <a:t> </a:t>
            </a:r>
            <a:r>
              <a:rPr sz="1300" spc="-15" dirty="0">
                <a:latin typeface="Carlito"/>
                <a:cs typeface="Carlito"/>
              </a:rPr>
              <a:t>Western</a:t>
            </a:r>
            <a:r>
              <a:rPr sz="1300" spc="25" dirty="0">
                <a:latin typeface="Carlito"/>
                <a:cs typeface="Carlito"/>
              </a:rPr>
              <a:t> </a:t>
            </a:r>
            <a:r>
              <a:rPr sz="1300" spc="-10" dirty="0">
                <a:latin typeface="Carlito"/>
                <a:cs typeface="Carlito"/>
              </a:rPr>
              <a:t>Australia,</a:t>
            </a:r>
            <a:r>
              <a:rPr sz="1300" spc="40" dirty="0">
                <a:latin typeface="Carlito"/>
                <a:cs typeface="Carlito"/>
              </a:rPr>
              <a:t> </a:t>
            </a:r>
            <a:r>
              <a:rPr sz="1300" spc="-10" dirty="0">
                <a:latin typeface="Carlito"/>
                <a:cs typeface="Carlito"/>
              </a:rPr>
              <a:t>Forest</a:t>
            </a:r>
            <a:r>
              <a:rPr sz="1300" spc="5" dirty="0">
                <a:latin typeface="Carlito"/>
                <a:cs typeface="Carlito"/>
              </a:rPr>
              <a:t> </a:t>
            </a:r>
            <a:r>
              <a:rPr sz="1300" spc="-10" dirty="0">
                <a:latin typeface="Carlito"/>
                <a:cs typeface="Carlito"/>
              </a:rPr>
              <a:t>Rewards,</a:t>
            </a:r>
            <a:r>
              <a:rPr sz="1300" spc="5" dirty="0">
                <a:latin typeface="Carlito"/>
                <a:cs typeface="Carlito"/>
              </a:rPr>
              <a:t> </a:t>
            </a:r>
            <a:r>
              <a:rPr sz="1300" spc="-15" dirty="0">
                <a:latin typeface="Carlito"/>
                <a:cs typeface="Carlito"/>
              </a:rPr>
              <a:t>Western</a:t>
            </a:r>
            <a:r>
              <a:rPr sz="1300" spc="35" dirty="0">
                <a:latin typeface="Carlito"/>
                <a:cs typeface="Carlito"/>
              </a:rPr>
              <a:t> </a:t>
            </a:r>
            <a:r>
              <a:rPr sz="1300" spc="-10" dirty="0">
                <a:latin typeface="Carlito"/>
                <a:cs typeface="Carlito"/>
              </a:rPr>
              <a:t>Australia,</a:t>
            </a:r>
            <a:r>
              <a:rPr sz="1300" spc="70" dirty="0">
                <a:latin typeface="Carlito"/>
                <a:cs typeface="Carlito"/>
              </a:rPr>
              <a:t> </a:t>
            </a:r>
            <a:r>
              <a:rPr sz="1300" spc="-5" dirty="0">
                <a:latin typeface="Carlito"/>
                <a:cs typeface="Carlito"/>
              </a:rPr>
              <a:t>Department</a:t>
            </a:r>
            <a:r>
              <a:rPr sz="1300" spc="45" dirty="0">
                <a:latin typeface="Carlito"/>
                <a:cs typeface="Carlito"/>
              </a:rPr>
              <a:t> </a:t>
            </a:r>
            <a:r>
              <a:rPr sz="1300" spc="-5" dirty="0">
                <a:latin typeface="Carlito"/>
                <a:cs typeface="Carlito"/>
              </a:rPr>
              <a:t>of</a:t>
            </a:r>
            <a:r>
              <a:rPr sz="1300" spc="10" dirty="0">
                <a:latin typeface="Carlito"/>
                <a:cs typeface="Carlito"/>
              </a:rPr>
              <a:t> </a:t>
            </a:r>
            <a:r>
              <a:rPr sz="1300" spc="-5" dirty="0">
                <a:latin typeface="Carlito"/>
                <a:cs typeface="Carlito"/>
              </a:rPr>
              <a:t>Conservation</a:t>
            </a:r>
            <a:r>
              <a:rPr sz="1300" spc="35" dirty="0">
                <a:latin typeface="Carlito"/>
                <a:cs typeface="Carlito"/>
              </a:rPr>
              <a:t> </a:t>
            </a:r>
            <a:r>
              <a:rPr sz="1300" spc="-5" dirty="0">
                <a:latin typeface="Carlito"/>
                <a:cs typeface="Carlito"/>
              </a:rPr>
              <a:t>and</a:t>
            </a:r>
            <a:endParaRPr sz="1300" dirty="0">
              <a:latin typeface="Carlito"/>
              <a:cs typeface="Carlito"/>
            </a:endParaRPr>
          </a:p>
          <a:p>
            <a:pPr marL="167640">
              <a:lnSpc>
                <a:spcPct val="100000"/>
              </a:lnSpc>
              <a:spcBef>
                <a:spcPts val="5"/>
              </a:spcBef>
            </a:pPr>
            <a:r>
              <a:rPr sz="1300" spc="-5" dirty="0">
                <a:latin typeface="Carlito"/>
                <a:cs typeface="Carlito"/>
              </a:rPr>
              <a:t>Land </a:t>
            </a:r>
            <a:r>
              <a:rPr sz="1300" spc="-10" dirty="0">
                <a:latin typeface="Carlito"/>
                <a:cs typeface="Carlito"/>
              </a:rPr>
              <a:t>Development </a:t>
            </a:r>
            <a:r>
              <a:rPr sz="1300" spc="-5" dirty="0">
                <a:latin typeface="Carlito"/>
                <a:cs typeface="Carlito"/>
              </a:rPr>
              <a:t>and </a:t>
            </a:r>
            <a:r>
              <a:rPr sz="1300" spc="-10" dirty="0">
                <a:latin typeface="Carlito"/>
                <a:cs typeface="Carlito"/>
              </a:rPr>
              <a:t>Forest Product </a:t>
            </a:r>
            <a:r>
              <a:rPr sz="1300" spc="-5" dirty="0">
                <a:latin typeface="Carlito"/>
                <a:cs typeface="Carlito"/>
              </a:rPr>
              <a:t>Commission, </a:t>
            </a:r>
            <a:r>
              <a:rPr sz="1300" spc="-15" dirty="0">
                <a:latin typeface="Carlito"/>
                <a:cs typeface="Carlito"/>
              </a:rPr>
              <a:t>Western </a:t>
            </a:r>
            <a:r>
              <a:rPr sz="1300" spc="-10" dirty="0">
                <a:latin typeface="Carlito"/>
                <a:cs typeface="Carlito"/>
              </a:rPr>
              <a:t>Australia</a:t>
            </a:r>
            <a:r>
              <a:rPr sz="1300" spc="245" dirty="0">
                <a:latin typeface="Carlito"/>
                <a:cs typeface="Carlito"/>
              </a:rPr>
              <a:t> </a:t>
            </a:r>
            <a:r>
              <a:rPr sz="1300" spc="-5" dirty="0">
                <a:latin typeface="Carlito"/>
                <a:cs typeface="Carlito"/>
              </a:rPr>
              <a:t>.</a:t>
            </a:r>
            <a:endParaRPr sz="1300" dirty="0">
              <a:latin typeface="Carlito"/>
              <a:cs typeface="Carlito"/>
            </a:endParaRPr>
          </a:p>
          <a:p>
            <a:pPr marL="167640" marR="61594" indent="-140335">
              <a:lnSpc>
                <a:spcPct val="100000"/>
              </a:lnSpc>
              <a:buSzPct val="119230"/>
              <a:buFont typeface="Arial"/>
              <a:buChar char="•"/>
              <a:tabLst>
                <a:tab pos="168275" algn="l"/>
              </a:tabLst>
            </a:pPr>
            <a:r>
              <a:rPr sz="1300" spc="-5" dirty="0">
                <a:latin typeface="Carlito"/>
                <a:cs typeface="Carlito"/>
              </a:rPr>
              <a:t>Co-authored </a:t>
            </a:r>
            <a:r>
              <a:rPr sz="1300" spc="-10" dirty="0">
                <a:latin typeface="Carlito"/>
                <a:cs typeface="Carlito"/>
              </a:rPr>
              <a:t>books </a:t>
            </a:r>
            <a:r>
              <a:rPr sz="1300" spc="-5" dirty="0">
                <a:latin typeface="Carlito"/>
                <a:cs typeface="Carlito"/>
              </a:rPr>
              <a:t>on </a:t>
            </a:r>
            <a:r>
              <a:rPr sz="1300" spc="-10" dirty="0">
                <a:latin typeface="Carlito"/>
                <a:cs typeface="Carlito"/>
              </a:rPr>
              <a:t>sandalwood </a:t>
            </a:r>
            <a:r>
              <a:rPr sz="1300" spc="-5" dirty="0">
                <a:latin typeface="Carlito"/>
                <a:cs typeface="Carlito"/>
              </a:rPr>
              <a:t>and </a:t>
            </a:r>
            <a:r>
              <a:rPr sz="1300" spc="-15" dirty="0">
                <a:latin typeface="Carlito"/>
                <a:cs typeface="Carlito"/>
              </a:rPr>
              <a:t>have </a:t>
            </a:r>
            <a:r>
              <a:rPr sz="1300" spc="-5" dirty="0">
                <a:latin typeface="Carlito"/>
                <a:cs typeface="Carlito"/>
              </a:rPr>
              <a:t>published </a:t>
            </a:r>
            <a:r>
              <a:rPr sz="1300" spc="-10" dirty="0">
                <a:latin typeface="Carlito"/>
                <a:cs typeface="Carlito"/>
              </a:rPr>
              <a:t>over </a:t>
            </a:r>
            <a:r>
              <a:rPr sz="1300" spc="-5" dirty="0">
                <a:latin typeface="Carlito"/>
                <a:cs typeface="Carlito"/>
              </a:rPr>
              <a:t>150 publications in both Indian and International journals. He </a:t>
            </a:r>
            <a:r>
              <a:rPr sz="1300" spc="-10" dirty="0">
                <a:latin typeface="Carlito"/>
                <a:cs typeface="Carlito"/>
              </a:rPr>
              <a:t>was  designated</a:t>
            </a:r>
            <a:r>
              <a:rPr sz="1300" spc="30" dirty="0">
                <a:latin typeface="Carlito"/>
                <a:cs typeface="Carlito"/>
              </a:rPr>
              <a:t> </a:t>
            </a:r>
            <a:r>
              <a:rPr sz="1300" spc="-5" dirty="0">
                <a:latin typeface="Carlito"/>
                <a:cs typeface="Carlito"/>
              </a:rPr>
              <a:t>as</a:t>
            </a:r>
            <a:r>
              <a:rPr sz="1300" spc="20" dirty="0">
                <a:latin typeface="Carlito"/>
                <a:cs typeface="Carlito"/>
              </a:rPr>
              <a:t> </a:t>
            </a:r>
            <a:r>
              <a:rPr sz="1300" spc="-5" dirty="0">
                <a:latin typeface="Carlito"/>
                <a:cs typeface="Carlito"/>
              </a:rPr>
              <a:t>chief</a:t>
            </a:r>
            <a:r>
              <a:rPr sz="1300" spc="15" dirty="0">
                <a:latin typeface="Carlito"/>
                <a:cs typeface="Carlito"/>
              </a:rPr>
              <a:t> </a:t>
            </a:r>
            <a:r>
              <a:rPr sz="1300" spc="-20" dirty="0">
                <a:latin typeface="Carlito"/>
                <a:cs typeface="Carlito"/>
              </a:rPr>
              <a:t>Technical</a:t>
            </a:r>
            <a:r>
              <a:rPr sz="1300" spc="25" dirty="0">
                <a:latin typeface="Carlito"/>
                <a:cs typeface="Carlito"/>
              </a:rPr>
              <a:t> </a:t>
            </a:r>
            <a:r>
              <a:rPr sz="1300" spc="-5" dirty="0">
                <a:latin typeface="Carlito"/>
                <a:cs typeface="Carlito"/>
              </a:rPr>
              <a:t>Advisor</a:t>
            </a:r>
            <a:r>
              <a:rPr sz="1300" spc="20" dirty="0">
                <a:latin typeface="Carlito"/>
                <a:cs typeface="Carlito"/>
              </a:rPr>
              <a:t> </a:t>
            </a:r>
            <a:r>
              <a:rPr sz="1300" spc="-15" dirty="0">
                <a:latin typeface="Carlito"/>
                <a:cs typeface="Carlito"/>
              </a:rPr>
              <a:t>for</a:t>
            </a:r>
            <a:r>
              <a:rPr sz="1300" spc="10" dirty="0">
                <a:latin typeface="Carlito"/>
                <a:cs typeface="Carlito"/>
              </a:rPr>
              <a:t> </a:t>
            </a:r>
            <a:r>
              <a:rPr sz="1300" spc="-10" dirty="0">
                <a:latin typeface="Carlito"/>
                <a:cs typeface="Carlito"/>
              </a:rPr>
              <a:t>sandalwood</a:t>
            </a:r>
            <a:r>
              <a:rPr sz="1300" spc="30" dirty="0">
                <a:latin typeface="Carlito"/>
                <a:cs typeface="Carlito"/>
              </a:rPr>
              <a:t> </a:t>
            </a:r>
            <a:r>
              <a:rPr sz="1300" spc="-10" dirty="0">
                <a:latin typeface="Carlito"/>
                <a:cs typeface="Carlito"/>
              </a:rPr>
              <a:t>projects</a:t>
            </a:r>
            <a:r>
              <a:rPr sz="1300" spc="30" dirty="0">
                <a:latin typeface="Carlito"/>
                <a:cs typeface="Carlito"/>
              </a:rPr>
              <a:t> </a:t>
            </a:r>
            <a:r>
              <a:rPr sz="1300" spc="-5" dirty="0">
                <a:latin typeface="Carlito"/>
                <a:cs typeface="Carlito"/>
              </a:rPr>
              <a:t>with</a:t>
            </a:r>
            <a:r>
              <a:rPr sz="1300" spc="15" dirty="0">
                <a:latin typeface="Carlito"/>
                <a:cs typeface="Carlito"/>
              </a:rPr>
              <a:t> </a:t>
            </a:r>
            <a:r>
              <a:rPr sz="1300" spc="-5" dirty="0">
                <a:latin typeface="Carlito"/>
                <a:cs typeface="Carlito"/>
              </a:rPr>
              <a:t>the</a:t>
            </a:r>
            <a:r>
              <a:rPr sz="1300" spc="20" dirty="0">
                <a:latin typeface="Carlito"/>
                <a:cs typeface="Carlito"/>
              </a:rPr>
              <a:t> </a:t>
            </a:r>
            <a:r>
              <a:rPr sz="1300" spc="-20" dirty="0">
                <a:latin typeface="Carlito"/>
                <a:cs typeface="Carlito"/>
              </a:rPr>
              <a:t>World</a:t>
            </a:r>
            <a:r>
              <a:rPr sz="1300" spc="20" dirty="0">
                <a:latin typeface="Carlito"/>
                <a:cs typeface="Carlito"/>
              </a:rPr>
              <a:t> </a:t>
            </a:r>
            <a:r>
              <a:rPr sz="1300" spc="-5" dirty="0">
                <a:latin typeface="Carlito"/>
                <a:cs typeface="Carlito"/>
              </a:rPr>
              <a:t>Bank</a:t>
            </a:r>
            <a:r>
              <a:rPr sz="1300" spc="20" dirty="0">
                <a:latin typeface="Carlito"/>
                <a:cs typeface="Carlito"/>
              </a:rPr>
              <a:t> </a:t>
            </a:r>
            <a:r>
              <a:rPr sz="1300" spc="-5" dirty="0">
                <a:latin typeface="Carlito"/>
                <a:cs typeface="Carlito"/>
              </a:rPr>
              <a:t>FREE </a:t>
            </a:r>
            <a:r>
              <a:rPr sz="1300" spc="-10" dirty="0">
                <a:latin typeface="Carlito"/>
                <a:cs typeface="Carlito"/>
              </a:rPr>
              <a:t>project</a:t>
            </a:r>
            <a:endParaRPr sz="1300" dirty="0">
              <a:latin typeface="Carlito"/>
              <a:cs typeface="Carlito"/>
            </a:endParaRPr>
          </a:p>
        </p:txBody>
      </p:sp>
      <p:sp>
        <p:nvSpPr>
          <p:cNvPr id="4" name="object 4"/>
          <p:cNvSpPr/>
          <p:nvPr/>
        </p:nvSpPr>
        <p:spPr>
          <a:xfrm>
            <a:off x="76200" y="224027"/>
            <a:ext cx="533400" cy="533400"/>
          </a:xfrm>
          <a:custGeom>
            <a:avLst/>
            <a:gdLst/>
            <a:ahLst/>
            <a:cxnLst/>
            <a:rect l="l" t="t" r="r" b="b"/>
            <a:pathLst>
              <a:path w="533400" h="533400">
                <a:moveTo>
                  <a:pt x="266700" y="0"/>
                </a:moveTo>
                <a:lnTo>
                  <a:pt x="218760" y="4296"/>
                </a:lnTo>
                <a:lnTo>
                  <a:pt x="173639" y="16682"/>
                </a:lnTo>
                <a:lnTo>
                  <a:pt x="132091" y="36406"/>
                </a:lnTo>
                <a:lnTo>
                  <a:pt x="94868" y="62716"/>
                </a:lnTo>
                <a:lnTo>
                  <a:pt x="62724" y="94858"/>
                </a:lnTo>
                <a:lnTo>
                  <a:pt x="36412" y="132080"/>
                </a:lnTo>
                <a:lnTo>
                  <a:pt x="16685" y="173629"/>
                </a:lnTo>
                <a:lnTo>
                  <a:pt x="4296" y="218753"/>
                </a:lnTo>
                <a:lnTo>
                  <a:pt x="0" y="266700"/>
                </a:lnTo>
                <a:lnTo>
                  <a:pt x="4296" y="314646"/>
                </a:lnTo>
                <a:lnTo>
                  <a:pt x="16685" y="359770"/>
                </a:lnTo>
                <a:lnTo>
                  <a:pt x="36412" y="401320"/>
                </a:lnTo>
                <a:lnTo>
                  <a:pt x="62724" y="438541"/>
                </a:lnTo>
                <a:lnTo>
                  <a:pt x="94868" y="470683"/>
                </a:lnTo>
                <a:lnTo>
                  <a:pt x="132091" y="496993"/>
                </a:lnTo>
                <a:lnTo>
                  <a:pt x="173639" y="516717"/>
                </a:lnTo>
                <a:lnTo>
                  <a:pt x="218760" y="529103"/>
                </a:lnTo>
                <a:lnTo>
                  <a:pt x="266700" y="533400"/>
                </a:lnTo>
                <a:lnTo>
                  <a:pt x="314639" y="529103"/>
                </a:lnTo>
                <a:lnTo>
                  <a:pt x="359760" y="516717"/>
                </a:lnTo>
                <a:lnTo>
                  <a:pt x="401308" y="496993"/>
                </a:lnTo>
                <a:lnTo>
                  <a:pt x="438531" y="470683"/>
                </a:lnTo>
                <a:lnTo>
                  <a:pt x="470675" y="438541"/>
                </a:lnTo>
                <a:lnTo>
                  <a:pt x="496987" y="401319"/>
                </a:lnTo>
                <a:lnTo>
                  <a:pt x="516714" y="359770"/>
                </a:lnTo>
                <a:lnTo>
                  <a:pt x="529103" y="314646"/>
                </a:lnTo>
                <a:lnTo>
                  <a:pt x="533400" y="266700"/>
                </a:lnTo>
                <a:lnTo>
                  <a:pt x="529103" y="218753"/>
                </a:lnTo>
                <a:lnTo>
                  <a:pt x="516714" y="173629"/>
                </a:lnTo>
                <a:lnTo>
                  <a:pt x="496987" y="132079"/>
                </a:lnTo>
                <a:lnTo>
                  <a:pt x="470675" y="94858"/>
                </a:lnTo>
                <a:lnTo>
                  <a:pt x="438531" y="62716"/>
                </a:lnTo>
                <a:lnTo>
                  <a:pt x="401308" y="36406"/>
                </a:lnTo>
                <a:lnTo>
                  <a:pt x="359760" y="16682"/>
                </a:lnTo>
                <a:lnTo>
                  <a:pt x="314639" y="4296"/>
                </a:lnTo>
                <a:lnTo>
                  <a:pt x="266700" y="0"/>
                </a:lnTo>
                <a:close/>
              </a:path>
            </a:pathLst>
          </a:custGeom>
          <a:solidFill>
            <a:srgbClr val="FFC000"/>
          </a:solidFill>
        </p:spPr>
        <p:txBody>
          <a:bodyPr wrap="square" lIns="0" tIns="0" rIns="0" bIns="0" rtlCol="0"/>
          <a:lstStyle/>
          <a:p>
            <a:endParaRPr/>
          </a:p>
        </p:txBody>
      </p:sp>
      <p:sp>
        <p:nvSpPr>
          <p:cNvPr id="5" name="object 5"/>
          <p:cNvSpPr txBox="1">
            <a:spLocks noGrp="1"/>
          </p:cNvSpPr>
          <p:nvPr>
            <p:ph type="title"/>
          </p:nvPr>
        </p:nvSpPr>
        <p:spPr>
          <a:xfrm>
            <a:off x="259486" y="290017"/>
            <a:ext cx="5508625" cy="377190"/>
          </a:xfrm>
          <a:prstGeom prst="rect">
            <a:avLst/>
          </a:prstGeom>
        </p:spPr>
        <p:txBody>
          <a:bodyPr vert="horz" wrap="square" lIns="0" tIns="13335" rIns="0" bIns="0" rtlCol="0">
            <a:spAutoFit/>
          </a:bodyPr>
          <a:lstStyle/>
          <a:p>
            <a:pPr marL="12700">
              <a:lnSpc>
                <a:spcPct val="100000"/>
              </a:lnSpc>
              <a:spcBef>
                <a:spcPts val="105"/>
              </a:spcBef>
              <a:tabLst>
                <a:tab pos="551815" algn="l"/>
              </a:tabLst>
            </a:pPr>
            <a:r>
              <a:rPr sz="2000" b="1" dirty="0">
                <a:solidFill>
                  <a:srgbClr val="000000"/>
                </a:solidFill>
                <a:latin typeface="Arial"/>
                <a:cs typeface="Arial"/>
              </a:rPr>
              <a:t>2	</a:t>
            </a:r>
            <a:r>
              <a:rPr sz="2300" b="1" spc="-15" dirty="0">
                <a:solidFill>
                  <a:srgbClr val="000000"/>
                </a:solidFill>
                <a:latin typeface="Carlito"/>
                <a:cs typeface="Carlito"/>
              </a:rPr>
              <a:t>ADVISORY </a:t>
            </a:r>
            <a:r>
              <a:rPr sz="2300" b="1" spc="-5" dirty="0">
                <a:solidFill>
                  <a:srgbClr val="000000"/>
                </a:solidFill>
                <a:latin typeface="Carlito"/>
                <a:cs typeface="Carlito"/>
              </a:rPr>
              <a:t>AND MANAGERIAL</a:t>
            </a:r>
            <a:r>
              <a:rPr sz="2300" b="1" spc="-40" dirty="0">
                <a:solidFill>
                  <a:srgbClr val="000000"/>
                </a:solidFill>
                <a:latin typeface="Carlito"/>
                <a:cs typeface="Carlito"/>
              </a:rPr>
              <a:t> </a:t>
            </a:r>
            <a:r>
              <a:rPr sz="2300" b="1" spc="-5" dirty="0">
                <a:solidFill>
                  <a:srgbClr val="000000"/>
                </a:solidFill>
                <a:latin typeface="Carlito"/>
                <a:cs typeface="Carlito"/>
              </a:rPr>
              <a:t>EXPERTISE</a:t>
            </a:r>
            <a:endParaRPr sz="2300">
              <a:latin typeface="Carlito"/>
              <a:cs typeface="Carlito"/>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224026"/>
            <a:ext cx="2552953" cy="10713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1630</Words>
  <Application>Microsoft Office PowerPoint</Application>
  <PresentationFormat>On-screen Show (4:3)</PresentationFormat>
  <Paragraphs>173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About:-  At Hosachiguru, we combine passion for agriculture with social responsibility and economic returns. As much as we’re focused on soil health, water conservation and the impact we have on the environment, we don’t shy away from higher yields. This dual approach allows us to take on the traditional without disregarding the modern. Meticulous planning and continual innovation keeps us on the path to a sustainable greener future. Hosachiguru is a word derived from Kannada language where “Hosa” means “New” and “Chiguru” means “Shoot”. </vt:lpstr>
      <vt:lpstr>Services</vt:lpstr>
      <vt:lpstr>OUR 5 STEP PROCESS FOR DEVELOPING A SCIENTIFIC, SUSTAINABLE &amp; BOTTOMLINE DRIVEN FARM</vt:lpstr>
      <vt:lpstr>WHAT MAKES HOSACHIGURU A  SUCCESS….</vt:lpstr>
      <vt:lpstr>PowerPoint Presentation</vt:lpstr>
      <vt:lpstr>HOASCHIGURU PARENT COMPANY ORGANIZATION STRUCTURE</vt:lpstr>
      <vt:lpstr>DIRECTORS – CREDENTIALS &amp; EXPERIENCE</vt:lpstr>
      <vt:lpstr>2 ADVISORY AND MANAGERIAL EXPERTISE</vt:lpstr>
      <vt:lpstr>3 FARMING TECHNOLOGY AND PROCESS</vt:lpstr>
      <vt:lpstr>4 FERTIGAON</vt:lpstr>
      <vt:lpstr>4 WATER MANAGEMENT</vt:lpstr>
      <vt:lpstr>5 MARKETING TIE- UPS</vt:lpstr>
      <vt:lpstr>Impact  At Hosachiguru, we are a mindful bunch of agri-enthusiasts who never lose touch with the impact our business creates as we walk our journey. From the soil we work on to the people we work with, we account for every detail we encounter and create. </vt:lpstr>
      <vt:lpstr>ENVIRONMENTAL IMPACT   </vt:lpstr>
      <vt:lpstr>ECONOMICAL IMPACT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malepati</dc:creator>
  <cp:lastModifiedBy>Jagriti Korram</cp:lastModifiedBy>
  <cp:revision>13</cp:revision>
  <dcterms:created xsi:type="dcterms:W3CDTF">2021-02-16T13:22:43Z</dcterms:created>
  <dcterms:modified xsi:type="dcterms:W3CDTF">2021-03-16T07:22:48Z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2015-02-27T00:00:00Z</vt:filetime>
  </property>
  <property fmtid="{D5CDD505-2E9C-101B-9397-08002B2CF9AE}" pid="3" name="Creator">
    <vt:lpwstr>Microsoft® PowerPoint® 2013</vt:lpwstr>
  </property>
  <property fmtid="{D5CDD505-2E9C-101B-9397-08002B2CF9AE}" pid="4" name="LastSaved">
    <vt:filetime>2021-02-16T00:00:00Z</vt:filetime>
  </property>
</Properties>
</file>