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73" r:id="rId5"/>
    <p:sldId id="274" r:id="rId6"/>
    <p:sldId id="275" r:id="rId7"/>
    <p:sldId id="281" r:id="rId8"/>
    <p:sldId id="282" r:id="rId9"/>
    <p:sldId id="280" r:id="rId10"/>
    <p:sldId id="276" r:id="rId11"/>
    <p:sldId id="277" r:id="rId12"/>
    <p:sldId id="278" r:id="rId13"/>
    <p:sldId id="279" r:id="rId14"/>
    <p:sldId id="285" r:id="rId15"/>
    <p:sldId id="287" r:id="rId16"/>
    <p:sldId id="288" r:id="rId17"/>
    <p:sldId id="283" r:id="rId18"/>
    <p:sldId id="284" r:id="rId19"/>
    <p:sldId id="286" r:id="rId20"/>
    <p:sldId id="289" r:id="rId21"/>
    <p:sldId id="271" r:id="rId22"/>
  </p:sldIdLst>
  <p:sldSz cx="9144000" cy="5143500" type="screen16x9"/>
  <p:notesSz cx="6858000" cy="9144000"/>
  <p:embeddedFontLst>
    <p:embeddedFont>
      <p:font typeface="Lexend Deca"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1782001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4417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3076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6121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6039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6811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bc98855ff3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bc98855ff3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2604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225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6785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5771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9871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9908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01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67006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dirty="0"/>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343850" y="866400"/>
            <a:ext cx="4185600" cy="3693600"/>
          </a:xfrm>
          <a:prstGeom prst="rect">
            <a:avLst/>
          </a:prstGeom>
        </p:spPr>
        <p:txBody>
          <a:bodyPr spcFirstLastPara="1" wrap="square" lIns="0" tIns="0" rIns="0" bIns="0" anchor="t" anchorCtr="0">
            <a:noAutofit/>
          </a:bodyPr>
          <a:lstStyle>
            <a:lvl1pPr marL="457200" lvl="0" indent="-419100" rtl="0">
              <a:spcBef>
                <a:spcPts val="600"/>
              </a:spcBef>
              <a:spcAft>
                <a:spcPts val="0"/>
              </a:spcAft>
              <a:buSzPts val="3000"/>
              <a:buFont typeface="Lexend Deca"/>
              <a:buChar char="⬡"/>
              <a:defRPr sz="3000">
                <a:latin typeface="Lexend Deca"/>
                <a:ea typeface="Lexend Deca"/>
                <a:cs typeface="Lexend Deca"/>
                <a:sym typeface="Lexend Deca"/>
              </a:defRPr>
            </a:lvl1pPr>
            <a:lvl2pPr marL="914400" lvl="1" indent="-419100" rtl="0">
              <a:spcBef>
                <a:spcPts val="0"/>
              </a:spcBef>
              <a:spcAft>
                <a:spcPts val="0"/>
              </a:spcAft>
              <a:buSzPts val="3000"/>
              <a:buFont typeface="Lexend Deca"/>
              <a:buChar char="∙"/>
              <a:defRPr sz="3000">
                <a:latin typeface="Lexend Deca"/>
                <a:ea typeface="Lexend Deca"/>
                <a:cs typeface="Lexend Deca"/>
                <a:sym typeface="Lexend Deca"/>
              </a:defRPr>
            </a:lvl2pPr>
            <a:lvl3pPr marL="1371600" lvl="2" indent="-419100" rtl="0">
              <a:spcBef>
                <a:spcPts val="0"/>
              </a:spcBef>
              <a:spcAft>
                <a:spcPts val="0"/>
              </a:spcAft>
              <a:buSzPts val="3000"/>
              <a:buFont typeface="Lexend Deca"/>
              <a:buChar char="∙"/>
              <a:defRPr sz="3000">
                <a:latin typeface="Lexend Deca"/>
                <a:ea typeface="Lexend Deca"/>
                <a:cs typeface="Lexend Deca"/>
                <a:sym typeface="Lexend Deca"/>
              </a:defRPr>
            </a:lvl3pPr>
            <a:lvl4pPr marL="1828800" lvl="3" indent="-419100" rtl="0">
              <a:spcBef>
                <a:spcPts val="0"/>
              </a:spcBef>
              <a:spcAft>
                <a:spcPts val="0"/>
              </a:spcAft>
              <a:buSzPts val="3000"/>
              <a:buFont typeface="Lexend Deca"/>
              <a:buChar char="●"/>
              <a:defRPr sz="3000">
                <a:latin typeface="Lexend Deca"/>
                <a:ea typeface="Lexend Deca"/>
                <a:cs typeface="Lexend Deca"/>
                <a:sym typeface="Lexend Deca"/>
              </a:defRPr>
            </a:lvl4pPr>
            <a:lvl5pPr marL="2286000" lvl="4" indent="-419100" rtl="0">
              <a:spcBef>
                <a:spcPts val="0"/>
              </a:spcBef>
              <a:spcAft>
                <a:spcPts val="0"/>
              </a:spcAft>
              <a:buSzPts val="3000"/>
              <a:buFont typeface="Lexend Deca"/>
              <a:buChar char="○"/>
              <a:defRPr sz="3000">
                <a:latin typeface="Lexend Deca"/>
                <a:ea typeface="Lexend Deca"/>
                <a:cs typeface="Lexend Deca"/>
                <a:sym typeface="Lexend Deca"/>
              </a:defRPr>
            </a:lvl5pPr>
            <a:lvl6pPr marL="2743200" lvl="5" indent="-419100" rtl="0">
              <a:spcBef>
                <a:spcPts val="0"/>
              </a:spcBef>
              <a:spcAft>
                <a:spcPts val="0"/>
              </a:spcAft>
              <a:buSzPts val="3000"/>
              <a:buFont typeface="Lexend Deca"/>
              <a:buChar char="■"/>
              <a:defRPr sz="3000">
                <a:latin typeface="Lexend Deca"/>
                <a:ea typeface="Lexend Deca"/>
                <a:cs typeface="Lexend Deca"/>
                <a:sym typeface="Lexend Deca"/>
              </a:defRPr>
            </a:lvl6pPr>
            <a:lvl7pPr marL="3200400" lvl="6" indent="-419100" rtl="0">
              <a:spcBef>
                <a:spcPts val="0"/>
              </a:spcBef>
              <a:spcAft>
                <a:spcPts val="0"/>
              </a:spcAft>
              <a:buSzPts val="3000"/>
              <a:buFont typeface="Lexend Deca"/>
              <a:buChar char="●"/>
              <a:defRPr sz="3000">
                <a:latin typeface="Lexend Deca"/>
                <a:ea typeface="Lexend Deca"/>
                <a:cs typeface="Lexend Deca"/>
                <a:sym typeface="Lexend Deca"/>
              </a:defRPr>
            </a:lvl7pPr>
            <a:lvl8pPr marL="3657600" lvl="7" indent="-419100" rtl="0">
              <a:spcBef>
                <a:spcPts val="0"/>
              </a:spcBef>
              <a:spcAft>
                <a:spcPts val="0"/>
              </a:spcAft>
              <a:buSzPts val="3000"/>
              <a:buFont typeface="Lexend Deca"/>
              <a:buChar char="○"/>
              <a:defRPr sz="3000">
                <a:latin typeface="Lexend Deca"/>
                <a:ea typeface="Lexend Deca"/>
                <a:cs typeface="Lexend Deca"/>
                <a:sym typeface="Lexend Deca"/>
              </a:defRPr>
            </a:lvl8pPr>
            <a:lvl9pPr marL="4114800" lvl="8" indent="-419100">
              <a:spcBef>
                <a:spcPts val="0"/>
              </a:spcBef>
              <a:spcAft>
                <a:spcPts val="0"/>
              </a:spcAft>
              <a:buSzPts val="3000"/>
              <a:buFont typeface="Lexend Deca"/>
              <a:buChar char="■"/>
              <a:defRPr sz="3000">
                <a:latin typeface="Lexend Deca"/>
                <a:ea typeface="Lexend Deca"/>
                <a:cs typeface="Lexend Deca"/>
                <a:sym typeface="Lexend Deca"/>
              </a:defRPr>
            </a:lvl9pPr>
          </a:lstStyle>
          <a:p>
            <a:endParaRPr/>
          </a:p>
        </p:txBody>
      </p:sp>
      <p:sp>
        <p:nvSpPr>
          <p:cNvPr id="20" name="Google Shape;20;p4"/>
          <p:cNvSpPr txBox="1"/>
          <p:nvPr/>
        </p:nvSpPr>
        <p:spPr>
          <a:xfrm>
            <a:off x="826414" y="656117"/>
            <a:ext cx="6138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7200">
                <a:solidFill>
                  <a:schemeClr val="lt1"/>
                </a:solidFill>
                <a:latin typeface="Muli"/>
                <a:ea typeface="Muli"/>
                <a:cs typeface="Muli"/>
                <a:sym typeface="Muli"/>
              </a:rPr>
              <a:t>“</a:t>
            </a:r>
            <a:endParaRPr sz="7200">
              <a:solidFill>
                <a:schemeClr val="lt1"/>
              </a:solidFill>
              <a:latin typeface="Muli"/>
              <a:ea typeface="Muli"/>
              <a:cs typeface="Muli"/>
              <a:sym typeface="Muli"/>
            </a:endParaRPr>
          </a:p>
        </p:txBody>
      </p:sp>
      <p:sp>
        <p:nvSpPr>
          <p:cNvPr id="21" name="Google Shape;21;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6" name="Google Shape;36;p7"/>
          <p:cNvSpPr txBox="1">
            <a:spLocks noGrp="1"/>
          </p:cNvSpPr>
          <p:nvPr>
            <p:ph type="body" idx="1"/>
          </p:nvPr>
        </p:nvSpPr>
        <p:spPr>
          <a:xfrm>
            <a:off x="580550"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2"/>
          </p:nvPr>
        </p:nvSpPr>
        <p:spPr>
          <a:xfrm>
            <a:off x="2780447"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body" idx="3"/>
          </p:nvPr>
        </p:nvSpPr>
        <p:spPr>
          <a:xfrm>
            <a:off x="4980344"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9" name="Google Shape;39;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3" name="Google Shape;4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a:spLocks noGrp="1"/>
          </p:cNvSpPr>
          <p:nvPr>
            <p:ph type="body" idx="1"/>
          </p:nvPr>
        </p:nvSpPr>
        <p:spPr>
          <a:xfrm>
            <a:off x="580550" y="4406300"/>
            <a:ext cx="61359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400"/>
              <a:buNone/>
              <a:defRPr sz="1400"/>
            </a:lvl1pPr>
          </a:lstStyle>
          <a:p>
            <a:endParaRPr/>
          </a:p>
        </p:txBody>
      </p:sp>
      <p:sp>
        <p:nvSpPr>
          <p:cNvPr id="47" name="Google Shape;47;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Small circuit" type="blank">
  <p:cSld name="BLANK">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Big circuit">
  <p:cSld name="BLANK_1">
    <p:spTree>
      <p:nvGrpSpPr>
        <p:cNvPr id="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397125" y="626672"/>
            <a:ext cx="522782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dirty="0">
                <a:latin typeface="Times New Roman" panose="02020603050405020304" pitchFamily="18" charset="0"/>
                <a:cs typeface="Times New Roman" panose="02020603050405020304" pitchFamily="18" charset="0"/>
              </a:rPr>
              <a:t>Assessment of Extractive Text Summarization Scoring Techniques</a:t>
            </a:r>
            <a:endParaRPr sz="2400" dirty="0">
              <a:latin typeface="Times New Roman" panose="02020603050405020304" pitchFamily="18" charset="0"/>
              <a:cs typeface="Times New Roman" panose="02020603050405020304" pitchFamily="18" charset="0"/>
            </a:endParaRPr>
          </a:p>
        </p:txBody>
      </p:sp>
      <p:pic>
        <p:nvPicPr>
          <p:cNvPr id="62" name="Google Shape;62;p13"/>
          <p:cNvPicPr preferRelativeResize="0"/>
          <p:nvPr/>
        </p:nvPicPr>
        <p:blipFill>
          <a:blip r:embed="rId3">
            <a:alphaModFix/>
          </a:blip>
          <a:stretch>
            <a:fillRect/>
          </a:stretch>
        </p:blipFill>
        <p:spPr>
          <a:xfrm>
            <a:off x="5435625" y="2310879"/>
            <a:ext cx="2754784" cy="647067"/>
          </a:xfrm>
          <a:prstGeom prst="rect">
            <a:avLst/>
          </a:prstGeom>
          <a:noFill/>
          <a:ln>
            <a:noFill/>
          </a:ln>
        </p:spPr>
      </p:pic>
      <p:sp>
        <p:nvSpPr>
          <p:cNvPr id="63" name="Google Shape;63;p13"/>
          <p:cNvSpPr txBox="1"/>
          <p:nvPr/>
        </p:nvSpPr>
        <p:spPr>
          <a:xfrm>
            <a:off x="397125" y="2496104"/>
            <a:ext cx="5038500" cy="103409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b="1" dirty="0">
                <a:solidFill>
                  <a:srgbClr val="FFFFFF"/>
                </a:solidFill>
                <a:latin typeface="Times New Roman" panose="02020603050405020304" pitchFamily="18" charset="0"/>
                <a:ea typeface="Muli"/>
                <a:cs typeface="Times New Roman" panose="02020603050405020304" pitchFamily="18" charset="0"/>
                <a:sym typeface="Muli"/>
              </a:rPr>
              <a:t>Prepared By:</a:t>
            </a:r>
          </a:p>
          <a:p>
            <a:pPr marL="0" lvl="0" indent="0" algn="l" rtl="0">
              <a:lnSpc>
                <a:spcPct val="115000"/>
              </a:lnSpc>
              <a:spcBef>
                <a:spcPts val="0"/>
              </a:spcBef>
              <a:spcAft>
                <a:spcPts val="0"/>
              </a:spcAft>
              <a:buNone/>
            </a:pPr>
            <a:r>
              <a:rPr lang="en" sz="1600" dirty="0">
                <a:solidFill>
                  <a:srgbClr val="FFFFFF"/>
                </a:solidFill>
                <a:latin typeface="Times New Roman" panose="02020603050405020304" pitchFamily="18" charset="0"/>
                <a:ea typeface="Muli"/>
                <a:cs typeface="Times New Roman" panose="02020603050405020304" pitchFamily="18" charset="0"/>
                <a:sym typeface="Muli"/>
              </a:rPr>
              <a:t>Nishith Patel (19012011050)</a:t>
            </a:r>
          </a:p>
          <a:p>
            <a:pPr marL="0" lvl="0" indent="0" algn="l" rtl="0">
              <a:lnSpc>
                <a:spcPct val="115000"/>
              </a:lnSpc>
              <a:spcBef>
                <a:spcPts val="0"/>
              </a:spcBef>
              <a:spcAft>
                <a:spcPts val="0"/>
              </a:spcAft>
              <a:buNone/>
            </a:pPr>
            <a:r>
              <a:rPr lang="en" sz="1600" dirty="0">
                <a:solidFill>
                  <a:srgbClr val="FFFFFF"/>
                </a:solidFill>
                <a:latin typeface="Times New Roman" panose="02020603050405020304" pitchFamily="18" charset="0"/>
                <a:ea typeface="Muli"/>
                <a:cs typeface="Times New Roman" panose="02020603050405020304" pitchFamily="18" charset="0"/>
                <a:sym typeface="Muli"/>
              </a:rPr>
              <a:t>Priyansh Patel (19012011051)</a:t>
            </a:r>
            <a:endParaRPr sz="1600" dirty="0">
              <a:solidFill>
                <a:srgbClr val="FFFFFF"/>
              </a:solidFill>
              <a:latin typeface="Times New Roman" panose="02020603050405020304" pitchFamily="18" charset="0"/>
              <a:ea typeface="Muli"/>
              <a:cs typeface="Times New Roman" panose="02020603050405020304" pitchFamily="18" charset="0"/>
              <a:sym typeface="Muli"/>
            </a:endParaRPr>
          </a:p>
        </p:txBody>
      </p:sp>
      <p:sp>
        <p:nvSpPr>
          <p:cNvPr id="64" name="Google Shape;64;p13"/>
          <p:cNvSpPr txBox="1"/>
          <p:nvPr/>
        </p:nvSpPr>
        <p:spPr>
          <a:xfrm>
            <a:off x="397125" y="3634670"/>
            <a:ext cx="32022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rgbClr val="FFFFFF"/>
                </a:solidFill>
                <a:latin typeface="Times New Roman" panose="02020603050405020304" pitchFamily="18" charset="0"/>
                <a:ea typeface="Muli"/>
                <a:cs typeface="Times New Roman" panose="02020603050405020304" pitchFamily="18" charset="0"/>
                <a:sym typeface="Muli"/>
              </a:rPr>
              <a:t>Guided By:</a:t>
            </a:r>
            <a:endParaRPr b="1" dirty="0">
              <a:solidFill>
                <a:srgbClr val="FFFFFF"/>
              </a:solidFill>
              <a:latin typeface="Times New Roman" panose="02020603050405020304" pitchFamily="18" charset="0"/>
              <a:ea typeface="Muli"/>
              <a:cs typeface="Times New Roman" panose="02020603050405020304" pitchFamily="18" charset="0"/>
              <a:sym typeface="Muli"/>
            </a:endParaRPr>
          </a:p>
          <a:p>
            <a:pPr marL="0" lvl="0" indent="0" algn="l" rtl="0">
              <a:spcBef>
                <a:spcPts val="0"/>
              </a:spcBef>
              <a:spcAft>
                <a:spcPts val="0"/>
              </a:spcAft>
              <a:buNone/>
            </a:pPr>
            <a:r>
              <a:rPr lang="en" dirty="0">
                <a:solidFill>
                  <a:srgbClr val="FFFFFF"/>
                </a:solidFill>
                <a:latin typeface="Times New Roman" panose="02020603050405020304" pitchFamily="18" charset="0"/>
                <a:ea typeface="Muli"/>
                <a:cs typeface="Times New Roman" panose="02020603050405020304" pitchFamily="18" charset="0"/>
                <a:sym typeface="Muli"/>
              </a:rPr>
              <a:t>Prof. PRAVESH PATEL</a:t>
            </a:r>
            <a:endParaRPr dirty="0">
              <a:solidFill>
                <a:srgbClr val="FFFFFF"/>
              </a:solidFill>
              <a:latin typeface="Times New Roman" panose="02020603050405020304" pitchFamily="18" charset="0"/>
              <a:ea typeface="Muli"/>
              <a:cs typeface="Times New Roman" panose="02020603050405020304" pitchFamily="18" charset="0"/>
              <a:sym typeface="Muli"/>
            </a:endParaRPr>
          </a:p>
        </p:txBody>
      </p:sp>
      <p:sp>
        <p:nvSpPr>
          <p:cNvPr id="7" name="Google Shape;63;p13"/>
          <p:cNvSpPr txBox="1"/>
          <p:nvPr/>
        </p:nvSpPr>
        <p:spPr>
          <a:xfrm>
            <a:off x="397125" y="1923847"/>
            <a:ext cx="5038500" cy="46779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b="1" dirty="0">
                <a:solidFill>
                  <a:srgbClr val="FFFFFF"/>
                </a:solidFill>
                <a:latin typeface="Times New Roman" panose="02020603050405020304" pitchFamily="18" charset="0"/>
                <a:ea typeface="Muli"/>
                <a:cs typeface="Times New Roman" panose="02020603050405020304" pitchFamily="18" charset="0"/>
                <a:sym typeface="Muli"/>
              </a:rPr>
              <a:t>Subject: Capstone Project - III</a:t>
            </a:r>
            <a:endParaRPr sz="1600" b="1" dirty="0">
              <a:solidFill>
                <a:srgbClr val="FFFFFF"/>
              </a:solidFill>
              <a:latin typeface="Times New Roman" panose="02020603050405020304" pitchFamily="18" charset="0"/>
              <a:ea typeface="Muli"/>
              <a:cs typeface="Times New Roman" panose="02020603050405020304" pitchFamily="18" charset="0"/>
              <a:sym typeface="Mul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545912" y="262451"/>
            <a:ext cx="8081219" cy="857400"/>
          </a:xfrm>
          <a:prstGeom prst="rect">
            <a:avLst/>
          </a:prstGeom>
        </p:spPr>
        <p:txBody>
          <a:bodyPr spcFirstLastPara="1" wrap="square" lIns="0" tIns="0" rIns="0" bIns="0" anchor="b" anchorCtr="0">
            <a:noAutofit/>
          </a:bodyPr>
          <a:lstStyle/>
          <a:p>
            <a:pPr lvl="0" algn="ctr"/>
            <a:r>
              <a:rPr lang="en-IN" dirty="0">
                <a:latin typeface="Times New Roman" panose="02020603050405020304" pitchFamily="18" charset="0"/>
                <a:cs typeface="Times New Roman" panose="02020603050405020304" pitchFamily="18" charset="0"/>
              </a:rPr>
              <a:t>Abstractive Text Summarization</a:t>
            </a:r>
            <a:endParaRPr dirty="0">
              <a:latin typeface="Times New Roman" panose="02020603050405020304" pitchFamily="18" charset="0"/>
              <a:cs typeface="Times New Roman" panose="02020603050405020304" pitchFamily="18" charset="0"/>
            </a:endParaRPr>
          </a:p>
        </p:txBody>
      </p:sp>
      <p:sp>
        <p:nvSpPr>
          <p:cNvPr id="103" name="Google Shape;103;p15"/>
          <p:cNvSpPr txBox="1"/>
          <p:nvPr/>
        </p:nvSpPr>
        <p:spPr>
          <a:xfrm>
            <a:off x="334531" y="1597495"/>
            <a:ext cx="8292600" cy="1498996"/>
          </a:xfrm>
          <a:prstGeom prst="rect">
            <a:avLst/>
          </a:prstGeom>
          <a:noFill/>
          <a:ln>
            <a:noFill/>
          </a:ln>
        </p:spPr>
        <p:txBody>
          <a:bodyPr spcFirstLastPara="1" wrap="square" lIns="91425" tIns="91425" rIns="91425" bIns="91425" anchor="t" anchorCtr="0">
            <a:noAutofit/>
          </a:bodyPr>
          <a:lstStyle/>
          <a:p>
            <a:pPr marL="457200" marR="25400" lvl="0" algn="just">
              <a:lnSpc>
                <a:spcPct val="112500"/>
              </a:lnSpc>
            </a:pPr>
            <a:r>
              <a:rPr lang="en-US" sz="1600" dirty="0">
                <a:solidFill>
                  <a:srgbClr val="FFFFFF"/>
                </a:solidFill>
                <a:latin typeface="Times New Roman" panose="02020603050405020304" pitchFamily="18" charset="0"/>
                <a:ea typeface="Times New Roman"/>
                <a:cs typeface="Times New Roman" panose="02020603050405020304" pitchFamily="18" charset="0"/>
                <a:sym typeface="Times New Roman"/>
              </a:rPr>
              <a:t>This is a very interesting approach. Here, we generate new sentences from the original text. This is in contrast to the extractive approach we saw earlier where we used only the sentences that were present. The sentences generated through abstractive summarization might not be present in the original text.</a:t>
            </a:r>
            <a:endParaRPr sz="1600" dirty="0">
              <a:solidFill>
                <a:srgbClr val="FFFFFF"/>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Rounded Rectangle 1"/>
          <p:cNvSpPr/>
          <p:nvPr/>
        </p:nvSpPr>
        <p:spPr>
          <a:xfrm>
            <a:off x="1357745" y="3293917"/>
            <a:ext cx="1115291" cy="1239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Text</a:t>
            </a:r>
          </a:p>
          <a:p>
            <a:pPr algn="ctr"/>
            <a:r>
              <a:rPr lang="en-US" sz="1200" dirty="0">
                <a:latin typeface="Times New Roman" panose="02020603050405020304" pitchFamily="18" charset="0"/>
                <a:cs typeface="Times New Roman" panose="02020603050405020304" pitchFamily="18" charset="0"/>
              </a:rPr>
              <a:t>Sentence 1</a:t>
            </a:r>
          </a:p>
          <a:p>
            <a:pPr algn="ctr"/>
            <a:r>
              <a:rPr lang="en-US" sz="1200" dirty="0">
                <a:latin typeface="Times New Roman" panose="02020603050405020304" pitchFamily="18" charset="0"/>
                <a:cs typeface="Times New Roman" panose="02020603050405020304" pitchFamily="18" charset="0"/>
              </a:rPr>
              <a:t>Sentence 2</a:t>
            </a:r>
          </a:p>
          <a:p>
            <a:pPr algn="ctr"/>
            <a:r>
              <a:rPr lang="en-US" sz="1200" dirty="0">
                <a:latin typeface="Times New Roman" panose="02020603050405020304" pitchFamily="18" charset="0"/>
                <a:cs typeface="Times New Roman" panose="02020603050405020304" pitchFamily="18" charset="0"/>
              </a:rPr>
              <a:t>Sentence 3</a:t>
            </a:r>
          </a:p>
          <a:p>
            <a:pPr algn="ctr"/>
            <a:r>
              <a:rPr lang="en-US" sz="1200" dirty="0">
                <a:latin typeface="Times New Roman" panose="02020603050405020304" pitchFamily="18" charset="0"/>
                <a:cs typeface="Times New Roman" panose="02020603050405020304" pitchFamily="18" charset="0"/>
              </a:rPr>
              <a:t>Sentence 4</a:t>
            </a:r>
            <a:endParaRPr lang="en-IN" sz="1200" dirty="0">
              <a:latin typeface="Times New Roman" panose="02020603050405020304" pitchFamily="18" charset="0"/>
              <a:cs typeface="Times New Roman" panose="02020603050405020304" pitchFamily="18" charset="0"/>
            </a:endParaRPr>
          </a:p>
        </p:txBody>
      </p:sp>
      <p:sp>
        <p:nvSpPr>
          <p:cNvPr id="6" name="Rounded Rectangle 5"/>
          <p:cNvSpPr/>
          <p:nvPr/>
        </p:nvSpPr>
        <p:spPr>
          <a:xfrm>
            <a:off x="3751118" y="3602181"/>
            <a:ext cx="1215737" cy="623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Abstractive Summarizer</a:t>
            </a:r>
            <a:endParaRPr lang="en-IN" dirty="0">
              <a:latin typeface="Times New Roman" panose="02020603050405020304" pitchFamily="18" charset="0"/>
              <a:cs typeface="Times New Roman" panose="02020603050405020304" pitchFamily="18" charset="0"/>
            </a:endParaRPr>
          </a:p>
        </p:txBody>
      </p:sp>
      <p:sp>
        <p:nvSpPr>
          <p:cNvPr id="7" name="Rounded Rectangle 6"/>
          <p:cNvSpPr/>
          <p:nvPr/>
        </p:nvSpPr>
        <p:spPr>
          <a:xfrm>
            <a:off x="6144491" y="3611443"/>
            <a:ext cx="1427018" cy="623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Summary</a:t>
            </a:r>
          </a:p>
          <a:p>
            <a:pPr algn="ctr"/>
            <a:r>
              <a:rPr lang="en-US" dirty="0">
                <a:latin typeface="Times New Roman" panose="02020603050405020304" pitchFamily="18" charset="0"/>
                <a:cs typeface="Times New Roman" panose="02020603050405020304" pitchFamily="18" charset="0"/>
              </a:rPr>
              <a:t>New Sentence</a:t>
            </a:r>
            <a:endParaRPr lang="en-IN" dirty="0">
              <a:latin typeface="Times New Roman" panose="02020603050405020304" pitchFamily="18" charset="0"/>
              <a:cs typeface="Times New Roman" panose="02020603050405020304" pitchFamily="18" charset="0"/>
            </a:endParaRPr>
          </a:p>
        </p:txBody>
      </p:sp>
      <p:cxnSp>
        <p:nvCxnSpPr>
          <p:cNvPr id="4" name="Straight Arrow Connector 3"/>
          <p:cNvCxnSpPr>
            <a:stCxn id="2" idx="3"/>
            <a:endCxn id="6" idx="1"/>
          </p:cNvCxnSpPr>
          <p:nvPr/>
        </p:nvCxnSpPr>
        <p:spPr>
          <a:xfrm>
            <a:off x="2473036" y="3913908"/>
            <a:ext cx="1278082" cy="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6" idx="3"/>
            <a:endCxn id="7" idx="1"/>
          </p:cNvCxnSpPr>
          <p:nvPr/>
        </p:nvCxnSpPr>
        <p:spPr>
          <a:xfrm>
            <a:off x="4966855" y="3913909"/>
            <a:ext cx="1177636" cy="926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9316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545912" y="262451"/>
            <a:ext cx="8081219" cy="857400"/>
          </a:xfrm>
          <a:prstGeom prst="rect">
            <a:avLst/>
          </a:prstGeom>
        </p:spPr>
        <p:txBody>
          <a:bodyPr spcFirstLastPara="1" wrap="square" lIns="0" tIns="0" rIns="0" bIns="0" anchor="b" anchorCtr="0">
            <a:noAutofit/>
          </a:bodyPr>
          <a:lstStyle/>
          <a:p>
            <a:pPr lvl="0" algn="ctr"/>
            <a:r>
              <a:rPr lang="en-IN" dirty="0">
                <a:latin typeface="Times New Roman" panose="02020603050405020304" pitchFamily="18" charset="0"/>
                <a:cs typeface="Times New Roman" panose="02020603050405020304" pitchFamily="18" charset="0"/>
              </a:rPr>
              <a:t>Extractive Text Summarization</a:t>
            </a:r>
            <a:endParaRPr dirty="0">
              <a:latin typeface="Times New Roman" panose="02020603050405020304" pitchFamily="18" charset="0"/>
              <a:cs typeface="Times New Roman" panose="02020603050405020304" pitchFamily="18" charset="0"/>
            </a:endParaRPr>
          </a:p>
        </p:txBody>
      </p:sp>
      <p:sp>
        <p:nvSpPr>
          <p:cNvPr id="103" name="Google Shape;103;p15"/>
          <p:cNvSpPr txBox="1"/>
          <p:nvPr/>
        </p:nvSpPr>
        <p:spPr>
          <a:xfrm>
            <a:off x="334531" y="1936931"/>
            <a:ext cx="8292600" cy="1367378"/>
          </a:xfrm>
          <a:prstGeom prst="rect">
            <a:avLst/>
          </a:prstGeom>
          <a:noFill/>
          <a:ln>
            <a:noFill/>
          </a:ln>
        </p:spPr>
        <p:txBody>
          <a:bodyPr spcFirstLastPara="1" wrap="square" lIns="91425" tIns="91425" rIns="91425" bIns="91425" anchor="t" anchorCtr="0">
            <a:noAutofit/>
          </a:bodyPr>
          <a:lstStyle/>
          <a:p>
            <a:pPr marL="457200" marR="25400" lvl="0" algn="just">
              <a:lnSpc>
                <a:spcPct val="112500"/>
              </a:lnSpc>
            </a:pPr>
            <a:r>
              <a:rPr lang="en-US" sz="1600" dirty="0">
                <a:solidFill>
                  <a:srgbClr val="FFFFFF"/>
                </a:solidFill>
                <a:latin typeface="Times New Roman" panose="02020603050405020304" pitchFamily="18" charset="0"/>
                <a:ea typeface="Times New Roman"/>
                <a:cs typeface="Times New Roman" panose="02020603050405020304" pitchFamily="18" charset="0"/>
                <a:sym typeface="Times New Roman"/>
              </a:rPr>
              <a:t>The name gives away what this approach does. We identify the important sentences or phrases from the original text and extract only those from the text. Those extracted sentences would be our summary. The below diagram illustrates extractive summarization.</a:t>
            </a:r>
            <a:endParaRPr sz="1600" dirty="0">
              <a:solidFill>
                <a:srgbClr val="FFFFFF"/>
              </a:solidFill>
              <a:latin typeface="Times New Roman" panose="02020603050405020304" pitchFamily="18" charset="0"/>
              <a:ea typeface="Times New Roman"/>
              <a:cs typeface="Times New Roman" panose="02020603050405020304" pitchFamily="18" charset="0"/>
              <a:sym typeface="Times New Roman"/>
            </a:endParaRPr>
          </a:p>
        </p:txBody>
      </p:sp>
      <p:sp>
        <p:nvSpPr>
          <p:cNvPr id="5" name="Rounded Rectangle 4"/>
          <p:cNvSpPr/>
          <p:nvPr/>
        </p:nvSpPr>
        <p:spPr>
          <a:xfrm>
            <a:off x="1357745" y="3293917"/>
            <a:ext cx="1115291" cy="1239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Text</a:t>
            </a:r>
          </a:p>
          <a:p>
            <a:pPr algn="ctr"/>
            <a:r>
              <a:rPr lang="en-US" sz="1200" dirty="0">
                <a:latin typeface="Times New Roman" panose="02020603050405020304" pitchFamily="18" charset="0"/>
                <a:cs typeface="Times New Roman" panose="02020603050405020304" pitchFamily="18" charset="0"/>
              </a:rPr>
              <a:t>Sentence 1</a:t>
            </a:r>
          </a:p>
          <a:p>
            <a:pPr algn="ctr"/>
            <a:r>
              <a:rPr lang="en-US" sz="1200" dirty="0">
                <a:latin typeface="Times New Roman" panose="02020603050405020304" pitchFamily="18" charset="0"/>
                <a:cs typeface="Times New Roman" panose="02020603050405020304" pitchFamily="18" charset="0"/>
              </a:rPr>
              <a:t>Sentence 2</a:t>
            </a:r>
          </a:p>
          <a:p>
            <a:pPr algn="ctr"/>
            <a:r>
              <a:rPr lang="en-US" sz="1200" dirty="0">
                <a:latin typeface="Times New Roman" panose="02020603050405020304" pitchFamily="18" charset="0"/>
                <a:cs typeface="Times New Roman" panose="02020603050405020304" pitchFamily="18" charset="0"/>
              </a:rPr>
              <a:t>Sentence 3</a:t>
            </a:r>
          </a:p>
          <a:p>
            <a:pPr algn="ctr"/>
            <a:r>
              <a:rPr lang="en-US" sz="1200" dirty="0">
                <a:latin typeface="Times New Roman" panose="02020603050405020304" pitchFamily="18" charset="0"/>
                <a:cs typeface="Times New Roman" panose="02020603050405020304" pitchFamily="18" charset="0"/>
              </a:rPr>
              <a:t>Sentence 4</a:t>
            </a:r>
            <a:endParaRPr lang="en-IN" sz="1200" dirty="0">
              <a:latin typeface="Times New Roman" panose="02020603050405020304" pitchFamily="18" charset="0"/>
              <a:cs typeface="Times New Roman" panose="02020603050405020304" pitchFamily="18" charset="0"/>
            </a:endParaRPr>
          </a:p>
        </p:txBody>
      </p:sp>
      <p:sp>
        <p:nvSpPr>
          <p:cNvPr id="6" name="Rounded Rectangle 5"/>
          <p:cNvSpPr/>
          <p:nvPr/>
        </p:nvSpPr>
        <p:spPr>
          <a:xfrm>
            <a:off x="3751118" y="3602181"/>
            <a:ext cx="1215737" cy="623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Extractive Summarizer</a:t>
            </a:r>
            <a:endParaRPr lang="en-IN" dirty="0">
              <a:latin typeface="Times New Roman" panose="02020603050405020304" pitchFamily="18" charset="0"/>
              <a:cs typeface="Times New Roman" panose="02020603050405020304" pitchFamily="18" charset="0"/>
            </a:endParaRPr>
          </a:p>
        </p:txBody>
      </p:sp>
      <p:sp>
        <p:nvSpPr>
          <p:cNvPr id="7" name="Rounded Rectangle 6"/>
          <p:cNvSpPr/>
          <p:nvPr/>
        </p:nvSpPr>
        <p:spPr>
          <a:xfrm>
            <a:off x="6144491" y="3611443"/>
            <a:ext cx="1427018" cy="623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Summary</a:t>
            </a:r>
          </a:p>
          <a:p>
            <a:pPr algn="ctr"/>
            <a:r>
              <a:rPr lang="en-US" dirty="0">
                <a:latin typeface="Times New Roman" panose="02020603050405020304" pitchFamily="18" charset="0"/>
                <a:cs typeface="Times New Roman" panose="02020603050405020304" pitchFamily="18" charset="0"/>
              </a:rPr>
              <a:t>Sentence 2</a:t>
            </a:r>
          </a:p>
          <a:p>
            <a:pPr algn="ctr"/>
            <a:r>
              <a:rPr lang="en-US" dirty="0">
                <a:latin typeface="Times New Roman" panose="02020603050405020304" pitchFamily="18" charset="0"/>
                <a:cs typeface="Times New Roman" panose="02020603050405020304" pitchFamily="18" charset="0"/>
              </a:rPr>
              <a:t>Sentence 4</a:t>
            </a:r>
            <a:endParaRPr lang="en-IN" dirty="0">
              <a:latin typeface="Times New Roman" panose="02020603050405020304" pitchFamily="18" charset="0"/>
              <a:cs typeface="Times New Roman" panose="02020603050405020304" pitchFamily="18" charset="0"/>
            </a:endParaRPr>
          </a:p>
        </p:txBody>
      </p:sp>
      <p:cxnSp>
        <p:nvCxnSpPr>
          <p:cNvPr id="8" name="Straight Arrow Connector 7"/>
          <p:cNvCxnSpPr>
            <a:stCxn id="5" idx="3"/>
            <a:endCxn id="6" idx="1"/>
          </p:cNvCxnSpPr>
          <p:nvPr/>
        </p:nvCxnSpPr>
        <p:spPr>
          <a:xfrm>
            <a:off x="2473036" y="3913908"/>
            <a:ext cx="1278082" cy="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3"/>
            <a:endCxn id="7" idx="1"/>
          </p:cNvCxnSpPr>
          <p:nvPr/>
        </p:nvCxnSpPr>
        <p:spPr>
          <a:xfrm>
            <a:off x="4966855" y="3913909"/>
            <a:ext cx="1177636" cy="926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7145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545912" y="262451"/>
            <a:ext cx="8081219" cy="857400"/>
          </a:xfrm>
          <a:prstGeom prst="rect">
            <a:avLst/>
          </a:prstGeom>
        </p:spPr>
        <p:txBody>
          <a:bodyPr spcFirstLastPara="1" wrap="square" lIns="0" tIns="0" rIns="0" bIns="0" anchor="b" anchorCtr="0">
            <a:noAutofit/>
          </a:bodyPr>
          <a:lstStyle/>
          <a:p>
            <a:pPr lvl="0" algn="ctr"/>
            <a:r>
              <a:rPr lang="en-IN" dirty="0">
                <a:latin typeface="Times New Roman" panose="02020603050405020304" pitchFamily="18" charset="0"/>
                <a:cs typeface="Times New Roman" panose="02020603050405020304" pitchFamily="18" charset="0"/>
              </a:rPr>
              <a:t>Process of Text Summarization</a:t>
            </a:r>
            <a:endParaRPr dirty="0">
              <a:latin typeface="Times New Roman" panose="02020603050405020304" pitchFamily="18" charset="0"/>
              <a:cs typeface="Times New Roman" panose="02020603050405020304" pitchFamily="18" charset="0"/>
            </a:endParaRPr>
          </a:p>
        </p:txBody>
      </p:sp>
      <p:sp>
        <p:nvSpPr>
          <p:cNvPr id="103" name="Google Shape;103;p15"/>
          <p:cNvSpPr txBox="1"/>
          <p:nvPr/>
        </p:nvSpPr>
        <p:spPr>
          <a:xfrm>
            <a:off x="334531" y="1452191"/>
            <a:ext cx="8292600" cy="3221460"/>
          </a:xfrm>
          <a:prstGeom prst="rect">
            <a:avLst/>
          </a:prstGeom>
          <a:noFill/>
          <a:ln>
            <a:noFill/>
          </a:ln>
        </p:spPr>
        <p:txBody>
          <a:bodyPr spcFirstLastPara="1" wrap="square" lIns="91425" tIns="91425" rIns="91425" bIns="91425" anchor="t" anchorCtr="0">
            <a:noAutofit/>
          </a:bodyPr>
          <a:lstStyle/>
          <a:p>
            <a:pPr marL="457200" marR="25400" lvl="0" algn="just">
              <a:lnSpc>
                <a:spcPct val="112500"/>
              </a:lnSpc>
            </a:pPr>
            <a:r>
              <a:rPr lang="en-US" sz="1600" dirty="0">
                <a:solidFill>
                  <a:srgbClr val="FFFFFF"/>
                </a:solidFill>
                <a:latin typeface="Times New Roman" panose="02020603050405020304" pitchFamily="18" charset="0"/>
                <a:ea typeface="Times New Roman"/>
                <a:cs typeface="Times New Roman" panose="02020603050405020304" pitchFamily="18" charset="0"/>
                <a:sym typeface="Times New Roman"/>
              </a:rPr>
              <a:t>Firstly it separates the document sentence-wise. Then it uses various word scoring and sentence scoring techniques to decide the score of individual sentences. Sentence scoring is the process of evaluating sentence importance by using several scoring algorithms. Sometimes more than one sentence scoring technique is used simultaneously to find the more accurate score of the sentence. Then sentences having high scores are taken to include in the final summary. </a:t>
            </a:r>
          </a:p>
          <a:p>
            <a:pPr marL="457200" marR="25400" lvl="0" algn="just">
              <a:lnSpc>
                <a:spcPct val="112500"/>
              </a:lnSpc>
            </a:pPr>
            <a:endParaRPr lang="en-US" sz="1600" dirty="0">
              <a:solidFill>
                <a:srgbClr val="FFFFFF"/>
              </a:solidFill>
              <a:latin typeface="Times New Roman" panose="02020603050405020304" pitchFamily="18" charset="0"/>
              <a:ea typeface="Times New Roman"/>
              <a:cs typeface="Times New Roman" panose="02020603050405020304" pitchFamily="18" charset="0"/>
              <a:sym typeface="Times New Roman"/>
            </a:endParaRPr>
          </a:p>
          <a:p>
            <a:pPr marL="457200" marR="25400" lvl="0" algn="just">
              <a:lnSpc>
                <a:spcPct val="112500"/>
              </a:lnSpc>
            </a:pPr>
            <a:r>
              <a:rPr lang="en-US" sz="1600" dirty="0">
                <a:solidFill>
                  <a:srgbClr val="FFFFFF"/>
                </a:solidFill>
                <a:latin typeface="Times New Roman" panose="02020603050405020304" pitchFamily="18" charset="0"/>
                <a:ea typeface="Times New Roman"/>
                <a:cs typeface="Times New Roman" panose="02020603050405020304" pitchFamily="18" charset="0"/>
                <a:sym typeface="Times New Roman"/>
              </a:rPr>
              <a:t>The system-generated summary is then compared with the golden summary(summary having the highest matching score with the original document) to find the precision and f-score. Then the sentence scoring technique which gives the highest precision score is used for converting long documents into short documents.</a:t>
            </a:r>
            <a:endParaRPr sz="1600" dirty="0">
              <a:solidFill>
                <a:srgbClr val="FFFFFF"/>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2851475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780" y="1319135"/>
            <a:ext cx="7712439" cy="2975139"/>
          </a:xfrm>
          <a:prstGeom prst="rect">
            <a:avLst/>
          </a:prstGeom>
        </p:spPr>
      </p:pic>
      <p:sp>
        <p:nvSpPr>
          <p:cNvPr id="2" name="Title 1">
            <a:extLst>
              <a:ext uri="{FF2B5EF4-FFF2-40B4-BE49-F238E27FC236}">
                <a16:creationId xmlns:a16="http://schemas.microsoft.com/office/drawing/2014/main" id="{9C34D97D-5043-D29B-8499-04E8D814A0B6}"/>
              </a:ext>
            </a:extLst>
          </p:cNvPr>
          <p:cNvSpPr>
            <a:spLocks noGrp="1"/>
          </p:cNvSpPr>
          <p:nvPr>
            <p:ph type="ctrTitle"/>
          </p:nvPr>
        </p:nvSpPr>
        <p:spPr>
          <a:xfrm>
            <a:off x="959370" y="280455"/>
            <a:ext cx="7397646" cy="656430"/>
          </a:xfrm>
        </p:spPr>
        <p:txBody>
          <a:bodyPr/>
          <a:lstStyle/>
          <a:p>
            <a:pPr algn="ctr"/>
            <a:r>
              <a:rPr lang="en-US" dirty="0">
                <a:latin typeface="Times New Roman" panose="02020603050405020304" pitchFamily="18" charset="0"/>
                <a:cs typeface="Times New Roman" panose="02020603050405020304" pitchFamily="18" charset="0"/>
              </a:rPr>
              <a:t>Flow of Text Summarization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1990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0B277-E2F6-E9D1-CA4C-1840406727F7}"/>
              </a:ext>
            </a:extLst>
          </p:cNvPr>
          <p:cNvSpPr>
            <a:spLocks noGrp="1"/>
          </p:cNvSpPr>
          <p:nvPr>
            <p:ph type="title"/>
          </p:nvPr>
        </p:nvSpPr>
        <p:spPr>
          <a:xfrm>
            <a:off x="329784" y="294182"/>
            <a:ext cx="8327036" cy="507792"/>
          </a:xfrm>
        </p:spPr>
        <p:txBody>
          <a:bodyPr/>
          <a:lstStyle/>
          <a:p>
            <a:r>
              <a:rPr lang="en-US" dirty="0">
                <a:latin typeface="Times New Roman" panose="02020603050405020304" pitchFamily="18" charset="0"/>
                <a:cs typeface="Times New Roman" panose="02020603050405020304" pitchFamily="18" charset="0"/>
              </a:rPr>
              <a:t>Dataset Description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C9C3A4B-4C32-3F56-99C0-7D729D4627E4}"/>
              </a:ext>
            </a:extLst>
          </p:cNvPr>
          <p:cNvSpPr>
            <a:spLocks noGrp="1"/>
          </p:cNvSpPr>
          <p:nvPr>
            <p:ph type="body" idx="1"/>
          </p:nvPr>
        </p:nvSpPr>
        <p:spPr>
          <a:xfrm>
            <a:off x="329784" y="1056807"/>
            <a:ext cx="8327036" cy="3792511"/>
          </a:xfrm>
        </p:spPr>
        <p:txBody>
          <a:bodyPr/>
          <a:lstStyle/>
          <a:p>
            <a:r>
              <a:rPr lang="en-US" sz="1600" dirty="0">
                <a:latin typeface="Times New Roman" panose="02020603050405020304" pitchFamily="18" charset="0"/>
                <a:cs typeface="Times New Roman" panose="02020603050405020304" pitchFamily="18" charset="0"/>
              </a:rPr>
              <a:t>To further progress in summarization and enable researchers to participate in large-scale experiments, the National Institute of Standards and Technology (NIST) continued an evaluation in the area of text summarization called the Document Understanding Conference (DUC). </a:t>
            </a:r>
          </a:p>
          <a:p>
            <a:r>
              <a:rPr lang="en-US" sz="1600" dirty="0">
                <a:latin typeface="Times New Roman" panose="02020603050405020304" pitchFamily="18" charset="0"/>
                <a:cs typeface="Times New Roman" panose="02020603050405020304" pitchFamily="18" charset="0"/>
              </a:rPr>
              <a:t>DUC is part of a Defense Advanced Research Projects Agency (DARPA) program, Translingual Information Detection, Extraction, and Summarization (TIDES), which specifically calls for major advances in summarization technology, both in English and from other languages to English (cross-language summarization). </a:t>
            </a:r>
          </a:p>
          <a:p>
            <a:r>
              <a:rPr lang="en-US" sz="1600" dirty="0">
                <a:latin typeface="Times New Roman" panose="02020603050405020304" pitchFamily="18" charset="0"/>
                <a:cs typeface="Times New Roman" panose="02020603050405020304" pitchFamily="18" charset="0"/>
              </a:rPr>
              <a:t>The basic design for the evaluation follows ideas in a summarization road map that was created by a committee of researchers in summarization, headed by Daniel </a:t>
            </a:r>
            <a:r>
              <a:rPr lang="en-US" sz="1600" dirty="0" err="1">
                <a:latin typeface="Times New Roman" panose="02020603050405020304" pitchFamily="18" charset="0"/>
                <a:cs typeface="Times New Roman" panose="02020603050405020304" pitchFamily="18" charset="0"/>
              </a:rPr>
              <a:t>Marcu</a:t>
            </a:r>
            <a:r>
              <a:rPr lang="en-US" sz="1600" dirty="0">
                <a:latin typeface="Times New Roman" panose="02020603050405020304" pitchFamily="18" charset="0"/>
                <a:cs typeface="Times New Roman" panose="02020603050405020304" pitchFamily="18" charset="0"/>
              </a:rPr>
              <a:t>. It also profited from the experiences of DUC 2001.</a:t>
            </a:r>
          </a:p>
          <a:p>
            <a:endParaRPr lang="en-US"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58E32E7-C2B0-CE4C-B083-B60BE43A34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386213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2F4A5-8325-2A0B-4261-E8C15B5B49E0}"/>
              </a:ext>
            </a:extLst>
          </p:cNvPr>
          <p:cNvSpPr>
            <a:spLocks noGrp="1"/>
          </p:cNvSpPr>
          <p:nvPr>
            <p:ph type="title"/>
          </p:nvPr>
        </p:nvSpPr>
        <p:spPr>
          <a:xfrm>
            <a:off x="580550" y="205975"/>
            <a:ext cx="6014400" cy="502685"/>
          </a:xfrm>
        </p:spPr>
        <p:txBody>
          <a:bodyPr/>
          <a:lstStyle/>
          <a:p>
            <a:r>
              <a:rPr lang="en-US" dirty="0">
                <a:latin typeface="Times New Roman" panose="02020603050405020304" pitchFamily="18" charset="0"/>
                <a:cs typeface="Times New Roman" panose="02020603050405020304" pitchFamily="18" charset="0"/>
              </a:rPr>
              <a:t>Rouge Score</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006709B-114C-A05D-2ECB-2BE28F8112B8}"/>
              </a:ext>
            </a:extLst>
          </p:cNvPr>
          <p:cNvSpPr>
            <a:spLocks noGrp="1"/>
          </p:cNvSpPr>
          <p:nvPr>
            <p:ph type="body" idx="1"/>
          </p:nvPr>
        </p:nvSpPr>
        <p:spPr>
          <a:xfrm>
            <a:off x="580550" y="1028700"/>
            <a:ext cx="8007190" cy="3478950"/>
          </a:xfrm>
        </p:spPr>
        <p:txBody>
          <a:bodyPr/>
          <a:lstStyle/>
          <a:p>
            <a:pPr algn="just"/>
            <a:r>
              <a:rPr lang="en-IN" sz="1800" dirty="0">
                <a:solidFill>
                  <a:schemeClr val="bg1"/>
                </a:solidFill>
                <a:effectLst/>
                <a:latin typeface="Times New Roman" panose="02020603050405020304" pitchFamily="18" charset="0"/>
                <a:ea typeface="Times New Roman" panose="02020603050405020304" pitchFamily="18" charset="0"/>
              </a:rPr>
              <a:t>The Recall-Oriented Understudy for </a:t>
            </a:r>
            <a:r>
              <a:rPr lang="en-IN" sz="1800" dirty="0" err="1">
                <a:solidFill>
                  <a:schemeClr val="bg1"/>
                </a:solidFill>
                <a:effectLst/>
                <a:latin typeface="Times New Roman" panose="02020603050405020304" pitchFamily="18" charset="0"/>
                <a:ea typeface="Times New Roman" panose="02020603050405020304" pitchFamily="18" charset="0"/>
              </a:rPr>
              <a:t>Gisting</a:t>
            </a:r>
            <a:r>
              <a:rPr lang="en-IN" sz="1800" dirty="0">
                <a:solidFill>
                  <a:schemeClr val="bg1"/>
                </a:solidFill>
                <a:effectLst/>
                <a:latin typeface="Times New Roman" panose="02020603050405020304" pitchFamily="18" charset="0"/>
                <a:ea typeface="Times New Roman" panose="02020603050405020304" pitchFamily="18" charset="0"/>
              </a:rPr>
              <a:t> Evaluation (ROUGE) scoring algorithm evaluates the similarity between a candidate document and a collection of reference documents. Use the ROUGE score to evaluate the quality of document translation and summarization models.</a:t>
            </a:r>
          </a:p>
          <a:p>
            <a:pPr algn="just"/>
            <a:r>
              <a:rPr lang="en-US" sz="1800" dirty="0">
                <a:solidFill>
                  <a:schemeClr val="bg1"/>
                </a:solidFill>
                <a:effectLst/>
                <a:latin typeface="Times New Roman" panose="02020603050405020304" pitchFamily="18" charset="0"/>
                <a:ea typeface="Times New Roman" panose="02020603050405020304" pitchFamily="18" charset="0"/>
              </a:rPr>
              <a:t>It is a set of metrics and a software package used for evaluating automatic summarization and machine translation software in natural language processing. The metrics compare an automatically produced summary or translation against a reference or a set of references (human-produced) summary or translation.</a:t>
            </a:r>
            <a:endParaRPr lang="en-IN" sz="1800" dirty="0">
              <a:solidFill>
                <a:schemeClr val="bg1"/>
              </a:solidFill>
              <a:latin typeface="Times New Roman" panose="02020603050405020304" pitchFamily="18" charset="0"/>
              <a:ea typeface="Times New Roman" panose="02020603050405020304" pitchFamily="18" charset="0"/>
            </a:endParaRPr>
          </a:p>
        </p:txBody>
      </p:sp>
      <p:sp>
        <p:nvSpPr>
          <p:cNvPr id="5" name="Slide Number Placeholder 4">
            <a:extLst>
              <a:ext uri="{FF2B5EF4-FFF2-40B4-BE49-F238E27FC236}">
                <a16:creationId xmlns:a16="http://schemas.microsoft.com/office/drawing/2014/main" id="{F94D1047-DC62-86CD-0CC8-F8CA38333D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1271515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CFC63-2085-D543-44E8-5582908459CC}"/>
              </a:ext>
            </a:extLst>
          </p:cNvPr>
          <p:cNvSpPr>
            <a:spLocks noGrp="1"/>
          </p:cNvSpPr>
          <p:nvPr>
            <p:ph type="title"/>
          </p:nvPr>
        </p:nvSpPr>
        <p:spPr>
          <a:xfrm>
            <a:off x="580550" y="205975"/>
            <a:ext cx="6014400" cy="517925"/>
          </a:xfrm>
        </p:spPr>
        <p:txBody>
          <a:bodyPr/>
          <a:lstStyle/>
          <a:p>
            <a:r>
              <a:rPr lang="en-US" dirty="0">
                <a:latin typeface="Times New Roman" panose="02020603050405020304" pitchFamily="18" charset="0"/>
                <a:cs typeface="Times New Roman" panose="02020603050405020304" pitchFamily="18" charset="0"/>
              </a:rPr>
              <a:t>Blue Score</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FB52F5A-0AE9-7D3A-6687-419ECF04A4E0}"/>
              </a:ext>
            </a:extLst>
          </p:cNvPr>
          <p:cNvSpPr>
            <a:spLocks noGrp="1"/>
          </p:cNvSpPr>
          <p:nvPr>
            <p:ph type="body" idx="1"/>
          </p:nvPr>
        </p:nvSpPr>
        <p:spPr>
          <a:xfrm>
            <a:off x="580550" y="1051560"/>
            <a:ext cx="7969090" cy="3456090"/>
          </a:xfrm>
        </p:spPr>
        <p:txBody>
          <a:bodyPr/>
          <a:lstStyle/>
          <a:p>
            <a:r>
              <a:rPr lang="en-IN" sz="1800" dirty="0">
                <a:solidFill>
                  <a:schemeClr val="bg1"/>
                </a:solidFill>
                <a:effectLst/>
                <a:latin typeface="Times New Roman" panose="02020603050405020304" pitchFamily="18" charset="0"/>
                <a:ea typeface="Times New Roman" panose="02020603050405020304" pitchFamily="18" charset="0"/>
              </a:rPr>
              <a:t>Bleu is a measurement of the difference between an automatic translation and human-created reference translations of the same source sentence. The BLEU algorithm compares consecutive phrases of the automatic translation with the consecutive phrases it finds in the reference translation, and counts the number of matches, in a weighted fashion. These matches are position independent. A higher match degree indicates a higher degree of similarity with the reference translation, and higher score. Intelligibility and grammatical correctness aren't taken into account.</a:t>
            </a:r>
          </a:p>
          <a:p>
            <a:endParaRPr lang="en-IN" dirty="0"/>
          </a:p>
        </p:txBody>
      </p:sp>
      <p:sp>
        <p:nvSpPr>
          <p:cNvPr id="5" name="Slide Number Placeholder 4">
            <a:extLst>
              <a:ext uri="{FF2B5EF4-FFF2-40B4-BE49-F238E27FC236}">
                <a16:creationId xmlns:a16="http://schemas.microsoft.com/office/drawing/2014/main" id="{E019D6F0-45D6-1C3C-1BE3-64120FBD5E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1295602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560F0-F49F-3CEE-CCF4-381D2146E48B}"/>
              </a:ext>
            </a:extLst>
          </p:cNvPr>
          <p:cNvSpPr>
            <a:spLocks noGrp="1"/>
          </p:cNvSpPr>
          <p:nvPr>
            <p:ph type="title"/>
          </p:nvPr>
        </p:nvSpPr>
        <p:spPr>
          <a:xfrm>
            <a:off x="314793" y="205975"/>
            <a:ext cx="8424473" cy="551028"/>
          </a:xfrm>
        </p:spPr>
        <p:txBody>
          <a:bodyPr/>
          <a:lstStyle/>
          <a:p>
            <a:r>
              <a:rPr lang="en-US" dirty="0">
                <a:latin typeface="Times New Roman" panose="02020603050405020304" pitchFamily="18" charset="0"/>
                <a:cs typeface="Times New Roman" panose="02020603050405020304" pitchFamily="18" charset="0"/>
              </a:rPr>
              <a:t>Cuckoo Algorithm</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8DCA0CE-5F55-883E-59B8-F1BA4863199E}"/>
              </a:ext>
            </a:extLst>
          </p:cNvPr>
          <p:cNvSpPr>
            <a:spLocks noGrp="1"/>
          </p:cNvSpPr>
          <p:nvPr>
            <p:ph type="body" idx="1"/>
          </p:nvPr>
        </p:nvSpPr>
        <p:spPr>
          <a:xfrm>
            <a:off x="314793" y="876925"/>
            <a:ext cx="8424473" cy="4060599"/>
          </a:xfrm>
        </p:spPr>
        <p:txBody>
          <a:bodyPr/>
          <a:lstStyle/>
          <a:p>
            <a:r>
              <a:rPr lang="en-US" sz="1600" b="0" i="0" dirty="0">
                <a:solidFill>
                  <a:schemeClr val="bg1"/>
                </a:solidFill>
                <a:effectLst/>
                <a:latin typeface="Times New Roman" panose="02020603050405020304" pitchFamily="18" charset="0"/>
                <a:cs typeface="Times New Roman" panose="02020603050405020304" pitchFamily="18" charset="0"/>
              </a:rPr>
              <a:t>Sentence scoring methods are used to represent sentences into numerical forms and then CS algorithm is used to select the best suitable sentences that can be used to give the extractive summary. Sentiment analysis is used to select most significant sentences to represent the summary. </a:t>
            </a:r>
          </a:p>
          <a:p>
            <a:r>
              <a:rPr lang="en-US" sz="1600" b="0" i="0" dirty="0">
                <a:solidFill>
                  <a:schemeClr val="bg1"/>
                </a:solidFill>
                <a:effectLst/>
                <a:latin typeface="Times New Roman" panose="02020603050405020304" pitchFamily="18" charset="0"/>
                <a:cs typeface="Times New Roman" panose="02020603050405020304" pitchFamily="18" charset="0"/>
              </a:rPr>
              <a:t>Experimental result shows that proposed method produces notable improvement in terms of precision, recall and F1-score to existing three methods namely CSSA, summary using key concepts and sentence importance and DUC baseline.</a:t>
            </a:r>
            <a:endParaRPr lang="en-IN" sz="1800" dirty="0">
              <a:solidFill>
                <a:schemeClr val="bg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C65D297-263D-EBC4-677F-00017A8895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800746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1D658-4631-C783-5F09-936733977066}"/>
              </a:ext>
            </a:extLst>
          </p:cNvPr>
          <p:cNvSpPr>
            <a:spLocks noGrp="1"/>
          </p:cNvSpPr>
          <p:nvPr>
            <p:ph type="title"/>
          </p:nvPr>
        </p:nvSpPr>
        <p:spPr>
          <a:xfrm>
            <a:off x="314793" y="205975"/>
            <a:ext cx="8484433" cy="551028"/>
          </a:xfrm>
        </p:spPr>
        <p:txBody>
          <a:bodyPr/>
          <a:lstStyle/>
          <a:p>
            <a:r>
              <a:rPr lang="en-US" dirty="0">
                <a:latin typeface="Times New Roman" panose="02020603050405020304" pitchFamily="18" charset="0"/>
                <a:cs typeface="Times New Roman" panose="02020603050405020304" pitchFamily="18" charset="0"/>
              </a:rPr>
              <a:t>Cuckoo Search Algorithm Flow</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D4B28DF-C636-6D56-F349-5363F10FBC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7" name="Picture 6">
            <a:extLst>
              <a:ext uri="{FF2B5EF4-FFF2-40B4-BE49-F238E27FC236}">
                <a16:creationId xmlns:a16="http://schemas.microsoft.com/office/drawing/2014/main" id="{9FBE68BD-8188-390C-90B4-81F010CD2DF7}"/>
              </a:ext>
            </a:extLst>
          </p:cNvPr>
          <p:cNvPicPr>
            <a:picLocks noChangeAspect="1"/>
          </p:cNvPicPr>
          <p:nvPr/>
        </p:nvPicPr>
        <p:blipFill>
          <a:blip r:embed="rId2"/>
          <a:stretch>
            <a:fillRect/>
          </a:stretch>
        </p:blipFill>
        <p:spPr>
          <a:xfrm>
            <a:off x="674557" y="1056807"/>
            <a:ext cx="7607509" cy="3569550"/>
          </a:xfrm>
          <a:prstGeom prst="rect">
            <a:avLst/>
          </a:prstGeom>
        </p:spPr>
      </p:pic>
    </p:spTree>
    <p:extLst>
      <p:ext uri="{BB962C8B-B14F-4D97-AF65-F5344CB8AC3E}">
        <p14:creationId xmlns:p14="http://schemas.microsoft.com/office/powerpoint/2010/main" val="3303585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912AB-5D2A-DD8F-FB0F-5F07AB166650}"/>
              </a:ext>
            </a:extLst>
          </p:cNvPr>
          <p:cNvSpPr>
            <a:spLocks noGrp="1"/>
          </p:cNvSpPr>
          <p:nvPr>
            <p:ph type="title"/>
          </p:nvPr>
        </p:nvSpPr>
        <p:spPr>
          <a:xfrm>
            <a:off x="419725" y="78559"/>
            <a:ext cx="8229599" cy="543533"/>
          </a:xfrm>
        </p:spPr>
        <p:txBody>
          <a:bodyPr/>
          <a:lstStyle/>
          <a:p>
            <a:r>
              <a:rPr lang="en-US" dirty="0">
                <a:latin typeface="Times New Roman" panose="02020603050405020304" pitchFamily="18" charset="0"/>
                <a:cs typeface="Times New Roman" panose="02020603050405020304" pitchFamily="18" charset="0"/>
              </a:rPr>
              <a:t>Result of Scoring Techniques</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735ACBD-D039-6A27-6E3C-9096E4E883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7" name="Picture 6">
            <a:extLst>
              <a:ext uri="{FF2B5EF4-FFF2-40B4-BE49-F238E27FC236}">
                <a16:creationId xmlns:a16="http://schemas.microsoft.com/office/drawing/2014/main" id="{0BA74356-5E8E-2E8A-9708-D43A37580589}"/>
              </a:ext>
            </a:extLst>
          </p:cNvPr>
          <p:cNvPicPr>
            <a:picLocks noChangeAspect="1"/>
          </p:cNvPicPr>
          <p:nvPr/>
        </p:nvPicPr>
        <p:blipFill rotWithShape="1">
          <a:blip r:embed="rId2"/>
          <a:srcRect r="5348" b="4710"/>
          <a:stretch/>
        </p:blipFill>
        <p:spPr>
          <a:xfrm>
            <a:off x="59961" y="696154"/>
            <a:ext cx="1738360" cy="2004234"/>
          </a:xfrm>
          <a:prstGeom prst="rect">
            <a:avLst/>
          </a:prstGeom>
        </p:spPr>
      </p:pic>
      <p:pic>
        <p:nvPicPr>
          <p:cNvPr id="9" name="Picture 8">
            <a:extLst>
              <a:ext uri="{FF2B5EF4-FFF2-40B4-BE49-F238E27FC236}">
                <a16:creationId xmlns:a16="http://schemas.microsoft.com/office/drawing/2014/main" id="{8C73A9D5-902D-45F4-B4BF-1C6EA8721874}"/>
              </a:ext>
            </a:extLst>
          </p:cNvPr>
          <p:cNvPicPr>
            <a:picLocks noChangeAspect="1"/>
          </p:cNvPicPr>
          <p:nvPr/>
        </p:nvPicPr>
        <p:blipFill rotWithShape="1">
          <a:blip r:embed="rId3"/>
          <a:srcRect r="6721"/>
          <a:stretch/>
        </p:blipFill>
        <p:spPr>
          <a:xfrm>
            <a:off x="1888714" y="719173"/>
            <a:ext cx="1677600" cy="2004234"/>
          </a:xfrm>
          <a:prstGeom prst="rect">
            <a:avLst/>
          </a:prstGeom>
        </p:spPr>
      </p:pic>
      <p:pic>
        <p:nvPicPr>
          <p:cNvPr id="11" name="Picture 10">
            <a:extLst>
              <a:ext uri="{FF2B5EF4-FFF2-40B4-BE49-F238E27FC236}">
                <a16:creationId xmlns:a16="http://schemas.microsoft.com/office/drawing/2014/main" id="{54DACB3A-C401-225B-8A9A-8B49C4750362}"/>
              </a:ext>
            </a:extLst>
          </p:cNvPr>
          <p:cNvPicPr>
            <a:picLocks noChangeAspect="1"/>
          </p:cNvPicPr>
          <p:nvPr/>
        </p:nvPicPr>
        <p:blipFill rotWithShape="1">
          <a:blip r:embed="rId4"/>
          <a:srcRect l="6201" t="736" r="-1499" b="736"/>
          <a:stretch/>
        </p:blipFill>
        <p:spPr>
          <a:xfrm>
            <a:off x="3695724" y="696154"/>
            <a:ext cx="1677600" cy="2042337"/>
          </a:xfrm>
          <a:prstGeom prst="rect">
            <a:avLst/>
          </a:prstGeom>
        </p:spPr>
      </p:pic>
      <p:pic>
        <p:nvPicPr>
          <p:cNvPr id="13" name="Picture 12">
            <a:extLst>
              <a:ext uri="{FF2B5EF4-FFF2-40B4-BE49-F238E27FC236}">
                <a16:creationId xmlns:a16="http://schemas.microsoft.com/office/drawing/2014/main" id="{AA767A4E-A2CF-7150-678D-40965051C05D}"/>
              </a:ext>
            </a:extLst>
          </p:cNvPr>
          <p:cNvPicPr>
            <a:picLocks noChangeAspect="1"/>
          </p:cNvPicPr>
          <p:nvPr/>
        </p:nvPicPr>
        <p:blipFill rotWithShape="1">
          <a:blip r:embed="rId5"/>
          <a:srcRect r="5113"/>
          <a:stretch/>
        </p:blipFill>
        <p:spPr>
          <a:xfrm>
            <a:off x="5463717" y="726637"/>
            <a:ext cx="1677600" cy="2057578"/>
          </a:xfrm>
          <a:prstGeom prst="rect">
            <a:avLst/>
          </a:prstGeom>
        </p:spPr>
      </p:pic>
      <p:pic>
        <p:nvPicPr>
          <p:cNvPr id="15" name="Picture 14">
            <a:extLst>
              <a:ext uri="{FF2B5EF4-FFF2-40B4-BE49-F238E27FC236}">
                <a16:creationId xmlns:a16="http://schemas.microsoft.com/office/drawing/2014/main" id="{F90772E4-BDD2-D144-101F-04565E115F2D}"/>
              </a:ext>
            </a:extLst>
          </p:cNvPr>
          <p:cNvPicPr>
            <a:picLocks noChangeAspect="1"/>
          </p:cNvPicPr>
          <p:nvPr/>
        </p:nvPicPr>
        <p:blipFill rotWithShape="1">
          <a:blip r:embed="rId6"/>
          <a:srcRect r="4970"/>
          <a:stretch/>
        </p:blipFill>
        <p:spPr>
          <a:xfrm>
            <a:off x="7270727" y="711395"/>
            <a:ext cx="1723573" cy="2027096"/>
          </a:xfrm>
          <a:prstGeom prst="rect">
            <a:avLst/>
          </a:prstGeom>
        </p:spPr>
      </p:pic>
      <p:pic>
        <p:nvPicPr>
          <p:cNvPr id="17" name="Picture 16">
            <a:extLst>
              <a:ext uri="{FF2B5EF4-FFF2-40B4-BE49-F238E27FC236}">
                <a16:creationId xmlns:a16="http://schemas.microsoft.com/office/drawing/2014/main" id="{C7B67E13-FCFE-2726-58D3-DD2079EF9DFD}"/>
              </a:ext>
            </a:extLst>
          </p:cNvPr>
          <p:cNvPicPr>
            <a:picLocks noChangeAspect="1"/>
          </p:cNvPicPr>
          <p:nvPr/>
        </p:nvPicPr>
        <p:blipFill>
          <a:blip r:embed="rId7"/>
          <a:stretch>
            <a:fillRect/>
          </a:stretch>
        </p:blipFill>
        <p:spPr>
          <a:xfrm>
            <a:off x="114716" y="2866211"/>
            <a:ext cx="1798476" cy="2080440"/>
          </a:xfrm>
          <a:prstGeom prst="rect">
            <a:avLst/>
          </a:prstGeom>
        </p:spPr>
      </p:pic>
      <p:pic>
        <p:nvPicPr>
          <p:cNvPr id="19" name="Picture 18">
            <a:extLst>
              <a:ext uri="{FF2B5EF4-FFF2-40B4-BE49-F238E27FC236}">
                <a16:creationId xmlns:a16="http://schemas.microsoft.com/office/drawing/2014/main" id="{4B740441-55EC-1C10-E6E8-CAFAE5ED4B0B}"/>
              </a:ext>
            </a:extLst>
          </p:cNvPr>
          <p:cNvPicPr>
            <a:picLocks noChangeAspect="1"/>
          </p:cNvPicPr>
          <p:nvPr/>
        </p:nvPicPr>
        <p:blipFill>
          <a:blip r:embed="rId8"/>
          <a:stretch>
            <a:fillRect/>
          </a:stretch>
        </p:blipFill>
        <p:spPr>
          <a:xfrm>
            <a:off x="1972019" y="2911935"/>
            <a:ext cx="1828958" cy="2034716"/>
          </a:xfrm>
          <a:prstGeom prst="rect">
            <a:avLst/>
          </a:prstGeom>
        </p:spPr>
      </p:pic>
      <p:pic>
        <p:nvPicPr>
          <p:cNvPr id="21" name="Picture 20">
            <a:extLst>
              <a:ext uri="{FF2B5EF4-FFF2-40B4-BE49-F238E27FC236}">
                <a16:creationId xmlns:a16="http://schemas.microsoft.com/office/drawing/2014/main" id="{4E01E0AB-150C-AEB7-3525-047E2BDDAE19}"/>
              </a:ext>
            </a:extLst>
          </p:cNvPr>
          <p:cNvPicPr>
            <a:picLocks noChangeAspect="1"/>
          </p:cNvPicPr>
          <p:nvPr/>
        </p:nvPicPr>
        <p:blipFill>
          <a:blip r:embed="rId9"/>
          <a:stretch>
            <a:fillRect/>
          </a:stretch>
        </p:blipFill>
        <p:spPr>
          <a:xfrm>
            <a:off x="3839427" y="2892883"/>
            <a:ext cx="1844200" cy="2072820"/>
          </a:xfrm>
          <a:prstGeom prst="rect">
            <a:avLst/>
          </a:prstGeom>
        </p:spPr>
      </p:pic>
      <p:pic>
        <p:nvPicPr>
          <p:cNvPr id="23" name="Picture 22">
            <a:extLst>
              <a:ext uri="{FF2B5EF4-FFF2-40B4-BE49-F238E27FC236}">
                <a16:creationId xmlns:a16="http://schemas.microsoft.com/office/drawing/2014/main" id="{5F7CECC5-C7D2-B56C-8DDA-D71C16E1DBA3}"/>
              </a:ext>
            </a:extLst>
          </p:cNvPr>
          <p:cNvPicPr>
            <a:picLocks noChangeAspect="1"/>
          </p:cNvPicPr>
          <p:nvPr/>
        </p:nvPicPr>
        <p:blipFill>
          <a:blip r:embed="rId10"/>
          <a:stretch>
            <a:fillRect/>
          </a:stretch>
        </p:blipFill>
        <p:spPr>
          <a:xfrm>
            <a:off x="5844352" y="2938607"/>
            <a:ext cx="1767993" cy="2027096"/>
          </a:xfrm>
          <a:prstGeom prst="rect">
            <a:avLst/>
          </a:prstGeom>
        </p:spPr>
      </p:pic>
    </p:spTree>
    <p:extLst>
      <p:ext uri="{BB962C8B-B14F-4D97-AF65-F5344CB8AC3E}">
        <p14:creationId xmlns:p14="http://schemas.microsoft.com/office/powerpoint/2010/main" val="3866009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Outline</a:t>
            </a:r>
            <a:endParaRPr dirty="0">
              <a:latin typeface="Times New Roman" panose="02020603050405020304" pitchFamily="18" charset="0"/>
              <a:cs typeface="Times New Roman" panose="02020603050405020304" pitchFamily="18" charset="0"/>
            </a:endParaRPr>
          </a:p>
        </p:txBody>
      </p:sp>
      <p:sp>
        <p:nvSpPr>
          <p:cNvPr id="71" name="Google Shape;71;p14"/>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72" name="Google Shape;72;p14"/>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grpSp>
        <p:nvGrpSpPr>
          <p:cNvPr id="73" name="Google Shape;73;p14"/>
          <p:cNvGrpSpPr/>
          <p:nvPr/>
        </p:nvGrpSpPr>
        <p:grpSpPr>
          <a:xfrm>
            <a:off x="1786339" y="1703401"/>
            <a:ext cx="473400" cy="473400"/>
            <a:chOff x="1786339" y="1703401"/>
            <a:chExt cx="473400" cy="473400"/>
          </a:xfrm>
        </p:grpSpPr>
        <p:sp>
          <p:nvSpPr>
            <p:cNvPr id="74" name="Google Shape;74;p14"/>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5" name="Google Shape;75;p14"/>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Times New Roman" panose="02020603050405020304" pitchFamily="18" charset="0"/>
                  <a:ea typeface="Muli"/>
                  <a:cs typeface="Times New Roman" panose="02020603050405020304" pitchFamily="18" charset="0"/>
                  <a:sym typeface="Muli"/>
                </a:rPr>
                <a:t>1</a:t>
              </a:r>
              <a:endParaRPr sz="600" dirty="0">
                <a:solidFill>
                  <a:schemeClr val="dk2"/>
                </a:solidFill>
                <a:latin typeface="Times New Roman" panose="02020603050405020304" pitchFamily="18" charset="0"/>
                <a:ea typeface="Muli"/>
                <a:cs typeface="Times New Roman" panose="02020603050405020304" pitchFamily="18" charset="0"/>
                <a:sym typeface="Muli"/>
              </a:endParaRPr>
            </a:p>
          </p:txBody>
        </p:sp>
      </p:grpSp>
      <p:grpSp>
        <p:nvGrpSpPr>
          <p:cNvPr id="76" name="Google Shape;76;p14"/>
          <p:cNvGrpSpPr/>
          <p:nvPr/>
        </p:nvGrpSpPr>
        <p:grpSpPr>
          <a:xfrm>
            <a:off x="3814414" y="1703401"/>
            <a:ext cx="473400" cy="473400"/>
            <a:chOff x="3814414" y="1703401"/>
            <a:chExt cx="473400" cy="473400"/>
          </a:xfrm>
        </p:grpSpPr>
        <p:sp>
          <p:nvSpPr>
            <p:cNvPr id="77" name="Google Shape;77;p14"/>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8" name="Google Shape;78;p14"/>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Times New Roman" panose="02020603050405020304" pitchFamily="18" charset="0"/>
                  <a:ea typeface="Muli"/>
                  <a:cs typeface="Times New Roman" panose="02020603050405020304" pitchFamily="18" charset="0"/>
                  <a:sym typeface="Muli"/>
                </a:rPr>
                <a:t>3</a:t>
              </a:r>
              <a:endParaRPr sz="600" dirty="0">
                <a:solidFill>
                  <a:schemeClr val="dk2"/>
                </a:solidFill>
                <a:latin typeface="Times New Roman" panose="02020603050405020304" pitchFamily="18" charset="0"/>
                <a:ea typeface="Muli"/>
                <a:cs typeface="Times New Roman" panose="02020603050405020304" pitchFamily="18" charset="0"/>
                <a:sym typeface="Muli"/>
              </a:endParaRPr>
            </a:p>
          </p:txBody>
        </p:sp>
      </p:grpSp>
      <p:grpSp>
        <p:nvGrpSpPr>
          <p:cNvPr id="79" name="Google Shape;79;p14"/>
          <p:cNvGrpSpPr/>
          <p:nvPr/>
        </p:nvGrpSpPr>
        <p:grpSpPr>
          <a:xfrm>
            <a:off x="5842489" y="1703401"/>
            <a:ext cx="473400" cy="473400"/>
            <a:chOff x="5842489" y="1703401"/>
            <a:chExt cx="473400" cy="473400"/>
          </a:xfrm>
        </p:grpSpPr>
        <p:sp>
          <p:nvSpPr>
            <p:cNvPr id="80" name="Google Shape;80;p14"/>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1" name="Google Shape;81;p14"/>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Times New Roman" panose="02020603050405020304" pitchFamily="18" charset="0"/>
                  <a:ea typeface="Muli"/>
                  <a:cs typeface="Times New Roman" panose="02020603050405020304" pitchFamily="18" charset="0"/>
                  <a:sym typeface="Muli"/>
                </a:rPr>
                <a:t>5</a:t>
              </a:r>
              <a:endParaRPr sz="600" dirty="0">
                <a:solidFill>
                  <a:schemeClr val="dk2"/>
                </a:solidFill>
                <a:latin typeface="Times New Roman" panose="02020603050405020304" pitchFamily="18" charset="0"/>
                <a:ea typeface="Muli"/>
                <a:cs typeface="Times New Roman" panose="02020603050405020304" pitchFamily="18" charset="0"/>
                <a:sym typeface="Muli"/>
              </a:endParaRPr>
            </a:p>
          </p:txBody>
        </p:sp>
      </p:grpSp>
      <p:grpSp>
        <p:nvGrpSpPr>
          <p:cNvPr id="82" name="Google Shape;82;p14"/>
          <p:cNvGrpSpPr/>
          <p:nvPr/>
        </p:nvGrpSpPr>
        <p:grpSpPr>
          <a:xfrm>
            <a:off x="6880814" y="3576300"/>
            <a:ext cx="473400" cy="473400"/>
            <a:chOff x="6880814" y="3576300"/>
            <a:chExt cx="473400" cy="473400"/>
          </a:xfrm>
        </p:grpSpPr>
        <p:sp>
          <p:nvSpPr>
            <p:cNvPr id="83" name="Google Shape;83;p14"/>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4" name="Google Shape;84;p14"/>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Times New Roman" panose="02020603050405020304" pitchFamily="18" charset="0"/>
                  <a:ea typeface="Muli"/>
                  <a:cs typeface="Times New Roman" panose="02020603050405020304" pitchFamily="18" charset="0"/>
                  <a:sym typeface="Muli"/>
                </a:rPr>
                <a:t>6</a:t>
              </a:r>
              <a:endParaRPr sz="600" dirty="0">
                <a:solidFill>
                  <a:schemeClr val="dk2"/>
                </a:solidFill>
                <a:latin typeface="Times New Roman" panose="02020603050405020304" pitchFamily="18" charset="0"/>
                <a:ea typeface="Muli"/>
                <a:cs typeface="Times New Roman" panose="02020603050405020304" pitchFamily="18" charset="0"/>
                <a:sym typeface="Muli"/>
              </a:endParaRPr>
            </a:p>
          </p:txBody>
        </p:sp>
      </p:grpSp>
      <p:grpSp>
        <p:nvGrpSpPr>
          <p:cNvPr id="85" name="Google Shape;85;p14"/>
          <p:cNvGrpSpPr/>
          <p:nvPr/>
        </p:nvGrpSpPr>
        <p:grpSpPr>
          <a:xfrm>
            <a:off x="4852739" y="3576300"/>
            <a:ext cx="473400" cy="473400"/>
            <a:chOff x="4852739" y="3576300"/>
            <a:chExt cx="473400" cy="473400"/>
          </a:xfrm>
        </p:grpSpPr>
        <p:sp>
          <p:nvSpPr>
            <p:cNvPr id="86" name="Google Shape;86;p14"/>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7" name="Google Shape;87;p14"/>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Times New Roman" panose="02020603050405020304" pitchFamily="18" charset="0"/>
                  <a:ea typeface="Muli"/>
                  <a:cs typeface="Times New Roman" panose="02020603050405020304" pitchFamily="18" charset="0"/>
                  <a:sym typeface="Muli"/>
                </a:rPr>
                <a:t>4</a:t>
              </a:r>
              <a:endParaRPr sz="600" dirty="0">
                <a:solidFill>
                  <a:schemeClr val="dk2"/>
                </a:solidFill>
                <a:latin typeface="Times New Roman" panose="02020603050405020304" pitchFamily="18" charset="0"/>
                <a:ea typeface="Muli"/>
                <a:cs typeface="Times New Roman" panose="02020603050405020304" pitchFamily="18" charset="0"/>
                <a:sym typeface="Muli"/>
              </a:endParaRPr>
            </a:p>
          </p:txBody>
        </p:sp>
      </p:grpSp>
      <p:grpSp>
        <p:nvGrpSpPr>
          <p:cNvPr id="88" name="Google Shape;88;p14"/>
          <p:cNvGrpSpPr/>
          <p:nvPr/>
        </p:nvGrpSpPr>
        <p:grpSpPr>
          <a:xfrm>
            <a:off x="2824664" y="3576300"/>
            <a:ext cx="473400" cy="473400"/>
            <a:chOff x="2824664" y="3576300"/>
            <a:chExt cx="473400" cy="473400"/>
          </a:xfrm>
        </p:grpSpPr>
        <p:sp>
          <p:nvSpPr>
            <p:cNvPr id="89" name="Google Shape;89;p14"/>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0" name="Google Shape;90;p14"/>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Times New Roman" panose="02020603050405020304" pitchFamily="18" charset="0"/>
                  <a:ea typeface="Muli"/>
                  <a:cs typeface="Times New Roman" panose="02020603050405020304" pitchFamily="18" charset="0"/>
                  <a:sym typeface="Muli"/>
                </a:rPr>
                <a:t>2</a:t>
              </a:r>
              <a:endParaRPr sz="600" dirty="0">
                <a:solidFill>
                  <a:schemeClr val="dk2"/>
                </a:solidFill>
                <a:latin typeface="Times New Roman" panose="02020603050405020304" pitchFamily="18" charset="0"/>
                <a:ea typeface="Muli"/>
                <a:cs typeface="Times New Roman" panose="02020603050405020304" pitchFamily="18" charset="0"/>
                <a:sym typeface="Muli"/>
              </a:endParaRPr>
            </a:p>
          </p:txBody>
        </p:sp>
      </p:grpSp>
      <p:sp>
        <p:nvSpPr>
          <p:cNvPr id="91" name="Google Shape;91;p14"/>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1200" dirty="0">
                <a:solidFill>
                  <a:schemeClr val="lt1"/>
                </a:solidFill>
                <a:latin typeface="Times New Roman" panose="02020603050405020304" pitchFamily="18" charset="0"/>
                <a:ea typeface="Muli"/>
                <a:cs typeface="Times New Roman" panose="02020603050405020304" pitchFamily="18" charset="0"/>
                <a:sym typeface="Muli"/>
              </a:rPr>
              <a:t>Introduction</a:t>
            </a:r>
            <a:endParaRPr sz="1200" dirty="0">
              <a:solidFill>
                <a:schemeClr val="lt1"/>
              </a:solidFill>
              <a:latin typeface="Times New Roman" panose="02020603050405020304" pitchFamily="18" charset="0"/>
              <a:ea typeface="Muli"/>
              <a:cs typeface="Times New Roman" panose="02020603050405020304" pitchFamily="18" charset="0"/>
              <a:sym typeface="Muli"/>
            </a:endParaRPr>
          </a:p>
        </p:txBody>
      </p:sp>
      <p:sp>
        <p:nvSpPr>
          <p:cNvPr id="92" name="Google Shape;92;p14"/>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1200" dirty="0">
                <a:solidFill>
                  <a:schemeClr val="lt1"/>
                </a:solidFill>
                <a:latin typeface="Times New Roman" panose="02020603050405020304" pitchFamily="18" charset="0"/>
                <a:ea typeface="Muli"/>
                <a:cs typeface="Times New Roman" panose="02020603050405020304" pitchFamily="18" charset="0"/>
                <a:sym typeface="Muli"/>
              </a:rPr>
              <a:t>Types of Text Summarization</a:t>
            </a:r>
            <a:endParaRPr sz="1200" dirty="0">
              <a:solidFill>
                <a:schemeClr val="lt1"/>
              </a:solidFill>
              <a:latin typeface="Times New Roman" panose="02020603050405020304" pitchFamily="18" charset="0"/>
              <a:ea typeface="Muli"/>
              <a:cs typeface="Times New Roman" panose="02020603050405020304" pitchFamily="18" charset="0"/>
              <a:sym typeface="Muli"/>
            </a:endParaRPr>
          </a:p>
        </p:txBody>
      </p:sp>
      <p:sp>
        <p:nvSpPr>
          <p:cNvPr id="93" name="Google Shape;93;p14"/>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1200" dirty="0">
                <a:solidFill>
                  <a:schemeClr val="lt1"/>
                </a:solidFill>
                <a:latin typeface="Times New Roman" panose="02020603050405020304" pitchFamily="18" charset="0"/>
                <a:ea typeface="Muli"/>
                <a:cs typeface="Times New Roman" panose="02020603050405020304" pitchFamily="18" charset="0"/>
                <a:sym typeface="Muli"/>
              </a:rPr>
              <a:t>Abstractive Text Summarization</a:t>
            </a:r>
            <a:endParaRPr sz="1200" dirty="0">
              <a:solidFill>
                <a:schemeClr val="lt1"/>
              </a:solidFill>
              <a:latin typeface="Times New Roman" panose="02020603050405020304" pitchFamily="18" charset="0"/>
              <a:ea typeface="Muli"/>
              <a:cs typeface="Times New Roman" panose="02020603050405020304" pitchFamily="18" charset="0"/>
              <a:sym typeface="Muli"/>
            </a:endParaRPr>
          </a:p>
        </p:txBody>
      </p:sp>
      <p:sp>
        <p:nvSpPr>
          <p:cNvPr id="94" name="Google Shape;94;p14"/>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1200" dirty="0">
                <a:solidFill>
                  <a:schemeClr val="lt1"/>
                </a:solidFill>
                <a:latin typeface="Times New Roman" panose="02020603050405020304" pitchFamily="18" charset="0"/>
                <a:ea typeface="Muli"/>
                <a:cs typeface="Times New Roman" panose="02020603050405020304" pitchFamily="18" charset="0"/>
                <a:sym typeface="Muli"/>
              </a:rPr>
              <a:t>Objective</a:t>
            </a:r>
            <a:endParaRPr sz="1200" dirty="0">
              <a:solidFill>
                <a:schemeClr val="lt1"/>
              </a:solidFill>
              <a:latin typeface="Times New Roman" panose="02020603050405020304" pitchFamily="18" charset="0"/>
              <a:ea typeface="Muli"/>
              <a:cs typeface="Times New Roman" panose="02020603050405020304" pitchFamily="18" charset="0"/>
              <a:sym typeface="Muli"/>
            </a:endParaRPr>
          </a:p>
        </p:txBody>
      </p:sp>
      <p:sp>
        <p:nvSpPr>
          <p:cNvPr id="95" name="Google Shape;95;p14"/>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1200" dirty="0">
                <a:solidFill>
                  <a:schemeClr val="lt1"/>
                </a:solidFill>
                <a:latin typeface="Times New Roman" panose="02020603050405020304" pitchFamily="18" charset="0"/>
                <a:ea typeface="Muli"/>
                <a:cs typeface="Times New Roman" panose="02020603050405020304" pitchFamily="18" charset="0"/>
                <a:sym typeface="Muli"/>
              </a:rPr>
              <a:t>Extractive Text Summarization</a:t>
            </a:r>
            <a:endParaRPr sz="1200" dirty="0">
              <a:solidFill>
                <a:schemeClr val="lt1"/>
              </a:solidFill>
              <a:latin typeface="Times New Roman" panose="02020603050405020304" pitchFamily="18" charset="0"/>
              <a:ea typeface="Muli"/>
              <a:cs typeface="Times New Roman" panose="02020603050405020304" pitchFamily="18" charset="0"/>
              <a:sym typeface="Muli"/>
            </a:endParaRPr>
          </a:p>
        </p:txBody>
      </p:sp>
      <p:sp>
        <p:nvSpPr>
          <p:cNvPr id="96" name="Google Shape;96;p14"/>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200" dirty="0">
                <a:solidFill>
                  <a:schemeClr val="lt1"/>
                </a:solidFill>
                <a:latin typeface="Times New Roman" panose="02020603050405020304" pitchFamily="18" charset="0"/>
                <a:ea typeface="Muli"/>
                <a:cs typeface="Times New Roman" panose="02020603050405020304" pitchFamily="18" charset="0"/>
                <a:sym typeface="Muli"/>
              </a:rPr>
              <a:t>Process of Text Summarization</a:t>
            </a:r>
            <a:endParaRPr sz="1200" dirty="0">
              <a:solidFill>
                <a:schemeClr val="lt1"/>
              </a:solidFill>
              <a:latin typeface="Times New Roman" panose="02020603050405020304" pitchFamily="18" charset="0"/>
              <a:ea typeface="Muli"/>
              <a:cs typeface="Times New Roman" panose="02020603050405020304" pitchFamily="18" charset="0"/>
              <a:sym typeface="Mul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44186-D934-9FCA-FB0A-DC92C88444A9}"/>
              </a:ext>
            </a:extLst>
          </p:cNvPr>
          <p:cNvSpPr>
            <a:spLocks noGrp="1"/>
          </p:cNvSpPr>
          <p:nvPr>
            <p:ph type="title"/>
          </p:nvPr>
        </p:nvSpPr>
        <p:spPr>
          <a:xfrm>
            <a:off x="580550" y="205975"/>
            <a:ext cx="7420450" cy="857400"/>
          </a:xfrm>
        </p:spPr>
        <p:txBody>
          <a:bodyPr/>
          <a:lstStyle/>
          <a:p>
            <a:pPr algn="ctr"/>
            <a:r>
              <a:rPr lang="en-US" sz="2400" i="0" dirty="0">
                <a:solidFill>
                  <a:srgbClr val="D5D5D5"/>
                </a:solidFill>
                <a:effectLst/>
                <a:latin typeface="Times New Roman" panose="02020603050405020304" pitchFamily="18" charset="0"/>
                <a:cs typeface="Times New Roman" panose="02020603050405020304" pitchFamily="18" charset="0"/>
              </a:rPr>
              <a:t>Score in "Assessing sentence scoring techniques" Research Paper</a:t>
            </a:r>
            <a:endParaRPr lang="en-IN" sz="2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02EEE2D-278F-7C78-8B7D-4B1BF6AC93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7" name="Picture 6">
            <a:extLst>
              <a:ext uri="{FF2B5EF4-FFF2-40B4-BE49-F238E27FC236}">
                <a16:creationId xmlns:a16="http://schemas.microsoft.com/office/drawing/2014/main" id="{12CE6FDF-1E8A-C498-3324-97F48BDB9C31}"/>
              </a:ext>
            </a:extLst>
          </p:cNvPr>
          <p:cNvPicPr>
            <a:picLocks noChangeAspect="1"/>
          </p:cNvPicPr>
          <p:nvPr/>
        </p:nvPicPr>
        <p:blipFill>
          <a:blip r:embed="rId2"/>
          <a:stretch>
            <a:fillRect/>
          </a:stretch>
        </p:blipFill>
        <p:spPr>
          <a:xfrm>
            <a:off x="2986902" y="1501047"/>
            <a:ext cx="3170195" cy="2141406"/>
          </a:xfrm>
          <a:prstGeom prst="rect">
            <a:avLst/>
          </a:prstGeom>
        </p:spPr>
      </p:pic>
    </p:spTree>
    <p:extLst>
      <p:ext uri="{BB962C8B-B14F-4D97-AF65-F5344CB8AC3E}">
        <p14:creationId xmlns:p14="http://schemas.microsoft.com/office/powerpoint/2010/main" val="4125171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8"/>
          <p:cNvSpPr txBox="1">
            <a:spLocks noGrp="1"/>
          </p:cNvSpPr>
          <p:nvPr>
            <p:ph type="ctrTitle" idx="4294967295"/>
          </p:nvPr>
        </p:nvSpPr>
        <p:spPr>
          <a:xfrm>
            <a:off x="1957200" y="1788375"/>
            <a:ext cx="5897400" cy="1200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dirty="0">
                <a:latin typeface="Times New Roman" panose="02020603050405020304" pitchFamily="18" charset="0"/>
                <a:cs typeface="Times New Roman" panose="02020603050405020304" pitchFamily="18" charset="0"/>
              </a:rPr>
              <a:t>Thank You! </a:t>
            </a:r>
            <a:endParaRPr sz="7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545912" y="262451"/>
            <a:ext cx="8081219" cy="857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103" name="Google Shape;103;p15"/>
          <p:cNvSpPr txBox="1"/>
          <p:nvPr/>
        </p:nvSpPr>
        <p:spPr>
          <a:xfrm>
            <a:off x="334531" y="1883433"/>
            <a:ext cx="8292600" cy="1995840"/>
          </a:xfrm>
          <a:prstGeom prst="rect">
            <a:avLst/>
          </a:prstGeom>
          <a:noFill/>
          <a:ln>
            <a:noFill/>
          </a:ln>
        </p:spPr>
        <p:txBody>
          <a:bodyPr spcFirstLastPara="1" wrap="square" lIns="91425" tIns="91425" rIns="91425" bIns="91425" anchor="t" anchorCtr="0">
            <a:noAutofit/>
          </a:bodyPr>
          <a:lstStyle/>
          <a:p>
            <a:pPr marL="457200" marR="25400" lvl="0" algn="just">
              <a:lnSpc>
                <a:spcPct val="112500"/>
              </a:lnSpc>
            </a:pPr>
            <a:r>
              <a:rPr lang="en-US" sz="1600" dirty="0">
                <a:solidFill>
                  <a:srgbClr val="FFFFFF"/>
                </a:solidFill>
                <a:latin typeface="Times New Roman" panose="02020603050405020304" pitchFamily="18" charset="0"/>
                <a:ea typeface="Times New Roman"/>
                <a:cs typeface="Times New Roman" panose="02020603050405020304" pitchFamily="18" charset="0"/>
                <a:sym typeface="Times New Roman"/>
              </a:rPr>
              <a:t>Text Summarization is the process of summarizing long text into a short piece of text. Its main focus is to only add necessary and important sentences and text into the final summary. The goal of Text Summarization is to provide a shorter version of the source text containing only important aspects of the source text. It can be used if we want to get only important information from a very long source text.</a:t>
            </a:r>
            <a:endParaRPr sz="1600" dirty="0">
              <a:solidFill>
                <a:srgbClr val="FFFFFF"/>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3" name="Google Shape;103;p15"/>
          <p:cNvSpPr txBox="1"/>
          <p:nvPr/>
        </p:nvSpPr>
        <p:spPr>
          <a:xfrm>
            <a:off x="334531" y="1883433"/>
            <a:ext cx="8292600" cy="1995840"/>
          </a:xfrm>
          <a:prstGeom prst="rect">
            <a:avLst/>
          </a:prstGeom>
          <a:noFill/>
          <a:ln>
            <a:noFill/>
          </a:ln>
        </p:spPr>
        <p:txBody>
          <a:bodyPr spcFirstLastPara="1" wrap="square" lIns="91425" tIns="91425" rIns="91425" bIns="91425" anchor="t" anchorCtr="0">
            <a:noAutofit/>
          </a:bodyPr>
          <a:lstStyle/>
          <a:p>
            <a:pPr marL="457200" marR="25400" lvl="0" algn="just">
              <a:lnSpc>
                <a:spcPct val="112500"/>
              </a:lnSpc>
            </a:pPr>
            <a:r>
              <a:rPr lang="en-US" sz="1600" dirty="0">
                <a:solidFill>
                  <a:srgbClr val="FFFFFF"/>
                </a:solidFill>
                <a:latin typeface="Times New Roman"/>
                <a:ea typeface="Times New Roman"/>
                <a:cs typeface="Times New Roman"/>
                <a:sym typeface="Times New Roman"/>
              </a:rPr>
              <a:t>In the text summarization process, several scoring techniques are used to give a score to a sentence. Sentence score is also known as sentence weight. In the real world as human beings, we generate a summary of any text by finding some important keywords, important sentences, positive-negative sentences, cue phrases, some important numerical values, etc.</a:t>
            </a:r>
            <a:endParaRPr sz="1600" dirty="0">
              <a:solidFill>
                <a:srgbClr val="FFFFFF"/>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103444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545912" y="262451"/>
            <a:ext cx="8081219" cy="857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Objective</a:t>
            </a:r>
            <a:endParaRPr dirty="0">
              <a:latin typeface="Times New Roman" panose="02020603050405020304" pitchFamily="18" charset="0"/>
              <a:cs typeface="Times New Roman" panose="02020603050405020304" pitchFamily="18" charset="0"/>
            </a:endParaRPr>
          </a:p>
        </p:txBody>
      </p:sp>
      <p:sp>
        <p:nvSpPr>
          <p:cNvPr id="103" name="Google Shape;103;p15"/>
          <p:cNvSpPr txBox="1"/>
          <p:nvPr/>
        </p:nvSpPr>
        <p:spPr>
          <a:xfrm>
            <a:off x="334531" y="1883433"/>
            <a:ext cx="8292600" cy="1995840"/>
          </a:xfrm>
          <a:prstGeom prst="rect">
            <a:avLst/>
          </a:prstGeom>
          <a:noFill/>
          <a:ln>
            <a:noFill/>
          </a:ln>
        </p:spPr>
        <p:txBody>
          <a:bodyPr spcFirstLastPara="1" wrap="square" lIns="91425" tIns="91425" rIns="91425" bIns="91425" anchor="t" anchorCtr="0">
            <a:noAutofit/>
          </a:bodyPr>
          <a:lstStyle/>
          <a:p>
            <a:pPr marL="457200" marR="25400" lvl="0" algn="just">
              <a:lnSpc>
                <a:spcPct val="112500"/>
              </a:lnSpc>
            </a:pPr>
            <a:r>
              <a:rPr lang="en-US" sz="1600" dirty="0">
                <a:solidFill>
                  <a:srgbClr val="FFFFFF"/>
                </a:solidFill>
                <a:latin typeface="Times New Roman" panose="02020603050405020304" pitchFamily="18" charset="0"/>
                <a:ea typeface="Times New Roman"/>
                <a:cs typeface="Times New Roman" panose="02020603050405020304" pitchFamily="18" charset="0"/>
                <a:sym typeface="Times New Roman"/>
              </a:rPr>
              <a:t>Text Summarization provides us with a shorter version of long text containing only the important and necessary points and aspects of the source file. It helps in ignoring irrelevant information from the source text. It saves the reader time by reducing the text size. It is mainly used to make concise summary of long publications. </a:t>
            </a:r>
            <a:endParaRPr sz="1600" dirty="0">
              <a:solidFill>
                <a:srgbClr val="FFFFFF"/>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555127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437869" y="233254"/>
            <a:ext cx="8081219" cy="656592"/>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Classification of Text Summarization</a:t>
            </a:r>
            <a:endParaRPr dirty="0">
              <a:latin typeface="Times New Roman" panose="02020603050405020304" pitchFamily="18" charset="0"/>
              <a:cs typeface="Times New Roman" panose="02020603050405020304" pitchFamily="18" charset="0"/>
            </a:endParaRPr>
          </a:p>
        </p:txBody>
      </p:sp>
      <p:sp>
        <p:nvSpPr>
          <p:cNvPr id="3" name="Rounded Rectangle 2"/>
          <p:cNvSpPr/>
          <p:nvPr/>
        </p:nvSpPr>
        <p:spPr>
          <a:xfrm>
            <a:off x="3804802" y="2272577"/>
            <a:ext cx="1347356" cy="512618"/>
          </a:xfrm>
          <a:prstGeom prst="roundRect">
            <a:avLst/>
          </a:prstGeom>
          <a:solidFill>
            <a:schemeClr val="accent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Text Summarization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7356765" y="1502350"/>
            <a:ext cx="1177636" cy="499631"/>
          </a:xfrm>
          <a:prstGeom prst="roundRect">
            <a:avLst/>
          </a:prstGeom>
          <a:solidFill>
            <a:schemeClr val="accent4">
              <a:lumMod val="75000"/>
            </a:schemeClr>
          </a:solidFill>
          <a:ln>
            <a:solidFill>
              <a:schemeClr val="accent4">
                <a:lumMod val="7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Abstractive</a:t>
            </a:r>
            <a:endParaRPr lang="en-IN" dirty="0">
              <a:latin typeface="Times New Roman" panose="02020603050405020304" pitchFamily="18" charset="0"/>
              <a:cs typeface="Times New Roman" panose="02020603050405020304" pitchFamily="18" charset="0"/>
            </a:endParaRPr>
          </a:p>
        </p:txBody>
      </p:sp>
      <p:sp>
        <p:nvSpPr>
          <p:cNvPr id="10" name="Rounded Rectangle 9"/>
          <p:cNvSpPr/>
          <p:nvPr/>
        </p:nvSpPr>
        <p:spPr>
          <a:xfrm>
            <a:off x="7356765" y="3041071"/>
            <a:ext cx="1177636" cy="499631"/>
          </a:xfrm>
          <a:prstGeom prst="roundRect">
            <a:avLst/>
          </a:prstGeom>
          <a:solidFill>
            <a:schemeClr val="accent4">
              <a:lumMod val="75000"/>
            </a:schemeClr>
          </a:solidFill>
          <a:ln>
            <a:solidFill>
              <a:schemeClr val="accent4">
                <a:lumMod val="75000"/>
              </a:schemeClr>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Extractive</a:t>
            </a:r>
            <a:endParaRPr lang="en-IN" dirty="0">
              <a:latin typeface="Times New Roman" panose="02020603050405020304" pitchFamily="18" charset="0"/>
              <a:cs typeface="Times New Roman" panose="02020603050405020304" pitchFamily="18" charset="0"/>
            </a:endParaRPr>
          </a:p>
        </p:txBody>
      </p:sp>
      <p:sp>
        <p:nvSpPr>
          <p:cNvPr id="11" name="Rounded Rectangle 10"/>
          <p:cNvSpPr/>
          <p:nvPr/>
        </p:nvSpPr>
        <p:spPr>
          <a:xfrm>
            <a:off x="5704608" y="2279071"/>
            <a:ext cx="1177636" cy="499631"/>
          </a:xfrm>
          <a:prstGeom prst="roundRect">
            <a:avLst/>
          </a:prstGeom>
          <a:ln>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Based on Output Type</a:t>
            </a:r>
            <a:endParaRPr lang="en-IN" dirty="0">
              <a:latin typeface="Times New Roman" panose="02020603050405020304" pitchFamily="18" charset="0"/>
              <a:cs typeface="Times New Roman" panose="02020603050405020304" pitchFamily="18" charset="0"/>
            </a:endParaRPr>
          </a:p>
        </p:txBody>
      </p:sp>
      <p:sp>
        <p:nvSpPr>
          <p:cNvPr id="14" name="Rounded Rectangle 13"/>
          <p:cNvSpPr/>
          <p:nvPr/>
        </p:nvSpPr>
        <p:spPr>
          <a:xfrm>
            <a:off x="2074717" y="2279072"/>
            <a:ext cx="1177636" cy="499631"/>
          </a:xfrm>
          <a:prstGeom prst="roundRect">
            <a:avLst/>
          </a:prstGeom>
          <a:ln>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Based on Input Type</a:t>
            </a:r>
            <a:endParaRPr lang="en-IN" dirty="0">
              <a:latin typeface="Times New Roman" panose="02020603050405020304" pitchFamily="18" charset="0"/>
              <a:cs typeface="Times New Roman" panose="02020603050405020304" pitchFamily="18" charset="0"/>
            </a:endParaRPr>
          </a:p>
        </p:txBody>
      </p:sp>
      <p:sp>
        <p:nvSpPr>
          <p:cNvPr id="15" name="Rounded Rectangle 14"/>
          <p:cNvSpPr/>
          <p:nvPr/>
        </p:nvSpPr>
        <p:spPr>
          <a:xfrm>
            <a:off x="471054" y="1502350"/>
            <a:ext cx="1177636" cy="499631"/>
          </a:xfrm>
          <a:prstGeom prst="roundRect">
            <a:avLst/>
          </a:prstGeom>
          <a:solidFill>
            <a:schemeClr val="accent4">
              <a:lumMod val="75000"/>
            </a:schemeClr>
          </a:solidFill>
          <a:ln>
            <a:solidFill>
              <a:schemeClr val="accent4">
                <a:lumMod val="75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Single Document</a:t>
            </a:r>
            <a:endParaRPr lang="en-IN" dirty="0">
              <a:latin typeface="Times New Roman" panose="02020603050405020304" pitchFamily="18" charset="0"/>
              <a:cs typeface="Times New Roman" panose="02020603050405020304" pitchFamily="18" charset="0"/>
            </a:endParaRPr>
          </a:p>
        </p:txBody>
      </p:sp>
      <p:sp>
        <p:nvSpPr>
          <p:cNvPr id="16" name="Rounded Rectangle 15"/>
          <p:cNvSpPr/>
          <p:nvPr/>
        </p:nvSpPr>
        <p:spPr>
          <a:xfrm>
            <a:off x="471054" y="3041072"/>
            <a:ext cx="1177636" cy="499631"/>
          </a:xfrm>
          <a:prstGeom prst="roundRect">
            <a:avLst/>
          </a:prstGeom>
          <a:solidFill>
            <a:schemeClr val="accent4">
              <a:lumMod val="75000"/>
            </a:schemeClr>
          </a:solidFill>
          <a:ln>
            <a:solidFill>
              <a:schemeClr val="accent4">
                <a:lumMod val="75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Multi Document</a:t>
            </a:r>
            <a:endParaRPr lang="en-IN" dirty="0">
              <a:latin typeface="Times New Roman" panose="02020603050405020304" pitchFamily="18" charset="0"/>
              <a:cs typeface="Times New Roman" panose="02020603050405020304" pitchFamily="18" charset="0"/>
            </a:endParaRPr>
          </a:p>
        </p:txBody>
      </p:sp>
      <p:sp>
        <p:nvSpPr>
          <p:cNvPr id="17" name="Rounded Rectangle 16"/>
          <p:cNvSpPr/>
          <p:nvPr/>
        </p:nvSpPr>
        <p:spPr>
          <a:xfrm>
            <a:off x="3889662" y="3172690"/>
            <a:ext cx="1177636" cy="499631"/>
          </a:xfrm>
          <a:prstGeom prst="roundRect">
            <a:avLst/>
          </a:prstGeom>
          <a:solidFill>
            <a:schemeClr val="accent6">
              <a:lumMod val="50000"/>
            </a:schemeClr>
          </a:solidFill>
          <a:ln>
            <a:solidFill>
              <a:schemeClr val="accent6">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Based on the Purpose</a:t>
            </a:r>
            <a:endParaRPr lang="en-IN" dirty="0">
              <a:latin typeface="Times New Roman" panose="02020603050405020304" pitchFamily="18" charset="0"/>
              <a:cs typeface="Times New Roman" panose="02020603050405020304" pitchFamily="18" charset="0"/>
            </a:endParaRPr>
          </a:p>
        </p:txBody>
      </p:sp>
      <p:sp>
        <p:nvSpPr>
          <p:cNvPr id="19" name="Rounded Rectangle 18"/>
          <p:cNvSpPr/>
          <p:nvPr/>
        </p:nvSpPr>
        <p:spPr>
          <a:xfrm>
            <a:off x="2074717" y="3801873"/>
            <a:ext cx="1177636" cy="499631"/>
          </a:xfrm>
          <a:prstGeom prst="roundRect">
            <a:avLst/>
          </a:prstGeom>
          <a:solidFill>
            <a:schemeClr val="tx1">
              <a:lumMod val="25000"/>
              <a:lumOff val="75000"/>
            </a:schemeClr>
          </a:solidFill>
          <a:ln>
            <a:solidFill>
              <a:schemeClr val="tx1">
                <a:lumMod val="25000"/>
                <a:lumOff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Generic</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20" name="Rounded Rectangle 19"/>
          <p:cNvSpPr/>
          <p:nvPr/>
        </p:nvSpPr>
        <p:spPr>
          <a:xfrm>
            <a:off x="3889661" y="4431059"/>
            <a:ext cx="1177636" cy="499631"/>
          </a:xfrm>
          <a:prstGeom prst="roundRect">
            <a:avLst/>
          </a:prstGeom>
          <a:solidFill>
            <a:schemeClr val="tx1">
              <a:lumMod val="25000"/>
              <a:lumOff val="75000"/>
            </a:schemeClr>
          </a:solidFill>
          <a:ln>
            <a:solidFill>
              <a:schemeClr val="tx1">
                <a:lumMod val="25000"/>
                <a:lumOff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Domain Specific</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21" name="Rounded Rectangle 20"/>
          <p:cNvSpPr/>
          <p:nvPr/>
        </p:nvSpPr>
        <p:spPr>
          <a:xfrm>
            <a:off x="5704606" y="3801874"/>
            <a:ext cx="1177636" cy="499631"/>
          </a:xfrm>
          <a:prstGeom prst="roundRect">
            <a:avLst/>
          </a:prstGeom>
          <a:solidFill>
            <a:schemeClr val="tx1">
              <a:lumMod val="25000"/>
              <a:lumOff val="75000"/>
            </a:schemeClr>
          </a:solidFill>
          <a:ln>
            <a:solidFill>
              <a:schemeClr val="tx1">
                <a:lumMod val="25000"/>
                <a:lumOff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Query-based</a:t>
            </a:r>
            <a:endParaRPr lang="en-IN" dirty="0">
              <a:solidFill>
                <a:schemeClr val="tx1"/>
              </a:solidFill>
              <a:latin typeface="Times New Roman" panose="02020603050405020304" pitchFamily="18" charset="0"/>
              <a:cs typeface="Times New Roman" panose="02020603050405020304" pitchFamily="18" charset="0"/>
            </a:endParaRPr>
          </a:p>
        </p:txBody>
      </p:sp>
      <p:cxnSp>
        <p:nvCxnSpPr>
          <p:cNvPr id="7" name="Straight Arrow Connector 6"/>
          <p:cNvCxnSpPr>
            <a:stCxn id="3" idx="1"/>
            <a:endCxn id="14" idx="3"/>
          </p:cNvCxnSpPr>
          <p:nvPr/>
        </p:nvCxnSpPr>
        <p:spPr>
          <a:xfrm flipH="1">
            <a:off x="3252353" y="2528886"/>
            <a:ext cx="552449" cy="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3" idx="3"/>
            <a:endCxn id="11" idx="1"/>
          </p:cNvCxnSpPr>
          <p:nvPr/>
        </p:nvCxnSpPr>
        <p:spPr>
          <a:xfrm>
            <a:off x="5152158" y="2528886"/>
            <a:ext cx="552450" cy="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3"/>
            <a:endCxn id="8" idx="1"/>
          </p:cNvCxnSpPr>
          <p:nvPr/>
        </p:nvCxnSpPr>
        <p:spPr>
          <a:xfrm flipV="1">
            <a:off x="6882244" y="1752166"/>
            <a:ext cx="474521" cy="77672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1" idx="3"/>
            <a:endCxn id="10" idx="1"/>
          </p:cNvCxnSpPr>
          <p:nvPr/>
        </p:nvCxnSpPr>
        <p:spPr>
          <a:xfrm>
            <a:off x="6882244" y="2528887"/>
            <a:ext cx="474521" cy="76200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4" idx="1"/>
            <a:endCxn id="15" idx="3"/>
          </p:cNvCxnSpPr>
          <p:nvPr/>
        </p:nvCxnSpPr>
        <p:spPr>
          <a:xfrm flipH="1" flipV="1">
            <a:off x="1648690" y="1752166"/>
            <a:ext cx="426027" cy="77672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4" idx="1"/>
            <a:endCxn id="16" idx="3"/>
          </p:cNvCxnSpPr>
          <p:nvPr/>
        </p:nvCxnSpPr>
        <p:spPr>
          <a:xfrm flipH="1">
            <a:off x="1648690" y="2528888"/>
            <a:ext cx="426027" cy="76200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3" idx="2"/>
            <a:endCxn id="17" idx="0"/>
          </p:cNvCxnSpPr>
          <p:nvPr/>
        </p:nvCxnSpPr>
        <p:spPr>
          <a:xfrm>
            <a:off x="4478480" y="2785195"/>
            <a:ext cx="0" cy="38749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17" idx="2"/>
            <a:endCxn id="20" idx="0"/>
          </p:cNvCxnSpPr>
          <p:nvPr/>
        </p:nvCxnSpPr>
        <p:spPr>
          <a:xfrm flipH="1">
            <a:off x="4478479" y="3672321"/>
            <a:ext cx="1" cy="75873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Elbow Connector 101"/>
          <p:cNvCxnSpPr>
            <a:stCxn id="17" idx="2"/>
            <a:endCxn id="19" idx="3"/>
          </p:cNvCxnSpPr>
          <p:nvPr/>
        </p:nvCxnSpPr>
        <p:spPr>
          <a:xfrm rot="5400000">
            <a:off x="3675733" y="3248942"/>
            <a:ext cx="379368" cy="1226127"/>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Elbow Connector 104"/>
          <p:cNvCxnSpPr>
            <a:stCxn id="17" idx="2"/>
            <a:endCxn id="21" idx="1"/>
          </p:cNvCxnSpPr>
          <p:nvPr/>
        </p:nvCxnSpPr>
        <p:spPr>
          <a:xfrm rot="16200000" flipH="1">
            <a:off x="4901859" y="3248942"/>
            <a:ext cx="379369" cy="1226126"/>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218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594403" y="304015"/>
            <a:ext cx="8081219" cy="857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Based on Input Type</a:t>
            </a:r>
            <a:endParaRPr dirty="0">
              <a:latin typeface="Times New Roman" panose="02020603050405020304" pitchFamily="18" charset="0"/>
              <a:cs typeface="Times New Roman" panose="02020603050405020304" pitchFamily="18" charset="0"/>
            </a:endParaRPr>
          </a:p>
        </p:txBody>
      </p:sp>
      <p:sp>
        <p:nvSpPr>
          <p:cNvPr id="103" name="Google Shape;103;p15"/>
          <p:cNvSpPr txBox="1"/>
          <p:nvPr/>
        </p:nvSpPr>
        <p:spPr>
          <a:xfrm>
            <a:off x="334531" y="1883433"/>
            <a:ext cx="8292600" cy="1995840"/>
          </a:xfrm>
          <a:prstGeom prst="rect">
            <a:avLst/>
          </a:prstGeom>
          <a:noFill/>
          <a:ln>
            <a:noFill/>
          </a:ln>
        </p:spPr>
        <p:txBody>
          <a:bodyPr spcFirstLastPara="1" wrap="square" lIns="91425" tIns="91425" rIns="91425" bIns="91425" anchor="t" anchorCtr="0">
            <a:noAutofit/>
          </a:bodyPr>
          <a:lstStyle/>
          <a:p>
            <a:pPr marL="742950" marR="25400" lvl="0" indent="-285750" algn="just">
              <a:lnSpc>
                <a:spcPct val="112500"/>
              </a:lnSpc>
              <a:buClr>
                <a:schemeClr val="bg1"/>
              </a:buClr>
              <a:buFont typeface="Arial" panose="020B0604020202020204" pitchFamily="34" charset="0"/>
              <a:buChar char="•"/>
            </a:pPr>
            <a:r>
              <a:rPr lang="en-US" sz="1600" dirty="0">
                <a:solidFill>
                  <a:srgbClr val="FFFFFF"/>
                </a:solidFill>
                <a:latin typeface="Times New Roman" panose="02020603050405020304" pitchFamily="18" charset="0"/>
                <a:ea typeface="Times New Roman"/>
                <a:cs typeface="Times New Roman" panose="02020603050405020304" pitchFamily="18" charset="0"/>
                <a:sym typeface="Times New Roman"/>
              </a:rPr>
              <a:t>Single Document : The process of summarizing only single document then it is known single document text summarization.</a:t>
            </a:r>
          </a:p>
          <a:p>
            <a:pPr marL="457200" marR="25400" lvl="0" algn="just">
              <a:lnSpc>
                <a:spcPct val="112500"/>
              </a:lnSpc>
            </a:pPr>
            <a:r>
              <a:rPr lang="en-US" sz="1600" dirty="0">
                <a:solidFill>
                  <a:srgbClr val="FFFFFF"/>
                </a:solidFill>
                <a:latin typeface="Times New Roman" panose="02020603050405020304" pitchFamily="18" charset="0"/>
                <a:ea typeface="Times New Roman"/>
                <a:cs typeface="Times New Roman" panose="02020603050405020304" pitchFamily="18" charset="0"/>
                <a:sym typeface="Times New Roman"/>
              </a:rPr>
              <a:t> </a:t>
            </a:r>
          </a:p>
          <a:p>
            <a:pPr marL="742950" marR="25400" lvl="0" indent="-285750" algn="just">
              <a:lnSpc>
                <a:spcPct val="112500"/>
              </a:lnSpc>
              <a:buClr>
                <a:schemeClr val="bg1"/>
              </a:buClr>
              <a:buFont typeface="Arial" panose="020B0604020202020204" pitchFamily="34" charset="0"/>
              <a:buChar char="•"/>
            </a:pPr>
            <a:r>
              <a:rPr lang="en-US" sz="1600" dirty="0">
                <a:solidFill>
                  <a:srgbClr val="FFFFFF"/>
                </a:solidFill>
                <a:latin typeface="Times New Roman" panose="02020603050405020304" pitchFamily="18" charset="0"/>
                <a:ea typeface="Times New Roman"/>
                <a:cs typeface="Times New Roman" panose="02020603050405020304" pitchFamily="18" charset="0"/>
                <a:sym typeface="Times New Roman"/>
              </a:rPr>
              <a:t>Multi Document : The process of summarizing multiple document is known as Multi Document Text Summarization. </a:t>
            </a:r>
            <a:endParaRPr sz="1600" dirty="0">
              <a:solidFill>
                <a:srgbClr val="FFFFFF"/>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415934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545912" y="262451"/>
            <a:ext cx="8081219" cy="857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Based on The Purpose</a:t>
            </a:r>
            <a:endParaRPr dirty="0">
              <a:latin typeface="Times New Roman" panose="02020603050405020304" pitchFamily="18" charset="0"/>
              <a:cs typeface="Times New Roman" panose="02020603050405020304" pitchFamily="18" charset="0"/>
            </a:endParaRPr>
          </a:p>
        </p:txBody>
      </p:sp>
      <p:sp>
        <p:nvSpPr>
          <p:cNvPr id="103" name="Google Shape;103;p15"/>
          <p:cNvSpPr txBox="1"/>
          <p:nvPr/>
        </p:nvSpPr>
        <p:spPr>
          <a:xfrm>
            <a:off x="334531" y="1883432"/>
            <a:ext cx="8292600" cy="2475207"/>
          </a:xfrm>
          <a:prstGeom prst="rect">
            <a:avLst/>
          </a:prstGeom>
          <a:noFill/>
          <a:ln>
            <a:noFill/>
          </a:ln>
        </p:spPr>
        <p:txBody>
          <a:bodyPr spcFirstLastPara="1" wrap="square" lIns="91425" tIns="91425" rIns="91425" bIns="91425" anchor="t" anchorCtr="0">
            <a:noAutofit/>
          </a:bodyPr>
          <a:lstStyle/>
          <a:p>
            <a:pPr marL="742950" marR="25400" lvl="0" indent="-285750" algn="just">
              <a:lnSpc>
                <a:spcPct val="112500"/>
              </a:lnSpc>
              <a:buClr>
                <a:schemeClr val="bg1"/>
              </a:buClr>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Generic text summarization: It’s a methods that create text summaries by ranking and extracting sentences from the original documents. </a:t>
            </a:r>
          </a:p>
          <a:p>
            <a:pPr marL="742950" marR="25400" lvl="0" indent="-285750" algn="just">
              <a:lnSpc>
                <a:spcPct val="112500"/>
              </a:lnSpc>
              <a:buClr>
                <a:schemeClr val="bg1"/>
              </a:buClr>
              <a:buFont typeface="Arial" panose="020B0604020202020204" pitchFamily="34" charset="0"/>
              <a:buChar char="•"/>
            </a:pPr>
            <a:endParaRPr lang="en-US" sz="1600" dirty="0">
              <a:solidFill>
                <a:schemeClr val="bg1"/>
              </a:solidFill>
              <a:latin typeface="Times New Roman" panose="02020603050405020304" pitchFamily="18" charset="0"/>
              <a:cs typeface="Times New Roman" panose="02020603050405020304" pitchFamily="18" charset="0"/>
            </a:endParaRPr>
          </a:p>
          <a:p>
            <a:pPr marL="742950" marR="25400" lvl="0" indent="-285750" algn="just">
              <a:lnSpc>
                <a:spcPct val="112500"/>
              </a:lnSpc>
              <a:buClr>
                <a:schemeClr val="bg1"/>
              </a:buClr>
              <a:buFont typeface="Arial" panose="020B0604020202020204" pitchFamily="34" charset="0"/>
              <a:buChar char="•"/>
            </a:pPr>
            <a:r>
              <a:rPr lang="en-US" sz="1600" dirty="0">
                <a:solidFill>
                  <a:schemeClr val="bg1"/>
                </a:solidFill>
                <a:latin typeface="Times New Roman" panose="02020603050405020304" pitchFamily="18" charset="0"/>
                <a:ea typeface="Times New Roman"/>
                <a:cs typeface="Times New Roman" panose="02020603050405020304" pitchFamily="18" charset="0"/>
                <a:sym typeface="Times New Roman"/>
              </a:rPr>
              <a:t>Query-based: </a:t>
            </a:r>
            <a:r>
              <a:rPr lang="en-US" sz="1600" dirty="0">
                <a:solidFill>
                  <a:schemeClr val="bg1"/>
                </a:solidFill>
                <a:latin typeface="Times New Roman" panose="02020603050405020304" pitchFamily="18" charset="0"/>
                <a:cs typeface="Times New Roman" panose="02020603050405020304" pitchFamily="18" charset="0"/>
              </a:rPr>
              <a:t>Query-based text summarization is aimed at extracting essential information that answers the query from original text.</a:t>
            </a:r>
          </a:p>
          <a:p>
            <a:pPr marL="457200" marR="25400" lvl="0" algn="just">
              <a:lnSpc>
                <a:spcPct val="112500"/>
              </a:lnSpc>
              <a:buClr>
                <a:schemeClr val="bg1"/>
              </a:buClr>
            </a:pPr>
            <a:endParaRPr lang="en-US" sz="1600" dirty="0">
              <a:solidFill>
                <a:schemeClr val="bg1"/>
              </a:solidFill>
              <a:latin typeface="Times New Roman" panose="02020603050405020304" pitchFamily="18" charset="0"/>
              <a:ea typeface="Times New Roman"/>
              <a:cs typeface="Times New Roman" panose="02020603050405020304" pitchFamily="18" charset="0"/>
              <a:sym typeface="Times New Roman"/>
            </a:endParaRPr>
          </a:p>
          <a:p>
            <a:pPr marL="742950" marR="25400" lvl="0" indent="-285750" algn="just">
              <a:lnSpc>
                <a:spcPct val="112500"/>
              </a:lnSpc>
              <a:buClr>
                <a:schemeClr val="bg1"/>
              </a:buClr>
              <a:buFont typeface="Arial" panose="020B0604020202020204" pitchFamily="34" charset="0"/>
              <a:buChar char="•"/>
            </a:pPr>
            <a:r>
              <a:rPr lang="en-US" sz="1600" dirty="0">
                <a:solidFill>
                  <a:schemeClr val="bg1"/>
                </a:solidFill>
                <a:latin typeface="Times New Roman" panose="02020603050405020304" pitchFamily="18" charset="0"/>
                <a:ea typeface="Times New Roman"/>
                <a:cs typeface="Times New Roman" panose="02020603050405020304" pitchFamily="18" charset="0"/>
                <a:sym typeface="Times New Roman"/>
              </a:rPr>
              <a:t>Domain Specific: It </a:t>
            </a:r>
            <a:r>
              <a:rPr lang="en-US" sz="1600" dirty="0">
                <a:solidFill>
                  <a:schemeClr val="bg1"/>
                </a:solidFill>
                <a:latin typeface="Times New Roman" panose="02020603050405020304" pitchFamily="18" charset="0"/>
                <a:cs typeface="Times New Roman" panose="02020603050405020304" pitchFamily="18" charset="0"/>
              </a:rPr>
              <a:t>aims at distilling the essential information from a text to produce a shorter version, such as generating headlines for news and subject lines for emails.</a:t>
            </a:r>
            <a:endParaRPr sz="1600" dirty="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4188994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545912" y="262451"/>
            <a:ext cx="8081219" cy="857400"/>
          </a:xfrm>
          <a:prstGeom prst="rect">
            <a:avLst/>
          </a:prstGeom>
        </p:spPr>
        <p:txBody>
          <a:bodyPr spcFirstLastPara="1" wrap="square" lIns="0" tIns="0" rIns="0" bIns="0" anchor="b" anchorCtr="0">
            <a:noAutofit/>
          </a:bodyPr>
          <a:lstStyle/>
          <a:p>
            <a:pPr lvl="0" algn="ctr"/>
            <a:r>
              <a:rPr lang="en-US" dirty="0">
                <a:latin typeface="Times New Roman" panose="02020603050405020304" pitchFamily="18" charset="0"/>
                <a:cs typeface="Times New Roman" panose="02020603050405020304" pitchFamily="18" charset="0"/>
              </a:rPr>
              <a:t>Based on Output Type</a:t>
            </a:r>
            <a:endParaRPr dirty="0">
              <a:latin typeface="Times New Roman" panose="02020603050405020304" pitchFamily="18" charset="0"/>
              <a:cs typeface="Times New Roman" panose="02020603050405020304" pitchFamily="18" charset="0"/>
            </a:endParaRPr>
          </a:p>
        </p:txBody>
      </p:sp>
      <p:sp>
        <p:nvSpPr>
          <p:cNvPr id="3" name="Rounded Rectangle 2"/>
          <p:cNvSpPr/>
          <p:nvPr/>
        </p:nvSpPr>
        <p:spPr>
          <a:xfrm>
            <a:off x="3747655" y="1641764"/>
            <a:ext cx="1510145" cy="803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Based on Output Type</a:t>
            </a:r>
            <a:endParaRPr lang="en-IN" dirty="0">
              <a:latin typeface="Times New Roman" panose="02020603050405020304" pitchFamily="18" charset="0"/>
              <a:cs typeface="Times New Roman" panose="02020603050405020304" pitchFamily="18" charset="0"/>
            </a:endParaRPr>
          </a:p>
        </p:txBody>
      </p:sp>
      <p:sp>
        <p:nvSpPr>
          <p:cNvPr id="8" name="Rounded Rectangle 7"/>
          <p:cNvSpPr/>
          <p:nvPr/>
        </p:nvSpPr>
        <p:spPr>
          <a:xfrm>
            <a:off x="1773382" y="3081769"/>
            <a:ext cx="1510145" cy="803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Abstractive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Text </a:t>
            </a:r>
          </a:p>
          <a:p>
            <a:pPr algn="ctr"/>
            <a:r>
              <a:rPr lang="en-US" dirty="0">
                <a:latin typeface="Times New Roman" panose="02020603050405020304" pitchFamily="18" charset="0"/>
                <a:cs typeface="Times New Roman" panose="02020603050405020304" pitchFamily="18" charset="0"/>
              </a:rPr>
              <a:t>Summarization</a:t>
            </a:r>
            <a:endParaRPr lang="en-IN" dirty="0">
              <a:latin typeface="Times New Roman" panose="02020603050405020304" pitchFamily="18" charset="0"/>
              <a:cs typeface="Times New Roman" panose="02020603050405020304" pitchFamily="18" charset="0"/>
            </a:endParaRPr>
          </a:p>
        </p:txBody>
      </p:sp>
      <p:sp>
        <p:nvSpPr>
          <p:cNvPr id="9" name="Rounded Rectangle 8"/>
          <p:cNvSpPr/>
          <p:nvPr/>
        </p:nvSpPr>
        <p:spPr>
          <a:xfrm>
            <a:off x="5784274" y="3081770"/>
            <a:ext cx="1510145" cy="803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Extractive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Text </a:t>
            </a:r>
          </a:p>
          <a:p>
            <a:pPr algn="ctr"/>
            <a:r>
              <a:rPr lang="en-US" dirty="0">
                <a:latin typeface="Times New Roman" panose="02020603050405020304" pitchFamily="18" charset="0"/>
                <a:cs typeface="Times New Roman" panose="02020603050405020304" pitchFamily="18" charset="0"/>
              </a:rPr>
              <a:t>Summarization</a:t>
            </a:r>
            <a:endParaRPr lang="en-IN" dirty="0">
              <a:latin typeface="Times New Roman" panose="02020603050405020304" pitchFamily="18" charset="0"/>
              <a:cs typeface="Times New Roman" panose="02020603050405020304" pitchFamily="18" charset="0"/>
            </a:endParaRPr>
          </a:p>
        </p:txBody>
      </p:sp>
      <p:cxnSp>
        <p:nvCxnSpPr>
          <p:cNvPr id="6" name="Elbow Connector 5"/>
          <p:cNvCxnSpPr>
            <a:stCxn id="3" idx="2"/>
            <a:endCxn id="8" idx="0"/>
          </p:cNvCxnSpPr>
          <p:nvPr/>
        </p:nvCxnSpPr>
        <p:spPr>
          <a:xfrm rot="5400000">
            <a:off x="3197371" y="1776412"/>
            <a:ext cx="636442" cy="1974273"/>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3" idx="2"/>
            <a:endCxn id="9" idx="0"/>
          </p:cNvCxnSpPr>
          <p:nvPr/>
        </p:nvCxnSpPr>
        <p:spPr>
          <a:xfrm rot="16200000" flipH="1">
            <a:off x="5202816" y="1745238"/>
            <a:ext cx="636443" cy="2036619"/>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5764021"/>
      </p:ext>
    </p:extLst>
  </p:cSld>
  <p:clrMapOvr>
    <a:masterClrMapping/>
  </p:clrMapOvr>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TotalTime>
  <Words>1107</Words>
  <Application>Microsoft Office PowerPoint</Application>
  <PresentationFormat>On-screen Show (16:9)</PresentationFormat>
  <Paragraphs>102</Paragraphs>
  <Slides>21</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Times New Roman</vt:lpstr>
      <vt:lpstr>Muli</vt:lpstr>
      <vt:lpstr>Lexend Deca</vt:lpstr>
      <vt:lpstr>Aliena template</vt:lpstr>
      <vt:lpstr>Assessment of Extractive Text Summarization Scoring Techniques</vt:lpstr>
      <vt:lpstr>Outline</vt:lpstr>
      <vt:lpstr>Introduction</vt:lpstr>
      <vt:lpstr>PowerPoint Presentation</vt:lpstr>
      <vt:lpstr>Objective</vt:lpstr>
      <vt:lpstr>Classification of Text Summarization</vt:lpstr>
      <vt:lpstr>Based on Input Type</vt:lpstr>
      <vt:lpstr>Based on The Purpose</vt:lpstr>
      <vt:lpstr>Based on Output Type</vt:lpstr>
      <vt:lpstr>Abstractive Text Summarization</vt:lpstr>
      <vt:lpstr>Extractive Text Summarization</vt:lpstr>
      <vt:lpstr>Process of Text Summarization</vt:lpstr>
      <vt:lpstr>Flow of Text Summarization</vt:lpstr>
      <vt:lpstr>Dataset Description</vt:lpstr>
      <vt:lpstr>Rouge Score</vt:lpstr>
      <vt:lpstr>Blue Score</vt:lpstr>
      <vt:lpstr>Cuckoo Algorithm</vt:lpstr>
      <vt:lpstr>Cuckoo Search Algorithm Flow</vt:lpstr>
      <vt:lpstr>Result of Scoring Techniques</vt:lpstr>
      <vt:lpstr>Score in "Assessing sentence scoring techniques" Research Paper</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Summarization</dc:title>
  <dc:creator>Nishith Patel</dc:creator>
  <cp:lastModifiedBy>Nishith Patel</cp:lastModifiedBy>
  <cp:revision>33</cp:revision>
  <dcterms:modified xsi:type="dcterms:W3CDTF">2022-11-24T08:03:13Z</dcterms:modified>
</cp:coreProperties>
</file>