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sldIdLst>
    <p:sldId id="256" r:id="rId5"/>
    <p:sldId id="311" r:id="rId6"/>
    <p:sldId id="312" r:id="rId7"/>
    <p:sldId id="259" r:id="rId8"/>
    <p:sldId id="261" r:id="rId9"/>
    <p:sldId id="293" r:id="rId10"/>
    <p:sldId id="262" r:id="rId11"/>
    <p:sldId id="294" r:id="rId12"/>
    <p:sldId id="295" r:id="rId13"/>
    <p:sldId id="296" r:id="rId14"/>
    <p:sldId id="263" r:id="rId15"/>
    <p:sldId id="315" r:id="rId16"/>
    <p:sldId id="316" r:id="rId17"/>
    <p:sldId id="321" r:id="rId18"/>
    <p:sldId id="332" r:id="rId19"/>
    <p:sldId id="333" r:id="rId20"/>
    <p:sldId id="336" r:id="rId21"/>
    <p:sldId id="337" r:id="rId22"/>
    <p:sldId id="353" r:id="rId23"/>
    <p:sldId id="354" r:id="rId24"/>
    <p:sldId id="338" r:id="rId25"/>
    <p:sldId id="339" r:id="rId26"/>
    <p:sldId id="345" r:id="rId27"/>
    <p:sldId id="351" r:id="rId28"/>
    <p:sldId id="352" r:id="rId29"/>
    <p:sldId id="347" r:id="rId30"/>
    <p:sldId id="355" r:id="rId31"/>
    <p:sldId id="356" r:id="rId32"/>
    <p:sldId id="357" r:id="rId33"/>
    <p:sldId id="348" r:id="rId34"/>
    <p:sldId id="320" r:id="rId35"/>
    <p:sldId id="324" r:id="rId36"/>
    <p:sldId id="313" r:id="rId37"/>
    <p:sldId id="358" r:id="rId38"/>
    <p:sldId id="280" r:id="rId39"/>
    <p:sldId id="281" r:id="rId40"/>
    <p:sldId id="282" r:id="rId41"/>
    <p:sldId id="350" r:id="rId42"/>
    <p:sldId id="284" r:id="rId43"/>
    <p:sldId id="285" r:id="rId44"/>
    <p:sldId id="33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66F53-2664-4D03-9009-CB97C4EC3E7C}" v="1" dt="2022-04-26T14:52:34.244"/>
    <p1510:client id="{81F4CCD7-36F3-4D0E-B66E-8B38FFD0A65D}" v="21" dt="2022-02-02T10:23:40.432"/>
    <p1510:client id="{C5CCC1F0-45B3-471C-BB87-D450DB840289}" v="2" dt="2022-02-02T09:46:49.425"/>
    <p1510:client id="{EE71F201-816C-4B9A-8B7A-5E4B313FC0A2}" v="2" dt="2022-02-09T05:03:50.106"/>
    <p1510:client id="{EE7B0F08-9E5C-4EE2-A4C5-13E9A72ED836}" v="7" dt="2022-02-02T10:25:14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EKAR AARYA RAMESH" userId="S::aarya22269@tsecedu.org::a1dc9ac2-fe6c-48ac-954a-616a40d47c28" providerId="AD" clId="Web-{C5CCC1F0-45B3-471C-BB87-D450DB840289}"/>
    <pc:docChg chg="modSld">
      <pc:chgData name="REDEKAR AARYA RAMESH" userId="S::aarya22269@tsecedu.org::a1dc9ac2-fe6c-48ac-954a-616a40d47c28" providerId="AD" clId="Web-{C5CCC1F0-45B3-471C-BB87-D450DB840289}" dt="2022-02-02T09:46:49.425" v="1" actId="1076"/>
      <pc:docMkLst>
        <pc:docMk/>
      </pc:docMkLst>
      <pc:sldChg chg="modSp">
        <pc:chgData name="REDEKAR AARYA RAMESH" userId="S::aarya22269@tsecedu.org::a1dc9ac2-fe6c-48ac-954a-616a40d47c28" providerId="AD" clId="Web-{C5CCC1F0-45B3-471C-BB87-D450DB840289}" dt="2022-02-02T09:46:49.425" v="1" actId="1076"/>
        <pc:sldMkLst>
          <pc:docMk/>
          <pc:sldMk cId="0" sldId="311"/>
        </pc:sldMkLst>
        <pc:picChg chg="mod">
          <ac:chgData name="REDEKAR AARYA RAMESH" userId="S::aarya22269@tsecedu.org::a1dc9ac2-fe6c-48ac-954a-616a40d47c28" providerId="AD" clId="Web-{C5CCC1F0-45B3-471C-BB87-D450DB840289}" dt="2022-02-02T09:46:49.425" v="1" actId="1076"/>
          <ac:picMkLst>
            <pc:docMk/>
            <pc:sldMk cId="0" sldId="311"/>
            <ac:picMk id="1026" creationId="{00000000-0000-0000-0000-000000000000}"/>
          </ac:picMkLst>
        </pc:picChg>
      </pc:sldChg>
    </pc:docChg>
  </pc:docChgLst>
  <pc:docChgLst>
    <pc:chgData name="SHAH PARTH PURVESH" userId="S::parth22276@tsecedu.org::4bc2cfc2-4b35-4346-b3f8-039cccbe855a" providerId="AD" clId="Web-{1E666F53-2664-4D03-9009-CB97C4EC3E7C}"/>
    <pc:docChg chg="modSld">
      <pc:chgData name="SHAH PARTH PURVESH" userId="S::parth22276@tsecedu.org::4bc2cfc2-4b35-4346-b3f8-039cccbe855a" providerId="AD" clId="Web-{1E666F53-2664-4D03-9009-CB97C4EC3E7C}" dt="2022-04-26T14:52:34.244" v="0"/>
      <pc:docMkLst>
        <pc:docMk/>
      </pc:docMkLst>
      <pc:sldChg chg="addSp">
        <pc:chgData name="SHAH PARTH PURVESH" userId="S::parth22276@tsecedu.org::4bc2cfc2-4b35-4346-b3f8-039cccbe855a" providerId="AD" clId="Web-{1E666F53-2664-4D03-9009-CB97C4EC3E7C}" dt="2022-04-26T14:52:34.244" v="0"/>
        <pc:sldMkLst>
          <pc:docMk/>
          <pc:sldMk cId="0" sldId="294"/>
        </pc:sldMkLst>
        <pc:spChg chg="add">
          <ac:chgData name="SHAH PARTH PURVESH" userId="S::parth22276@tsecedu.org::4bc2cfc2-4b35-4346-b3f8-039cccbe855a" providerId="AD" clId="Web-{1E666F53-2664-4D03-9009-CB97C4EC3E7C}" dt="2022-04-26T14:52:34.244" v="0"/>
          <ac:spMkLst>
            <pc:docMk/>
            <pc:sldMk cId="0" sldId="294"/>
            <ac:spMk id="3" creationId="{DB975DDE-8977-4ABD-1D9B-0B3D3B009562}"/>
          </ac:spMkLst>
        </pc:spChg>
      </pc:sldChg>
    </pc:docChg>
  </pc:docChgLst>
  <pc:docChgLst>
    <pc:chgData name="SHAIKH ADIL IMTIAZ" userId="S::adil22277@tsecedu.org::ccef5ae5-50eb-45fd-b4f7-b8d4a71bb075" providerId="AD" clId="Web-{81F4CCD7-36F3-4D0E-B66E-8B38FFD0A65D}"/>
    <pc:docChg chg="modSld">
      <pc:chgData name="SHAIKH ADIL IMTIAZ" userId="S::adil22277@tsecedu.org::ccef5ae5-50eb-45fd-b4f7-b8d4a71bb075" providerId="AD" clId="Web-{81F4CCD7-36F3-4D0E-B66E-8B38FFD0A65D}" dt="2022-02-02T10:23:35.931" v="19" actId="20577"/>
      <pc:docMkLst>
        <pc:docMk/>
      </pc:docMkLst>
      <pc:sldChg chg="modSp">
        <pc:chgData name="SHAIKH ADIL IMTIAZ" userId="S::adil22277@tsecedu.org::ccef5ae5-50eb-45fd-b4f7-b8d4a71bb075" providerId="AD" clId="Web-{81F4CCD7-36F3-4D0E-B66E-8B38FFD0A65D}" dt="2022-02-02T10:23:35.931" v="19" actId="20577"/>
        <pc:sldMkLst>
          <pc:docMk/>
          <pc:sldMk cId="0" sldId="313"/>
        </pc:sldMkLst>
        <pc:spChg chg="mod">
          <ac:chgData name="SHAIKH ADIL IMTIAZ" userId="S::adil22277@tsecedu.org::ccef5ae5-50eb-45fd-b4f7-b8d4a71bb075" providerId="AD" clId="Web-{81F4CCD7-36F3-4D0E-B66E-8B38FFD0A65D}" dt="2022-02-02T10:23:35.931" v="19" actId="20577"/>
          <ac:spMkLst>
            <pc:docMk/>
            <pc:sldMk cId="0" sldId="313"/>
            <ac:spMk id="3" creationId="{00000000-0000-0000-0000-000000000000}"/>
          </ac:spMkLst>
        </pc:spChg>
      </pc:sldChg>
    </pc:docChg>
  </pc:docChgLst>
  <pc:docChgLst>
    <pc:chgData name="SARDA ROSHNI RADHESHAM" userId="S::roshni22064@tsecedu.org::01b8d733-ca79-496b-943c-f4708ce681c1" providerId="AD" clId="Web-{EE71F201-816C-4B9A-8B7A-5E4B313FC0A2}"/>
    <pc:docChg chg="sldOrd">
      <pc:chgData name="SARDA ROSHNI RADHESHAM" userId="S::roshni22064@tsecedu.org::01b8d733-ca79-496b-943c-f4708ce681c1" providerId="AD" clId="Web-{EE71F201-816C-4B9A-8B7A-5E4B313FC0A2}" dt="2022-02-09T05:03:50.091" v="1"/>
      <pc:docMkLst>
        <pc:docMk/>
      </pc:docMkLst>
      <pc:sldChg chg="ord">
        <pc:chgData name="SARDA ROSHNI RADHESHAM" userId="S::roshni22064@tsecedu.org::01b8d733-ca79-496b-943c-f4708ce681c1" providerId="AD" clId="Web-{EE71F201-816C-4B9A-8B7A-5E4B313FC0A2}" dt="2022-02-09T05:03:50.091" v="1"/>
        <pc:sldMkLst>
          <pc:docMk/>
          <pc:sldMk cId="3045888889" sldId="347"/>
        </pc:sldMkLst>
      </pc:sldChg>
      <pc:sldChg chg="ord">
        <pc:chgData name="SARDA ROSHNI RADHESHAM" userId="S::roshni22064@tsecedu.org::01b8d733-ca79-496b-943c-f4708ce681c1" providerId="AD" clId="Web-{EE71F201-816C-4B9A-8B7A-5E4B313FC0A2}" dt="2022-02-09T05:03:43.263" v="0"/>
        <pc:sldMkLst>
          <pc:docMk/>
          <pc:sldMk cId="3996151010" sldId="355"/>
        </pc:sldMkLst>
      </pc:sldChg>
    </pc:docChg>
  </pc:docChgLst>
  <pc:docChgLst>
    <pc:chgData name="SARDA ROSHNI RADHESHAM" userId="S::roshni22064@tsecedu.org::01b8d733-ca79-496b-943c-f4708ce681c1" providerId="AD" clId="Web-{EE7B0F08-9E5C-4EE2-A4C5-13E9A72ED836}"/>
    <pc:docChg chg="modSld">
      <pc:chgData name="SARDA ROSHNI RADHESHAM" userId="S::roshni22064@tsecedu.org::01b8d733-ca79-496b-943c-f4708ce681c1" providerId="AD" clId="Web-{EE7B0F08-9E5C-4EE2-A4C5-13E9A72ED836}" dt="2022-02-02T10:25:14.230" v="4" actId="20577"/>
      <pc:docMkLst>
        <pc:docMk/>
      </pc:docMkLst>
      <pc:sldChg chg="modSp">
        <pc:chgData name="SARDA ROSHNI RADHESHAM" userId="S::roshni22064@tsecedu.org::01b8d733-ca79-496b-943c-f4708ce681c1" providerId="AD" clId="Web-{EE7B0F08-9E5C-4EE2-A4C5-13E9A72ED836}" dt="2022-02-02T10:21:09.772" v="3" actId="20577"/>
        <pc:sldMkLst>
          <pc:docMk/>
          <pc:sldMk cId="0" sldId="320"/>
        </pc:sldMkLst>
        <pc:spChg chg="mod">
          <ac:chgData name="SARDA ROSHNI RADHESHAM" userId="S::roshni22064@tsecedu.org::01b8d733-ca79-496b-943c-f4708ce681c1" providerId="AD" clId="Web-{EE7B0F08-9E5C-4EE2-A4C5-13E9A72ED836}" dt="2022-02-02T10:21:09.772" v="3" actId="20577"/>
          <ac:spMkLst>
            <pc:docMk/>
            <pc:sldMk cId="0" sldId="320"/>
            <ac:spMk id="5" creationId="{00000000-0000-0000-0000-000000000000}"/>
          </ac:spMkLst>
        </pc:spChg>
      </pc:sldChg>
      <pc:sldChg chg="modSp">
        <pc:chgData name="SARDA ROSHNI RADHESHAM" userId="S::roshni22064@tsecedu.org::01b8d733-ca79-496b-943c-f4708ce681c1" providerId="AD" clId="Web-{EE7B0F08-9E5C-4EE2-A4C5-13E9A72ED836}" dt="2022-02-02T10:25:14.230" v="4" actId="20577"/>
        <pc:sldMkLst>
          <pc:docMk/>
          <pc:sldMk cId="1817118722" sldId="358"/>
        </pc:sldMkLst>
        <pc:spChg chg="mod">
          <ac:chgData name="SARDA ROSHNI RADHESHAM" userId="S::roshni22064@tsecedu.org::01b8d733-ca79-496b-943c-f4708ce681c1" providerId="AD" clId="Web-{EE7B0F08-9E5C-4EE2-A4C5-13E9A72ED836}" dt="2022-02-02T10:25:14.230" v="4" actId="20577"/>
          <ac:spMkLst>
            <pc:docMk/>
            <pc:sldMk cId="1817118722" sldId="358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28266-7221-4B1E-8F99-8F92C2AB6420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DDC3-33E6-44D8-8EA1-DC8F450DE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6AF1AD-2E29-4735-B1AD-5B9ACD3F57A4}" type="slidenum">
              <a:rPr lang="en-GB"/>
              <a:pPr/>
              <a:t>5</a:t>
            </a:fld>
            <a:endParaRPr lang="en-GB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60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16000"/>
              </a:lnSpc>
              <a:buSzPct val="4500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DA0FAD7C-E8FF-4852-92C1-61C8F07E3A70}" type="slidenum">
              <a:rPr lang="en-GB" sz="13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116000"/>
                </a:lnSpc>
                <a:buSzPct val="45000"/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5</a:t>
            </a:fld>
            <a:endParaRPr lang="en-GB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765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38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247DAB-45A9-4DDF-AC6E-10267166E031}" type="slidenum">
              <a:rPr lang="en-GB"/>
              <a:pPr/>
              <a:t>7</a:t>
            </a:fld>
            <a:endParaRPr lang="en-GB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60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16000"/>
              </a:lnSpc>
              <a:buSzPct val="4500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B66EA293-4527-41DC-89B7-2B5614F30A9D}" type="slidenum">
              <a:rPr lang="en-GB" sz="13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116000"/>
                </a:lnSpc>
                <a:buSzPct val="45000"/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7</a:t>
            </a:fld>
            <a:endParaRPr lang="en-GB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867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38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2DDC3-33E6-44D8-8EA1-DC8F450DED2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6446C38-E9A4-43DD-B25F-E2F2BD165273}" type="slidenum">
              <a:rPr lang="en-GB"/>
              <a:pPr/>
              <a:t>11</a:t>
            </a:fld>
            <a:endParaRPr lang="en-GB"/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60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16000"/>
              </a:lnSpc>
              <a:buSzPct val="4500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929AED68-D05F-4248-ABF6-3D6C96A652AA}" type="slidenum">
              <a:rPr lang="en-GB" sz="13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116000"/>
                </a:lnSpc>
                <a:buSzPct val="45000"/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11</a:t>
            </a:fld>
            <a:endParaRPr lang="en-GB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2969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38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6" tIns="45684" rIns="91366" bIns="45684"/>
          <a:lstStyle/>
          <a:p>
            <a:pPr defTabSz="911482"/>
            <a:r>
              <a:rPr lang="en-US" sz="1200"/>
              <a:t>The C Shell</a:t>
            </a:r>
          </a:p>
        </p:txBody>
      </p:sp>
      <p:sp>
        <p:nvSpPr>
          <p:cNvPr id="82947" name="Rectangle 6"/>
          <p:cNvSpPr txBox="1">
            <a:spLocks noGrp="1"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6" tIns="45684" rIns="91366" bIns="45684" anchor="b"/>
          <a:lstStyle/>
          <a:p>
            <a:pPr defTabSz="911482"/>
            <a:r>
              <a:rPr lang="en-US" sz="1200"/>
              <a:t>Copyright Department of Computer Science, Northern Illinois University, 2005</a:t>
            </a:r>
          </a:p>
        </p:txBody>
      </p:sp>
      <p:sp>
        <p:nvSpPr>
          <p:cNvPr id="82948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6" tIns="45684" rIns="91366" bIns="45684" anchor="b"/>
          <a:lstStyle/>
          <a:p>
            <a:pPr algn="r" defTabSz="911482"/>
            <a:fld id="{D5882FCA-A593-4906-9A38-7A6B525004D5}" type="slidenum">
              <a:rPr lang="en-US" sz="1200"/>
              <a:pPr algn="r" defTabSz="911482"/>
              <a:t>12</a:t>
            </a:fld>
            <a:endParaRPr lang="en-US" sz="120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66" tIns="45684" rIns="91366" bIns="4568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 txBox="1">
            <a:spLocks noGrp="1" noChangeArrowheads="1"/>
          </p:cNvSpPr>
          <p:nvPr/>
        </p:nvSpPr>
        <p:spPr bwMode="auto">
          <a:xfrm>
            <a:off x="0" y="1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6" tIns="45684" rIns="91366" bIns="45684"/>
          <a:lstStyle/>
          <a:p>
            <a:pPr defTabSz="911482"/>
            <a:r>
              <a:rPr lang="en-US" sz="1200"/>
              <a:t>The C Shell</a:t>
            </a:r>
          </a:p>
        </p:txBody>
      </p:sp>
      <p:sp>
        <p:nvSpPr>
          <p:cNvPr id="84995" name="Rectangle 6"/>
          <p:cNvSpPr txBox="1">
            <a:spLocks noGrp="1" noChangeArrowheads="1"/>
          </p:cNvSpPr>
          <p:nvPr/>
        </p:nvSpPr>
        <p:spPr bwMode="auto">
          <a:xfrm>
            <a:off x="0" y="8687405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6" tIns="45684" rIns="91366" bIns="45684" anchor="b"/>
          <a:lstStyle/>
          <a:p>
            <a:pPr defTabSz="911482"/>
            <a:r>
              <a:rPr lang="en-US" sz="1200"/>
              <a:t>Copyright Department of Computer Science, Northern Illinois University, 2005</a:t>
            </a:r>
          </a:p>
        </p:txBody>
      </p:sp>
      <p:sp>
        <p:nvSpPr>
          <p:cNvPr id="84996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6" tIns="45684" rIns="91366" bIns="45684" anchor="b"/>
          <a:lstStyle/>
          <a:p>
            <a:pPr algn="r" defTabSz="911482"/>
            <a:fld id="{2A1B45B1-AE60-4010-BA53-0E1DCE59C44C}" type="slidenum">
              <a:rPr lang="en-US" sz="1200"/>
              <a:pPr algn="r" defTabSz="911482"/>
              <a:t>13</a:t>
            </a:fld>
            <a:endParaRPr lang="en-US" sz="1200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4"/>
            <a:ext cx="5030391" cy="411389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66" tIns="45684" rIns="91366" bIns="4568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4B2242-5CDE-49F3-88EE-C0E314949EC1}" type="slidenum">
              <a:rPr lang="en-GB"/>
              <a:pPr/>
              <a:t>20</a:t>
            </a:fld>
            <a:endParaRPr lang="en-GB"/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60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16000"/>
              </a:lnSpc>
              <a:buSzPct val="4500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843D7664-81DA-4F77-A205-D0533EC283C6}" type="slidenum">
              <a:rPr lang="en-GB" sz="13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116000"/>
                </a:lnSpc>
                <a:buSzPct val="45000"/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20</a:t>
            </a:fld>
            <a:endParaRPr lang="en-GB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481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38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B6838B-1E76-446F-9CEE-D24A61464BF3}" type="slidenum">
              <a:rPr lang="en-GB"/>
              <a:pPr/>
              <a:t>27</a:t>
            </a:fld>
            <a:endParaRPr lang="en-GB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881439" y="8686512"/>
            <a:ext cx="2972360" cy="4560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lnSpc>
                <a:spcPct val="116000"/>
              </a:lnSpc>
              <a:buSzPct val="45000"/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</a:pPr>
            <a:fld id="{AA937E88-606D-4D2E-90B4-A7F3DAC7FC6F}" type="slidenum">
              <a:rPr lang="en-GB" sz="13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116000"/>
                </a:lnSpc>
                <a:buSzPct val="45000"/>
                <a:tabLst>
                  <a:tab pos="0" algn="l"/>
                  <a:tab pos="410291" algn="l"/>
                  <a:tab pos="820583" algn="l"/>
                  <a:tab pos="1230874" algn="l"/>
                  <a:tab pos="1641165" algn="l"/>
                  <a:tab pos="2051456" algn="l"/>
                  <a:tab pos="2461748" algn="l"/>
                  <a:tab pos="2872039" algn="l"/>
                  <a:tab pos="3282330" algn="l"/>
                  <a:tab pos="3692622" algn="l"/>
                  <a:tab pos="4102913" algn="l"/>
                  <a:tab pos="4513204" algn="l"/>
                  <a:tab pos="4923495" algn="l"/>
                  <a:tab pos="5333787" algn="l"/>
                  <a:tab pos="5744078" algn="l"/>
                  <a:tab pos="6154369" algn="l"/>
                  <a:tab pos="6564660" algn="l"/>
                  <a:tab pos="6974952" algn="l"/>
                  <a:tab pos="7385243" algn="l"/>
                  <a:tab pos="7795534" algn="l"/>
                  <a:tab pos="8205826" algn="l"/>
                </a:tabLst>
              </a:pPr>
              <a:t>27</a:t>
            </a:fld>
            <a:endParaRPr lang="en-GB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210236" y="694171"/>
            <a:ext cx="4436129" cy="342755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3011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6361" y="4342535"/>
            <a:ext cx="5483879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19200"/>
            <a:ext cx="7772400" cy="48006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CSCI 330 - The Unix System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AF278-D745-4308-9533-1CB7ADC49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7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00FE94-9064-4C60-98C8-6C50806F84BB}" type="datetimeFigureOut">
              <a:rPr lang="en-US" smtClean="0"/>
              <a:pPr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851AF8A-DD68-4031-8200-ED8A184E2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Shell Programming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/>
              <a:t>User input example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467600" cy="53308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E.g. 1: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echo "First name:”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read  first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echo "Last name: 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read last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echo “Your name is : $first  $last”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//Retrieving Value of a variable</a:t>
            </a:r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4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E.g. 2:</a:t>
            </a:r>
          </a:p>
          <a:p>
            <a:pPr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 echo “What is your name?”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read MY_NAME</a:t>
            </a:r>
            <a:br>
              <a:rPr 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latin typeface="Times New Roman" pitchFamily="18" charset="0"/>
                <a:cs typeface="Times New Roman" pitchFamily="18" charset="0"/>
              </a:rPr>
              <a:t>echo "Hello $MY_NAME - hope you're well."</a:t>
            </a:r>
          </a:p>
          <a:p>
            <a:pPr>
              <a:buFont typeface="Wingdings" pitchFamily="2" charset="2"/>
              <a:buNone/>
            </a:pPr>
            <a:endParaRPr lang="en-US" sz="2400" b="1">
              <a:latin typeface="Times New Roman" pitchFamily="18" charset="0"/>
              <a:cs typeface="Times New Roman" pitchFamily="18" charset="0"/>
            </a:endParaRPr>
          </a:p>
          <a:p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51C1254-9A4E-4994-BC6C-01654E560A30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609600" y="691006"/>
            <a:ext cx="7062720" cy="4795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0820" rIns="81639" bIns="40820">
            <a:spAutoFit/>
          </a:bodyPr>
          <a:lstStyle/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b="1" i="1">
                <a:solidFill>
                  <a:srgbClr val="000000"/>
                </a:solidFill>
                <a:latin typeface="Times New Roman" pitchFamily="18" charset="0"/>
              </a:rPr>
              <a:t>#print date  -  today.sh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2400" b="1" i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echo "Today is:"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date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2400" i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24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b="1">
                <a:solidFill>
                  <a:srgbClr val="000000"/>
                </a:solidFill>
                <a:latin typeface="Times New Roman" pitchFamily="18" charset="0"/>
              </a:rPr>
              <a:t>Save it as :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	today.sh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24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b="1">
                <a:solidFill>
                  <a:srgbClr val="000000"/>
                </a:solidFill>
                <a:latin typeface="Times New Roman" pitchFamily="18" charset="0"/>
              </a:rPr>
              <a:t>Run: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err="1">
                <a:solidFill>
                  <a:srgbClr val="000000"/>
                </a:solidFill>
                <a:latin typeface="Times New Roman" pitchFamily="18" charset="0"/>
              </a:rPr>
              <a:t>sh</a:t>
            </a: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 today.sh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14400" y="1752600"/>
            <a:ext cx="77724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cs typeface="Courier New" pitchFamily="49" charset="0"/>
              </a:rPr>
              <a:t>E.g.1 :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echo "Hello $USER"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echo "This machine is `</a:t>
            </a:r>
            <a:r>
              <a:rPr lang="en-US" sz="2400" err="1">
                <a:cs typeface="Courier New" pitchFamily="49" charset="0"/>
              </a:rPr>
              <a:t>uname</a:t>
            </a:r>
            <a:r>
              <a:rPr lang="en-US" sz="2400">
                <a:cs typeface="Courier New" pitchFamily="49" charset="0"/>
              </a:rPr>
              <a:t> -n`"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echo "The calendar for this month is:"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cal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echo "You are running these processes:"</a:t>
            </a:r>
          </a:p>
          <a:p>
            <a:pPr>
              <a:buFont typeface="Wingdings" pitchFamily="2" charset="2"/>
              <a:buNone/>
            </a:pPr>
            <a:r>
              <a:rPr lang="en-US" sz="2400" err="1">
                <a:cs typeface="Courier New" pitchFamily="49" charset="0"/>
              </a:rPr>
              <a:t>ps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8192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43153D2E-84FA-4EC9-863D-33DA171C150A}" type="slidenum">
              <a:rPr lang="en-US" sz="1400" b="1">
                <a:solidFill>
                  <a:srgbClr val="FFFFFF"/>
                </a:solidFill>
              </a:rPr>
              <a:pPr algn="ctr"/>
              <a:t>12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b="1"/>
              <a:t>UNIX Commands can be run through shell files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Output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hello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% ./hello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ege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!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This machine is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turing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The calendar for this month is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February 2008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S  M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Tu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 W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 F  S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1  2  3  4  5  6  7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8  9 10 11 12 13 14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15 16 17 18 19 20 21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22 23 24 25 26 27 28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You are running these processes: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PID TTY      TIME CMD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24861 pts/18   0:00 hello.csh</a:t>
            </a:r>
          </a:p>
          <a:p>
            <a:pPr>
              <a:buFont typeface="Wingdings" pitchFamily="2" charset="2"/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24430 pts/18   0:00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csh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972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6883EECC-010B-4908-8918-151AC07E196A}" type="slidenum">
              <a:rPr lang="en-US" sz="1400" b="1">
                <a:solidFill>
                  <a:srgbClr val="FFFFFF"/>
                </a:solidFill>
              </a:rPr>
              <a:pPr algn="ctr"/>
              <a:t>13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/>
              <a:t>E.g. 2: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echo “Files listed by default command :”</a:t>
            </a:r>
          </a:p>
          <a:p>
            <a:pPr>
              <a:buNone/>
            </a:pPr>
            <a:r>
              <a:rPr lang="en-US"/>
              <a:t>echo</a:t>
            </a:r>
          </a:p>
          <a:p>
            <a:pPr>
              <a:buNone/>
            </a:pPr>
            <a:r>
              <a:rPr lang="en-US"/>
              <a:t>echo</a:t>
            </a:r>
          </a:p>
          <a:p>
            <a:pPr>
              <a:buNone/>
            </a:pPr>
            <a:r>
              <a:rPr lang="en-US" err="1"/>
              <a:t>ls</a:t>
            </a:r>
            <a:endParaRPr lang="en-US"/>
          </a:p>
          <a:p>
            <a:pPr>
              <a:buNone/>
            </a:pPr>
            <a:r>
              <a:rPr lang="en-US"/>
              <a:t>echo “Files listed in Seven Attribute Format :”</a:t>
            </a:r>
          </a:p>
          <a:p>
            <a:pPr>
              <a:buNone/>
            </a:pPr>
            <a:r>
              <a:rPr lang="en-US"/>
              <a:t>echo</a:t>
            </a:r>
          </a:p>
          <a:p>
            <a:pPr>
              <a:buNone/>
            </a:pPr>
            <a:r>
              <a:rPr lang="en-US"/>
              <a:t>Echo</a:t>
            </a:r>
          </a:p>
          <a:p>
            <a:pPr>
              <a:buNone/>
            </a:pPr>
            <a:r>
              <a:rPr lang="en-US" err="1"/>
              <a:t>ls</a:t>
            </a:r>
            <a:r>
              <a:rPr lang="en-US"/>
              <a:t> -l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bash control structures :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08175"/>
            <a:ext cx="7467600" cy="4873625"/>
          </a:xfrm>
        </p:spPr>
        <p:txBody>
          <a:bodyPr/>
          <a:lstStyle/>
          <a:p>
            <a:r>
              <a:rPr lang="en-US">
                <a:latin typeface="Century Schoolbook" pitchFamily="18" charset="0"/>
              </a:rPr>
              <a:t>if-then-else</a:t>
            </a:r>
          </a:p>
          <a:p>
            <a:r>
              <a:rPr lang="en-US">
                <a:latin typeface="Century Schoolbook" pitchFamily="18" charset="0"/>
              </a:rPr>
              <a:t>case</a:t>
            </a:r>
          </a:p>
          <a:p>
            <a:r>
              <a:rPr lang="en-US">
                <a:latin typeface="Century Schoolbook" pitchFamily="18" charset="0"/>
              </a:rPr>
              <a:t>loops</a:t>
            </a:r>
          </a:p>
          <a:p>
            <a:pPr lvl="1"/>
            <a:r>
              <a:rPr lang="en-US">
                <a:latin typeface="Century Schoolbook" pitchFamily="18" charset="0"/>
              </a:rPr>
              <a:t>for</a:t>
            </a:r>
          </a:p>
          <a:p>
            <a:pPr lvl="1"/>
            <a:r>
              <a:rPr lang="en-US">
                <a:latin typeface="Century Schoolbook" pitchFamily="18" charset="0"/>
              </a:rPr>
              <a:t>while</a:t>
            </a:r>
          </a:p>
          <a:p>
            <a:pPr lvl="1"/>
            <a:r>
              <a:rPr lang="en-US">
                <a:latin typeface="Century Schoolbook" pitchFamily="18" charset="0"/>
              </a:rPr>
              <a:t>until</a:t>
            </a:r>
          </a:p>
          <a:p>
            <a:pPr lvl="1"/>
            <a:r>
              <a:rPr lang="en-US">
                <a:latin typeface="Century Schoolbook" pitchFamily="18" charset="0"/>
              </a:rPr>
              <a:t>select</a:t>
            </a: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FACD6BD-E3BA-4A0F-8B36-68C0030A2358}" type="slidenum">
              <a:rPr lang="en-US"/>
              <a:pPr/>
              <a:t>15</a:t>
            </a:fld>
            <a:endParaRPr lang="en-US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  <p:extLst>
      <p:ext uri="{BB962C8B-B14F-4D97-AF65-F5344CB8AC3E}">
        <p14:creationId xmlns:p14="http://schemas.microsoft.com/office/powerpoint/2010/main" val="375997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if statement :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Syntax :</a:t>
            </a:r>
          </a:p>
          <a:p>
            <a:pPr lvl="1">
              <a:buFont typeface="Wingdings 2" pitchFamily="18" charset="2"/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 2" pitchFamily="18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if command</a:t>
            </a:r>
          </a:p>
          <a:p>
            <a:pPr lvl="1">
              <a:buFont typeface="Wingdings 2" pitchFamily="18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1">
              <a:buFont typeface="Wingdings 2" pitchFamily="18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statements</a:t>
            </a:r>
          </a:p>
          <a:p>
            <a:pPr lvl="1">
              <a:buFont typeface="Wingdings 2" pitchFamily="18" charset="2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fi</a:t>
            </a:r>
          </a:p>
          <a:p>
            <a:endParaRPr lang="en-US">
              <a:latin typeface="Century Schoolbook" pitchFamily="18" charset="0"/>
            </a:endParaRPr>
          </a:p>
          <a:p>
            <a:r>
              <a:rPr lang="en-US">
                <a:latin typeface="Century Schoolbook" pitchFamily="18" charset="0"/>
              </a:rPr>
              <a:t>Executes the statements only if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>
                <a:latin typeface="Century Schoolbook" pitchFamily="18" charset="0"/>
              </a:rPr>
              <a:t> is true</a:t>
            </a:r>
          </a:p>
          <a:p>
            <a:endParaRPr lang="en-US">
              <a:latin typeface="Century Schoolbook" pitchFamily="18" charset="0"/>
            </a:endParaRPr>
          </a:p>
          <a:p>
            <a:pPr marL="0" indent="0">
              <a:buNone/>
            </a:pPr>
            <a:endParaRPr lang="en-US">
              <a:latin typeface="Century Schoolbook" pitchFamily="18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50EA113-EC4C-4495-BA00-8C840BE3658F}" type="slidenum">
              <a:rPr lang="en-US"/>
              <a:pPr/>
              <a:t>16</a:t>
            </a:fld>
            <a:endParaRPr 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  <p:extLst>
      <p:ext uri="{BB962C8B-B14F-4D97-AF65-F5344CB8AC3E}">
        <p14:creationId xmlns:p14="http://schemas.microsoft.com/office/powerpoint/2010/main" val="67306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The if-then-else statement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if [ condition ];</a:t>
            </a:r>
          </a:p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	statements-1</a:t>
            </a:r>
          </a:p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   statements-2</a:t>
            </a:r>
          </a:p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1"/>
            <a:endParaRPr lang="en-US">
              <a:latin typeface="Century Schoolbook" pitchFamily="18" charset="0"/>
            </a:endParaRPr>
          </a:p>
          <a:p>
            <a:r>
              <a:rPr lang="en-US">
                <a:latin typeface="Century Schoolbook" pitchFamily="18" charset="0"/>
              </a:rPr>
              <a:t>executes statements-1 if condition is true</a:t>
            </a:r>
          </a:p>
          <a:p>
            <a:r>
              <a:rPr lang="en-US">
                <a:latin typeface="Century Schoolbook" pitchFamily="18" charset="0"/>
              </a:rPr>
              <a:t>executes statements-2 if condition is false</a:t>
            </a:r>
          </a:p>
          <a:p>
            <a:endParaRPr lang="en-US">
              <a:latin typeface="Century Schoolbook" pitchFamily="18" charset="0"/>
            </a:endParaRPr>
          </a:p>
          <a:p>
            <a:pPr lvl="1"/>
            <a:endParaRPr lang="en-US">
              <a:latin typeface="Century Schoolbook" pitchFamily="18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D83401D-3E8D-4710-9C65-11995490DAC6}" type="slidenum">
              <a:rPr lang="en-US"/>
              <a:pPr/>
              <a:t>17</a:t>
            </a:fld>
            <a:endParaRPr lang="en-US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  <p:extLst>
      <p:ext uri="{BB962C8B-B14F-4D97-AF65-F5344CB8AC3E}">
        <p14:creationId xmlns:p14="http://schemas.microsoft.com/office/powerpoint/2010/main" val="346395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The if…else statement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if [ condition ]; then</a:t>
            </a:r>
          </a:p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  statements</a:t>
            </a:r>
          </a:p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elif [ condition ]; then </a:t>
            </a:r>
          </a:p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    statement</a:t>
            </a:r>
          </a:p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    statements </a:t>
            </a:r>
          </a:p>
          <a:p>
            <a:pPr lvl="1">
              <a:buFont typeface="Wingdings 2" pitchFamily="18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fi</a:t>
            </a:r>
          </a:p>
          <a:p>
            <a:endParaRPr lang="en-US">
              <a:latin typeface="Century Schoolbook" pitchFamily="18" charset="0"/>
            </a:endParaRPr>
          </a:p>
          <a:p>
            <a:r>
              <a:rPr lang="en-US">
                <a:latin typeface="Century Schoolbook" pitchFamily="18" charset="0"/>
              </a:rPr>
              <a:t>The word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>
                <a:latin typeface="Century Schoolbook" pitchFamily="18" charset="0"/>
              </a:rPr>
              <a:t> stands for “else if”  </a:t>
            </a:r>
          </a:p>
          <a:p>
            <a:r>
              <a:rPr lang="en-US">
                <a:latin typeface="Century Schoolbook" pitchFamily="18" charset="0"/>
              </a:rPr>
              <a:t>It is part of the if statement and cannot be used by itself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EA42569-02D8-4CE0-A659-7704756AF1EC}" type="slidenum">
              <a:rPr lang="en-US"/>
              <a:pPr/>
              <a:t>18</a:t>
            </a:fld>
            <a:endParaRPr lang="en-US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  <p:extLst>
      <p:ext uri="{BB962C8B-B14F-4D97-AF65-F5344CB8AC3E}">
        <p14:creationId xmlns:p14="http://schemas.microsoft.com/office/powerpoint/2010/main" val="138326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36576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/>
              <a:t>1.</a:t>
            </a:r>
            <a:r>
              <a:rPr lang="en-US" sz="2000"/>
              <a:t> if </a:t>
            </a:r>
            <a:r>
              <a:rPr lang="en-US" sz="2000" i="1"/>
              <a:t>command1 </a:t>
            </a:r>
          </a:p>
          <a:p>
            <a:pPr>
              <a:buNone/>
            </a:pPr>
            <a:r>
              <a:rPr lang="en-US" sz="2000"/>
              <a:t>then        </a:t>
            </a:r>
          </a:p>
          <a:p>
            <a:pPr>
              <a:buNone/>
            </a:pPr>
            <a:r>
              <a:rPr lang="en-US" sz="2000"/>
              <a:t>                       </a:t>
            </a:r>
            <a:r>
              <a:rPr lang="en-US" sz="2000" i="1"/>
              <a:t>command-list</a:t>
            </a:r>
          </a:p>
          <a:p>
            <a:pPr>
              <a:buNone/>
            </a:pPr>
            <a:r>
              <a:rPr lang="en-US" sz="2000" i="1"/>
              <a:t> </a:t>
            </a:r>
            <a:r>
              <a:rPr lang="en-US" sz="2000" err="1"/>
              <a:t>fi</a:t>
            </a:r>
            <a:r>
              <a:rPr lang="en-US" sz="2000"/>
              <a:t>               </a:t>
            </a:r>
          </a:p>
          <a:p>
            <a:pPr>
              <a:buNone/>
            </a:pPr>
            <a:r>
              <a:rPr lang="en-US" sz="2000"/>
              <a:t>          </a:t>
            </a:r>
          </a:p>
          <a:p>
            <a:pPr>
              <a:buNone/>
            </a:pPr>
            <a:r>
              <a:rPr lang="en-US" sz="2000" b="1"/>
              <a:t>2.</a:t>
            </a:r>
            <a:r>
              <a:rPr lang="en-US" sz="2000"/>
              <a:t>  if </a:t>
            </a:r>
            <a:r>
              <a:rPr lang="en-US" sz="2000" i="1"/>
              <a:t>command1 </a:t>
            </a:r>
          </a:p>
          <a:p>
            <a:pPr>
              <a:buNone/>
            </a:pPr>
            <a:r>
              <a:rPr lang="en-US" sz="2000"/>
              <a:t>then   </a:t>
            </a:r>
          </a:p>
          <a:p>
            <a:pPr>
              <a:buNone/>
            </a:pPr>
            <a:r>
              <a:rPr lang="en-US" sz="2000" i="1"/>
              <a:t>		command-list1</a:t>
            </a:r>
            <a:r>
              <a:rPr lang="en-US" sz="2000"/>
              <a:t>  </a:t>
            </a:r>
          </a:p>
          <a:p>
            <a:pPr>
              <a:buNone/>
            </a:pPr>
            <a:r>
              <a:rPr lang="en-US" sz="2000"/>
              <a:t>  </a:t>
            </a:r>
            <a:r>
              <a:rPr lang="en-US" sz="2000" err="1"/>
              <a:t>elif</a:t>
            </a:r>
            <a:r>
              <a:rPr lang="en-US" sz="2000"/>
              <a:t> command1   </a:t>
            </a:r>
          </a:p>
          <a:p>
            <a:pPr>
              <a:buNone/>
            </a:pPr>
            <a:r>
              <a:rPr lang="en-US" sz="2000" i="1"/>
              <a:t>		command-list2</a:t>
            </a:r>
            <a:r>
              <a:rPr lang="en-US" sz="2000"/>
              <a:t>   </a:t>
            </a:r>
          </a:p>
          <a:p>
            <a:pPr>
              <a:buNone/>
            </a:pPr>
            <a:r>
              <a:rPr lang="en-US" sz="2000"/>
              <a:t>fi</a:t>
            </a:r>
          </a:p>
          <a:p>
            <a:pPr>
              <a:buNone/>
            </a:pPr>
            <a:r>
              <a:rPr lang="en-US" sz="2000" b="1"/>
              <a:t> 3.</a:t>
            </a:r>
            <a:r>
              <a:rPr lang="en-US" sz="2000"/>
              <a:t> if </a:t>
            </a:r>
            <a:r>
              <a:rPr lang="en-US" sz="2000" i="1"/>
              <a:t>command1 </a:t>
            </a:r>
          </a:p>
          <a:p>
            <a:pPr>
              <a:buNone/>
            </a:pPr>
            <a:r>
              <a:rPr lang="en-US" sz="2000"/>
              <a:t>then   </a:t>
            </a:r>
          </a:p>
          <a:p>
            <a:pPr>
              <a:buNone/>
            </a:pPr>
            <a:r>
              <a:rPr lang="en-US" sz="2000" i="1"/>
              <a:t>	command-list1</a:t>
            </a:r>
            <a:r>
              <a:rPr lang="en-US" sz="2000"/>
              <a:t>   </a:t>
            </a:r>
          </a:p>
          <a:p>
            <a:pPr>
              <a:buNone/>
            </a:pPr>
            <a:r>
              <a:rPr lang="en-US" sz="2000"/>
              <a:t> else   </a:t>
            </a:r>
          </a:p>
          <a:p>
            <a:pPr>
              <a:buNone/>
            </a:pPr>
            <a:r>
              <a:rPr lang="en-US" sz="2000"/>
              <a:t>	 </a:t>
            </a:r>
            <a:r>
              <a:rPr lang="en-US" sz="2000" i="1"/>
              <a:t>command-list2</a:t>
            </a:r>
            <a:r>
              <a:rPr lang="en-US" sz="2000"/>
              <a:t>   </a:t>
            </a:r>
          </a:p>
          <a:p>
            <a:pPr>
              <a:buNone/>
            </a:pPr>
            <a:r>
              <a:rPr lang="en-US" sz="2000"/>
              <a:t> </a:t>
            </a:r>
            <a:r>
              <a:rPr lang="en-US" sz="2000" err="1"/>
              <a:t>fi</a:t>
            </a:r>
            <a:endParaRPr lang="en-US" sz="200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4419600" y="396254"/>
            <a:ext cx="5334000" cy="6080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0820" rIns="81639" bIns="40820">
            <a:spAutoFit/>
          </a:bodyPr>
          <a:lstStyle/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b="1" i="1">
                <a:solidFill>
                  <a:srgbClr val="000000"/>
                </a:solidFill>
                <a:latin typeface="Times New Roman" pitchFamily="18" charset="0"/>
              </a:rPr>
              <a:t>#if stmt - if_ex.sh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2400" b="1" i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echo "Enter the search string:"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read string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echo "Enter the file name:"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read filename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 err="1">
                <a:solidFill>
                  <a:srgbClr val="000000"/>
                </a:solidFill>
                <a:latin typeface="Times New Roman" pitchFamily="18" charset="0"/>
              </a:rPr>
              <a:t>grep</a:t>
            </a: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 -n "$string" $filename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# $? gives exit status of last command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if [ $? -</a:t>
            </a:r>
            <a:r>
              <a:rPr lang="en-GB" sz="2400" i="1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 0 ]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then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	echo " </a:t>
            </a:r>
            <a:r>
              <a:rPr lang="en-GB" sz="2400" i="1" err="1">
                <a:solidFill>
                  <a:srgbClr val="000000"/>
                </a:solidFill>
                <a:latin typeface="Times New Roman" pitchFamily="18" charset="0"/>
              </a:rPr>
              <a:t>Yes,the</a:t>
            </a: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 word present in the file"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	echo "</a:t>
            </a:r>
            <a:r>
              <a:rPr lang="en-GB" sz="2400" i="1" err="1">
                <a:solidFill>
                  <a:srgbClr val="000000"/>
                </a:solidFill>
                <a:latin typeface="Times New Roman" pitchFamily="18" charset="0"/>
              </a:rPr>
              <a:t>No,word</a:t>
            </a: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 not present"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 err="1">
                <a:solidFill>
                  <a:srgbClr val="000000"/>
                </a:solidFill>
                <a:latin typeface="Times New Roman" pitchFamily="18" charset="0"/>
              </a:rPr>
              <a:t>fi</a:t>
            </a:r>
            <a:endParaRPr lang="en-GB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44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403" y="270294"/>
            <a:ext cx="751055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244160" y="197302"/>
            <a:ext cx="6013440" cy="67231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>
            <a:spAutoFit/>
          </a:bodyPr>
          <a:lstStyle/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u="sng">
                <a:solidFill>
                  <a:srgbClr val="000000"/>
                </a:solidFill>
                <a:latin typeface="Times New Roman" pitchFamily="18" charset="0"/>
              </a:rPr>
              <a:t>o/p :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[oss@pc021698 ~]$ </a:t>
            </a:r>
            <a:r>
              <a:rPr lang="en-GB" sz="2400" i="1" err="1">
                <a:solidFill>
                  <a:srgbClr val="000000"/>
                </a:solidFill>
                <a:latin typeface="Times New Roman" pitchFamily="18" charset="0"/>
              </a:rPr>
              <a:t>sh</a:t>
            </a: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 if_ex.sh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Enter the search string: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date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Enter the file name: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today.sh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2:date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err="1">
                <a:solidFill>
                  <a:srgbClr val="000000"/>
                </a:solidFill>
                <a:latin typeface="Times New Roman" pitchFamily="18" charset="0"/>
              </a:rPr>
              <a:t>Yes,the</a:t>
            </a: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 word present in the file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u="sng">
                <a:solidFill>
                  <a:srgbClr val="000000"/>
                </a:solidFill>
                <a:latin typeface="Times New Roman" pitchFamily="18" charset="0"/>
              </a:rPr>
              <a:t>o/p: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oss@pc021698 ~]$ </a:t>
            </a:r>
            <a:r>
              <a:rPr lang="en-GB" sz="2400" i="1" err="1">
                <a:solidFill>
                  <a:srgbClr val="000000"/>
                </a:solidFill>
                <a:latin typeface="Times New Roman" pitchFamily="18" charset="0"/>
              </a:rPr>
              <a:t>sh</a:t>
            </a: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 if_ex.sh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Enter the search string: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year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Enter the file name: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today.sh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i="1" err="1">
                <a:solidFill>
                  <a:srgbClr val="000000"/>
                </a:solidFill>
                <a:latin typeface="Times New Roman" pitchFamily="18" charset="0"/>
              </a:rPr>
              <a:t>No,word</a:t>
            </a:r>
            <a:r>
              <a:rPr lang="en-GB" sz="2400" i="1">
                <a:solidFill>
                  <a:srgbClr val="000000"/>
                </a:solidFill>
                <a:latin typeface="Times New Roman" pitchFamily="18" charset="0"/>
              </a:rPr>
              <a:t> not present</a:t>
            </a:r>
          </a:p>
        </p:txBody>
      </p:sp>
    </p:spTree>
    <p:extLst>
      <p:ext uri="{BB962C8B-B14F-4D97-AF65-F5344CB8AC3E}">
        <p14:creationId xmlns:p14="http://schemas.microsoft.com/office/powerpoint/2010/main" val="1281470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Relational Operators</a:t>
            </a:r>
          </a:p>
        </p:txBody>
      </p:sp>
      <p:graphicFrame>
        <p:nvGraphicFramePr>
          <p:cNvPr id="652291" name="Group 3"/>
          <p:cNvGraphicFramePr>
            <a:graphicFrameLocks noGrp="1"/>
          </p:cNvGraphicFramePr>
          <p:nvPr>
            <p:ph type="tbl" idx="1"/>
          </p:nvPr>
        </p:nvGraphicFramePr>
        <p:xfrm>
          <a:off x="762000" y="1295400"/>
          <a:ext cx="6629400" cy="5029198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Greater than or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Less than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Less than or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 or ==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str1 is less than str2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str1 &lt; str2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str1 is greater str2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str1 &gt; str2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 length is greater than 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-n str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6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String length is 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-z </a:t>
                      </a:r>
                      <a:r>
                        <a:rPr kumimoji="0" lang="en-US" sz="2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2580" name="Footer Placeholder 5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sp>
        <p:nvSpPr>
          <p:cNvPr id="22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BBF803E-4430-4483-9887-1CD3ADA690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Compound logical expressions :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!</a:t>
            </a:r>
            <a:r>
              <a:rPr lang="en-US">
                <a:latin typeface="Century Schoolbook" pitchFamily="18" charset="0"/>
              </a:rPr>
              <a:t>			not</a:t>
            </a:r>
          </a:p>
          <a:p>
            <a:endParaRPr lang="en-US">
              <a:latin typeface="Century Schoolbook" pitchFamily="18" charset="0"/>
            </a:endParaRPr>
          </a:p>
          <a:p>
            <a:endParaRPr lang="en-US">
              <a:latin typeface="Century Schoolbook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>
                <a:latin typeface="Century Schoolbook" pitchFamily="18" charset="0"/>
              </a:rPr>
              <a:t>		and</a:t>
            </a:r>
          </a:p>
          <a:p>
            <a:pPr>
              <a:buFont typeface="Wingdings" pitchFamily="2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||</a:t>
            </a:r>
            <a:r>
              <a:rPr lang="en-US">
                <a:latin typeface="Century Schoolbook" pitchFamily="18" charset="0"/>
              </a:rPr>
              <a:t>		or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B024AC4-92A7-4538-B33E-6015875095FE}" type="slidenum">
              <a:rPr lang="en-US"/>
              <a:pPr/>
              <a:t>22</a:t>
            </a:fld>
            <a:endParaRPr lang="en-US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4495800" y="2590800"/>
            <a:ext cx="33198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u="sng"/>
              <a:t>and, or </a:t>
            </a:r>
          </a:p>
          <a:p>
            <a:r>
              <a:rPr lang="en-US" sz="2800"/>
              <a:t>must be enclosed within</a:t>
            </a:r>
          </a:p>
          <a:p>
            <a:endParaRPr lang="en-US" sz="2800"/>
          </a:p>
          <a:p>
            <a:r>
              <a:rPr lang="en-US" sz="2800"/>
              <a:t>[[                     ]]</a:t>
            </a:r>
          </a:p>
        </p:txBody>
      </p:sp>
      <p:sp>
        <p:nvSpPr>
          <p:cNvPr id="23558" name="Right Brace 6"/>
          <p:cNvSpPr>
            <a:spLocks/>
          </p:cNvSpPr>
          <p:nvPr/>
        </p:nvSpPr>
        <p:spPr bwMode="auto">
          <a:xfrm>
            <a:off x="3733800" y="2590800"/>
            <a:ext cx="384175" cy="1447800"/>
          </a:xfrm>
          <a:prstGeom prst="rightBrace">
            <a:avLst>
              <a:gd name="adj1" fmla="val 832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9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b="1"/>
              <a:t>If…else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#Program to decide if a number is a two-digit number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n=68</a:t>
            </a:r>
          </a:p>
          <a:p>
            <a:pPr marL="0" indent="0">
              <a:buNone/>
            </a:pPr>
            <a:r>
              <a:rPr lang="en-US"/>
              <a:t>if [[ ( $n -</a:t>
            </a:r>
            <a:r>
              <a:rPr lang="en-US" err="1"/>
              <a:t>gt</a:t>
            </a:r>
            <a:r>
              <a:rPr lang="en-US"/>
              <a:t> 9  &amp;&amp;  $n -</a:t>
            </a:r>
            <a:r>
              <a:rPr lang="en-US" err="1"/>
              <a:t>lt</a:t>
            </a:r>
            <a:r>
              <a:rPr lang="en-US"/>
              <a:t> 100 ) ]];</a:t>
            </a:r>
          </a:p>
          <a:p>
            <a:pPr marL="0" indent="0">
              <a:buNone/>
            </a:pPr>
            <a:r>
              <a:rPr lang="en-US"/>
              <a:t>then</a:t>
            </a:r>
          </a:p>
          <a:p>
            <a:pPr marL="0" indent="0">
              <a:buNone/>
            </a:pPr>
            <a:r>
              <a:rPr lang="en-US"/>
              <a:t>	echo "It is a two digit number”</a:t>
            </a:r>
          </a:p>
          <a:p>
            <a:pPr marL="0" indent="0">
              <a:buNone/>
            </a:pPr>
            <a:r>
              <a:rPr lang="en-US"/>
              <a:t>else</a:t>
            </a:r>
          </a:p>
          <a:p>
            <a:pPr marL="0" indent="0">
              <a:buNone/>
            </a:pPr>
            <a:r>
              <a:rPr lang="en-US"/>
              <a:t>	echo "It is not a two digit number”</a:t>
            </a:r>
          </a:p>
          <a:p>
            <a:pPr marL="0" indent="0">
              <a:buNone/>
            </a:pPr>
            <a:r>
              <a:rPr lang="en-US"/>
              <a:t>fi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5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Example: Using the || Operator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#!/bin/bash</a:t>
            </a:r>
          </a:p>
          <a:p>
            <a:pPr>
              <a:buFont typeface="Wingdings" pitchFamily="2" charset="2"/>
              <a:buNone/>
            </a:pPr>
            <a:endParaRPr lang="en-US" sz="240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read -p "Enter calls handled:" </a:t>
            </a:r>
            <a:r>
              <a:rPr lang="en-US" sz="2400" err="1">
                <a:cs typeface="Courier New" pitchFamily="49" charset="0"/>
              </a:rPr>
              <a:t>CHandle</a:t>
            </a:r>
            <a:endParaRPr lang="en-US" sz="240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read -p "Enter calls closed: " </a:t>
            </a:r>
            <a:r>
              <a:rPr lang="en-US" sz="2400" err="1">
                <a:cs typeface="Courier New" pitchFamily="49" charset="0"/>
              </a:rPr>
              <a:t>CClose</a:t>
            </a:r>
            <a:endParaRPr lang="en-US" sz="2400"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if [[ "$</a:t>
            </a:r>
            <a:r>
              <a:rPr lang="en-US" sz="2400" err="1">
                <a:cs typeface="Courier New" pitchFamily="49" charset="0"/>
              </a:rPr>
              <a:t>CHandle</a:t>
            </a:r>
            <a:r>
              <a:rPr lang="en-US" sz="2400">
                <a:cs typeface="Courier New" pitchFamily="49" charset="0"/>
              </a:rPr>
              <a:t>" -</a:t>
            </a:r>
            <a:r>
              <a:rPr lang="en-US" sz="2400" err="1">
                <a:cs typeface="Courier New" pitchFamily="49" charset="0"/>
              </a:rPr>
              <a:t>gt</a:t>
            </a:r>
            <a:r>
              <a:rPr lang="en-US" sz="2400">
                <a:cs typeface="Courier New" pitchFamily="49" charset="0"/>
              </a:rPr>
              <a:t> 150 || "$</a:t>
            </a:r>
            <a:r>
              <a:rPr lang="en-US" sz="2400" err="1">
                <a:cs typeface="Courier New" pitchFamily="49" charset="0"/>
              </a:rPr>
              <a:t>CClose</a:t>
            </a:r>
            <a:r>
              <a:rPr lang="en-US" sz="2400">
                <a:cs typeface="Courier New" pitchFamily="49" charset="0"/>
              </a:rPr>
              <a:t>" -</a:t>
            </a:r>
            <a:r>
              <a:rPr lang="en-US" sz="2400" err="1">
                <a:cs typeface="Courier New" pitchFamily="49" charset="0"/>
              </a:rPr>
              <a:t>gt</a:t>
            </a:r>
            <a:r>
              <a:rPr lang="en-US" sz="2400">
                <a:cs typeface="Courier New" pitchFamily="49" charset="0"/>
              </a:rPr>
              <a:t> 50 ]]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   then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   echo "You are entitled to a bonus"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else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   echo "You get a bonus if the calls"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   echo "handled exceeds 150 or"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   echo "calls closed exceeds 50"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cs typeface="Courier New" pitchFamily="49" charset="0"/>
              </a:rPr>
              <a:t>fi</a:t>
            </a:r>
            <a:endParaRPr lang="en-US" sz="2400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7274474-D4F0-4E10-BBE1-F611778A4D0A}" type="slidenum">
              <a:rPr lang="en-US"/>
              <a:pPr/>
              <a:t>24</a:t>
            </a:fld>
            <a:endParaRPr lang="en-US"/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  <p:extLst>
      <p:ext uri="{BB962C8B-B14F-4D97-AF65-F5344CB8AC3E}">
        <p14:creationId xmlns:p14="http://schemas.microsoft.com/office/powerpoint/2010/main" val="216917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Example: if..</a:t>
            </a:r>
            <a:r>
              <a:rPr lang="en-US" b="1" err="1"/>
              <a:t>elif</a:t>
            </a:r>
            <a:r>
              <a:rPr lang="en-US" b="1"/>
              <a:t>... Statement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Courier New" pitchFamily="49" charset="0"/>
              </a:rPr>
              <a:t>#!/bin/bash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Courier New" pitchFamily="49" charset="0"/>
              </a:rPr>
              <a:t>read -p "Enter Income Amount: " Income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Courier New" pitchFamily="49" charset="0"/>
              </a:rPr>
              <a:t>read -p "Enter Expenses Amount: " Expense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Courier New" pitchFamily="49" charset="0"/>
              </a:rPr>
              <a:t>let Net=$Income-$Expense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Courier New" pitchFamily="49" charset="0"/>
              </a:rPr>
              <a:t>if [ </a:t>
            </a:r>
            <a:r>
              <a:rPr lang="en-US">
                <a:cs typeface="Courier New" pitchFamily="49" charset="0"/>
              </a:rPr>
              <a:t>"</a:t>
            </a:r>
            <a:r>
              <a:rPr lang="en-US" sz="2000">
                <a:cs typeface="Courier New" pitchFamily="49" charset="0"/>
              </a:rPr>
              <a:t>$Net</a:t>
            </a:r>
            <a:r>
              <a:rPr lang="en-US">
                <a:cs typeface="Courier New" pitchFamily="49" charset="0"/>
              </a:rPr>
              <a:t>"</a:t>
            </a:r>
            <a:r>
              <a:rPr lang="en-US" sz="2000">
                <a:cs typeface="Courier New" pitchFamily="49" charset="0"/>
              </a:rPr>
              <a:t> -</a:t>
            </a:r>
            <a:r>
              <a:rPr lang="en-US" sz="2000" err="1">
                <a:cs typeface="Courier New" pitchFamily="49" charset="0"/>
              </a:rPr>
              <a:t>eq</a:t>
            </a:r>
            <a:r>
              <a:rPr lang="en-US" sz="2000">
                <a:cs typeface="Courier New" pitchFamily="49" charset="0"/>
              </a:rPr>
              <a:t> "0" ];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Courier New" pitchFamily="49" charset="0"/>
              </a:rPr>
              <a:t>   echo "Income and Expenses are equal - breakeven."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err="1">
                <a:cs typeface="Courier New" pitchFamily="49" charset="0"/>
              </a:rPr>
              <a:t>elif</a:t>
            </a:r>
            <a:r>
              <a:rPr lang="en-US" sz="2000">
                <a:cs typeface="Courier New" pitchFamily="49" charset="0"/>
              </a:rPr>
              <a:t> [ </a:t>
            </a:r>
            <a:r>
              <a:rPr lang="en-US">
                <a:cs typeface="Courier New" pitchFamily="49" charset="0"/>
              </a:rPr>
              <a:t>"</a:t>
            </a:r>
            <a:r>
              <a:rPr lang="en-US" sz="2000">
                <a:cs typeface="Courier New" pitchFamily="49" charset="0"/>
              </a:rPr>
              <a:t>$Net</a:t>
            </a:r>
            <a:r>
              <a:rPr lang="en-US">
                <a:cs typeface="Courier New" pitchFamily="49" charset="0"/>
              </a:rPr>
              <a:t>"</a:t>
            </a:r>
            <a:r>
              <a:rPr lang="en-US" sz="2000">
                <a:cs typeface="Courier New" pitchFamily="49" charset="0"/>
              </a:rPr>
              <a:t> -</a:t>
            </a:r>
            <a:r>
              <a:rPr lang="en-US" sz="2000" err="1">
                <a:cs typeface="Courier New" pitchFamily="49" charset="0"/>
              </a:rPr>
              <a:t>gt</a:t>
            </a:r>
            <a:r>
              <a:rPr lang="en-US" sz="2000">
                <a:cs typeface="Courier New" pitchFamily="49" charset="0"/>
              </a:rPr>
              <a:t> "0" ];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Courier New" pitchFamily="49" charset="0"/>
              </a:rPr>
              <a:t>   echo "Profit of: " $Net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Courier New" pitchFamily="49" charset="0"/>
              </a:rPr>
              <a:t>   echo "Loss of: " $Net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Courier New" pitchFamily="49" charset="0"/>
              </a:rPr>
              <a:t>fi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247C92C-25F6-4002-9AE2-560EB72015BE}" type="slidenum">
              <a:rPr lang="en-US"/>
              <a:pPr/>
              <a:t>25</a:t>
            </a:fld>
            <a:endParaRPr lang="en-US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  <p:extLst>
      <p:ext uri="{BB962C8B-B14F-4D97-AF65-F5344CB8AC3E}">
        <p14:creationId xmlns:p14="http://schemas.microsoft.com/office/powerpoint/2010/main" val="25304887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7772400" cy="1143000"/>
          </a:xfrm>
        </p:spPr>
        <p:txBody>
          <a:bodyPr/>
          <a:lstStyle/>
          <a:p>
            <a:r>
              <a:rPr lang="en-US" b="1"/>
              <a:t>While loop :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E.g. 1:</a:t>
            </a:r>
          </a:p>
          <a:p>
            <a:pPr marL="0" indent="0">
              <a:buNone/>
            </a:pPr>
            <a:r>
              <a:rPr lang="en-US"/>
              <a:t>valid=true</a:t>
            </a:r>
          </a:p>
          <a:p>
            <a:pPr marL="0" indent="0">
              <a:buNone/>
            </a:pPr>
            <a:r>
              <a:rPr lang="en-US"/>
              <a:t>count=1</a:t>
            </a:r>
          </a:p>
          <a:p>
            <a:pPr marL="0" indent="0">
              <a:buNone/>
            </a:pPr>
            <a:r>
              <a:rPr lang="en-US"/>
              <a:t>while [ $valid ]</a:t>
            </a:r>
          </a:p>
          <a:p>
            <a:pPr marL="0" indent="0">
              <a:buNone/>
            </a:pPr>
            <a:r>
              <a:rPr lang="en-US"/>
              <a:t>do</a:t>
            </a:r>
          </a:p>
          <a:p>
            <a:pPr marL="0" indent="0">
              <a:buNone/>
            </a:pPr>
            <a:r>
              <a:rPr lang="en-US"/>
              <a:t>	echo $count</a:t>
            </a:r>
          </a:p>
          <a:p>
            <a:pPr marL="0" indent="0">
              <a:buNone/>
            </a:pPr>
            <a:r>
              <a:rPr lang="en-US"/>
              <a:t>if [ $count -</a:t>
            </a:r>
            <a:r>
              <a:rPr lang="en-US" err="1"/>
              <a:t>eq</a:t>
            </a:r>
            <a:r>
              <a:rPr lang="en-US"/>
              <a:t> 5 ];</a:t>
            </a:r>
          </a:p>
          <a:p>
            <a:pPr marL="0" indent="0">
              <a:buNone/>
            </a:pPr>
            <a:r>
              <a:rPr lang="en-US"/>
              <a:t>then</a:t>
            </a:r>
          </a:p>
          <a:p>
            <a:pPr marL="0" indent="0">
              <a:buNone/>
            </a:pPr>
            <a:r>
              <a:rPr lang="en-US"/>
              <a:t>	break</a:t>
            </a:r>
          </a:p>
          <a:p>
            <a:pPr marL="0" indent="0">
              <a:buNone/>
            </a:pPr>
            <a:r>
              <a:rPr lang="en-US"/>
              <a:t>Fi</a:t>
            </a:r>
          </a:p>
          <a:p>
            <a:pPr marL="0" indent="0">
              <a:buNone/>
            </a:pPr>
            <a:r>
              <a:rPr lang="en-US"/>
              <a:t>((count++))</a:t>
            </a:r>
          </a:p>
          <a:p>
            <a:pPr marL="0" indent="0">
              <a:buNone/>
            </a:pPr>
            <a:r>
              <a:rPr lang="en-US"/>
              <a:t>done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172200" y="457200"/>
            <a:ext cx="251460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000" b="1" u="sng">
                <a:solidFill>
                  <a:srgbClr val="000000"/>
                </a:solidFill>
                <a:latin typeface="Times New Roman" pitchFamily="18" charset="0"/>
              </a:rPr>
              <a:t>while loop – syntax</a:t>
            </a:r>
            <a:r>
              <a:rPr lang="en-GB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000">
                <a:solidFill>
                  <a:srgbClr val="000000"/>
                </a:solidFill>
                <a:latin typeface="Times New Roman" pitchFamily="18" charset="0"/>
              </a:rPr>
              <a:t>while [ condition ] 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000">
                <a:solidFill>
                  <a:srgbClr val="000000"/>
                </a:solidFill>
                <a:latin typeface="Times New Roman" pitchFamily="18" charset="0"/>
              </a:rPr>
              <a:t>do 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000">
                <a:solidFill>
                  <a:srgbClr val="000000"/>
                </a:solidFill>
                <a:latin typeface="Times New Roman" pitchFamily="18" charset="0"/>
              </a:rPr>
              <a:t>    code block; 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000">
                <a:solidFill>
                  <a:srgbClr val="000000"/>
                </a:solidFill>
                <a:latin typeface="Times New Roman" pitchFamily="18" charset="0"/>
              </a:rPr>
              <a:t>done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505200" y="3086100"/>
            <a:ext cx="3733800" cy="76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Output : 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3505200" y="3886200"/>
            <a:ext cx="3733800" cy="3886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/>
              <a:t>0</a:t>
            </a:r>
          </a:p>
          <a:p>
            <a:pPr>
              <a:buFont typeface="Wingdings 2"/>
              <a:buNone/>
            </a:pPr>
            <a:r>
              <a:rPr lang="en-US"/>
              <a:t>1 </a:t>
            </a:r>
          </a:p>
          <a:p>
            <a:pPr>
              <a:buFont typeface="Wingdings 2"/>
              <a:buNone/>
            </a:pPr>
            <a:r>
              <a:rPr lang="en-US"/>
              <a:t>2</a:t>
            </a:r>
          </a:p>
          <a:p>
            <a:pPr>
              <a:buFont typeface="Wingdings 2"/>
              <a:buNone/>
            </a:pPr>
            <a:r>
              <a:rPr lang="en-US"/>
              <a:t>3</a:t>
            </a:r>
          </a:p>
          <a:p>
            <a:pPr>
              <a:buFont typeface="Wingdings 2"/>
              <a:buNone/>
            </a:pPr>
            <a:r>
              <a:rPr lang="en-US"/>
              <a:t>4</a:t>
            </a:r>
          </a:p>
          <a:p>
            <a:pPr>
              <a:buFont typeface="Wingdings 2"/>
              <a:buNone/>
            </a:pPr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588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533400" y="76200"/>
            <a:ext cx="7239000" cy="67490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81639" tIns="40820" rIns="81639" bIns="40820">
            <a:spAutoFit/>
          </a:bodyPr>
          <a:lstStyle/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 b="1">
                <a:solidFill>
                  <a:srgbClr val="000000"/>
                </a:solidFill>
                <a:latin typeface="Times New Roman" pitchFamily="18" charset="0"/>
              </a:rPr>
              <a:t>E.g. 2 :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#while_ex.sh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verify="n"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while [ "$verify" != y ]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do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    echo "Enter option: "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    read option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    echo "You entered $option.  Is this correct? (y/n)"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    read verify</a:t>
            </a:r>
          </a:p>
          <a:p>
            <a:pPr>
              <a:lnSpc>
                <a:spcPct val="118000"/>
              </a:lnSpc>
              <a:spcBef>
                <a:spcPts val="1089"/>
              </a:spcBef>
              <a:spcAft>
                <a:spcPts val="907"/>
              </a:spcAft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done </a:t>
            </a:r>
          </a:p>
        </p:txBody>
      </p:sp>
    </p:spTree>
    <p:extLst>
      <p:ext uri="{BB962C8B-B14F-4D97-AF65-F5344CB8AC3E}">
        <p14:creationId xmlns:p14="http://schemas.microsoft.com/office/powerpoint/2010/main" val="3996151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953000" y="990600"/>
            <a:ext cx="3733800" cy="762000"/>
          </a:xfrm>
        </p:spPr>
        <p:txBody>
          <a:bodyPr/>
          <a:lstStyle/>
          <a:p>
            <a:r>
              <a:rPr lang="en-US"/>
              <a:t>Output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838200"/>
            <a:ext cx="44958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/>
              <a:t>E.g. 3 :</a:t>
            </a:r>
          </a:p>
          <a:p>
            <a:pPr>
              <a:buNone/>
            </a:pPr>
            <a:r>
              <a:rPr lang="en-US" sz="2400"/>
              <a:t>a=0</a:t>
            </a:r>
          </a:p>
          <a:p>
            <a:pPr>
              <a:buNone/>
            </a:pPr>
            <a:r>
              <a:rPr lang="en-US" sz="2400"/>
              <a:t>while [ "$a" -</a:t>
            </a:r>
            <a:r>
              <a:rPr lang="en-US" sz="2400" err="1"/>
              <a:t>lt</a:t>
            </a:r>
            <a:r>
              <a:rPr lang="en-US" sz="2400"/>
              <a:t> 10 ]  # this is loop1 </a:t>
            </a:r>
          </a:p>
          <a:p>
            <a:pPr>
              <a:buNone/>
            </a:pPr>
            <a:r>
              <a:rPr lang="en-US" sz="2400"/>
              <a:t>do</a:t>
            </a:r>
          </a:p>
          <a:p>
            <a:pPr>
              <a:buNone/>
            </a:pPr>
            <a:r>
              <a:rPr lang="en-US" sz="2400"/>
              <a:t>	b="$a" </a:t>
            </a:r>
          </a:p>
          <a:p>
            <a:pPr>
              <a:buNone/>
            </a:pPr>
            <a:r>
              <a:rPr lang="en-US" sz="2400"/>
              <a:t>	while [ "$b" -</a:t>
            </a:r>
            <a:r>
              <a:rPr lang="en-US" sz="2400" err="1"/>
              <a:t>ge</a:t>
            </a:r>
            <a:r>
              <a:rPr lang="en-US" sz="2400"/>
              <a:t> 0 ]  # this is loop2 </a:t>
            </a:r>
          </a:p>
          <a:p>
            <a:pPr>
              <a:buNone/>
            </a:pPr>
            <a:r>
              <a:rPr lang="en-US" sz="2400"/>
              <a:t>	do </a:t>
            </a:r>
          </a:p>
          <a:p>
            <a:pPr>
              <a:buNone/>
            </a:pPr>
            <a:r>
              <a:rPr lang="en-US" sz="2400"/>
              <a:t>		echo -n "$b “</a:t>
            </a:r>
          </a:p>
          <a:p>
            <a:pPr>
              <a:buNone/>
            </a:pPr>
            <a:r>
              <a:rPr lang="en-US" sz="2400"/>
              <a:t>		b= $b - 1</a:t>
            </a:r>
          </a:p>
          <a:p>
            <a:pPr>
              <a:buNone/>
            </a:pPr>
            <a:r>
              <a:rPr lang="en-US" sz="2400"/>
              <a:t>    done </a:t>
            </a:r>
          </a:p>
          <a:p>
            <a:pPr>
              <a:buNone/>
            </a:pPr>
            <a:r>
              <a:rPr lang="en-US" sz="2400"/>
              <a:t>	echo</a:t>
            </a:r>
          </a:p>
          <a:p>
            <a:pPr>
              <a:buNone/>
            </a:pPr>
            <a:r>
              <a:rPr lang="en-US" sz="2400"/>
              <a:t>	 a= $a + 1</a:t>
            </a:r>
          </a:p>
          <a:p>
            <a:pPr>
              <a:buNone/>
            </a:pPr>
            <a:r>
              <a:rPr lang="en-US" sz="2400"/>
              <a:t> done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"/>
          </p:nvPr>
        </p:nvSpPr>
        <p:spPr>
          <a:xfrm>
            <a:off x="4953000" y="1752600"/>
            <a:ext cx="3733800" cy="3886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/>
              <a:t>0</a:t>
            </a:r>
          </a:p>
          <a:p>
            <a:pPr>
              <a:buNone/>
            </a:pPr>
            <a:r>
              <a:rPr lang="en-US"/>
              <a:t>1 0</a:t>
            </a:r>
          </a:p>
          <a:p>
            <a:pPr>
              <a:buNone/>
            </a:pPr>
            <a:r>
              <a:rPr lang="en-US"/>
              <a:t>2 1 0</a:t>
            </a:r>
          </a:p>
          <a:p>
            <a:pPr>
              <a:buNone/>
            </a:pPr>
            <a:r>
              <a:rPr lang="en-US"/>
              <a:t>3 2 1 0 </a:t>
            </a:r>
          </a:p>
          <a:p>
            <a:pPr>
              <a:buNone/>
            </a:pPr>
            <a:r>
              <a:rPr lang="en-US"/>
              <a:t>4 3 2 1 0 </a:t>
            </a:r>
          </a:p>
          <a:p>
            <a:pPr>
              <a:buNone/>
            </a:pPr>
            <a:r>
              <a:rPr lang="en-US"/>
              <a:t>5 4 3 2 1 0 </a:t>
            </a:r>
          </a:p>
          <a:p>
            <a:pPr>
              <a:buNone/>
            </a:pPr>
            <a:r>
              <a:rPr lang="en-US"/>
              <a:t>6 5 4 3 2 1 0 </a:t>
            </a:r>
          </a:p>
          <a:p>
            <a:pPr>
              <a:buNone/>
            </a:pPr>
            <a:r>
              <a:rPr lang="en-US"/>
              <a:t>7 6 5 4 3 2 1 0</a:t>
            </a:r>
          </a:p>
          <a:p>
            <a:pPr>
              <a:buNone/>
            </a:pPr>
            <a:r>
              <a:rPr lang="en-US"/>
              <a:t>8 7 6 5 4 3 2 1 0</a:t>
            </a:r>
          </a:p>
          <a:p>
            <a:pPr>
              <a:buNone/>
            </a:pPr>
            <a:r>
              <a:rPr lang="en-US"/>
              <a:t>9 8 7 6 5 4 3 2 1 0</a:t>
            </a:r>
          </a:p>
        </p:txBody>
      </p:sp>
    </p:spTree>
    <p:extLst>
      <p:ext uri="{BB962C8B-B14F-4D97-AF65-F5344CB8AC3E}">
        <p14:creationId xmlns:p14="http://schemas.microsoft.com/office/powerpoint/2010/main" val="28901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2743200"/>
            <a:ext cx="7391400" cy="2077492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INPUT_STRING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hello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500">
              <a:solidFill>
                <a:srgbClr val="000000"/>
              </a:solidFill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while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[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"$INPUT_STRING"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!=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"bye"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	do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>
                <a:solidFill>
                  <a:srgbClr val="000000"/>
                </a:solidFill>
                <a:latin typeface="Menlo"/>
                <a:cs typeface="Arial" pitchFamily="34" charset="0"/>
              </a:rPr>
              <a:t>	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echo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"Please type something in (bye to quit)"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	read INPUT_STRING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	echo 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"You typed: $INPUT_STRING"</a:t>
            </a: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enlo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	done</a:t>
            </a:r>
            <a:r>
              <a:rPr kumimoji="0" 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6326" y="1447800"/>
            <a:ext cx="2480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/>
              <a:t>While Loop</a:t>
            </a:r>
          </a:p>
          <a:p>
            <a:pPr fontAlgn="base"/>
            <a:endParaRPr lang="en-US" sz="2400" b="1"/>
          </a:p>
          <a:p>
            <a:pPr fontAlgn="base"/>
            <a:r>
              <a:rPr lang="en-US" sz="2400" b="1"/>
              <a:t>E.g. 4:</a:t>
            </a:r>
          </a:p>
        </p:txBody>
      </p:sp>
    </p:spTree>
    <p:extLst>
      <p:ext uri="{BB962C8B-B14F-4D97-AF65-F5344CB8AC3E}">
        <p14:creationId xmlns:p14="http://schemas.microsoft.com/office/powerpoint/2010/main" val="88461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/>
              <a:t>What is Shell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/>
              <a:t>The Shell is an interface between User and Kernel.</a:t>
            </a:r>
          </a:p>
          <a:p>
            <a:r>
              <a:rPr lang="en-US"/>
              <a:t>Shell accepts the commands from the user and converts them in language that Kernel understands</a:t>
            </a:r>
          </a:p>
          <a:p>
            <a:r>
              <a:rPr lang="en-US"/>
              <a:t>Two major Rolls of Shell</a:t>
            </a:r>
          </a:p>
          <a:p>
            <a:pPr lvl="1"/>
            <a:r>
              <a:rPr lang="en-US"/>
              <a:t>Interpreter: Reads the Commands, works with the Kernel to execute them</a:t>
            </a:r>
          </a:p>
          <a:p>
            <a:pPr lvl="1"/>
            <a:r>
              <a:rPr lang="en-US"/>
              <a:t>Programming Capability: Shell Script is a file that contains shell commands to perform a specific task…Shell Program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1143000"/>
          </a:xfrm>
        </p:spPr>
        <p:txBody>
          <a:bodyPr/>
          <a:lstStyle/>
          <a:p>
            <a:r>
              <a:rPr lang="en-US" b="1"/>
              <a:t>For Loop :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for (( counter=10; counter&gt;0; counter-- ))</a:t>
            </a:r>
          </a:p>
          <a:p>
            <a:pPr marL="0" indent="0">
              <a:buNone/>
            </a:pPr>
            <a:r>
              <a:rPr lang="en-US"/>
              <a:t>do</a:t>
            </a:r>
          </a:p>
          <a:p>
            <a:pPr marL="0" indent="0">
              <a:buNone/>
            </a:pPr>
            <a:r>
              <a:rPr lang="en-US"/>
              <a:t>	echo -n "$counter” </a:t>
            </a:r>
          </a:p>
          <a:p>
            <a:pPr marL="0" indent="0">
              <a:buNone/>
            </a:pPr>
            <a:r>
              <a:rPr lang="en-US"/>
              <a:t>done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37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7772400" cy="1143000"/>
          </a:xfrm>
        </p:spPr>
        <p:txBody>
          <a:bodyPr/>
          <a:lstStyle/>
          <a:p>
            <a:r>
              <a:rPr lang="en-US" b="1"/>
              <a:t>Arrays 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/>
              <a:t>Output :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524000"/>
            <a:ext cx="3733800" cy="4610100"/>
          </a:xfrm>
        </p:spPr>
        <p:txBody>
          <a:bodyPr vert="horz" lIns="91440" tIns="45720" rIns="91440" bIns="45720" anchor="t">
            <a:normAutofit fontScale="92500" lnSpcReduction="10000"/>
          </a:bodyPr>
          <a:lstStyle/>
          <a:p>
            <a:pPr>
              <a:buNone/>
            </a:pPr>
            <a:r>
              <a:rPr lang="en-US"/>
              <a:t>NUMS="1 2 3 4 5 6 7“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for NUM in $NUMS </a:t>
            </a:r>
          </a:p>
          <a:p>
            <a:pPr>
              <a:buNone/>
            </a:pPr>
            <a:r>
              <a:rPr lang="en-US"/>
              <a:t>do </a:t>
            </a:r>
          </a:p>
          <a:p>
            <a:pPr>
              <a:buNone/>
            </a:pPr>
            <a:r>
              <a:rPr lang="en-US"/>
              <a:t>	Q= $NUM % 2</a:t>
            </a:r>
          </a:p>
          <a:p>
            <a:pPr>
              <a:buNone/>
            </a:pPr>
            <a:r>
              <a:rPr lang="en-US"/>
              <a:t>	 if [ $Q -eq 0 ] then </a:t>
            </a:r>
          </a:p>
          <a:p>
            <a:pPr>
              <a:buNone/>
            </a:pPr>
            <a:r>
              <a:rPr lang="en-US"/>
              <a:t>		echo “Even number!!" </a:t>
            </a:r>
          </a:p>
          <a:p>
            <a:pPr>
              <a:buNone/>
            </a:pPr>
            <a:r>
              <a:rPr lang="en-US"/>
              <a:t>		continue</a:t>
            </a:r>
          </a:p>
          <a:p>
            <a:pPr>
              <a:buNone/>
            </a:pPr>
            <a:r>
              <a:rPr lang="en-US"/>
              <a:t>	 fi </a:t>
            </a:r>
          </a:p>
          <a:p>
            <a:pPr>
              <a:buNone/>
            </a:pPr>
            <a:r>
              <a:rPr lang="en-US"/>
              <a:t>	</a:t>
            </a:r>
            <a:r>
              <a:rPr lang="en-US">
                <a:solidFill>
                  <a:srgbClr val="002060"/>
                </a:solidFill>
              </a:rPr>
              <a:t>echo “Odd number" </a:t>
            </a:r>
          </a:p>
          <a:p>
            <a:pPr>
              <a:buNone/>
            </a:pPr>
            <a:r>
              <a:rPr lang="en-US"/>
              <a:t>done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	 Odd number</a:t>
            </a:r>
          </a:p>
          <a:p>
            <a:pPr>
              <a:buNone/>
            </a:pPr>
            <a:r>
              <a:rPr lang="en-US"/>
              <a:t>     Even number!! </a:t>
            </a:r>
          </a:p>
          <a:p>
            <a:pPr>
              <a:buNone/>
            </a:pPr>
            <a:r>
              <a:rPr lang="en-US"/>
              <a:t>     Odd number</a:t>
            </a:r>
          </a:p>
          <a:p>
            <a:pPr>
              <a:buNone/>
            </a:pPr>
            <a:r>
              <a:rPr lang="en-US"/>
              <a:t>     Even number!! </a:t>
            </a:r>
          </a:p>
          <a:p>
            <a:pPr>
              <a:buNone/>
            </a:pPr>
            <a:r>
              <a:rPr lang="en-US"/>
              <a:t>     Odd number </a:t>
            </a:r>
          </a:p>
          <a:p>
            <a:pPr>
              <a:buNone/>
            </a:pPr>
            <a:r>
              <a:rPr lang="en-US"/>
              <a:t>     Even number!!</a:t>
            </a:r>
          </a:p>
          <a:p>
            <a:pPr>
              <a:buNone/>
            </a:pPr>
            <a:r>
              <a:rPr lang="en-US"/>
              <a:t>     Odd number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#!/bin/</a:t>
            </a:r>
            <a:r>
              <a:rPr lang="en-US" err="1"/>
              <a:t>sh</a:t>
            </a:r>
            <a:br>
              <a:rPr lang="en-US"/>
            </a:br>
            <a:br>
              <a:rPr lang="en-US"/>
            </a:br>
            <a:r>
              <a:rPr lang="en-US"/>
              <a:t>NUMS="1 2 3 4 5 6 7"</a:t>
            </a:r>
            <a:br>
              <a:rPr lang="en-US"/>
            </a:br>
            <a:br>
              <a:rPr lang="en-US"/>
            </a:br>
            <a:r>
              <a:rPr lang="en-US"/>
              <a:t>for NUM in $NUMS</a:t>
            </a:r>
            <a:br>
              <a:rPr lang="en-US"/>
            </a:br>
            <a:r>
              <a:rPr lang="en-US"/>
              <a:t>do</a:t>
            </a:r>
            <a:br>
              <a:rPr lang="en-US"/>
            </a:br>
            <a:r>
              <a:rPr lang="en-US"/>
              <a:t>   Q=`</a:t>
            </a:r>
            <a:r>
              <a:rPr lang="en-US" err="1"/>
              <a:t>expr</a:t>
            </a:r>
            <a:r>
              <a:rPr lang="en-US"/>
              <a:t> $NUM % 2`</a:t>
            </a:r>
            <a:br>
              <a:rPr lang="en-US"/>
            </a:br>
            <a:r>
              <a:rPr lang="en-US"/>
              <a:t>   if [ $Q -</a:t>
            </a:r>
            <a:r>
              <a:rPr lang="en-US" err="1"/>
              <a:t>eq</a:t>
            </a:r>
            <a:r>
              <a:rPr lang="en-US"/>
              <a:t> 0 ]</a:t>
            </a:r>
            <a:br>
              <a:rPr lang="en-US"/>
            </a:br>
            <a:r>
              <a:rPr lang="en-US"/>
              <a:t>   then</a:t>
            </a:r>
            <a:br>
              <a:rPr lang="en-US"/>
            </a:br>
            <a:r>
              <a:rPr lang="en-US"/>
              <a:t>      echo "$NUM is an Even number!!"</a:t>
            </a:r>
            <a:br>
              <a:rPr lang="en-US"/>
            </a:br>
            <a:r>
              <a:rPr lang="en-US"/>
              <a:t>      continue</a:t>
            </a:r>
            <a:br>
              <a:rPr lang="en-US"/>
            </a:br>
            <a:r>
              <a:rPr lang="en-US"/>
              <a:t>   </a:t>
            </a:r>
            <a:r>
              <a:rPr lang="en-US" err="1"/>
              <a:t>fi</a:t>
            </a:r>
            <a:br>
              <a:rPr lang="en-US"/>
            </a:br>
            <a:r>
              <a:rPr lang="en-US"/>
              <a:t>   echo "$NUM is an Odd number"</a:t>
            </a:r>
            <a:br>
              <a:rPr lang="en-US"/>
            </a:br>
            <a:r>
              <a:rPr lang="en-US"/>
              <a:t>done</a:t>
            </a:r>
            <a:br>
              <a:rPr lang="en-US"/>
            </a:br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half" idx="4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1  is an Odd number</a:t>
            </a:r>
          </a:p>
          <a:p>
            <a:pPr>
              <a:buNone/>
            </a:pPr>
            <a:r>
              <a:rPr lang="en-US"/>
              <a:t>2  is an  Even number!! </a:t>
            </a:r>
          </a:p>
          <a:p>
            <a:pPr>
              <a:buNone/>
            </a:pPr>
            <a:r>
              <a:rPr lang="en-US"/>
              <a:t>3  is an  Odd number</a:t>
            </a:r>
          </a:p>
          <a:p>
            <a:pPr>
              <a:buNone/>
            </a:pPr>
            <a:r>
              <a:rPr lang="en-US"/>
              <a:t>4  is an  Even number!! </a:t>
            </a:r>
          </a:p>
          <a:p>
            <a:pPr>
              <a:buNone/>
            </a:pPr>
            <a:r>
              <a:rPr lang="en-US"/>
              <a:t>5  is an  Odd number </a:t>
            </a:r>
          </a:p>
          <a:p>
            <a:pPr>
              <a:buNone/>
            </a:pPr>
            <a:r>
              <a:rPr lang="en-US"/>
              <a:t>6  is an  Even number!!</a:t>
            </a:r>
          </a:p>
          <a:p>
            <a:pPr>
              <a:buNone/>
            </a:pPr>
            <a:r>
              <a:rPr lang="en-US"/>
              <a:t>7  is an  Odd number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fontScale="92500" lnSpcReduction="20000"/>
          </a:bodyPr>
          <a:lstStyle/>
          <a:p>
            <a:r>
              <a:rPr lang="en-US"/>
              <a:t>E.g. 1:</a:t>
            </a:r>
          </a:p>
          <a:p>
            <a:pPr lvl="1">
              <a:buNone/>
            </a:pPr>
            <a:r>
              <a:rPr lang="en-US"/>
              <a:t>function </a:t>
            </a:r>
            <a:r>
              <a:rPr lang="en-US" err="1"/>
              <a:t>disp</a:t>
            </a:r>
            <a:endParaRPr lang="en-US"/>
          </a:p>
          <a:p>
            <a:pPr lvl="1">
              <a:buNone/>
            </a:pPr>
            <a:r>
              <a:rPr lang="en-US"/>
              <a:t>{</a:t>
            </a:r>
          </a:p>
          <a:p>
            <a:pPr lvl="1">
              <a:buNone/>
            </a:pPr>
            <a:r>
              <a:rPr lang="en-US"/>
              <a:t>		echo “Hello World !!”</a:t>
            </a:r>
          </a:p>
          <a:p>
            <a:pPr lvl="1">
              <a:buNone/>
            </a:pPr>
            <a:r>
              <a:rPr lang="en-US"/>
              <a:t>}</a:t>
            </a:r>
          </a:p>
          <a:p>
            <a:pPr lvl="1">
              <a:buNone/>
            </a:pPr>
            <a:r>
              <a:rPr lang="en-US" err="1"/>
              <a:t>disp</a:t>
            </a:r>
            <a:endParaRPr lang="en-US"/>
          </a:p>
          <a:p>
            <a:pPr lvl="1">
              <a:buNone/>
            </a:pPr>
            <a:endParaRPr lang="en-US"/>
          </a:p>
          <a:p>
            <a:pPr lvl="1">
              <a:buNone/>
            </a:pPr>
            <a:endParaRPr lang="en-US"/>
          </a:p>
          <a:p>
            <a:pPr lvl="1">
              <a:buNone/>
            </a:pPr>
            <a:r>
              <a:rPr lang="en-US">
                <a:solidFill>
                  <a:srgbClr val="FF0000"/>
                </a:solidFill>
              </a:rPr>
              <a:t>O/p: </a:t>
            </a:r>
            <a:r>
              <a:rPr lang="en-US">
                <a:solidFill>
                  <a:schemeClr val="accent2"/>
                </a:solidFill>
              </a:rPr>
              <a:t> Hello World!!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2"/>
          </p:nvPr>
        </p:nvSpPr>
        <p:spPr>
          <a:xfrm>
            <a:off x="4933950" y="685800"/>
            <a:ext cx="374904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/>
              <a:t>E.g. 2:</a:t>
            </a:r>
          </a:p>
          <a:p>
            <a:pPr>
              <a:buNone/>
            </a:pPr>
            <a:endParaRPr lang="en-US" b="1"/>
          </a:p>
          <a:p>
            <a:pPr lvl="1">
              <a:buNone/>
            </a:pPr>
            <a:r>
              <a:rPr lang="en-US"/>
              <a:t>function </a:t>
            </a:r>
            <a:r>
              <a:rPr lang="en-US" err="1"/>
              <a:t>disp</a:t>
            </a:r>
            <a:endParaRPr lang="en-US"/>
          </a:p>
          <a:p>
            <a:pPr lvl="1">
              <a:buNone/>
            </a:pPr>
            <a:r>
              <a:rPr lang="en-US"/>
              <a:t>{</a:t>
            </a:r>
          </a:p>
          <a:p>
            <a:pPr lvl="1">
              <a:buNone/>
            </a:pPr>
            <a:r>
              <a:rPr lang="en-US"/>
              <a:t>		echo “Hello World !!”</a:t>
            </a:r>
          </a:p>
          <a:p>
            <a:pPr lvl="1">
              <a:buNone/>
            </a:pPr>
            <a:r>
              <a:rPr lang="en-US"/>
              <a:t>}</a:t>
            </a:r>
          </a:p>
          <a:p>
            <a:pPr lvl="1">
              <a:buNone/>
            </a:pPr>
            <a:r>
              <a:rPr lang="en-US" err="1"/>
              <a:t>i</a:t>
            </a:r>
            <a:r>
              <a:rPr lang="en-US"/>
              <a:t>=1</a:t>
            </a:r>
          </a:p>
          <a:p>
            <a:pPr lvl="1">
              <a:buNone/>
            </a:pPr>
            <a:r>
              <a:rPr lang="en-US"/>
              <a:t>while((</a:t>
            </a:r>
            <a:r>
              <a:rPr lang="en-US" err="1"/>
              <a:t>i</a:t>
            </a:r>
            <a:r>
              <a:rPr lang="en-US"/>
              <a:t>&lt;=3))</a:t>
            </a:r>
          </a:p>
          <a:p>
            <a:pPr lvl="1">
              <a:buNone/>
            </a:pPr>
            <a:r>
              <a:rPr lang="en-US"/>
              <a:t>do</a:t>
            </a:r>
          </a:p>
          <a:p>
            <a:pPr lvl="1">
              <a:buNone/>
            </a:pPr>
            <a:r>
              <a:rPr lang="en-US"/>
              <a:t>	</a:t>
            </a:r>
            <a:r>
              <a:rPr lang="en-US" err="1"/>
              <a:t>disp</a:t>
            </a:r>
            <a:endParaRPr lang="en-US"/>
          </a:p>
          <a:p>
            <a:pPr lvl="1">
              <a:buNone/>
            </a:pPr>
            <a:r>
              <a:rPr lang="en-US"/>
              <a:t>	</a:t>
            </a:r>
            <a:r>
              <a:rPr lang="en-US" err="1"/>
              <a:t>i</a:t>
            </a:r>
            <a:r>
              <a:rPr lang="en-US"/>
              <a:t>=i+1</a:t>
            </a:r>
          </a:p>
          <a:p>
            <a:pPr lvl="1">
              <a:buNone/>
            </a:pPr>
            <a:r>
              <a:rPr lang="en-US"/>
              <a:t>done</a:t>
            </a:r>
          </a:p>
          <a:p>
            <a:pPr lvl="1">
              <a:buNone/>
            </a:pPr>
            <a:endParaRPr lang="en-US"/>
          </a:p>
          <a:p>
            <a:pPr lvl="1">
              <a:buNone/>
            </a:pPr>
            <a:r>
              <a:rPr lang="en-US">
                <a:solidFill>
                  <a:srgbClr val="FF0000"/>
                </a:solidFill>
              </a:rPr>
              <a:t>O/p</a:t>
            </a:r>
            <a:r>
              <a:rPr lang="en-US">
                <a:solidFill>
                  <a:schemeClr val="accent2"/>
                </a:solidFill>
              </a:rPr>
              <a:t>:  Hello World!!</a:t>
            </a:r>
          </a:p>
          <a:p>
            <a:pPr lvl="1">
              <a:buNone/>
            </a:pPr>
            <a:r>
              <a:rPr lang="en-US">
                <a:solidFill>
                  <a:schemeClr val="accent2"/>
                </a:solidFill>
              </a:rPr>
              <a:t>		Hello World!!</a:t>
            </a:r>
          </a:p>
          <a:p>
            <a:pPr lvl="1">
              <a:buNone/>
            </a:pPr>
            <a:r>
              <a:rPr lang="en-US">
                <a:solidFill>
                  <a:schemeClr val="accent2"/>
                </a:solidFill>
              </a:rPr>
              <a:t>		Hello World!!</a:t>
            </a:r>
          </a:p>
          <a:p>
            <a:pPr lvl="1">
              <a:buNone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72000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en-IN" sz="2800" b="1"/>
              <a:t>Write a shell programs to</a:t>
            </a:r>
          </a:p>
          <a:p>
            <a:pPr marL="274320" lvl="1" indent="0">
              <a:buNone/>
            </a:pPr>
            <a:r>
              <a:rPr lang="en-IN"/>
              <a:t>1. Add 2 numbers</a:t>
            </a:r>
          </a:p>
          <a:p>
            <a:pPr marL="274320" lvl="1" indent="0">
              <a:buNone/>
            </a:pPr>
            <a:r>
              <a:rPr lang="en-IN"/>
              <a:t>2. Check if a number entered is even and odd</a:t>
            </a:r>
          </a:p>
          <a:p>
            <a:pPr marL="274320" lvl="1" indent="0">
              <a:buNone/>
            </a:pPr>
            <a:r>
              <a:rPr lang="en-IN"/>
              <a:t>3. Find sum of n numbers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cs typeface="Times New Roman" pitchFamily="18" charset="0"/>
              </a:rPr>
              <a:t>4. Determine if a person is eligible to vote or not </a:t>
            </a:r>
          </a:p>
          <a:p>
            <a:pPr lvl="1">
              <a:buNone/>
            </a:pPr>
            <a:r>
              <a:rPr lang="en-IN">
                <a:solidFill>
                  <a:schemeClr val="bg2">
                    <a:lumMod val="50000"/>
                  </a:schemeClr>
                </a:solidFill>
              </a:rPr>
              <a:t>5. Display all filenames beginning with character ‘a’ and displays its contents</a:t>
            </a:r>
          </a:p>
          <a:p>
            <a:pPr lvl="1">
              <a:buNone/>
            </a:pPr>
            <a:r>
              <a:rPr lang="en-IN"/>
              <a:t>6. Find Factorial of a number</a:t>
            </a:r>
          </a:p>
          <a:p>
            <a:pPr lvl="1">
              <a:buNone/>
            </a:pPr>
            <a:r>
              <a:rPr lang="en-US"/>
              <a:t>7. Check validity of a username and password with a function defined in the code  </a:t>
            </a:r>
            <a:endParaRPr lang="en-IN"/>
          </a:p>
          <a:p>
            <a:pPr>
              <a:buNone/>
            </a:pPr>
            <a:endParaRPr lang="en-US" sz="2800"/>
          </a:p>
          <a:p>
            <a:pPr>
              <a:buNone/>
            </a:pPr>
            <a:endParaRPr lang="en-US" sz="2800"/>
          </a:p>
          <a:p>
            <a:pPr>
              <a:buFont typeface="Wingdings" pitchFamily="2" charset="2"/>
              <a:buNone/>
            </a:pPr>
            <a:endParaRPr lang="en-US" sz="280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800">
              <a:cs typeface="Times New Roman" pitchFamily="18" charset="0"/>
            </a:endParaRP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IN" sz="2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</p:spPr>
        <p:txBody>
          <a:bodyPr/>
          <a:lstStyle/>
          <a:p>
            <a:r>
              <a:rPr lang="en-US" b="1"/>
              <a:t>Lab Assignments:</a:t>
            </a:r>
          </a:p>
        </p:txBody>
      </p:sp>
    </p:spTree>
    <p:extLst>
      <p:ext uri="{BB962C8B-B14F-4D97-AF65-F5344CB8AC3E}">
        <p14:creationId xmlns:p14="http://schemas.microsoft.com/office/powerpoint/2010/main" val="1817118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/>
              <a:t>1. Program to add 2 </a:t>
            </a:r>
            <a:r>
              <a:rPr lang="en-IN" b="1" err="1"/>
              <a:t>nos</a:t>
            </a:r>
            <a:endParaRPr lang="en-US"/>
          </a:p>
          <a:p>
            <a:pPr>
              <a:buNone/>
            </a:pPr>
            <a:r>
              <a:rPr lang="en-IN"/>
              <a:t> </a:t>
            </a:r>
            <a:endParaRPr lang="en-US"/>
          </a:p>
          <a:p>
            <a:pPr>
              <a:buNone/>
            </a:pPr>
            <a:r>
              <a:rPr lang="en-IN"/>
              <a:t>echo enter a</a:t>
            </a:r>
            <a:endParaRPr lang="en-US"/>
          </a:p>
          <a:p>
            <a:pPr>
              <a:buNone/>
            </a:pPr>
            <a:r>
              <a:rPr lang="en-IN"/>
              <a:t> </a:t>
            </a:r>
            <a:endParaRPr lang="en-US"/>
          </a:p>
          <a:p>
            <a:pPr>
              <a:buNone/>
            </a:pPr>
            <a:r>
              <a:rPr lang="en-IN"/>
              <a:t>read a</a:t>
            </a:r>
            <a:endParaRPr lang="en-US"/>
          </a:p>
          <a:p>
            <a:pPr>
              <a:buNone/>
            </a:pPr>
            <a:r>
              <a:rPr lang="en-IN"/>
              <a:t> </a:t>
            </a:r>
            <a:endParaRPr lang="en-US"/>
          </a:p>
          <a:p>
            <a:pPr>
              <a:buNone/>
            </a:pPr>
            <a:r>
              <a:rPr lang="en-IN"/>
              <a:t>echo enter b</a:t>
            </a:r>
            <a:endParaRPr lang="en-US"/>
          </a:p>
          <a:p>
            <a:pPr>
              <a:buNone/>
            </a:pPr>
            <a:r>
              <a:rPr lang="en-IN"/>
              <a:t> </a:t>
            </a:r>
            <a:endParaRPr lang="en-US"/>
          </a:p>
          <a:p>
            <a:pPr>
              <a:buNone/>
            </a:pPr>
            <a:r>
              <a:rPr lang="en-IN"/>
              <a:t>read b</a:t>
            </a:r>
            <a:endParaRPr lang="en-US"/>
          </a:p>
          <a:p>
            <a:pPr>
              <a:buNone/>
            </a:pPr>
            <a:r>
              <a:rPr lang="en-IN"/>
              <a:t> </a:t>
            </a:r>
            <a:endParaRPr lang="en-US"/>
          </a:p>
          <a:p>
            <a:pPr>
              <a:buNone/>
            </a:pPr>
            <a:r>
              <a:rPr lang="en-IN"/>
              <a:t>s=$((a + b))</a:t>
            </a:r>
            <a:endParaRPr lang="en-US"/>
          </a:p>
          <a:p>
            <a:pPr>
              <a:buNone/>
            </a:pPr>
            <a:r>
              <a:rPr lang="en-IN"/>
              <a:t> </a:t>
            </a:r>
            <a:endParaRPr lang="en-US"/>
          </a:p>
          <a:p>
            <a:pPr>
              <a:buNone/>
            </a:pPr>
            <a:r>
              <a:rPr lang="en-IN"/>
              <a:t>echo sum is $s</a:t>
            </a:r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/>
              <a:t>2. Program to check if a number is even and odd</a:t>
            </a:r>
            <a:endParaRPr lang="en-US" sz="2400"/>
          </a:p>
          <a:p>
            <a:pPr>
              <a:buNone/>
            </a:pPr>
            <a:r>
              <a:rPr lang="en-IN" sz="2400"/>
              <a:t> </a:t>
            </a:r>
            <a:endParaRPr lang="en-US" sz="2400"/>
          </a:p>
          <a:p>
            <a:pPr>
              <a:buNone/>
            </a:pPr>
            <a:r>
              <a:rPr lang="en-IN" sz="2400"/>
              <a:t>echo enter a number </a:t>
            </a:r>
            <a:endParaRPr lang="en-US" sz="2400"/>
          </a:p>
          <a:p>
            <a:pPr>
              <a:buNone/>
            </a:pPr>
            <a:r>
              <a:rPr lang="en-IN" sz="2400"/>
              <a:t> read n</a:t>
            </a:r>
            <a:endParaRPr lang="en-US" sz="2400"/>
          </a:p>
          <a:p>
            <a:pPr>
              <a:buNone/>
            </a:pPr>
            <a:r>
              <a:rPr lang="en-IN" sz="2400"/>
              <a:t> </a:t>
            </a:r>
            <a:endParaRPr lang="en-US" sz="2400"/>
          </a:p>
          <a:p>
            <a:pPr>
              <a:buNone/>
            </a:pPr>
            <a:r>
              <a:rPr lang="en-IN" sz="2400" err="1"/>
              <a:t>rem</a:t>
            </a:r>
            <a:r>
              <a:rPr lang="en-IN" sz="2400"/>
              <a:t>=$(( $n % 2 ))</a:t>
            </a:r>
            <a:endParaRPr lang="en-US" sz="2400"/>
          </a:p>
          <a:p>
            <a:pPr>
              <a:buNone/>
            </a:pPr>
            <a:r>
              <a:rPr lang="en-IN" sz="2400"/>
              <a:t> </a:t>
            </a:r>
            <a:endParaRPr lang="en-US" sz="2400"/>
          </a:p>
          <a:p>
            <a:pPr>
              <a:buNone/>
            </a:pPr>
            <a:r>
              <a:rPr lang="en-IN" sz="2400"/>
              <a:t>if [ $rem -</a:t>
            </a:r>
            <a:r>
              <a:rPr lang="en-IN" sz="2400" err="1"/>
              <a:t>eq</a:t>
            </a:r>
            <a:r>
              <a:rPr lang="en-IN" sz="2400"/>
              <a:t> 0 ] then</a:t>
            </a:r>
          </a:p>
          <a:p>
            <a:pPr>
              <a:buNone/>
            </a:pPr>
            <a:r>
              <a:rPr lang="en-IN" sz="2400"/>
              <a:t> 		echo $n is even </a:t>
            </a:r>
            <a:endParaRPr lang="en-US" sz="2400"/>
          </a:p>
          <a:p>
            <a:pPr>
              <a:buNone/>
            </a:pPr>
            <a:r>
              <a:rPr lang="en-IN" sz="2400"/>
              <a:t> else </a:t>
            </a:r>
            <a:endParaRPr lang="en-US" sz="2400"/>
          </a:p>
          <a:p>
            <a:pPr>
              <a:buNone/>
            </a:pPr>
            <a:r>
              <a:rPr lang="en-IN" sz="2400"/>
              <a:t>		echo $n is odd</a:t>
            </a:r>
            <a:endParaRPr lang="en-US" sz="2400"/>
          </a:p>
          <a:p>
            <a:pPr>
              <a:buNone/>
            </a:pPr>
            <a:r>
              <a:rPr lang="en-IN" sz="2400"/>
              <a:t>fi</a:t>
            </a:r>
            <a:endParaRPr lang="en-US" sz="2400"/>
          </a:p>
          <a:p>
            <a:pPr>
              <a:buNone/>
            </a:pPr>
            <a:r>
              <a:rPr lang="en-IN" sz="2400"/>
              <a:t> </a:t>
            </a:r>
            <a:endParaRPr lang="en-US" sz="2400"/>
          </a:p>
          <a:p>
            <a:pPr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/>
              <a:t>3. Program to find sum of n numbers</a:t>
            </a:r>
            <a:endParaRPr lang="en-US" sz="2400"/>
          </a:p>
          <a:p>
            <a:pPr>
              <a:buNone/>
            </a:pPr>
            <a:r>
              <a:rPr lang="en-IN" sz="2400"/>
              <a:t> </a:t>
            </a:r>
            <a:endParaRPr lang="en-US" sz="2400"/>
          </a:p>
          <a:p>
            <a:pPr>
              <a:buNone/>
            </a:pPr>
            <a:r>
              <a:rPr lang="en-IN" sz="2400"/>
              <a:t>a=1</a:t>
            </a:r>
            <a:endParaRPr lang="en-US" sz="2400"/>
          </a:p>
          <a:p>
            <a:pPr>
              <a:buNone/>
            </a:pPr>
            <a:r>
              <a:rPr lang="en-IN" sz="2400"/>
              <a:t>echo " enter n"</a:t>
            </a:r>
            <a:endParaRPr lang="en-US" sz="2400"/>
          </a:p>
          <a:p>
            <a:pPr>
              <a:buNone/>
            </a:pPr>
            <a:r>
              <a:rPr lang="en-IN" sz="2400"/>
              <a:t>read n</a:t>
            </a:r>
            <a:endParaRPr lang="en-US" sz="2400"/>
          </a:p>
          <a:p>
            <a:pPr>
              <a:buNone/>
            </a:pPr>
            <a:r>
              <a:rPr lang="en-IN" sz="2400"/>
              <a:t>s=0</a:t>
            </a:r>
            <a:endParaRPr lang="en-US" sz="2400"/>
          </a:p>
          <a:p>
            <a:pPr>
              <a:buNone/>
            </a:pPr>
            <a:r>
              <a:rPr lang="en-IN" sz="2400"/>
              <a:t>while [ $a -le $n ]</a:t>
            </a:r>
            <a:endParaRPr lang="en-US" sz="2400"/>
          </a:p>
          <a:p>
            <a:pPr>
              <a:buNone/>
            </a:pPr>
            <a:r>
              <a:rPr lang="en-IN" sz="2400"/>
              <a:t>do</a:t>
            </a:r>
            <a:endParaRPr lang="en-US" sz="2400"/>
          </a:p>
          <a:p>
            <a:pPr>
              <a:buNone/>
            </a:pPr>
            <a:r>
              <a:rPr lang="en-IN" sz="2400"/>
              <a:t>		s=$((s + a))</a:t>
            </a:r>
            <a:endParaRPr lang="en-US" sz="2400"/>
          </a:p>
          <a:p>
            <a:pPr>
              <a:buNone/>
            </a:pPr>
            <a:r>
              <a:rPr lang="en-IN" sz="2400"/>
              <a:t>		a=$((a + 1))</a:t>
            </a:r>
            <a:endParaRPr lang="en-US" sz="2400"/>
          </a:p>
          <a:p>
            <a:pPr>
              <a:buNone/>
            </a:pPr>
            <a:r>
              <a:rPr lang="en-IN" sz="2400"/>
              <a:t>done</a:t>
            </a:r>
            <a:endParaRPr lang="en-US" sz="2400"/>
          </a:p>
          <a:p>
            <a:pPr>
              <a:buNone/>
            </a:pPr>
            <a:r>
              <a:rPr lang="en-IN" sz="2400"/>
              <a:t>echo " SUM is " $s</a:t>
            </a:r>
            <a:endParaRPr lang="en-US" sz="2400"/>
          </a:p>
          <a:p>
            <a:pPr>
              <a:buNone/>
            </a:pPr>
            <a:r>
              <a:rPr lang="en-IN" sz="2400"/>
              <a:t> </a:t>
            </a:r>
            <a:endParaRPr lang="en-US" sz="2400"/>
          </a:p>
          <a:p>
            <a:pPr>
              <a:buNone/>
            </a:pPr>
            <a:r>
              <a:rPr lang="en-IN" sz="2400" b="1"/>
              <a:t> </a:t>
            </a:r>
            <a:endParaRPr lang="en-US" sz="2400"/>
          </a:p>
          <a:p>
            <a:pPr>
              <a:buNone/>
            </a:pPr>
            <a:r>
              <a:rPr lang="en-IN" sz="2400" b="1"/>
              <a:t> </a:t>
            </a:r>
            <a:endParaRPr lang="en-US" sz="2400"/>
          </a:p>
          <a:p>
            <a:pPr>
              <a:buNone/>
            </a:pPr>
            <a:r>
              <a:rPr lang="en-IN" sz="2400" b="1"/>
              <a:t> </a:t>
            </a:r>
            <a:endParaRPr lang="en-US" sz="2400"/>
          </a:p>
          <a:p>
            <a:pPr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066801"/>
            <a:ext cx="88392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4. Program to determine if a person is eligible to vote or not </a:t>
            </a:r>
          </a:p>
          <a:p>
            <a:pPr>
              <a:buFont typeface="Wingdings" pitchFamily="2" charset="2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read -p "Enter your age: " Years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if [ " $Years " -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20 ]; 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	    echo " You can not Vote now " 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else 		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		 echo " You can Vote now "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fi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A499C7A-54F3-47E4-B2F2-6352D346724A}" type="slidenum">
              <a:rPr lang="en-US"/>
              <a:pPr/>
              <a:t>38</a:t>
            </a:fld>
            <a:endParaRPr lang="en-US"/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  <p:extLst>
      <p:ext uri="{BB962C8B-B14F-4D97-AF65-F5344CB8AC3E}">
        <p14:creationId xmlns:p14="http://schemas.microsoft.com/office/powerpoint/2010/main" val="2170808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/>
              <a:t>5. displays all filenames beginning with a and displays its contents</a:t>
            </a:r>
            <a:endParaRPr lang="en-US" sz="2400"/>
          </a:p>
          <a:p>
            <a:pPr>
              <a:buNone/>
            </a:pPr>
            <a:r>
              <a:rPr lang="en-IN" sz="2400"/>
              <a:t> </a:t>
            </a:r>
            <a:endParaRPr lang="en-US" sz="2400"/>
          </a:p>
          <a:p>
            <a:pPr>
              <a:buNone/>
            </a:pPr>
            <a:r>
              <a:rPr lang="en-IN" sz="2400"/>
              <a:t>for k in a*</a:t>
            </a:r>
            <a:endParaRPr lang="en-US" sz="2400"/>
          </a:p>
          <a:p>
            <a:pPr>
              <a:buNone/>
            </a:pPr>
            <a:r>
              <a:rPr lang="en-IN" sz="2400"/>
              <a:t>do</a:t>
            </a:r>
            <a:endParaRPr lang="en-US" sz="2400"/>
          </a:p>
          <a:p>
            <a:pPr>
              <a:buNone/>
            </a:pPr>
            <a:r>
              <a:rPr lang="en-IN" sz="2400"/>
              <a:t>echo "file name is $k"</a:t>
            </a:r>
            <a:endParaRPr lang="en-US" sz="2400"/>
          </a:p>
          <a:p>
            <a:pPr>
              <a:buNone/>
            </a:pPr>
            <a:r>
              <a:rPr lang="en-IN" sz="2400"/>
              <a:t>cat $k</a:t>
            </a:r>
            <a:endParaRPr lang="en-US" sz="2400"/>
          </a:p>
          <a:p>
            <a:pPr>
              <a:buNone/>
            </a:pPr>
            <a:r>
              <a:rPr lang="en-IN" sz="2400"/>
              <a:t>done</a:t>
            </a:r>
            <a:endParaRPr lang="en-US" sz="2400"/>
          </a:p>
          <a:p>
            <a:pPr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What is a shell program?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Simply put, a shell program (sometimes called a shell script) is a text file that contains standard UNIX and shell commands.</a:t>
            </a:r>
          </a:p>
          <a:p>
            <a:r>
              <a:rPr lang="en-US"/>
              <a:t> Each line in a shell program contains a single UNIX command exactly as if you had typed them in yourself.</a:t>
            </a:r>
          </a:p>
          <a:p>
            <a:r>
              <a:rPr lang="en-US"/>
              <a:t>Shell programs are interpreted and not compiled programs.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/>
              <a:t>6 factorial of a number</a:t>
            </a:r>
            <a:endParaRPr lang="en-US"/>
          </a:p>
          <a:p>
            <a:pPr>
              <a:buNone/>
            </a:pPr>
            <a:endParaRPr lang="en-IN"/>
          </a:p>
          <a:p>
            <a:pPr>
              <a:buNone/>
            </a:pPr>
            <a:r>
              <a:rPr lang="en-IN"/>
              <a:t>echo " enter the number "</a:t>
            </a:r>
            <a:endParaRPr lang="en-US"/>
          </a:p>
          <a:p>
            <a:pPr>
              <a:buNone/>
            </a:pPr>
            <a:r>
              <a:rPr lang="en-IN"/>
              <a:t>read n</a:t>
            </a:r>
            <a:endParaRPr lang="en-US"/>
          </a:p>
          <a:p>
            <a:pPr>
              <a:buNone/>
            </a:pPr>
            <a:r>
              <a:rPr lang="en-IN"/>
              <a:t>f=1</a:t>
            </a:r>
            <a:endParaRPr lang="en-US"/>
          </a:p>
          <a:p>
            <a:pPr>
              <a:buNone/>
            </a:pPr>
            <a:r>
              <a:rPr lang="en-IN"/>
              <a:t>for((</a:t>
            </a:r>
            <a:r>
              <a:rPr lang="en-IN" err="1"/>
              <a:t>i</a:t>
            </a:r>
            <a:r>
              <a:rPr lang="en-IN"/>
              <a:t>=1; </a:t>
            </a:r>
            <a:r>
              <a:rPr lang="en-IN" err="1"/>
              <a:t>i</a:t>
            </a:r>
            <a:r>
              <a:rPr lang="en-IN"/>
              <a:t>&lt;=n; </a:t>
            </a:r>
            <a:r>
              <a:rPr lang="en-IN" err="1"/>
              <a:t>i</a:t>
            </a:r>
            <a:r>
              <a:rPr lang="en-IN"/>
              <a:t>++))</a:t>
            </a:r>
            <a:endParaRPr lang="en-US"/>
          </a:p>
          <a:p>
            <a:pPr>
              <a:buNone/>
            </a:pPr>
            <a:r>
              <a:rPr lang="en-IN"/>
              <a:t>do</a:t>
            </a:r>
            <a:endParaRPr lang="en-US"/>
          </a:p>
          <a:p>
            <a:pPr>
              <a:buNone/>
            </a:pPr>
            <a:r>
              <a:rPr lang="en-IN"/>
              <a:t>	f=$((f * i))</a:t>
            </a:r>
            <a:endParaRPr lang="en-US"/>
          </a:p>
          <a:p>
            <a:pPr>
              <a:buNone/>
            </a:pPr>
            <a:r>
              <a:rPr lang="en-IN"/>
              <a:t>done</a:t>
            </a:r>
            <a:endParaRPr lang="en-US"/>
          </a:p>
          <a:p>
            <a:pPr>
              <a:buNone/>
            </a:pPr>
            <a:r>
              <a:rPr lang="en-IN"/>
              <a:t>echo "Factorial of " $n " is " $f</a:t>
            </a:r>
            <a:endParaRPr lang="en-US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686800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7. Program to check validity of a user with a function defined in the code </a:t>
            </a:r>
            <a:r>
              <a:rPr lang="en-US"/>
              <a:t> </a:t>
            </a:r>
            <a:endParaRPr lang="en-IN"/>
          </a:p>
          <a:p>
            <a:pPr marL="0" indent="0">
              <a:buNone/>
            </a:pPr>
            <a:r>
              <a:rPr lang="en-IN"/>
              <a:t>function entry()</a:t>
            </a:r>
          </a:p>
          <a:p>
            <a:pPr marL="0" indent="0">
              <a:buNone/>
            </a:pPr>
            <a:r>
              <a:rPr lang="en-IN"/>
              <a:t>{ </a:t>
            </a:r>
          </a:p>
          <a:p>
            <a:pPr marL="0" indent="0">
              <a:buNone/>
            </a:pPr>
            <a:r>
              <a:rPr lang="en-IN"/>
              <a:t>   echo " Enter Username" </a:t>
            </a:r>
          </a:p>
          <a:p>
            <a:pPr marL="0" indent="0">
              <a:buNone/>
            </a:pPr>
            <a:r>
              <a:rPr lang="en-IN"/>
              <a:t>    read username</a:t>
            </a:r>
          </a:p>
          <a:p>
            <a:pPr marL="0" indent="0">
              <a:buNone/>
            </a:pPr>
            <a:r>
              <a:rPr lang="en-IN"/>
              <a:t>   echo "Enter password“</a:t>
            </a:r>
          </a:p>
          <a:p>
            <a:pPr marL="0" indent="0">
              <a:buNone/>
            </a:pPr>
            <a:r>
              <a:rPr lang="en-IN"/>
              <a:t>    read password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entry </a:t>
            </a:r>
          </a:p>
          <a:p>
            <a:pPr marL="0" indent="0">
              <a:buNone/>
            </a:pPr>
            <a:r>
              <a:rPr lang="en-IN"/>
              <a:t>if [[ ( $username == "admin" &amp;&amp; $password == "secret" ) ]];</a:t>
            </a:r>
          </a:p>
          <a:p>
            <a:pPr marL="0" indent="0">
              <a:buNone/>
            </a:pPr>
            <a:r>
              <a:rPr lang="en-IN"/>
              <a:t>then    echo "valid user" </a:t>
            </a:r>
          </a:p>
          <a:p>
            <a:pPr marL="0" indent="0">
              <a:buNone/>
            </a:pPr>
            <a:r>
              <a:rPr lang="en-IN"/>
              <a:t>else    echo "invalid user“</a:t>
            </a:r>
          </a:p>
          <a:p>
            <a:pPr marL="0" indent="0">
              <a:buNone/>
            </a:pPr>
            <a:r>
              <a:rPr lang="en-IN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04069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889280" y="414763"/>
            <a:ext cx="4953600" cy="37063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>
            <a:spAutoFit/>
          </a:bodyPr>
          <a:lstStyle/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u="sng">
                <a:solidFill>
                  <a:srgbClr val="000000"/>
                </a:solidFill>
                <a:latin typeface="Times New Roman" pitchFamily="18" charset="0"/>
              </a:rPr>
              <a:t>Types of Shell 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29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Bourne shell (</a:t>
            </a:r>
            <a:r>
              <a:rPr lang="en-GB" sz="2900" err="1">
                <a:solidFill>
                  <a:srgbClr val="000000"/>
                </a:solidFill>
                <a:latin typeface="Times New Roman" pitchFamily="18" charset="0"/>
              </a:rPr>
              <a:t>sh</a:t>
            </a:r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C shell (</a:t>
            </a:r>
            <a:r>
              <a:rPr lang="en-GB" sz="2900" err="1">
                <a:solidFill>
                  <a:srgbClr val="000000"/>
                </a:solidFill>
                <a:latin typeface="Times New Roman" pitchFamily="18" charset="0"/>
              </a:rPr>
              <a:t>csh</a:t>
            </a:r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TC shell (</a:t>
            </a:r>
            <a:r>
              <a:rPr lang="en-GB" sz="2900" err="1">
                <a:solidFill>
                  <a:srgbClr val="000000"/>
                </a:solidFill>
                <a:latin typeface="Times New Roman" pitchFamily="18" charset="0"/>
              </a:rPr>
              <a:t>tcsh</a:t>
            </a:r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err="1">
                <a:solidFill>
                  <a:srgbClr val="000000"/>
                </a:solidFill>
                <a:latin typeface="Times New Roman" pitchFamily="18" charset="0"/>
              </a:rPr>
              <a:t>Korn</a:t>
            </a:r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 shell (</a:t>
            </a:r>
            <a:r>
              <a:rPr lang="en-GB" sz="2900" err="1">
                <a:solidFill>
                  <a:srgbClr val="000000"/>
                </a:solidFill>
                <a:latin typeface="Times New Roman" pitchFamily="18" charset="0"/>
              </a:rPr>
              <a:t>ksh</a:t>
            </a:r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Bourne Again </a:t>
            </a:r>
            <a:r>
              <a:rPr lang="en-GB" sz="2900" err="1">
                <a:solidFill>
                  <a:srgbClr val="000000"/>
                </a:solidFill>
                <a:latin typeface="Times New Roman" pitchFamily="18" charset="0"/>
              </a:rPr>
              <a:t>SHell</a:t>
            </a:r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 (bash)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Bash shell programming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09367C6-8E6F-427B-B577-2B5A9C7AD6F0}" type="slidenum">
              <a:rPr lang="en-US"/>
              <a:pPr/>
              <a:t>6</a:t>
            </a:fld>
            <a:endParaRPr lang="en-US"/>
          </a:p>
        </p:txBody>
      </p:sp>
      <p:sp>
        <p:nvSpPr>
          <p:cNvPr id="624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/>
              <a:t>Input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prompting user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command line arguments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/>
              <a:t>Decision: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if-then-else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case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/>
              <a:t>Repetition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do-while, repeat-until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for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select</a:t>
            </a:r>
          </a:p>
          <a:p>
            <a:pPr marL="274320" indent="-274320" fontAlgn="auto">
              <a:spcAft>
                <a:spcPts val="0"/>
              </a:spcAft>
              <a:buFont typeface="Wingdings"/>
              <a:buChar char=""/>
              <a:defRPr/>
            </a:pPr>
            <a:r>
              <a:rPr lang="en-US"/>
              <a:t>Functions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889280" y="2488581"/>
            <a:ext cx="4953600" cy="6001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>
            <a:spAutoFit/>
          </a:bodyPr>
          <a:lstStyle/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Simple Shell Programs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This is a comment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 "Hello World !!”</a:t>
            </a:r>
            <a:endParaRPr lang="en-US" sz="2600"/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2800" b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2800" b="1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800" b="1">
                <a:solidFill>
                  <a:srgbClr val="000000"/>
                </a:solidFill>
                <a:latin typeface="Times New Roman" pitchFamily="18" charset="0"/>
              </a:rPr>
              <a:t>Save it as :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800" b="1">
                <a:solidFill>
                  <a:srgbClr val="000000"/>
                </a:solidFill>
                <a:latin typeface="Times New Roman" pitchFamily="18" charset="0"/>
              </a:rPr>
              <a:t>							</a:t>
            </a:r>
            <a:r>
              <a:rPr lang="en-GB" sz="2800">
                <a:solidFill>
                  <a:srgbClr val="000000"/>
                </a:solidFill>
                <a:latin typeface="Times New Roman" pitchFamily="18" charset="0"/>
              </a:rPr>
              <a:t> Hello.sh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28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800" b="1">
                <a:solidFill>
                  <a:srgbClr val="000000"/>
                </a:solidFill>
                <a:latin typeface="Times New Roman" pitchFamily="18" charset="0"/>
              </a:rPr>
              <a:t>Run on the prompt as :</a:t>
            </a:r>
          </a:p>
          <a:p>
            <a:pPr>
              <a:lnSpc>
                <a:spcPct val="116000"/>
              </a:lnSpc>
              <a:buSzPct val="45000"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800">
                <a:solidFill>
                  <a:srgbClr val="000000"/>
                </a:solidFill>
                <a:latin typeface="Times New Roman" pitchFamily="18" charset="0"/>
              </a:rPr>
              <a:t>							</a:t>
            </a:r>
            <a:r>
              <a:rPr lang="en-GB" sz="2800" err="1">
                <a:solidFill>
                  <a:srgbClr val="000000"/>
                </a:solidFill>
                <a:latin typeface="Times New Roman" pitchFamily="18" charset="0"/>
              </a:rPr>
              <a:t>sh</a:t>
            </a:r>
            <a:r>
              <a:rPr lang="en-GB" sz="2800">
                <a:solidFill>
                  <a:srgbClr val="000000"/>
                </a:solidFill>
                <a:latin typeface="Times New Roman" pitchFamily="18" charset="0"/>
              </a:rPr>
              <a:t> Hello.sh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75DDE-8977-4ABD-1D9B-0B3D3B009562}"/>
              </a:ext>
            </a:extLst>
          </p:cNvPr>
          <p:cNvSpPr txBox="1"/>
          <p:nvPr/>
        </p:nvSpPr>
        <p:spPr>
          <a:xfrm>
            <a:off x="3200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772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/>
              <a:t>Taking input from User :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entury Schoolbook" pitchFamily="18" charset="0"/>
              </a:rPr>
              <a:t>shell allows to prompt for user input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u="sng">
                <a:latin typeface="Century Schoolbook" pitchFamily="18" charset="0"/>
              </a:rPr>
              <a:t>Syntax:</a:t>
            </a:r>
          </a:p>
          <a:p>
            <a:pPr>
              <a:lnSpc>
                <a:spcPct val="90000"/>
              </a:lnSpc>
            </a:pPr>
            <a:endParaRPr lang="en-US">
              <a:latin typeface="Century Schoolbook" pitchFamily="18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read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[more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>
              <a:lnSpc>
                <a:spcPct val="90000"/>
              </a:lnSpc>
            </a:pPr>
            <a:endParaRPr lang="en-US">
              <a:latin typeface="Century Schoolbook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entury Schoolbook" pitchFamily="18" charset="0"/>
              </a:rPr>
              <a:t>words entered by user are assigned to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Century Schoolbook" pitchFamily="18" charset="0"/>
              </a:rPr>
              <a:t>	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>
                <a:latin typeface="Century Schoolbook" pitchFamily="18" charset="0"/>
              </a:rPr>
              <a:t> and “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more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vars</a:t>
            </a:r>
            <a:r>
              <a:rPr lang="en-US">
                <a:latin typeface="Century Schoolbook" pitchFamily="18" charset="0"/>
              </a:rPr>
              <a:t>”</a:t>
            </a:r>
          </a:p>
          <a:p>
            <a:pPr>
              <a:lnSpc>
                <a:spcPct val="90000"/>
              </a:lnSpc>
            </a:pPr>
            <a:r>
              <a:rPr lang="en-US">
                <a:latin typeface="Century Schoolbook" pitchFamily="18" charset="0"/>
              </a:rPr>
              <a:t>last variable gets rest of input line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83572D9-42C2-4C07-AFFB-F329921C466D}" type="slidenum">
              <a:rPr lang="en-US"/>
              <a:pPr/>
              <a:t>9</a:t>
            </a:fld>
            <a:endParaRPr lang="en-US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/>
              <a:t>CSCI 330 - The Unix System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243C9255C6D049BCA5173D22EFC6DC" ma:contentTypeVersion="2" ma:contentTypeDescription="Create a new document." ma:contentTypeScope="" ma:versionID="529e48a3814fb21c5af067cbdc015946">
  <xsd:schema xmlns:xsd="http://www.w3.org/2001/XMLSchema" xmlns:xs="http://www.w3.org/2001/XMLSchema" xmlns:p="http://schemas.microsoft.com/office/2006/metadata/properties" xmlns:ns2="61f19901-f9e3-4762-83ff-be5f358dff8b" targetNamespace="http://schemas.microsoft.com/office/2006/metadata/properties" ma:root="true" ma:fieldsID="3310e7e61cb7dc468812af9ef4b5e6ad" ns2:_="">
    <xsd:import namespace="61f19901-f9e3-4762-83ff-be5f358df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f19901-f9e3-4762-83ff-be5f358d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85D60A-7F90-4F83-B190-7196CD5844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77F470-CEB9-4227-9789-F6C92CE0A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f19901-f9e3-4762-83ff-be5f358df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743269-996F-4719-B18B-0F17DAD155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Application>Microsoft Office PowerPoint</Application>
  <PresentationFormat>On-screen Show (4:3)</PresentationFormat>
  <Slides>41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Equity</vt:lpstr>
      <vt:lpstr>Shell Programming</vt:lpstr>
      <vt:lpstr>PowerPoint Presentation</vt:lpstr>
      <vt:lpstr>What is Shell ?</vt:lpstr>
      <vt:lpstr>What is a shell program? </vt:lpstr>
      <vt:lpstr>PowerPoint Presentation</vt:lpstr>
      <vt:lpstr>Bash shell programming</vt:lpstr>
      <vt:lpstr>PowerPoint Presentation</vt:lpstr>
      <vt:lpstr>PowerPoint Presentation</vt:lpstr>
      <vt:lpstr>Taking input from User :</vt:lpstr>
      <vt:lpstr>User input example</vt:lpstr>
      <vt:lpstr>PowerPoint Presentation</vt:lpstr>
      <vt:lpstr>UNIX Commands can be run through shell files </vt:lpstr>
      <vt:lpstr>Output</vt:lpstr>
      <vt:lpstr>PowerPoint Presentation</vt:lpstr>
      <vt:lpstr>bash control structures :</vt:lpstr>
      <vt:lpstr>if statement :</vt:lpstr>
      <vt:lpstr>The if-then-else statement</vt:lpstr>
      <vt:lpstr>The if…else statement</vt:lpstr>
      <vt:lpstr>PowerPoint Presentation</vt:lpstr>
      <vt:lpstr>PowerPoint Presentation</vt:lpstr>
      <vt:lpstr>Relational Operators</vt:lpstr>
      <vt:lpstr>Compound logical expressions :</vt:lpstr>
      <vt:lpstr>If…else</vt:lpstr>
      <vt:lpstr>Example: Using the || Operator</vt:lpstr>
      <vt:lpstr>Example: if..elif... Statement</vt:lpstr>
      <vt:lpstr>While loop :</vt:lpstr>
      <vt:lpstr>PowerPoint Presentation</vt:lpstr>
      <vt:lpstr>PowerPoint Presentation</vt:lpstr>
      <vt:lpstr>PowerPoint Presentation</vt:lpstr>
      <vt:lpstr>For Loop :</vt:lpstr>
      <vt:lpstr>Arrays :</vt:lpstr>
      <vt:lpstr>PowerPoint Presentation</vt:lpstr>
      <vt:lpstr>Functions</vt:lpstr>
      <vt:lpstr>Lab Assignments: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T.S.E.C.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SAKSHI</dc:creator>
  <cp:revision>4</cp:revision>
  <dcterms:created xsi:type="dcterms:W3CDTF">2018-01-20T05:27:42Z</dcterms:created>
  <dcterms:modified xsi:type="dcterms:W3CDTF">2022-04-26T14:52:34Z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0x0101000E243C9255C6D049BCA5173D22EFC6DC</vt:lpwstr>
  </property>
</Properties>
</file>