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9" r:id="rId17"/>
    <p:sldId id="260" r:id="rId18"/>
    <p:sldId id="261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50F7D-800E-4B48-A7B1-5726A0A42A98}" v="2" dt="2022-01-20T11:51:07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DE SUNIDHI SUNIL" userId="S::sunidhi22282@tsecedu.org::ae464a84-8955-432d-90f1-2f7b196ef899" providerId="AD" clId="Web-{AA250F7D-800E-4B48-A7B1-5726A0A42A98}"/>
    <pc:docChg chg="modSld">
      <pc:chgData name="SHENDE SUNIDHI SUNIL" userId="S::sunidhi22282@tsecedu.org::ae464a84-8955-432d-90f1-2f7b196ef899" providerId="AD" clId="Web-{AA250F7D-800E-4B48-A7B1-5726A0A42A98}" dt="2022-01-20T11:51:07.070" v="1"/>
      <pc:docMkLst>
        <pc:docMk/>
      </pc:docMkLst>
      <pc:sldChg chg="addSp delSp">
        <pc:chgData name="SHENDE SUNIDHI SUNIL" userId="S::sunidhi22282@tsecedu.org::ae464a84-8955-432d-90f1-2f7b196ef899" providerId="AD" clId="Web-{AA250F7D-800E-4B48-A7B1-5726A0A42A98}" dt="2022-01-20T11:51:07.070" v="1"/>
        <pc:sldMkLst>
          <pc:docMk/>
          <pc:sldMk cId="0" sldId="257"/>
        </pc:sldMkLst>
        <pc:inkChg chg="add del">
          <ac:chgData name="SHENDE SUNIDHI SUNIL" userId="S::sunidhi22282@tsecedu.org::ae464a84-8955-432d-90f1-2f7b196ef899" providerId="AD" clId="Web-{AA250F7D-800E-4B48-A7B1-5726A0A42A98}" dt="2022-01-20T11:51:07.070" v="1"/>
          <ac:inkMkLst>
            <pc:docMk/>
            <pc:sldMk cId="0" sldId="257"/>
            <ac:inkMk id="2" creationId="{A4E2C8F8-8DE9-4D68-B5CB-C5223E125C9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5034F-DCDA-4D10-90E6-B2BC174EE6A7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CA7F-A165-4CAA-ACB2-DA9A61A11C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D30007-1B3E-4AB3-B132-CD5DCFD26825}" type="slidenum">
              <a:rPr lang="he-IL" smtClean="0"/>
              <a:pPr/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38E78E-30E4-4FDC-9E43-3BE63E42E89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93C938-BE29-41D7-B6BC-AFA2BD260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Prof. </a:t>
            </a:r>
            <a:r>
              <a:rPr lang="en-US" dirty="0" err="1"/>
              <a:t>Tasneem</a:t>
            </a:r>
            <a:r>
              <a:rPr lang="en-US" dirty="0"/>
              <a:t> </a:t>
            </a:r>
            <a:r>
              <a:rPr lang="en-US" dirty="0" err="1"/>
              <a:t>Mirza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6. User Interface Mechanism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rmAutofit/>
          </a:bodyPr>
          <a:lstStyle/>
          <a:p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1800" b="1" dirty="0">
                <a:solidFill>
                  <a:srgbClr val="A52439"/>
                </a:solidFill>
                <a:latin typeface="Times New Roman" pitchFamily="18" charset="0"/>
                <a:cs typeface="Times New Roman" pitchFamily="18" charset="0"/>
              </a:rPr>
              <a:t>user interface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b="1" dirty="0">
                <a:solidFill>
                  <a:srgbClr val="A52439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1800" dirty="0">
                <a:solidFill>
                  <a:srgbClr val="67588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controls how you enter data and instructions and how information is displayed on the screen</a:t>
            </a:r>
          </a:p>
          <a:p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There are two types of user interfaces </a:t>
            </a:r>
          </a:p>
          <a:p>
            <a:pPr marL="877367" lvl="1" indent="-464337">
              <a:buFont typeface="Times New Roman" pitchFamily="18" charset="0"/>
              <a:buAutoNum type="arabicPeriod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Command Line Interface</a:t>
            </a:r>
          </a:p>
          <a:p>
            <a:pPr marL="877367" lvl="1" indent="-464337">
              <a:buFont typeface="Times New Roman" pitchFamily="18" charset="0"/>
              <a:buAutoNum type="arabicPeriod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Graphical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1. Command-line interface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rmAutofit/>
          </a:bodyPr>
          <a:lstStyle/>
          <a:p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In a command-line interface, a user types commands represented by short keywords or abbreviations or presses special keys on the keyboard to enter data and instructions</a:t>
            </a:r>
          </a:p>
          <a:p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6400915" cy="432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2. Graphical User Interface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With a graphical user interface (GUI), you interact with menus and visual images</a:t>
            </a:r>
          </a:p>
          <a:p>
            <a:endParaRPr lang="en-US" alt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352" y="2887738"/>
            <a:ext cx="7137342" cy="33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Kernel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/>
          <a:lstStyle/>
          <a:p>
            <a:pPr marL="320675" algn="just">
              <a:spcBef>
                <a:spcPts val="91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is a software code that reside in central core of OS. It has complete control over system.</a:t>
            </a:r>
          </a:p>
          <a:p>
            <a:pPr marL="320675" algn="just">
              <a:spcBef>
                <a:spcPts val="920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When operation system boots, kernel is first part of OS to load in main memory. </a:t>
            </a:r>
          </a:p>
          <a:p>
            <a:pPr marL="320675" algn="just">
              <a:spcBef>
                <a:spcPts val="920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remains in main memory for entire duration of computer session. The kernel code is usually loaded in to protected area of memory.</a:t>
            </a:r>
          </a:p>
          <a:p>
            <a:pPr marL="320675" algn="just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performs it’s task like executing processes and handling interrupts in kernel space. </a:t>
            </a:r>
          </a:p>
          <a:p>
            <a:pPr marL="320675" algn="just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User performs it’s task  in user area of memory.</a:t>
            </a:r>
          </a:p>
          <a:p>
            <a:pPr marL="320675" algn="just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 This memory separation is made in order to prevent user data and kernel data from interfering with each other.</a:t>
            </a:r>
          </a:p>
          <a:p>
            <a:pPr marL="320675" lvl="1" indent="-309131" algn="just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does not interact directly with user, but it interacts using SHELL and other programs and hardware.</a:t>
            </a:r>
          </a:p>
          <a:p>
            <a:pPr marL="320675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"/>
              <a:tabLst>
                <a:tab pos="320675" algn="l"/>
              </a:tabLst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Kernel cont…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/>
          <a:lstStyle/>
          <a:p>
            <a:pPr marL="320675">
              <a:spcBef>
                <a:spcPts val="899"/>
              </a:spcBef>
              <a:buClr>
                <a:srgbClr val="90C225"/>
              </a:buClr>
              <a:buSzPct val="79000"/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includes:-</a:t>
            </a:r>
          </a:p>
          <a:p>
            <a:pPr marL="423291" lvl="1" indent="0">
              <a:spcBef>
                <a:spcPts val="899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r>
              <a:rPr lang="en-US" altLang="en-US" sz="19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1. Scheduler: </a:t>
            </a: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It allocates the Kernel’s processing time to various processes.</a:t>
            </a:r>
          </a:p>
          <a:p>
            <a:pPr marL="423291" lvl="1" indent="0">
              <a:spcBef>
                <a:spcPts val="899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r>
              <a:rPr lang="en-US" altLang="en-US" sz="19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2. Supervisor: </a:t>
            </a: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It grants permission to use computer system resources to each process.</a:t>
            </a:r>
          </a:p>
          <a:p>
            <a:pPr marL="423291" lvl="1" indent="0">
              <a:spcBef>
                <a:spcPts val="899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r>
              <a:rPr lang="en-US" altLang="en-US" sz="19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3. Interrupt handler </a:t>
            </a: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: It handles all requests from the various  hardware devices which compete for kernel services.</a:t>
            </a:r>
          </a:p>
          <a:p>
            <a:pPr marL="423291" lvl="1" indent="0">
              <a:spcBef>
                <a:spcPts val="920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r>
              <a:rPr lang="en-US" altLang="en-US" sz="19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4. Memory manager </a:t>
            </a: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: allocates space in memory for all users  of kernel service.</a:t>
            </a:r>
          </a:p>
          <a:p>
            <a:pPr marL="320675"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kernel provides services for process management, file management, I/O  management, memory management.</a:t>
            </a:r>
          </a:p>
          <a:p>
            <a:pPr marL="320675">
              <a:buFont typeface="Wingdings" pitchFamily="2" charset="2"/>
              <a:buChar char="Ø"/>
              <a:tabLst>
                <a:tab pos="320675" algn="l"/>
              </a:tabLst>
            </a:pPr>
            <a:r>
              <a:rPr lang="en-US" altLang="en-US" sz="19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System calls are used to  provide these type of services.</a:t>
            </a:r>
          </a:p>
          <a:p>
            <a:pPr marL="423291" lvl="1" indent="0">
              <a:spcBef>
                <a:spcPts val="920"/>
              </a:spcBef>
              <a:buClr>
                <a:srgbClr val="90C225"/>
              </a:buClr>
              <a:buSzPct val="79000"/>
              <a:buNone/>
              <a:tabLst>
                <a:tab pos="320675" algn="l"/>
              </a:tabLst>
            </a:pPr>
            <a:endParaRPr lang="en-US" altLang="en-US" sz="1500" dirty="0">
              <a:latin typeface="Times New Roman" pitchFamily="18" charset="0"/>
              <a:ea typeface="Trebuchet MS" pitchFamily="34" charset="0"/>
              <a:cs typeface="Times New Roman" pitchFamily="18" charset="0"/>
            </a:endParaRPr>
          </a:p>
          <a:p>
            <a:pPr marL="320675">
              <a:tabLst>
                <a:tab pos="320675" algn="l"/>
              </a:tabLst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/>
              <a:t>System Call</a:t>
            </a:r>
            <a:endParaRPr lang="en-IN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System call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the programmatic way in which a computer program/user application requests a service from the kernel of the operating system on which it is executed.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Application program is just a user-process. Due to security reasons , user applications are not given access to privileged resources(the ones controlled by OS).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 they need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do any I/O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or have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some more memory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spawn a 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or wait for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signal/interrupt,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requests operating system to facilitate all these. This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request is made through System Call.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System calls are also called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software-interrupts.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kernel </a:t>
            </a:r>
          </a:p>
          <a:p>
            <a:pPr marL="624078" indent="-51435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kernel (Modular kernel)</a:t>
            </a:r>
          </a:p>
          <a:p>
            <a:pPr marL="624078" indent="-51435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Kernel: </a:t>
            </a:r>
          </a:p>
          <a:p>
            <a:pPr marL="109728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operating system services run along the main kernel thread in a monolithic kernel, which also resides in the same memory area, thereby providing powerful and rich hardware access.</a:t>
            </a:r>
          </a:p>
          <a:p>
            <a:pPr marL="10972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Kernel: </a:t>
            </a:r>
          </a:p>
          <a:p>
            <a:pPr marL="109728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simple abstraction over hardware that use primitives or system calls to implement minimum OS services such as multitasking, memory management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Types of Kernels Monolithic kernel Micro kernel (Modular kernel)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Shell.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is a program that acts as the interface between the user and UNIX system.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an interpreter or translator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 to enter commands for the operation system to execute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27926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396288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  <a:t>What is an Operating System 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46238"/>
            <a:ext cx="8713788" cy="5086350"/>
          </a:xfrm>
        </p:spPr>
        <p:txBody>
          <a:bodyPr/>
          <a:lstStyle/>
          <a:p>
            <a:pPr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An Operating System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acts as an intermediary/interface between a user of a computer and the computer hardware.</a:t>
            </a:r>
          </a:p>
          <a:p>
            <a:pPr algn="just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OS goals: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Control/execute user/application programs.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Make the computer system convenient to use.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Ease the solving of user problems.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Use the computer hardware in an efficient manner.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 eaLnBrk="1" hangingPunct="1"/>
            <a:endParaRPr lang="en-IN" dirty="0"/>
          </a:p>
        </p:txBody>
      </p:sp>
      <p:pic>
        <p:nvPicPr>
          <p:cNvPr id="1026" name="Picture 2" descr="Introduction to Operating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0471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Functions of Operating System</a:t>
            </a:r>
          </a:p>
        </p:txBody>
      </p:sp>
      <p:sp>
        <p:nvSpPr>
          <p:cNvPr id="18435" name="object 3"/>
          <p:cNvSpPr>
            <a:spLocks noChangeArrowheads="1"/>
          </p:cNvSpPr>
          <p:nvPr/>
        </p:nvSpPr>
        <p:spPr bwMode="auto">
          <a:xfrm>
            <a:off x="776399" y="2039561"/>
            <a:ext cx="7721370" cy="46702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1424" y="784679"/>
            <a:ext cx="8289270" cy="533702"/>
          </a:xfrm>
        </p:spPr>
        <p:txBody>
          <a:bodyPr lIns="73884" tIns="36942" rIns="73884" bIns="36942">
            <a:normAutofit fontScale="90000"/>
          </a:bodyPr>
          <a:lstStyle/>
          <a:p>
            <a:r>
              <a:rPr lang="en-US" altLang="en-US"/>
              <a:t>1. Process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rmAutofit/>
          </a:bodyPr>
          <a:lstStyle/>
          <a:p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 a program in execution.</a:t>
            </a:r>
          </a:p>
          <a:p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A process needs certain resources, including CPU time, memory, files, and I/O devices to accomplish its task.</a:t>
            </a:r>
          </a:p>
          <a:p>
            <a:pPr algn="just">
              <a:spcBef>
                <a:spcPts val="899"/>
              </a:spcBef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Simultaneous execution leads to multiple processes. Hence creation, execution and termination of a process  are the most basic functionality of an OS</a:t>
            </a:r>
          </a:p>
          <a:p>
            <a:pPr algn="just">
              <a:spcBef>
                <a:spcPts val="899"/>
              </a:spcBef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If processes are </a:t>
            </a:r>
            <a:r>
              <a:rPr lang="en-US" altLang="en-US" sz="18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dependent</a:t>
            </a: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, than they may try to share same resources. thus task of </a:t>
            </a:r>
            <a:r>
              <a:rPr lang="en-US" altLang="en-US" sz="18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process synchronization  </a:t>
            </a: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comes to the picture.</a:t>
            </a:r>
          </a:p>
          <a:p>
            <a:pPr algn="just">
              <a:spcBef>
                <a:spcPts val="899"/>
              </a:spcBef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If processes are </a:t>
            </a:r>
            <a:r>
              <a:rPr lang="en-US" altLang="en-US" sz="1800" dirty="0">
                <a:solidFill>
                  <a:srgbClr val="00B0F0"/>
                </a:solidFill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independent</a:t>
            </a: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, than a due care needs to be taken to avoid their overlapping in memory area.</a:t>
            </a:r>
          </a:p>
          <a:p>
            <a:pPr algn="just">
              <a:spcBef>
                <a:spcPts val="899"/>
              </a:spcBef>
            </a:pPr>
            <a:r>
              <a:rPr lang="en-US" altLang="en-US" sz="1800" dirty="0"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Based on priority, it is important to allow more  important processes to execute first than others.</a:t>
            </a:r>
          </a:p>
          <a:p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11747" lvl="1" indent="0">
              <a:buNone/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0376" y="152400"/>
            <a:ext cx="8288118" cy="914400"/>
          </a:xfrm>
        </p:spPr>
        <p:txBody>
          <a:bodyPr lIns="73884" tIns="36942" rIns="73884" bIns="36942">
            <a:normAutofit fontScale="90000"/>
          </a:bodyPr>
          <a:lstStyle/>
          <a:p>
            <a:br>
              <a:rPr lang="en-US" altLang="en-US" dirty="0">
                <a:latin typeface="Trebuchet MS" pitchFamily="34" charset="0"/>
                <a:ea typeface="Trebuchet MS" pitchFamily="34" charset="0"/>
                <a:cs typeface="Trebuchet MS" pitchFamily="34" charset="0"/>
              </a:rPr>
            </a:br>
            <a:r>
              <a:rPr lang="en-US" altLang="en-US" dirty="0"/>
              <a:t>2. Memory management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Autofit/>
          </a:bodyPr>
          <a:lstStyle/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Memory is a large array of words or bytes, each with its own address.</a:t>
            </a: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Main memory is a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volatile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storage device.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 the computer made turn off everything stored in RAM will be erased automatically.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addition to the physical RAM installed in your computer, most modern operating systems allow your computer to use a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virtual memory system. Virtual memory allows your computer to use part of a permanent storage device (such as a hard disk) as extra memory.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operating system is responsible for the following activities in connections with memory management: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Keep track of which parts of memory are currently being used and by whom.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Decide which processes to load when memory space becomes available.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Allocate and de-allocate memory space as needed.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>
            <a:normAutofit fontScale="90000"/>
          </a:bodyPr>
          <a:lstStyle/>
          <a:p>
            <a:br>
              <a:rPr lang="en-US" altLang="en-US" b="1"/>
            </a:br>
            <a:r>
              <a:rPr lang="en-US" altLang="en-US"/>
              <a:t>3. File Management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 lIns="73884" tIns="36942" rIns="73884" bIns="36942">
            <a:noAutofit/>
          </a:bodyPr>
          <a:lstStyle/>
          <a:p>
            <a:pPr algn="just"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file is a collection of related information defined by its creator. </a:t>
            </a:r>
          </a:p>
          <a:p>
            <a:pPr algn="just">
              <a:defRPr/>
            </a:pPr>
            <a:r>
              <a:rPr lang="en-IN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 systems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provide the conventions for the encoding, storage and management of data on a storage device such as a hard disk.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 operating system is responsible for the following activities in connections with file management: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File creation and deletion.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Directory creation and deletion.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Support of primitives for manipulating files and directories.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Mapping files onto secondary storage.</a:t>
            </a:r>
          </a:p>
          <a:p>
            <a:pPr marL="411747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✦ File backup on stable (nonvolatile) storage media.</a:t>
            </a:r>
          </a:p>
          <a:p>
            <a:pPr>
              <a:defRPr/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 sz="2900" dirty="0"/>
              <a:t>4. Device Management or I/O Management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Autofit/>
          </a:bodyPr>
          <a:lstStyle/>
          <a:p>
            <a:pPr algn="just"/>
            <a:r>
              <a:rPr lang="en-IN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Device controllers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are components on the motherboard (or on expansion cards) that act as an interface between the CPU and the actual device.</a:t>
            </a:r>
          </a:p>
          <a:p>
            <a:pPr algn="just"/>
            <a:r>
              <a:rPr lang="en-IN" sz="1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Device drivers,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which are the operating system software components that interact with the devices controllers.</a:t>
            </a:r>
          </a:p>
          <a:p>
            <a:pPr algn="just"/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OS performs the following activities for device management.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Keeps tracks of all devices connected to system.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Designates a program responsible for every device known as  Input/output controller.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Decides which process gets access to a certain device and for how long.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Allocates devices in an effective and efficient way.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Deallocates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devices when they are no longer required.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lIns="73884" tIns="36942" rIns="73884" bIns="36942"/>
          <a:lstStyle/>
          <a:p>
            <a:r>
              <a:rPr lang="en-US" altLang="en-US"/>
              <a:t>5. Security &amp; Protection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lIns="73884" tIns="36942" rIns="73884" bIns="36942">
            <a:normAutofit/>
          </a:bodyPr>
          <a:lstStyle/>
          <a:p>
            <a:pPr algn="just"/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 operating system uses password protection to protect user data and similar other techniques.</a:t>
            </a:r>
          </a:p>
          <a:p>
            <a:pPr algn="just"/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It also prevents unauthorized access to programs and user data by assigning access right permission to files and  directories.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owners of information stored in a multiuser or networked computer system may want to control use of that information, concurrent processes should not interfere with each other.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D6E3DAFFA634399F43219E6E13476" ma:contentTypeVersion="9" ma:contentTypeDescription="Create a new document." ma:contentTypeScope="" ma:versionID="78433ffde66824b7122b59f62b904365">
  <xsd:schema xmlns:xsd="http://www.w3.org/2001/XMLSchema" xmlns:xs="http://www.w3.org/2001/XMLSchema" xmlns:p="http://schemas.microsoft.com/office/2006/metadata/properties" xmlns:ns2="5fb7722c-9859-4d2f-b323-ff4ef04582c5" xmlns:ns3="6e7a5210-3617-43c3-9dd2-779176d406c1" targetNamespace="http://schemas.microsoft.com/office/2006/metadata/properties" ma:root="true" ma:fieldsID="174fc5b404d9db27524df883483b1615" ns2:_="" ns3:_="">
    <xsd:import namespace="5fb7722c-9859-4d2f-b323-ff4ef04582c5"/>
    <xsd:import namespace="6e7a5210-3617-43c3-9dd2-779176d406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7722c-9859-4d2f-b323-ff4ef0458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a5210-3617-43c3-9dd2-779176d406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ED6147-A09A-40F5-96AD-695F2553E8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58D0BA-00F9-4EC8-A4A6-5EDCBF2B2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b7722c-9859-4d2f-b323-ff4ef04582c5"/>
    <ds:schemaRef ds:uri="6e7a5210-3617-43c3-9dd2-779176d40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1514C6-44F0-498D-AD40-57B9BC67ECF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</TotalTime>
  <Words>1144</Words>
  <Application>Microsoft Office PowerPoint</Application>
  <PresentationFormat>On-screen Show (4:3)</PresentationFormat>
  <Paragraphs>94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Introduction</vt:lpstr>
      <vt:lpstr>What is an Operating System ?</vt:lpstr>
      <vt:lpstr>PowerPoint Presentation</vt:lpstr>
      <vt:lpstr>Functions of Operating System</vt:lpstr>
      <vt:lpstr>1. Process Management</vt:lpstr>
      <vt:lpstr> 2. Memory management</vt:lpstr>
      <vt:lpstr> 3. File Management</vt:lpstr>
      <vt:lpstr>4. Device Management or I/O Management</vt:lpstr>
      <vt:lpstr>5. Security &amp; Protection</vt:lpstr>
      <vt:lpstr>6. User Interface Mechanism</vt:lpstr>
      <vt:lpstr>1. Command-line interface</vt:lpstr>
      <vt:lpstr>2. Graphical User Interface</vt:lpstr>
      <vt:lpstr>Kernel</vt:lpstr>
      <vt:lpstr>Kernel cont…</vt:lpstr>
      <vt:lpstr>System Call</vt:lpstr>
      <vt:lpstr>Types of Kernels Monolithic kernel Micro kernel (Modular kernel)</vt:lpstr>
      <vt:lpstr>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TASNEEM</dc:creator>
  <cp:lastModifiedBy>TASNEEM</cp:lastModifiedBy>
  <cp:revision>10</cp:revision>
  <dcterms:created xsi:type="dcterms:W3CDTF">2022-01-10T07:40:17Z</dcterms:created>
  <dcterms:modified xsi:type="dcterms:W3CDTF">2022-01-20T11:51:15Z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0x010100678D6E3DAFFA634399F43219E6E13476</vt:lpwstr>
  </property>
</Properties>
</file>