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4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66a2fa4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4666a2fa4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666a2fa4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666a2fa4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666a2fa4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4666a2fa4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666a2fa4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4666a2fa4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666a2fa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4666a2fa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666a2fa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4666a2fa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666a2fa4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4666a2fa4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666a2fa4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4666a2fa4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666a2fa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4666a2fa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666a2fa4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4666a2fa4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666a2fa4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4666a2fa4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666a2fa4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4666a2fa4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1pPr>
            <a:lvl2pPr marL="914400" lvl="1" indent="-3365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2pPr>
            <a:lvl3pPr marL="1371600" lvl="2" indent="-3365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3pPr>
            <a:lvl4pPr marL="1828800" lvl="3" indent="-3365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4pPr>
            <a:lvl5pPr marL="2286000" lvl="4" indent="-3365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5pPr>
            <a:lvl6pPr marL="2743200" lvl="5" indent="-3365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/>
            </a:lvl6pPr>
            <a:lvl7pPr marL="3200400" lvl="6" indent="-3365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/>
            </a:lvl7pPr>
            <a:lvl8pPr marL="3657600" lvl="7" indent="-3365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/>
            </a:lvl8pPr>
            <a:lvl9pPr marL="4114800" lvl="8" indent="-3365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HTML Audio and Video &amp; Drag and Drop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857250" y="225661"/>
            <a:ext cx="35505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" sz="2400" cap="none" dirty="0">
                <a:solidFill>
                  <a:schemeClr val="accent1"/>
                </a:solidFill>
              </a:rPr>
              <a:t>HTML Drag and Drop</a:t>
            </a:r>
            <a:endParaRPr sz="2400" cap="none">
              <a:solidFill>
                <a:schemeClr val="accent1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588038"/>
            <a:ext cx="9144000" cy="437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Make an Element Draggable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To make an element draggable, set the draggable attribute to true: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	&lt;img draggable="true</a:t>
            </a:r>
            <a:r>
              <a:rPr lang="en" sz="20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"&gt;</a:t>
            </a:r>
            <a:endParaRPr sz="2000" b="0" i="0" u="none" strike="noStrike" cap="none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What to Drag - ondragstart and setData()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lvl="5" indent="-120650">
              <a:buClr>
                <a:schemeClr val="lt1"/>
              </a:buClr>
              <a:buSzPts val="9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1) Specify 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what should happen when the element is </a:t>
            </a:r>
            <a:r>
              <a:rPr lang="en" sz="20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dragged.</a:t>
            </a:r>
            <a:endParaRPr lang="en" sz="3200" b="0" i="0" u="none" strike="noStrike" cap="none" dirty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127000" lvl="5" indent="-120650">
              <a:buClr>
                <a:schemeClr val="lt1"/>
              </a:buClr>
              <a:buSzPts val="9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2) ondragstart 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attribute calls a function, drag(event), that specifies what data to be </a:t>
            </a:r>
            <a:r>
              <a:rPr lang="en" sz="20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dragged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.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</a:pPr>
            <a:r>
              <a:rPr lang="en" sz="2000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3) </a:t>
            </a:r>
            <a:r>
              <a:rPr lang="en" sz="20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dataTransfer.setData() method sets the data type and the value of the dragged </a:t>
            </a:r>
            <a:r>
              <a:rPr lang="en" sz="20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  data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: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	function drag(ev) {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		ev.dataTransfer.setData("text", ev.target.id);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		}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In this case, the data type is "text" and the value is the id of the draggable element ("drag1").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915866" y="0"/>
            <a:ext cx="35505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" sz="2400" cap="none" dirty="0">
                <a:solidFill>
                  <a:schemeClr val="accent1"/>
                </a:solidFill>
              </a:rPr>
              <a:t>HTML Drag and Drop</a:t>
            </a:r>
            <a:endParaRPr sz="2400" cap="none">
              <a:solidFill>
                <a:schemeClr val="accent1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691661" y="410308"/>
            <a:ext cx="8248886" cy="480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Where 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to Drop - ondragover</a:t>
            </a:r>
            <a:endParaRPr sz="2000" b="0" i="0" u="none" strike="noStrike" cap="none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</a:pP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ondragover event specifies where the dragged data can be dropped</a:t>
            </a: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.</a:t>
            </a: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900"/>
            </a:pPr>
            <a:endParaRPr sz="3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</a:pP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By default, data/elements cannot be dropped in other elements</a:t>
            </a: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.</a:t>
            </a: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</a:pP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</a:t>
            </a:r>
            <a:endParaRPr sz="3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</a:pP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To allow a drop, we must prevent the default handling of the element</a:t>
            </a: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.</a:t>
            </a: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</a:pPr>
            <a:endParaRPr sz="3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</a:pP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This is done by calling the event.preventDefault() method for the </a:t>
            </a: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ondragover event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:</a:t>
            </a:r>
            <a:endParaRPr sz="3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	event.preventDefault()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857250" y="225661"/>
            <a:ext cx="35505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" sz="2400" cap="none" dirty="0">
                <a:solidFill>
                  <a:schemeClr val="accent1"/>
                </a:solidFill>
              </a:rPr>
              <a:t>HTML Drag and Drop</a:t>
            </a:r>
            <a:endParaRPr sz="2400" cap="none">
              <a:solidFill>
                <a:schemeClr val="accent1"/>
              </a:solidFill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0" y="756760"/>
            <a:ext cx="8311662" cy="403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b="0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Do </a:t>
            </a: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the Drop - ondrop</a:t>
            </a:r>
            <a:endParaRPr b="0" i="0" u="none" strike="noStrike" cap="none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When the dragged data is dropped, a drop event </a:t>
            </a:r>
            <a:r>
              <a:rPr lang="en" b="0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occurs.</a:t>
            </a:r>
            <a:r>
              <a:rPr lang="en" sz="20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0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b="0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next example, </a:t>
            </a: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the ondrop attribute calls a function, drop(event):</a:t>
            </a:r>
            <a:endParaRPr sz="2000">
              <a:solidFill>
                <a:schemeClr val="tx1"/>
              </a:solidFill>
            </a:endParaRPr>
          </a:p>
          <a:p>
            <a:pPr marL="127000" marR="0" lvl="0" indent="-63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b="0" i="0" u="none" strike="noStrike" cap="none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function drop(ev</a:t>
            </a:r>
            <a:r>
              <a:rPr lang="en" b="0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200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 ev.preventDefault();</a:t>
            </a:r>
            <a:endParaRPr sz="200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 var data = ev.dataTransfer.getData("text");</a:t>
            </a:r>
            <a:endParaRPr sz="200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 ev.target.appendChild(document.getElementById(data));</a:t>
            </a:r>
            <a:endParaRPr sz="200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845527" y="0"/>
            <a:ext cx="3550500" cy="2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" sz="2400" cap="none" dirty="0">
                <a:solidFill>
                  <a:schemeClr val="accent1"/>
                </a:solidFill>
              </a:rPr>
              <a:t>HTML Drag and Drop</a:t>
            </a:r>
            <a:endParaRPr sz="2400" cap="none">
              <a:solidFill>
                <a:schemeClr val="accent1"/>
              </a:solidFill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226965" y="281354"/>
            <a:ext cx="8917035" cy="4671995"/>
          </a:xfrm>
          <a:prstGeom prst="rect">
            <a:avLst/>
          </a:prstGeom>
          <a:solidFill>
            <a:srgbClr val="B0BFC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CD"/>
              </a:buClr>
              <a:buSzPts val="1000"/>
              <a:buNone/>
            </a:pP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!DOCTYPE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HTML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&gt;</a:t>
            </a:r>
            <a:r>
              <a:rPr lang="en" sz="1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1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html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&gt;</a:t>
            </a:r>
            <a:r>
              <a:rPr lang="en" sz="1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1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head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&gt;</a:t>
            </a:r>
            <a:r>
              <a:rPr lang="en" sz="1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1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script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&gt;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/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function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allowDrop(ev)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{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 ev.preventDefault();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}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/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function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drag(ev)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{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ev.dataTransfer.setData(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"text"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, ev.target.id);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}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/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function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drop(ev)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{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ev.preventDefault();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 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var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data = ev.dataTransfer.getData(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"text"</a:t>
            </a: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);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 ev.target.appendChild(document.getElementById(data));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}</a:t>
            </a:r>
            <a:br>
              <a:rPr lang="en" sz="1100" b="1" i="0" dirty="0" smtClean="0">
                <a:solidFill>
                  <a:srgbClr val="00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/script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&gt;</a:t>
            </a:r>
            <a:r>
              <a:rPr lang="en" sz="1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1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/head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&gt;</a:t>
            </a:r>
            <a:r>
              <a:rPr lang="en" sz="1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1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body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&gt;</a:t>
            </a:r>
            <a:r>
              <a:rPr lang="en" sz="1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1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div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id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="div1"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ondrop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="drop(event)"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ondragover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="allowDrop(event)"&gt;&lt;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/div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&gt;</a:t>
            </a:r>
            <a:r>
              <a:rPr lang="en" sz="1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1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img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id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="drag1"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src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="img_logo.gif"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draggable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="true"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ondragstart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="drag(event)"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width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="336"</a:t>
            </a:r>
            <a:r>
              <a:rPr lang="en" sz="1100" b="1" i="0" dirty="0" smtClean="0">
                <a:solidFill>
                  <a:srgbClr val="FF0000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 height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="69"&gt;</a:t>
            </a:r>
            <a:r>
              <a:rPr lang="en" sz="1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1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&lt;</a:t>
            </a:r>
            <a:r>
              <a:rPr lang="en" sz="1100" b="1" i="0" dirty="0" smtClean="0">
                <a:solidFill>
                  <a:srgbClr val="A52A2A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/body</a:t>
            </a:r>
            <a:r>
              <a:rPr lang="en" sz="1100" b="1" i="0" dirty="0" smtClean="0">
                <a:solidFill>
                  <a:srgbClr val="0000CD"/>
                </a:solidFill>
                <a:latin typeface="Times New Roman" pitchFamily="18" charset="0"/>
                <a:ea typeface="Consolas"/>
                <a:cs typeface="Times New Roman" pitchFamily="18" charset="0"/>
                <a:sym typeface="Consolas"/>
              </a:rPr>
              <a:t>&gt;</a:t>
            </a:r>
            <a:endParaRPr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Google Shape;155;p28"/>
          <p:cNvSpPr txBox="1"/>
          <p:nvPr/>
        </p:nvSpPr>
        <p:spPr>
          <a:xfrm>
            <a:off x="3833446" y="281354"/>
            <a:ext cx="5001593" cy="342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Explanation of Code:</a:t>
            </a:r>
            <a:endParaRPr sz="1600" b="1" smtClean="0">
              <a:solidFill>
                <a:schemeClr val="tx1"/>
              </a:solidFill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Call preventDefault() to prevent the browser default handling of the data (default is open as link on drop)</a:t>
            </a:r>
            <a:endParaRPr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Get </a:t>
            </a:r>
            <a:r>
              <a:rPr lang="en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dragged data with the dataTransfer.getData() method. </a:t>
            </a:r>
            <a:endParaRPr lang="en" b="0" i="0" u="none" strike="noStrike" cap="none" dirty="0" smtClean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This </a:t>
            </a:r>
            <a:r>
              <a:rPr lang="en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method will return any data that was set to the same type in the setData() method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dragged data is the id of the dragged element ("drag1")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Append the dragged element into the drop element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00758" y="0"/>
            <a:ext cx="3550500" cy="33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" sz="2400" cap="none" dirty="0">
                <a:solidFill>
                  <a:schemeClr val="accent1"/>
                </a:solidFill>
              </a:rPr>
              <a:t>HTML Audio</a:t>
            </a:r>
            <a:endParaRPr sz="2400" cap="none">
              <a:solidFill>
                <a:schemeClr val="accent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0" y="384186"/>
            <a:ext cx="4947138" cy="4759313"/>
          </a:xfrm>
          <a:prstGeom prst="rect">
            <a:avLst/>
          </a:prstGeom>
          <a:solidFill>
            <a:srgbClr val="B0BFC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html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 lang = 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"en-US"&gt;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Images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1400" b="1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audio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controls autoplay muted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src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="horse.ogg"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="audio/ogg"&gt;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src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="horse.mp3"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="audio/mpeg"&gt;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Your browser does not support the audio element.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/audio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49997" t="24465" r="4250" b="4723"/>
          <a:stretch/>
        </p:blipFill>
        <p:spPr>
          <a:xfrm>
            <a:off x="5358982" y="662695"/>
            <a:ext cx="3550556" cy="364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177312" y="0"/>
            <a:ext cx="3550500" cy="41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" sz="2400" cap="none" dirty="0">
                <a:solidFill>
                  <a:schemeClr val="accent1"/>
                </a:solidFill>
              </a:rPr>
              <a:t>HTML Audio</a:t>
            </a:r>
            <a:endParaRPr sz="2400" cap="none">
              <a:solidFill>
                <a:schemeClr val="accent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68350" y="372464"/>
            <a:ext cx="4813958" cy="4771036"/>
          </a:xfrm>
          <a:prstGeom prst="rect">
            <a:avLst/>
          </a:prstGeom>
          <a:solidFill>
            <a:srgbClr val="B0BFC7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2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html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 lang = 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"en-US"&gt;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Images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audio</a:t>
            </a:r>
            <a:r>
              <a:rPr lang="en" sz="12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controls autoplay muted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2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src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="horse.ogg"</a:t>
            </a:r>
            <a:r>
              <a:rPr lang="en" sz="12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="audio/ogg"&gt;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2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src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="horse.mp3"</a:t>
            </a:r>
            <a:r>
              <a:rPr lang="en" sz="1200" b="0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="audio/mpeg"&gt;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Your browser does not support the audio element.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/audio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CD"/>
              </a:buClr>
              <a:buSzPts val="1100"/>
              <a:buNone/>
            </a:pP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 b="0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n" sz="12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</p:txBody>
      </p:sp>
      <p:sp>
        <p:nvSpPr>
          <p:cNvPr id="82" name="Google Shape;82;p17"/>
          <p:cNvSpPr txBox="1"/>
          <p:nvPr/>
        </p:nvSpPr>
        <p:spPr>
          <a:xfrm>
            <a:off x="5075700" y="604360"/>
            <a:ext cx="4068300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HTML Audio - Media Types</a:t>
            </a:r>
            <a:endParaRPr sz="2800">
              <a:solidFill>
                <a:schemeClr val="tx1"/>
              </a:solidFill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File Format	Media Type</a:t>
            </a:r>
            <a:endParaRPr sz="2800">
              <a:solidFill>
                <a:schemeClr val="tx1"/>
              </a:solidFill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MP3		audio/mpeg</a:t>
            </a:r>
            <a:endParaRPr sz="2800">
              <a:solidFill>
                <a:schemeClr val="tx1"/>
              </a:solidFill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OGG		audio/ogg</a:t>
            </a:r>
            <a:endParaRPr sz="1800" b="0" i="0" u="none" strike="noStrike" cap="none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WAV		audio/wav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969477" cy="43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" sz="2400" cap="none" dirty="0">
                <a:solidFill>
                  <a:schemeClr val="accent1"/>
                </a:solidFill>
              </a:rPr>
              <a:t>HTML Video</a:t>
            </a:r>
            <a:endParaRPr sz="2400" cap="none">
              <a:solidFill>
                <a:schemeClr val="accent1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87569" y="269630"/>
            <a:ext cx="8956431" cy="514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2000"/>
              <a:buFont typeface="Arial" pitchFamily="34" charset="0"/>
              <a:buChar char="•"/>
            </a:pP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HTML &lt;video&gt; element is used to show a video on a web page</a:t>
            </a: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.</a:t>
            </a: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2000"/>
              <a:buFont typeface="Arial" pitchFamily="34" charset="0"/>
              <a:buChar char="•"/>
            </a:pP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controls attribute adds video controls, like play, pause, and volume</a:t>
            </a: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.</a:t>
            </a: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2000"/>
              <a:buFont typeface="Arial" pitchFamily="34" charset="0"/>
              <a:buChar char="•"/>
            </a:pP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It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is a good idea to always include width and height attributes. </a:t>
            </a:r>
            <a:endParaRPr lang="en" sz="2400" b="0" i="0" u="none" strike="noStrike" cap="none" dirty="0" smtClean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2000"/>
              <a:buFont typeface="Arial" pitchFamily="34" charset="0"/>
              <a:buChar char="•"/>
            </a:pP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If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height and width are not set, the page might flicker while the video loads</a:t>
            </a: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.</a:t>
            </a: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2000"/>
              <a:buFont typeface="Arial" pitchFamily="34" charset="0"/>
              <a:buChar char="•"/>
            </a:pPr>
            <a:r>
              <a:rPr lang="en" sz="2400" b="0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</a:t>
            </a: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&lt;source&gt; element allows you to specify alternative video files which the browser may choose from. </a:t>
            </a:r>
            <a:endParaRPr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2000"/>
              <a:buFont typeface="Arial" pitchFamily="34" charset="0"/>
              <a:buChar char="•"/>
            </a:pP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browser will use the first recognized format.</a:t>
            </a:r>
            <a:endParaRPr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2000"/>
              <a:buFont typeface="Arial" pitchFamily="34" charset="0"/>
              <a:buChar char="•"/>
            </a:pP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text between the &lt;video&gt; and &lt;/video&gt; tags will only be displayed in browsers that do not support the &lt;video&gt; element.</a:t>
            </a:r>
            <a:endParaRPr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2000"/>
              <a:buFont typeface="Arial" pitchFamily="34" charset="0"/>
              <a:buChar char="•"/>
            </a:pPr>
            <a:r>
              <a:rPr lang="en" sz="24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Add muted after autoplay to let your video start playing automatically (but muted)</a:t>
            </a:r>
            <a:endParaRPr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635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2000"/>
              <a:buFont typeface="Arial" pitchFamily="34" charset="0"/>
              <a:buChar char="•"/>
            </a:pPr>
            <a:endParaRPr sz="1800" b="0" i="0" u="none" strike="noStrike" cap="none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29004" y="0"/>
            <a:ext cx="3550500" cy="32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" sz="2400" cap="none" dirty="0">
                <a:solidFill>
                  <a:schemeClr val="accent1"/>
                </a:solidFill>
              </a:rPr>
              <a:t>HTML Video</a:t>
            </a:r>
            <a:endParaRPr sz="2400" cap="none">
              <a:solidFill>
                <a:schemeClr val="accent1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68350" y="266956"/>
            <a:ext cx="4645200" cy="4876544"/>
          </a:xfrm>
          <a:prstGeom prst="rect">
            <a:avLst/>
          </a:prstGeom>
          <a:solidFill>
            <a:srgbClr val="B0BFC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html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 lang = 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"en-US"&gt;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Images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1400" b="1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video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width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="320"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height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="240"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autoplay muted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src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="movie.mp4"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="video/mp4"&gt;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src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="movie.ogg"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="video/ogg"&gt;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Your browser does not support the video tag.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/video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l="50678" t="24982" r="6215" b="5116"/>
          <a:stretch/>
        </p:blipFill>
        <p:spPr>
          <a:xfrm>
            <a:off x="5202312" y="198381"/>
            <a:ext cx="3777565" cy="3595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57250" y="0"/>
            <a:ext cx="3550500" cy="33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" sz="2400" cap="none" dirty="0">
                <a:solidFill>
                  <a:schemeClr val="accent1"/>
                </a:solidFill>
              </a:rPr>
              <a:t>HTML Video</a:t>
            </a:r>
            <a:endParaRPr sz="2400" cap="none">
              <a:solidFill>
                <a:schemeClr val="accent1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215241" y="281354"/>
            <a:ext cx="4509159" cy="4765779"/>
          </a:xfrm>
          <a:prstGeom prst="rect">
            <a:avLst/>
          </a:prstGeom>
          <a:solidFill>
            <a:srgbClr val="B0BFC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html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 lang = 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"en-US"&gt;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Images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1400" b="1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video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width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="320"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height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="240"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autoplay muted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src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="movie.mp4"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="video/mp4"&gt;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src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="movie.ogg"</a:t>
            </a:r>
            <a:r>
              <a:rPr lang="en" sz="1400" b="1" i="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type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="video/ogg"&gt;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Your browser does not support the video tag.</a:t>
            </a:r>
            <a:r>
              <a:rPr lang="en" sz="1400" b="1" dirty="0"/>
              <a:t/>
            </a:r>
            <a:br>
              <a:rPr lang="en" sz="1400" b="1" dirty="0"/>
            </a:b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/video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CD"/>
              </a:buClr>
              <a:buSzPts val="1100"/>
              <a:buNone/>
            </a:pP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b="1" i="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n" sz="1400" b="1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/>
          </a:p>
        </p:txBody>
      </p:sp>
      <p:sp>
        <p:nvSpPr>
          <p:cNvPr id="103" name="Google Shape;103;p20"/>
          <p:cNvSpPr txBox="1"/>
          <p:nvPr/>
        </p:nvSpPr>
        <p:spPr>
          <a:xfrm>
            <a:off x="5075700" y="698144"/>
            <a:ext cx="4068300" cy="314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HTML Video - Media Types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Arial" pitchFamily="34" charset="0"/>
              <a:buChar char="•"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File Format	Media Type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Arial" pitchFamily="34" charset="0"/>
              <a:buChar char="•"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MP4		video/mp4</a:t>
            </a:r>
            <a:endParaRPr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Arial" pitchFamily="34" charset="0"/>
              <a:buChar char="•"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WebM		video/webm</a:t>
            </a:r>
            <a:endParaRPr sz="2000" b="0" i="0" u="none" strike="noStrike" cap="none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127000" marR="0" lvl="0" indent="-120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ts val="900"/>
              <a:buFont typeface="Arial" pitchFamily="34" charset="0"/>
              <a:buChar char="•"/>
            </a:pPr>
            <a:r>
              <a:rPr lang="en" sz="2000" b="0" i="0" u="none" strike="noStrike" cap="none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Ogg		video/ogg</a:t>
            </a:r>
            <a:endParaRPr sz="2000" b="0" i="0" u="none" strike="noStrike" cap="none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56060" y="192426"/>
            <a:ext cx="74295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wentieth Century"/>
              <a:buNone/>
            </a:pPr>
            <a:r>
              <a:rPr lang="en" cap="none">
                <a:solidFill>
                  <a:schemeClr val="accent1"/>
                </a:solidFill>
              </a:rPr>
              <a:t>HTML Video</a:t>
            </a:r>
            <a:endParaRPr cap="none">
              <a:solidFill>
                <a:schemeClr val="accent1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856059" y="885547"/>
            <a:ext cx="8287941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HTML Video - Methods, Properties, and Events</a:t>
            </a:r>
            <a:endParaRPr sz="4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2000"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177800" indent="-171450">
              <a:lnSpc>
                <a:spcPct val="100000"/>
              </a:lnSpc>
              <a:buClrTx/>
              <a:buSzPct val="66000"/>
            </a:pPr>
            <a:r>
              <a:rPr lang="en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HTML DOM defines methods, properties, and events for the &lt;video&gt; element.</a:t>
            </a:r>
            <a:endParaRPr sz="4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1450">
              <a:lnSpc>
                <a:spcPct val="100000"/>
              </a:lnSpc>
              <a:buClrTx/>
              <a:buSzPct val="66000"/>
            </a:pPr>
            <a:r>
              <a:rPr lang="en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This allows you to load, play, and pause videos, as well as setting duration and volume.</a:t>
            </a:r>
            <a:endParaRPr sz="4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7800" indent="-171450">
              <a:lnSpc>
                <a:spcPct val="100000"/>
              </a:lnSpc>
              <a:spcAft>
                <a:spcPts val="1200"/>
              </a:spcAft>
              <a:buClrTx/>
              <a:buSzPct val="66000"/>
            </a:pPr>
            <a:r>
              <a:rPr lang="en" sz="20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There are also DOM events that can notify you when a video begins to play, is paused, etc.</a:t>
            </a:r>
            <a:endParaRPr sz="4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856060" y="192426"/>
            <a:ext cx="74295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wentieth Century"/>
              <a:buNone/>
            </a:pPr>
            <a:r>
              <a:rPr lang="en" cap="none">
                <a:solidFill>
                  <a:schemeClr val="accent1"/>
                </a:solidFill>
              </a:rPr>
              <a:t>HTML Audio/Video Methods</a:t>
            </a:r>
            <a:endParaRPr cap="none">
              <a:solidFill>
                <a:schemeClr val="accent1"/>
              </a:solidFill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856059" y="885547"/>
            <a:ext cx="7385263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Method		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  Description</a:t>
            </a:r>
            <a:endParaRPr sz="4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addTextTrack()	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  Adds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 new text track to the audio/video</a:t>
            </a:r>
            <a:endParaRPr sz="4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canPlayType()	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  Checks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if the browser can play the 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			                    specified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audio/video type</a:t>
            </a:r>
            <a:endParaRPr sz="4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load()		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  Re-loads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audio/video element</a:t>
            </a:r>
            <a:endParaRPr sz="4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play()		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  Starts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playing the audio/video</a:t>
            </a:r>
            <a:endParaRPr sz="4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+mj-lt"/>
              <a:buAutoNum type="arabicPeriod"/>
            </a:pP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pause()	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   Pauses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the currently playing audio/vide</a:t>
            </a:r>
            <a:endParaRPr sz="4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856060" y="192426"/>
            <a:ext cx="74295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wentieth Century"/>
              <a:buNone/>
            </a:pPr>
            <a:r>
              <a:rPr lang="en" cap="none">
                <a:solidFill>
                  <a:schemeClr val="accent1"/>
                </a:solidFill>
              </a:rPr>
              <a:t>HTML Drag and Drop</a:t>
            </a:r>
            <a:endParaRPr cap="none">
              <a:solidFill>
                <a:schemeClr val="accent1"/>
              </a:solidFill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856060" y="885547"/>
            <a:ext cx="7739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Pct val="49000"/>
            </a:pP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 In </a:t>
            </a:r>
            <a:r>
              <a:rPr lang="en" sz="24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HTML, any element can be dragged and dropped.</a:t>
            </a:r>
            <a:endParaRPr sz="5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>
              <a:lnSpc>
                <a:spcPct val="100000"/>
              </a:lnSpc>
              <a:spcAft>
                <a:spcPts val="1200"/>
              </a:spcAft>
              <a:buClrTx/>
              <a:buSzPct val="49000"/>
            </a:pP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Drag </a:t>
            </a:r>
            <a:r>
              <a:rPr lang="en" sz="2400" dirty="0">
                <a:solidFill>
                  <a:schemeClr val="tx1"/>
                </a:solidFill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and drop is a very common feature. It is when you "grab" an object and drag it to a different location</a:t>
            </a:r>
            <a:r>
              <a:rPr lang="en" sz="2400" dirty="0" smtClean="0">
                <a:latin typeface="Times New Roman" pitchFamily="18" charset="0"/>
                <a:ea typeface="Verdana"/>
                <a:cs typeface="Times New Roman" pitchFamily="18" charset="0"/>
                <a:sym typeface="Verdana"/>
              </a:rPr>
              <a:t>.</a:t>
            </a:r>
          </a:p>
          <a:p>
            <a:pPr marL="176213" indent="-176213">
              <a:lnSpc>
                <a:spcPct val="100000"/>
              </a:lnSpc>
              <a:spcAft>
                <a:spcPts val="1200"/>
              </a:spcAft>
              <a:buClrTx/>
              <a:buSzPct val="49000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numbers in the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table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specify the first browser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version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fully supports Drag and Drop.</a:t>
            </a:r>
            <a:endParaRPr lang="en" sz="2400" dirty="0" smtClean="0">
              <a:solidFill>
                <a:schemeClr val="tx1"/>
              </a:solidFill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endParaRPr lang="en" sz="2400" dirty="0" smtClean="0"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endParaRPr sz="5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414" y="3510330"/>
            <a:ext cx="7573109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527</Words>
  <PresentationFormat>On-screen Show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HTML Audio and Video &amp; Drag and Drop</vt:lpstr>
      <vt:lpstr>HTML Audio</vt:lpstr>
      <vt:lpstr>HTML Audio</vt:lpstr>
      <vt:lpstr>HTML Video</vt:lpstr>
      <vt:lpstr>HTML Video</vt:lpstr>
      <vt:lpstr>HTML Video</vt:lpstr>
      <vt:lpstr>HTML Video</vt:lpstr>
      <vt:lpstr>HTML Audio/Video Methods</vt:lpstr>
      <vt:lpstr>HTML Drag and Drop</vt:lpstr>
      <vt:lpstr>HTML Drag and Drop</vt:lpstr>
      <vt:lpstr>HTML Drag and Drop</vt:lpstr>
      <vt:lpstr>HTML Drag and Drop</vt:lpstr>
      <vt:lpstr>HTML Drag and Drop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Audio and Video &amp; Drag and Drop</dc:title>
  <cp:lastModifiedBy>Rupali Sarode</cp:lastModifiedBy>
  <cp:revision>25</cp:revision>
  <dcterms:modified xsi:type="dcterms:W3CDTF">2022-08-22T09:30:26Z</dcterms:modified>
</cp:coreProperties>
</file>