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58" r:id="rId19"/>
    <p:sldId id="266" r:id="rId20"/>
    <p:sldId id="260" r:id="rId21"/>
    <p:sldId id="259" r:id="rId22"/>
    <p:sldId id="261" r:id="rId23"/>
    <p:sldId id="262" r:id="rId24"/>
    <p:sldId id="263" r:id="rId25"/>
    <p:sldId id="264" r:id="rId26"/>
    <p:sldId id="26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C2-4914-BA12-CBA812891BE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C2-4914-BA12-CBA812891BE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C2-4914-BA12-CBA812891B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30249424"/>
        <c:axId val="830249816"/>
      </c:barChart>
      <c:catAx>
        <c:axId val="83024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249816"/>
        <c:crosses val="autoZero"/>
        <c:auto val="1"/>
        <c:lblAlgn val="ctr"/>
        <c:lblOffset val="100"/>
        <c:noMultiLvlLbl val="0"/>
      </c:catAx>
      <c:valAx>
        <c:axId val="830249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24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784C9-C352-4A3A-AB4F-E73B7EFE7116}" type="doc">
      <dgm:prSet loTypeId="urn:microsoft.com/office/officeart/2005/8/layout/rings+Icon" loCatId="relationship" qsTypeId="urn:microsoft.com/office/officeart/2005/8/quickstyle/simple4" qsCatId="simple" csTypeId="urn:microsoft.com/office/officeart/2005/8/colors/accent2_2" csCatId="accent2" phldr="1"/>
      <dgm:spPr/>
    </dgm:pt>
    <dgm:pt modelId="{EC38E271-73CD-4D7B-A66B-861CA7488EC7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0EA99F19-5B2F-4C1C-9650-BC734B55276C}" type="parTrans" cxnId="{6635741C-801F-47A2-A3AF-03D68A077957}">
      <dgm:prSet/>
      <dgm:spPr/>
      <dgm:t>
        <a:bodyPr/>
        <a:lstStyle/>
        <a:p>
          <a:endParaRPr lang="en-US"/>
        </a:p>
      </dgm:t>
    </dgm:pt>
    <dgm:pt modelId="{E4286A04-4462-4767-ADE1-E306C144DD1F}" type="sibTrans" cxnId="{6635741C-801F-47A2-A3AF-03D68A077957}">
      <dgm:prSet/>
      <dgm:spPr/>
      <dgm:t>
        <a:bodyPr/>
        <a:lstStyle/>
        <a:p>
          <a:endParaRPr lang="en-US"/>
        </a:p>
      </dgm:t>
    </dgm:pt>
    <dgm:pt modelId="{56C32169-1400-436F-A8EC-619B9C7E6936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206CD43D-A52D-4932-884E-340EA7F3FF6B}" type="parTrans" cxnId="{DFCD2E9B-B722-40E1-AA2E-87695AFE660E}">
      <dgm:prSet/>
      <dgm:spPr/>
      <dgm:t>
        <a:bodyPr/>
        <a:lstStyle/>
        <a:p>
          <a:endParaRPr lang="en-US"/>
        </a:p>
      </dgm:t>
    </dgm:pt>
    <dgm:pt modelId="{C0CE6C8E-CD32-48F9-8A54-7675A2CF02D0}" type="sibTrans" cxnId="{DFCD2E9B-B722-40E1-AA2E-87695AFE660E}">
      <dgm:prSet/>
      <dgm:spPr/>
      <dgm:t>
        <a:bodyPr/>
        <a:lstStyle/>
        <a:p>
          <a:endParaRPr lang="en-US"/>
        </a:p>
      </dgm:t>
    </dgm:pt>
    <dgm:pt modelId="{459EC89A-47B8-4868-BBE9-9476FBD4735E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3B7A3293-3A0C-4891-99E7-141D50C0301C}" type="parTrans" cxnId="{C70F4E87-7751-4AB2-A73D-197D003AD2F4}">
      <dgm:prSet/>
      <dgm:spPr/>
      <dgm:t>
        <a:bodyPr/>
        <a:lstStyle/>
        <a:p>
          <a:endParaRPr lang="en-US"/>
        </a:p>
      </dgm:t>
    </dgm:pt>
    <dgm:pt modelId="{D3368E72-87E7-49A6-B731-AD2AC3EA2532}" type="sibTrans" cxnId="{C70F4E87-7751-4AB2-A73D-197D003AD2F4}">
      <dgm:prSet/>
      <dgm:spPr/>
      <dgm:t>
        <a:bodyPr/>
        <a:lstStyle/>
        <a:p>
          <a:endParaRPr lang="en-US"/>
        </a:p>
      </dgm:t>
    </dgm:pt>
    <dgm:pt modelId="{6EDA52E5-A2A7-435F-9246-0D388ED0D00A}" type="pres">
      <dgm:prSet presAssocID="{466784C9-C352-4A3A-AB4F-E73B7EFE7116}" presName="Name0" presStyleCnt="0">
        <dgm:presLayoutVars>
          <dgm:chMax val="7"/>
          <dgm:dir/>
          <dgm:resizeHandles val="exact"/>
        </dgm:presLayoutVars>
      </dgm:prSet>
      <dgm:spPr/>
    </dgm:pt>
    <dgm:pt modelId="{073C0186-C529-47F6-9A3F-AC54F3EC1A71}" type="pres">
      <dgm:prSet presAssocID="{466784C9-C352-4A3A-AB4F-E73B7EFE7116}" presName="ellipse1" presStyleLbl="vennNode1" presStyleIdx="0" presStyleCnt="3">
        <dgm:presLayoutVars>
          <dgm:bulletEnabled val="1"/>
        </dgm:presLayoutVars>
      </dgm:prSet>
      <dgm:spPr/>
    </dgm:pt>
    <dgm:pt modelId="{B34614A2-1392-4E77-BDA0-2BEA4D89C2F7}" type="pres">
      <dgm:prSet presAssocID="{466784C9-C352-4A3A-AB4F-E73B7EFE7116}" presName="ellipse2" presStyleLbl="vennNode1" presStyleIdx="1" presStyleCnt="3">
        <dgm:presLayoutVars>
          <dgm:bulletEnabled val="1"/>
        </dgm:presLayoutVars>
      </dgm:prSet>
      <dgm:spPr/>
    </dgm:pt>
    <dgm:pt modelId="{2D81501D-F97C-4215-9373-9F01E07C91FE}" type="pres">
      <dgm:prSet presAssocID="{466784C9-C352-4A3A-AB4F-E73B7EFE7116}" presName="ellipse3" presStyleLbl="vennNode1" presStyleIdx="2" presStyleCnt="3">
        <dgm:presLayoutVars>
          <dgm:bulletEnabled val="1"/>
        </dgm:presLayoutVars>
      </dgm:prSet>
      <dgm:spPr/>
    </dgm:pt>
  </dgm:ptLst>
  <dgm:cxnLst>
    <dgm:cxn modelId="{CDDBB908-DA88-4E73-98AC-B93F027CF084}" type="presOf" srcId="{459EC89A-47B8-4868-BBE9-9476FBD4735E}" destId="{2D81501D-F97C-4215-9373-9F01E07C91FE}" srcOrd="0" destOrd="0" presId="urn:microsoft.com/office/officeart/2005/8/layout/rings+Icon"/>
    <dgm:cxn modelId="{6635741C-801F-47A2-A3AF-03D68A077957}" srcId="{466784C9-C352-4A3A-AB4F-E73B7EFE7116}" destId="{EC38E271-73CD-4D7B-A66B-861CA7488EC7}" srcOrd="0" destOrd="0" parTransId="{0EA99F19-5B2F-4C1C-9650-BC734B55276C}" sibTransId="{E4286A04-4462-4767-ADE1-E306C144DD1F}"/>
    <dgm:cxn modelId="{C70F4E87-7751-4AB2-A73D-197D003AD2F4}" srcId="{466784C9-C352-4A3A-AB4F-E73B7EFE7116}" destId="{459EC89A-47B8-4868-BBE9-9476FBD4735E}" srcOrd="2" destOrd="0" parTransId="{3B7A3293-3A0C-4891-99E7-141D50C0301C}" sibTransId="{D3368E72-87E7-49A6-B731-AD2AC3EA2532}"/>
    <dgm:cxn modelId="{DFCD2E9B-B722-40E1-AA2E-87695AFE660E}" srcId="{466784C9-C352-4A3A-AB4F-E73B7EFE7116}" destId="{56C32169-1400-436F-A8EC-619B9C7E6936}" srcOrd="1" destOrd="0" parTransId="{206CD43D-A52D-4932-884E-340EA7F3FF6B}" sibTransId="{C0CE6C8E-CD32-48F9-8A54-7675A2CF02D0}"/>
    <dgm:cxn modelId="{29AA74D2-84E1-48EC-8E00-BBF044D53BCE}" type="presOf" srcId="{466784C9-C352-4A3A-AB4F-E73B7EFE7116}" destId="{6EDA52E5-A2A7-435F-9246-0D388ED0D00A}" srcOrd="0" destOrd="0" presId="urn:microsoft.com/office/officeart/2005/8/layout/rings+Icon"/>
    <dgm:cxn modelId="{5E608FEA-395A-446E-AE17-CB6CF05A8788}" type="presOf" srcId="{EC38E271-73CD-4D7B-A66B-861CA7488EC7}" destId="{073C0186-C529-47F6-9A3F-AC54F3EC1A71}" srcOrd="0" destOrd="0" presId="urn:microsoft.com/office/officeart/2005/8/layout/rings+Icon"/>
    <dgm:cxn modelId="{F5AC7BFA-D3B8-4821-9948-783EC7196B29}" type="presOf" srcId="{56C32169-1400-436F-A8EC-619B9C7E6936}" destId="{B34614A2-1392-4E77-BDA0-2BEA4D89C2F7}" srcOrd="0" destOrd="0" presId="urn:microsoft.com/office/officeart/2005/8/layout/rings+Icon"/>
    <dgm:cxn modelId="{DBE26B54-7079-4FFC-87E1-3554F7051E35}" type="presParOf" srcId="{6EDA52E5-A2A7-435F-9246-0D388ED0D00A}" destId="{073C0186-C529-47F6-9A3F-AC54F3EC1A71}" srcOrd="0" destOrd="0" presId="urn:microsoft.com/office/officeart/2005/8/layout/rings+Icon"/>
    <dgm:cxn modelId="{D6408F6A-19A4-403D-A1B1-2FB7672E934D}" type="presParOf" srcId="{6EDA52E5-A2A7-435F-9246-0D388ED0D00A}" destId="{B34614A2-1392-4E77-BDA0-2BEA4D89C2F7}" srcOrd="1" destOrd="0" presId="urn:microsoft.com/office/officeart/2005/8/layout/rings+Icon"/>
    <dgm:cxn modelId="{E3EED042-9059-4857-A024-B8C959786EE0}" type="presParOf" srcId="{6EDA52E5-A2A7-435F-9246-0D388ED0D00A}" destId="{2D81501D-F97C-4215-9373-9F01E07C91FE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C0186-C529-47F6-9A3F-AC54F3EC1A71}">
      <dsp:nvSpPr>
        <dsp:cNvPr id="0" name=""/>
        <dsp:cNvSpPr/>
      </dsp:nvSpPr>
      <dsp:spPr>
        <a:xfrm>
          <a:off x="0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Group A</a:t>
          </a:r>
        </a:p>
      </dsp:txBody>
      <dsp:txXfrm>
        <a:off x="330023" y="522676"/>
        <a:ext cx="1593492" cy="1593470"/>
      </dsp:txXfrm>
    </dsp:sp>
    <dsp:sp modelId="{B34614A2-1392-4E77-BDA0-2BEA4D89C2F7}">
      <dsp:nvSpPr>
        <dsp:cNvPr id="0" name=""/>
        <dsp:cNvSpPr/>
      </dsp:nvSpPr>
      <dsp:spPr>
        <a:xfrm>
          <a:off x="1159916" y="1695622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Group B</a:t>
          </a:r>
        </a:p>
      </dsp:txBody>
      <dsp:txXfrm>
        <a:off x="1489939" y="2025640"/>
        <a:ext cx="1593492" cy="1593470"/>
      </dsp:txXfrm>
    </dsp:sp>
    <dsp:sp modelId="{2D81501D-F97C-4215-9373-9F01E07C91FE}">
      <dsp:nvSpPr>
        <dsp:cNvPr id="0" name=""/>
        <dsp:cNvSpPr/>
      </dsp:nvSpPr>
      <dsp:spPr>
        <a:xfrm>
          <a:off x="2318461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Group C</a:t>
          </a:r>
        </a:p>
      </dsp:txBody>
      <dsp:txXfrm>
        <a:off x="2648484" y="522676"/>
        <a:ext cx="1593492" cy="1593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9/24/2021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9/24/2021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9/24/2021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9/24/2021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9/24/2021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9/24/2021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9/24/2021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9/24/2021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9/24/2021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9/24/2021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9/24/2021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9/24/2021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– MySQL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Database Connectivity</a:t>
            </a:r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454" y="194155"/>
            <a:ext cx="10537202" cy="693612"/>
          </a:xfrm>
        </p:spPr>
        <p:txBody>
          <a:bodyPr/>
          <a:lstStyle/>
          <a:p>
            <a:r>
              <a:rPr lang="en-US" dirty="0"/>
              <a:t>Insert data in Table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54" y="737113"/>
            <a:ext cx="10856798" cy="576578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600" dirty="0"/>
              <a:t>After a database and a table have been created, we can start adding data in them.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600" dirty="0"/>
              <a:t>Here are some syntax rules to follow:</a:t>
            </a:r>
          </a:p>
          <a:p>
            <a:pPr marL="662940" lvl="1" indent="-3429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/>
              <a:t>The SQL query must be quoted in PHP</a:t>
            </a:r>
          </a:p>
          <a:p>
            <a:pPr marL="662940" lvl="1" indent="-3429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/>
              <a:t>String values inside the SQL query must be quoted</a:t>
            </a:r>
          </a:p>
          <a:p>
            <a:pPr marL="662940" lvl="1" indent="-3429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/>
              <a:t>Numeric values must not be quoted</a:t>
            </a:r>
          </a:p>
          <a:p>
            <a:pPr marL="662940" lvl="1" indent="-3429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/>
              <a:t>The word NULL must not be quoted</a:t>
            </a:r>
          </a:p>
          <a:p>
            <a:pPr marL="4572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4572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 dirty="0"/>
              <a:t>The INSERT INTO statement is used to add new records to a MySQL table:</a:t>
            </a:r>
          </a:p>
          <a:p>
            <a:pPr marL="4572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 dirty="0"/>
              <a:t>	INSERT INTO </a:t>
            </a:r>
            <a:r>
              <a:rPr lang="en-US" sz="1600" dirty="0" err="1"/>
              <a:t>table_name</a:t>
            </a:r>
            <a:r>
              <a:rPr lang="en-US" sz="1600" dirty="0"/>
              <a:t> (column1, column2, column3,...)</a:t>
            </a:r>
          </a:p>
          <a:p>
            <a:pPr marL="4572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 dirty="0"/>
              <a:t>	VALUES (value1, value2, value3,...)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400" dirty="0"/>
              <a:t>If a column is AUTO_INCREMENT (like the "id" column) or TIMESTAMP with default update of </a:t>
            </a:r>
            <a:r>
              <a:rPr lang="en-US" sz="1400" dirty="0" err="1"/>
              <a:t>current_timesamp</a:t>
            </a:r>
            <a:r>
              <a:rPr lang="en-US" sz="1400" dirty="0"/>
              <a:t> (like the "</a:t>
            </a:r>
            <a:r>
              <a:rPr lang="en-US" sz="1400" dirty="0" err="1"/>
              <a:t>reg_date</a:t>
            </a:r>
            <a:r>
              <a:rPr lang="en-US" sz="1400" dirty="0"/>
              <a:t>" column), it is no need to be specified in the SQL query; MySQL will automatically add the value.</a:t>
            </a:r>
          </a:p>
        </p:txBody>
      </p:sp>
    </p:spTree>
    <p:extLst>
      <p:ext uri="{BB962C8B-B14F-4D97-AF65-F5344CB8AC3E}">
        <p14:creationId xmlns:p14="http://schemas.microsoft.com/office/powerpoint/2010/main" val="2289677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454" y="194155"/>
            <a:ext cx="10537202" cy="693612"/>
          </a:xfrm>
        </p:spPr>
        <p:txBody>
          <a:bodyPr/>
          <a:lstStyle/>
          <a:p>
            <a:r>
              <a:rPr lang="en-US" dirty="0"/>
              <a:t>Insert data in Table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B52A9E-F6E1-47E1-92A9-C9C9080834FC}"/>
              </a:ext>
            </a:extLst>
          </p:cNvPr>
          <p:cNvSpPr txBox="1"/>
          <p:nvPr/>
        </p:nvSpPr>
        <p:spPr>
          <a:xfrm>
            <a:off x="1900414" y="1115038"/>
            <a:ext cx="6497862" cy="5262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servername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$username = 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$password = 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myDB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connection</a:t>
            </a:r>
            <a:br>
              <a:rPr lang="en-IN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$conn =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mysqli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servername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$username, $password, $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Check connection</a:t>
            </a:r>
            <a:br>
              <a:rPr lang="en-IN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($conn-&gt;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connect_error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"Connection failed: "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 $conn-&gt;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connect_error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"INSERT INTO </a:t>
            </a:r>
            <a:r>
              <a:rPr lang="en-IN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MyGuests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, email)</a:t>
            </a:r>
            <a:b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VALUES ('John', 'Doe', 'john@example.com')"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($conn-&gt;query($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=== TRUE) {</a:t>
            </a:r>
            <a:b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"New record created successfully"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"Error: "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 $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 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IN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 $conn-&gt;error;</a:t>
            </a:r>
            <a:b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$conn-&gt;close();</a:t>
            </a:r>
            <a:b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IN" sz="1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205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454" y="194155"/>
            <a:ext cx="10537202" cy="693612"/>
          </a:xfrm>
        </p:spPr>
        <p:txBody>
          <a:bodyPr/>
          <a:lstStyle/>
          <a:p>
            <a:r>
              <a:rPr lang="en-US" dirty="0"/>
              <a:t>Update data in Table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54" y="1464815"/>
            <a:ext cx="10856798" cy="396831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600" dirty="0"/>
              <a:t>The UPDATE statement is used to update existing records in a table:</a:t>
            </a:r>
          </a:p>
          <a:p>
            <a:pPr marL="320040" lvl="1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400" dirty="0"/>
              <a:t>UPDATE </a:t>
            </a:r>
            <a:r>
              <a:rPr lang="en-US" sz="1400" dirty="0" err="1"/>
              <a:t>table_name</a:t>
            </a:r>
            <a:endParaRPr lang="en-US" sz="1400" dirty="0"/>
          </a:p>
          <a:p>
            <a:pPr marL="320040" lvl="1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400" dirty="0"/>
              <a:t>SET column1=value, column2=value2,...</a:t>
            </a:r>
          </a:p>
          <a:p>
            <a:pPr marL="320040" lvl="1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400" dirty="0"/>
              <a:t>WHERE </a:t>
            </a:r>
            <a:r>
              <a:rPr lang="en-US" sz="1400" dirty="0" err="1"/>
              <a:t>some_column</a:t>
            </a:r>
            <a:r>
              <a:rPr lang="en-US" sz="1400" dirty="0"/>
              <a:t>=</a:t>
            </a:r>
            <a:r>
              <a:rPr lang="en-US" sz="1400" dirty="0" err="1"/>
              <a:t>some_value</a:t>
            </a:r>
            <a:r>
              <a:rPr lang="en-US" sz="1400" dirty="0"/>
              <a:t> 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600" dirty="0"/>
              <a:t>The WHERE clause in the UPDATE syntax: The WHERE clause specifies which record or records that should be updated. 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600" dirty="0"/>
              <a:t>If you omit the WHERE clause, all records will be updated!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23700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454" y="194155"/>
            <a:ext cx="10537202" cy="693612"/>
          </a:xfrm>
        </p:spPr>
        <p:txBody>
          <a:bodyPr/>
          <a:lstStyle/>
          <a:p>
            <a:r>
              <a:rPr lang="en-US" dirty="0"/>
              <a:t>Update data in Table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56" y="938681"/>
            <a:ext cx="10856798" cy="69361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600" dirty="0"/>
              <a:t>The following examples update the record with id=2 in the "</a:t>
            </a:r>
            <a:r>
              <a:rPr lang="en-US" sz="1600" dirty="0" err="1"/>
              <a:t>MyGuests</a:t>
            </a:r>
            <a:r>
              <a:rPr lang="en-US" sz="1600" dirty="0"/>
              <a:t>" table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DD310-79B0-41B1-9DE2-2FA41ED86A0B}"/>
              </a:ext>
            </a:extLst>
          </p:cNvPr>
          <p:cNvSpPr txBox="1"/>
          <p:nvPr/>
        </p:nvSpPr>
        <p:spPr>
          <a:xfrm>
            <a:off x="2393124" y="1683208"/>
            <a:ext cx="6497862" cy="50475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servername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$username = 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$password = 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myDB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dirty="0"/>
            </a:br>
            <a:br>
              <a:rPr lang="en-IN" sz="1400" dirty="0"/>
            </a:br>
            <a:r>
              <a:rPr lang="en-IN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connection</a:t>
            </a:r>
            <a:br>
              <a:rPr lang="en-IN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$conn =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mysqli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servername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$username, $password, $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400" dirty="0"/>
            </a:br>
            <a:r>
              <a:rPr lang="en-IN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Check connection</a:t>
            </a:r>
            <a:br>
              <a:rPr lang="en-IN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($conn-&gt;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connect_error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"Connection failed: "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 $conn-&gt;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connect_error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400" dirty="0"/>
            </a:br>
            <a:endParaRPr lang="en-IN" sz="1400" dirty="0"/>
          </a:p>
          <a:p>
            <a:pPr algn="l"/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"UPDATE </a:t>
            </a:r>
            <a:r>
              <a:rPr lang="en-IN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MyGuests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SET </a:t>
            </a:r>
            <a:r>
              <a:rPr lang="en-IN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='Doe' WHERE id=2"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dirty="0"/>
            </a:br>
            <a:endParaRPr lang="en-IN" sz="1400" dirty="0"/>
          </a:p>
          <a:p>
            <a:pPr algn="l"/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($conn-&gt;query($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=== TRUE) {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"Record updated successfully"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"Error updating record: "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 $conn-&gt;error;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400" dirty="0"/>
            </a:br>
            <a:endParaRPr lang="en-IN" sz="1400" dirty="0"/>
          </a:p>
          <a:p>
            <a:pPr algn="l"/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$conn-&gt;close();</a:t>
            </a:r>
            <a:br>
              <a:rPr lang="en-IN" sz="1400" dirty="0"/>
            </a:b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IN" sz="1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816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454" y="194155"/>
            <a:ext cx="10537202" cy="693612"/>
          </a:xfrm>
        </p:spPr>
        <p:txBody>
          <a:bodyPr/>
          <a:lstStyle/>
          <a:p>
            <a:r>
              <a:rPr lang="en-US" dirty="0"/>
              <a:t>Retrieve data from Table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54" y="1464815"/>
            <a:ext cx="10856798" cy="396831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600" dirty="0"/>
              <a:t>The SELECT statement is used to select data from one or more tables:</a:t>
            </a:r>
          </a:p>
          <a:p>
            <a:pPr marL="4572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 dirty="0"/>
              <a:t>	SELECT </a:t>
            </a:r>
            <a:r>
              <a:rPr lang="en-US" sz="1600" dirty="0" err="1"/>
              <a:t>column_name</a:t>
            </a:r>
            <a:r>
              <a:rPr lang="en-US" sz="1600" dirty="0"/>
              <a:t>(s) FROM </a:t>
            </a:r>
            <a:r>
              <a:rPr lang="en-US" sz="1600" dirty="0" err="1"/>
              <a:t>table_name</a:t>
            </a:r>
            <a:endParaRPr lang="en-US" sz="1600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600" dirty="0"/>
              <a:t>We can use the * character to select ALL columns from a table:</a:t>
            </a:r>
          </a:p>
          <a:p>
            <a:pPr marL="4572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 dirty="0"/>
              <a:t>	SELECT * FROM </a:t>
            </a:r>
            <a:r>
              <a:rPr lang="en-US" sz="1600" dirty="0" err="1"/>
              <a:t>table_name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58675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879" y="194155"/>
            <a:ext cx="10537202" cy="693612"/>
          </a:xfrm>
        </p:spPr>
        <p:txBody>
          <a:bodyPr/>
          <a:lstStyle/>
          <a:p>
            <a:r>
              <a:rPr lang="en-US" dirty="0"/>
              <a:t>Retrieve data from Table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79" y="1136342"/>
            <a:ext cx="5372766" cy="5202314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500" dirty="0"/>
              <a:t>First, we set up an SQL query that selects the id, </a:t>
            </a:r>
            <a:r>
              <a:rPr lang="en-US" sz="1500" dirty="0" err="1"/>
              <a:t>firstname</a:t>
            </a:r>
            <a:r>
              <a:rPr lang="en-US" sz="1500" dirty="0"/>
              <a:t> and </a:t>
            </a:r>
            <a:r>
              <a:rPr lang="en-US" sz="1500" dirty="0" err="1"/>
              <a:t>lastname</a:t>
            </a:r>
            <a:r>
              <a:rPr lang="en-US" sz="1500" dirty="0"/>
              <a:t> columns from the </a:t>
            </a:r>
            <a:r>
              <a:rPr lang="en-US" sz="1500" dirty="0" err="1"/>
              <a:t>MyGuests</a:t>
            </a:r>
            <a:r>
              <a:rPr lang="en-US" sz="1500" dirty="0"/>
              <a:t> table. 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500" dirty="0"/>
              <a:t>The next line of code runs the query and puts the resulting data into a variable called $result.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500" b="1" dirty="0" err="1"/>
              <a:t>num_rows</a:t>
            </a:r>
            <a:r>
              <a:rPr lang="en-US" sz="1500" b="1" dirty="0"/>
              <a:t>(): </a:t>
            </a:r>
            <a:r>
              <a:rPr lang="en-US" sz="1500" dirty="0"/>
              <a:t>checks if there are more than zero rows returned.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500" dirty="0"/>
              <a:t>If there are more than zero rows returned, the function </a:t>
            </a:r>
            <a:r>
              <a:rPr lang="en-US" sz="1500" b="1" dirty="0" err="1"/>
              <a:t>fetch_assoc</a:t>
            </a:r>
            <a:r>
              <a:rPr lang="en-US" sz="1500" b="1" dirty="0"/>
              <a:t>() </a:t>
            </a:r>
            <a:r>
              <a:rPr lang="en-US" sz="1500" dirty="0"/>
              <a:t>puts all the results into an associative array that we can loop through.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500" dirty="0"/>
              <a:t> The while() loop loops through the result set and outputs the data from the id, </a:t>
            </a:r>
            <a:r>
              <a:rPr lang="en-US" sz="1500" dirty="0" err="1"/>
              <a:t>firstname</a:t>
            </a:r>
            <a:r>
              <a:rPr lang="en-US" sz="1500" dirty="0"/>
              <a:t> and </a:t>
            </a:r>
            <a:r>
              <a:rPr lang="en-US" sz="1500" dirty="0" err="1"/>
              <a:t>lastname</a:t>
            </a:r>
            <a:r>
              <a:rPr lang="en-US" sz="1500" dirty="0"/>
              <a:t> columns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AFE49A-1DF6-4EF6-8DDB-A97B1EDAFF3E}"/>
              </a:ext>
            </a:extLst>
          </p:cNvPr>
          <p:cNvSpPr txBox="1"/>
          <p:nvPr/>
        </p:nvSpPr>
        <p:spPr>
          <a:xfrm>
            <a:off x="5694138" y="120738"/>
            <a:ext cx="6497862" cy="61247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servername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$username = 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$password = 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myDB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dirty="0"/>
            </a:br>
            <a:br>
              <a:rPr lang="en-IN" sz="1400" dirty="0"/>
            </a:br>
            <a:r>
              <a:rPr lang="en-IN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connection</a:t>
            </a:r>
            <a:br>
              <a:rPr lang="en-IN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$conn =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mysqli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servername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$username, $password, $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400" dirty="0"/>
            </a:br>
            <a:r>
              <a:rPr lang="en-IN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Check connection</a:t>
            </a:r>
            <a:br>
              <a:rPr lang="en-IN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($conn-&gt;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connect_error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"Connection failed: "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 $conn-&gt;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connect_error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400" dirty="0"/>
            </a:br>
            <a:endParaRPr lang="en-IN" sz="1400" dirty="0"/>
          </a:p>
          <a:p>
            <a:pPr algn="l"/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"SELECT id, </a:t>
            </a:r>
            <a:r>
              <a:rPr lang="en-IN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FROM </a:t>
            </a:r>
            <a:r>
              <a:rPr lang="en-IN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MyGuests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$result = $conn-&gt;query($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400" dirty="0"/>
            </a:br>
            <a:endParaRPr lang="en-IN" sz="1400" dirty="0"/>
          </a:p>
          <a:p>
            <a:pPr algn="l"/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($result-&gt;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num_rows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 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output data of each row</a:t>
            </a:r>
            <a:br>
              <a:rPr lang="en-IN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($row = $result-&gt;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fetch_assoc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"id: "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 $row[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 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- Name: "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 $row[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 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 $row[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 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IN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"0 results"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$conn-&gt;close();</a:t>
            </a:r>
            <a:br>
              <a:rPr lang="en-IN" sz="1400" dirty="0"/>
            </a:b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IN" sz="1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743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454" y="194155"/>
            <a:ext cx="10537202" cy="693612"/>
          </a:xfrm>
        </p:spPr>
        <p:txBody>
          <a:bodyPr/>
          <a:lstStyle/>
          <a:p>
            <a:r>
              <a:rPr lang="en-US" dirty="0"/>
              <a:t>Delete data from Table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54" y="1464815"/>
            <a:ext cx="10856798" cy="396831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600" dirty="0"/>
              <a:t>The DELETE statement is used to delete records from a table:</a:t>
            </a:r>
          </a:p>
          <a:p>
            <a:pPr marL="4572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 dirty="0"/>
              <a:t>	DELETE FROM </a:t>
            </a:r>
            <a:r>
              <a:rPr lang="en-US" sz="1600" dirty="0" err="1"/>
              <a:t>table_name</a:t>
            </a:r>
            <a:endParaRPr lang="en-US" sz="1600" dirty="0"/>
          </a:p>
          <a:p>
            <a:pPr marL="4572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 dirty="0"/>
              <a:t>	WHERE </a:t>
            </a:r>
            <a:r>
              <a:rPr lang="en-US" sz="1600" dirty="0" err="1"/>
              <a:t>some_column</a:t>
            </a:r>
            <a:r>
              <a:rPr lang="en-US" sz="1600" dirty="0"/>
              <a:t> = </a:t>
            </a:r>
            <a:r>
              <a:rPr lang="en-US" sz="1600" dirty="0" err="1"/>
              <a:t>some_value</a:t>
            </a:r>
            <a:endParaRPr lang="en-US" sz="1600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600" dirty="0"/>
              <a:t>Notice the WHERE clause in the DELETE syntax: The WHERE clause specifies which record or records that should be deleted. 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600" dirty="0"/>
              <a:t>If you omit the WHERE clause, all records will be deleted!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15794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454" y="194155"/>
            <a:ext cx="10537202" cy="693612"/>
          </a:xfrm>
        </p:spPr>
        <p:txBody>
          <a:bodyPr/>
          <a:lstStyle/>
          <a:p>
            <a:r>
              <a:rPr lang="en-US" dirty="0"/>
              <a:t>Delete data from Table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D38194-2C2A-42AF-9CC2-B2ED9948EF89}"/>
              </a:ext>
            </a:extLst>
          </p:cNvPr>
          <p:cNvSpPr txBox="1"/>
          <p:nvPr/>
        </p:nvSpPr>
        <p:spPr>
          <a:xfrm>
            <a:off x="2393124" y="1035138"/>
            <a:ext cx="6497862" cy="5262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servername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$username = 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$password = 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myDB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dirty="0"/>
            </a:br>
            <a:br>
              <a:rPr lang="en-IN" sz="1400" dirty="0"/>
            </a:br>
            <a:r>
              <a:rPr lang="en-IN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connection</a:t>
            </a:r>
            <a:br>
              <a:rPr lang="en-IN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$conn =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mysqli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servername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$username, $password, $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400" dirty="0"/>
            </a:br>
            <a:r>
              <a:rPr lang="en-IN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Check connection</a:t>
            </a:r>
            <a:br>
              <a:rPr lang="en-IN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($conn-&gt;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connect_error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"Connection failed: "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 $conn-&gt;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connect_error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400" dirty="0"/>
            </a:br>
            <a:endParaRPr lang="en-IN" sz="1400" dirty="0"/>
          </a:p>
          <a:p>
            <a:pPr algn="l"/>
            <a:r>
              <a:rPr lang="en-IN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N" sz="14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IN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to delete a record</a:t>
            </a:r>
            <a:br>
              <a:rPr lang="en-IN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"DELETE FROM </a:t>
            </a:r>
            <a:r>
              <a:rPr lang="en-IN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MyGuests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WHERE id=3"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/>
            </a:br>
            <a:endParaRPr lang="en-IN" sz="1400"/>
          </a:p>
          <a:p>
            <a:pPr algn="l"/>
            <a:r>
              <a:rPr lang="en-IN" sz="14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($conn-&gt;query($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=== TRUE) {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"Record deleted successfully"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"Error deleting record: "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 $conn-&gt;error;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400" dirty="0"/>
            </a:b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$conn-&gt;close();</a:t>
            </a:r>
            <a:br>
              <a:rPr lang="en-IN" sz="1400" dirty="0"/>
            </a:b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IN" sz="1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414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8" name="Content Placeholder 7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987359"/>
              </p:ext>
            </p:extLst>
          </p:nvPr>
        </p:nvGraphicFramePr>
        <p:xfrm>
          <a:off x="1341438" y="1573213"/>
          <a:ext cx="9509125" cy="4141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8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with Caption Layout</a:t>
            </a:r>
          </a:p>
        </p:txBody>
      </p:sp>
      <p:pic>
        <p:nvPicPr>
          <p:cNvPr id="7" name="Picture Placeholder 6" descr="Closeup of flower, starfish, and shells on white sand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" b="5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MySQL?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system used on the web</a:t>
            </a:r>
          </a:p>
          <a:p>
            <a:r>
              <a:rPr lang="en-US" dirty="0"/>
              <a:t>A database system that runs on a server</a:t>
            </a:r>
          </a:p>
          <a:p>
            <a:r>
              <a:rPr lang="en-US" dirty="0"/>
              <a:t>Ideal for both small and large applications</a:t>
            </a:r>
          </a:p>
          <a:p>
            <a:r>
              <a:rPr lang="en-US" dirty="0"/>
              <a:t>Very fast, reliable, and easy to use</a:t>
            </a:r>
          </a:p>
          <a:p>
            <a:r>
              <a:rPr lang="en-US" dirty="0"/>
              <a:t>Uses standard SQL</a:t>
            </a:r>
          </a:p>
          <a:p>
            <a:r>
              <a:rPr lang="en-US" dirty="0"/>
              <a:t>MySQL compiles on a number of platforms</a:t>
            </a:r>
          </a:p>
          <a:p>
            <a:r>
              <a:rPr lang="en-US" dirty="0"/>
              <a:t>Free to download and use</a:t>
            </a:r>
          </a:p>
          <a:p>
            <a:r>
              <a:rPr lang="en-US" dirty="0"/>
              <a:t>Developed, distributed, and supported by Oracle Corporation</a:t>
            </a:r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40688943"/>
              </p:ext>
            </p:extLst>
          </p:nvPr>
        </p:nvGraphicFramePr>
        <p:xfrm>
          <a:off x="6278563" y="1573213"/>
          <a:ext cx="4572000" cy="22301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75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9520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7" name="Content Placeholder 6" descr="Interconnected Rings diagram showing three groups in overlapping circle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56041924"/>
              </p:ext>
            </p:extLst>
          </p:nvPr>
        </p:nvGraphicFramePr>
        <p:xfrm>
          <a:off x="6278563" y="1573213"/>
          <a:ext cx="4572000" cy="414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4410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16893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4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– MySQL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572768"/>
            <a:ext cx="10324138" cy="459721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10000"/>
              </a:lnSpc>
              <a:spcBef>
                <a:spcPts val="0"/>
              </a:spcBef>
            </a:pPr>
            <a:r>
              <a:rPr lang="en-US" dirty="0"/>
              <a:t>PHP combined with MySQL are cross-platform </a:t>
            </a:r>
          </a:p>
          <a:p>
            <a:pPr lvl="1">
              <a:lnSpc>
                <a:spcPct val="210000"/>
              </a:lnSpc>
              <a:spcBef>
                <a:spcPts val="0"/>
              </a:spcBef>
            </a:pPr>
            <a:r>
              <a:rPr lang="en-US" dirty="0"/>
              <a:t>(you can develop in Windows and serve on a Unix platform)</a:t>
            </a:r>
          </a:p>
          <a:p>
            <a:pPr>
              <a:lnSpc>
                <a:spcPct val="210000"/>
              </a:lnSpc>
              <a:spcBef>
                <a:spcPts val="0"/>
              </a:spcBef>
            </a:pPr>
            <a:r>
              <a:rPr lang="en-US" dirty="0"/>
              <a:t>Database Queries</a:t>
            </a:r>
          </a:p>
          <a:p>
            <a:pPr lvl="1">
              <a:lnSpc>
                <a:spcPct val="210000"/>
              </a:lnSpc>
              <a:spcBef>
                <a:spcPts val="0"/>
              </a:spcBef>
            </a:pPr>
            <a:r>
              <a:rPr lang="en-US" dirty="0"/>
              <a:t>A query is a question or a request.</a:t>
            </a:r>
          </a:p>
          <a:p>
            <a:pPr lvl="1">
              <a:lnSpc>
                <a:spcPct val="210000"/>
              </a:lnSpc>
              <a:spcBef>
                <a:spcPts val="0"/>
              </a:spcBef>
            </a:pPr>
            <a:r>
              <a:rPr lang="en-US" dirty="0"/>
              <a:t>We can query a database for specific information and have a </a:t>
            </a:r>
            <a:r>
              <a:rPr lang="en-US" dirty="0" err="1"/>
              <a:t>recordset</a:t>
            </a:r>
            <a:r>
              <a:rPr lang="en-US" dirty="0"/>
              <a:t> returned.</a:t>
            </a:r>
          </a:p>
          <a:p>
            <a:pPr lvl="1">
              <a:lnSpc>
                <a:spcPct val="210000"/>
              </a:lnSpc>
              <a:spcBef>
                <a:spcPts val="0"/>
              </a:spcBef>
            </a:pPr>
            <a:r>
              <a:rPr lang="en-US" dirty="0"/>
              <a:t>Look at the following query (using standard SQL):</a:t>
            </a:r>
          </a:p>
          <a:p>
            <a:pPr marL="320040" lvl="1" indent="0">
              <a:lnSpc>
                <a:spcPct val="210000"/>
              </a:lnSpc>
              <a:spcBef>
                <a:spcPts val="0"/>
              </a:spcBef>
              <a:buNone/>
            </a:pPr>
            <a:r>
              <a:rPr lang="en-US" dirty="0"/>
              <a:t>	SELECT </a:t>
            </a:r>
            <a:r>
              <a:rPr lang="en-US" dirty="0" err="1"/>
              <a:t>LastName</a:t>
            </a:r>
            <a:r>
              <a:rPr lang="en-US" dirty="0"/>
              <a:t> FROM Employees</a:t>
            </a:r>
          </a:p>
          <a:p>
            <a:pPr marL="320040" lvl="1" indent="0">
              <a:lnSpc>
                <a:spcPct val="210000"/>
              </a:lnSpc>
              <a:spcBef>
                <a:spcPts val="0"/>
              </a:spcBef>
              <a:buNone/>
            </a:pPr>
            <a:r>
              <a:rPr lang="en-US" dirty="0"/>
              <a:t>	The query above selects all the data in the "</a:t>
            </a:r>
            <a:r>
              <a:rPr lang="en-US" dirty="0" err="1"/>
              <a:t>LastName</a:t>
            </a:r>
            <a:r>
              <a:rPr lang="en-US" dirty="0"/>
              <a:t>" column from the "Employees" table.</a:t>
            </a:r>
          </a:p>
          <a:p>
            <a:pPr>
              <a:lnSpc>
                <a:spcPct val="210000"/>
              </a:lnSpc>
              <a:spcBef>
                <a:spcPts val="0"/>
              </a:spcBef>
            </a:pPr>
            <a:r>
              <a:rPr lang="en-US" dirty="0"/>
              <a:t>Install XAMPP or MAMP to use PHP – MySQL combination</a:t>
            </a:r>
          </a:p>
        </p:txBody>
      </p:sp>
    </p:spTree>
    <p:extLst>
      <p:ext uri="{BB962C8B-B14F-4D97-AF65-F5344CB8AC3E}">
        <p14:creationId xmlns:p14="http://schemas.microsoft.com/office/powerpoint/2010/main" val="1486076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connection to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572768"/>
            <a:ext cx="10324138" cy="4597213"/>
          </a:xfrm>
        </p:spPr>
        <p:txBody>
          <a:bodyPr>
            <a:normAutofit/>
          </a:bodyPr>
          <a:lstStyle/>
          <a:p>
            <a:pPr marL="45720" indent="0">
              <a:lnSpc>
                <a:spcPct val="210000"/>
              </a:lnSpc>
              <a:spcBef>
                <a:spcPts val="0"/>
              </a:spcBef>
              <a:buNone/>
            </a:pPr>
            <a:r>
              <a:rPr lang="en-US" dirty="0"/>
              <a:t>PHP 5 and later can work with a MySQL database using:</a:t>
            </a:r>
          </a:p>
          <a:p>
            <a:pPr marL="502920" indent="-457200">
              <a:lnSpc>
                <a:spcPct val="2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MySQLi</a:t>
            </a:r>
            <a:r>
              <a:rPr lang="en-US" dirty="0"/>
              <a:t> extension (the "</a:t>
            </a:r>
            <a:r>
              <a:rPr lang="en-US" dirty="0" err="1"/>
              <a:t>i</a:t>
            </a:r>
            <a:r>
              <a:rPr lang="en-US" dirty="0"/>
              <a:t>" stands for improved)</a:t>
            </a:r>
          </a:p>
          <a:p>
            <a:pPr marL="777240" lvl="1" indent="-457200">
              <a:lnSpc>
                <a:spcPct val="21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/>
              <a:t>Object – oriented </a:t>
            </a:r>
          </a:p>
          <a:p>
            <a:pPr marL="777240" lvl="1" indent="-457200">
              <a:lnSpc>
                <a:spcPct val="21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/>
              <a:t>Procedural</a:t>
            </a:r>
          </a:p>
          <a:p>
            <a:pPr marL="502920" indent="-457200">
              <a:lnSpc>
                <a:spcPct val="2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PDO (PHP Data Objects)</a:t>
            </a:r>
          </a:p>
          <a:p>
            <a:pPr marL="45720" indent="0">
              <a:lnSpc>
                <a:spcPct val="210000"/>
              </a:lnSpc>
              <a:spcBef>
                <a:spcPts val="0"/>
              </a:spcBef>
              <a:buNone/>
            </a:pPr>
            <a:endParaRPr lang="en-US" dirty="0"/>
          </a:p>
          <a:p>
            <a:pPr marL="45720" indent="0">
              <a:lnSpc>
                <a:spcPct val="210000"/>
              </a:lnSpc>
              <a:spcBef>
                <a:spcPts val="0"/>
              </a:spcBef>
              <a:buNone/>
            </a:pPr>
            <a:r>
              <a:rPr lang="en-US" dirty="0"/>
              <a:t>Earlier versions of PHP used the MySQL extension</a:t>
            </a:r>
          </a:p>
        </p:txBody>
      </p:sp>
    </p:spTree>
    <p:extLst>
      <p:ext uri="{BB962C8B-B14F-4D97-AF65-F5344CB8AC3E}">
        <p14:creationId xmlns:p14="http://schemas.microsoft.com/office/powerpoint/2010/main" val="3774206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454" y="194155"/>
            <a:ext cx="10537202" cy="693612"/>
          </a:xfrm>
        </p:spPr>
        <p:txBody>
          <a:bodyPr/>
          <a:lstStyle/>
          <a:p>
            <a:r>
              <a:rPr lang="en-US" dirty="0"/>
              <a:t>PHP connection to MySQL </a:t>
            </a:r>
            <a:r>
              <a:rPr lang="en-US" sz="2400" dirty="0"/>
              <a:t>DB 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55" y="1092221"/>
            <a:ext cx="3976604" cy="32844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800" dirty="0"/>
              <a:t>Connection to Server before connecting to MySQL Database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800" dirty="0" err="1"/>
              <a:t>MySQLi</a:t>
            </a:r>
            <a:r>
              <a:rPr lang="en-US" sz="1800" dirty="0"/>
              <a:t> Object Oriented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D7935-4AF4-4EA8-AB1F-DCB69AFB1359}"/>
              </a:ext>
            </a:extLst>
          </p:cNvPr>
          <p:cNvSpPr txBox="1"/>
          <p:nvPr/>
        </p:nvSpPr>
        <p:spPr>
          <a:xfrm>
            <a:off x="5320684" y="1487685"/>
            <a:ext cx="6497862" cy="4278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IN" sz="1600" dirty="0"/>
            </a:b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servername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600" dirty="0"/>
          </a:p>
          <a:p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$username = 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600" dirty="0"/>
          </a:p>
          <a:p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$password = 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dirty="0"/>
            </a:br>
            <a:endParaRPr lang="en-IN" sz="1600" dirty="0"/>
          </a:p>
          <a:p>
            <a:r>
              <a:rPr lang="en-IN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connection</a:t>
            </a:r>
          </a:p>
          <a:p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$conn = 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mysqli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servername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$username, $password);</a:t>
            </a:r>
            <a:br>
              <a:rPr lang="en-IN" sz="1600" dirty="0"/>
            </a:br>
            <a:endParaRPr lang="en-IN" sz="1600" dirty="0"/>
          </a:p>
          <a:p>
            <a:r>
              <a:rPr lang="en-IN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Check connection</a:t>
            </a:r>
          </a:p>
          <a:p>
            <a:r>
              <a:rPr lang="en-IN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($conn-&gt;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connect_error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lang="en-IN" sz="1600" dirty="0"/>
            </a:b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"Connection failed: "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 $conn-&gt;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connect_error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600" dirty="0"/>
            </a:b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600" dirty="0"/>
          </a:p>
          <a:p>
            <a:r>
              <a:rPr lang="en-IN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"Connected successfully"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Close connection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latin typeface="Consolas" panose="020B0609020204030204" pitchFamily="49" charset="0"/>
              </a:rPr>
              <a:t>$conn-&gt;close();</a:t>
            </a:r>
            <a:br>
              <a:rPr lang="en-IN" sz="1600" dirty="0"/>
            </a:br>
            <a:r>
              <a:rPr lang="en-IN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64979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454" y="194155"/>
            <a:ext cx="10537202" cy="693612"/>
          </a:xfrm>
        </p:spPr>
        <p:txBody>
          <a:bodyPr/>
          <a:lstStyle/>
          <a:p>
            <a:r>
              <a:rPr lang="en-US" dirty="0"/>
              <a:t>Create Database </a:t>
            </a:r>
            <a:r>
              <a:rPr lang="en-US" sz="2400" dirty="0"/>
              <a:t>DB Create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54" y="1092220"/>
            <a:ext cx="4278445" cy="403019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600" dirty="0"/>
              <a:t>A database consists of one or more tables.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600" dirty="0"/>
              <a:t>You will need special CREATE privileges to create or to delete a MySQL database.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600" dirty="0"/>
              <a:t>The CREATE DATABASE statement is used to create a database in MySQL.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D7935-4AF4-4EA8-AB1F-DCB69AFB1359}"/>
              </a:ext>
            </a:extLst>
          </p:cNvPr>
          <p:cNvSpPr txBox="1"/>
          <p:nvPr/>
        </p:nvSpPr>
        <p:spPr>
          <a:xfrm>
            <a:off x="5320684" y="1008505"/>
            <a:ext cx="6497862" cy="5509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IN" sz="1600" dirty="0"/>
            </a:b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servername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dirty="0"/>
            </a:b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$username = 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dirty="0"/>
            </a:b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$password = 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dirty="0"/>
            </a:br>
            <a:br>
              <a:rPr lang="en-IN" sz="1600" dirty="0"/>
            </a:br>
            <a:r>
              <a:rPr lang="en-IN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connection</a:t>
            </a:r>
            <a:br>
              <a:rPr lang="en-IN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$conn = 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mysqli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servername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$username, $password);</a:t>
            </a:r>
            <a:br>
              <a:rPr lang="en-IN" sz="1600" dirty="0"/>
            </a:br>
            <a:r>
              <a:rPr lang="en-IN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Check connection</a:t>
            </a:r>
            <a:br>
              <a:rPr lang="en-IN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($conn-&gt;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connect_error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lang="en-IN" sz="1600" dirty="0"/>
            </a:b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"Connection failed: "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 $conn-&gt;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connect_error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600" dirty="0"/>
            </a:b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600" dirty="0"/>
            </a:br>
            <a:endParaRPr lang="en-IN" sz="1600" dirty="0"/>
          </a:p>
          <a:p>
            <a:r>
              <a:rPr lang="en-IN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database</a:t>
            </a:r>
          </a:p>
          <a:p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"CREATE DATABASE </a:t>
            </a:r>
            <a:r>
              <a:rPr lang="en-IN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myDB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600" dirty="0"/>
          </a:p>
          <a:p>
            <a:r>
              <a:rPr lang="en-IN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($conn-&gt;query($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=== TRUE) {</a:t>
            </a:r>
            <a:br>
              <a:rPr lang="en-IN" sz="1600" dirty="0"/>
            </a:b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"Database created successfully"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dirty="0"/>
            </a:b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IN" sz="1600" dirty="0"/>
            </a:b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"Error creating database: "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 $conn-&gt;error;</a:t>
            </a:r>
            <a:br>
              <a:rPr lang="en-IN" sz="1600" dirty="0"/>
            </a:b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600" dirty="0"/>
            </a:br>
            <a:endParaRPr lang="en-IN" sz="1600" dirty="0"/>
          </a:p>
          <a:p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$conn-&gt;close();</a:t>
            </a:r>
            <a:br>
              <a:rPr lang="en-IN" sz="1600" dirty="0"/>
            </a:br>
            <a:r>
              <a:rPr lang="en-IN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17056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454" y="194155"/>
            <a:ext cx="10537202" cy="693612"/>
          </a:xfrm>
        </p:spPr>
        <p:txBody>
          <a:bodyPr/>
          <a:lstStyle/>
          <a:p>
            <a:r>
              <a:rPr lang="en-US" dirty="0"/>
              <a:t>Create Table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54" y="1092220"/>
            <a:ext cx="10856798" cy="403019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600" dirty="0"/>
              <a:t>A database table has its own unique name and consists of columns and rows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600" dirty="0"/>
              <a:t>The CREATE TABLE statement is used to create a table in MySQL.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600" dirty="0"/>
              <a:t>We will create a table named "</a:t>
            </a:r>
            <a:r>
              <a:rPr lang="en-US" sz="1600" dirty="0" err="1"/>
              <a:t>MyGuests</a:t>
            </a:r>
            <a:r>
              <a:rPr lang="en-US" sz="1600" dirty="0"/>
              <a:t>", with five columns: 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sz="1400" dirty="0"/>
              <a:t>id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sz="1400" dirty="0" err="1"/>
              <a:t>firstname</a:t>
            </a:r>
            <a:endParaRPr lang="en-US" sz="1400" dirty="0"/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sz="1400" dirty="0" err="1"/>
              <a:t>lastname</a:t>
            </a:r>
            <a:endParaRPr lang="en-US" sz="1400" dirty="0"/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sz="1400" dirty="0"/>
              <a:t>email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sz="1400" dirty="0" err="1"/>
              <a:t>reg_date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19BE73-AC07-4060-B0F5-C895C803BB4D}"/>
              </a:ext>
            </a:extLst>
          </p:cNvPr>
          <p:cNvSpPr txBox="1"/>
          <p:nvPr/>
        </p:nvSpPr>
        <p:spPr>
          <a:xfrm>
            <a:off x="4690370" y="2855061"/>
            <a:ext cx="7001522" cy="30063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MyGuests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 INT(6) UNSIGNED AUTO_INCREMENT PRIMARY KEY,</a:t>
            </a: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VARCHAR(30) NOT NULL,</a:t>
            </a: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VARCHAR(30) NOT NULL,</a:t>
            </a: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 VARCHAR(50),</a:t>
            </a: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reg_date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TIMESTAMP DEFAULT CURRENT_TIMESTAMP ON UPDATE CURRENT_TIMESTAMP</a:t>
            </a:r>
            <a:br>
              <a:rPr lang="en-IN" sz="1600" dirty="0"/>
            </a:b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5056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454" y="194155"/>
            <a:ext cx="10537202" cy="693612"/>
          </a:xfrm>
        </p:spPr>
        <p:txBody>
          <a:bodyPr/>
          <a:lstStyle/>
          <a:p>
            <a:r>
              <a:rPr lang="en-US" dirty="0"/>
              <a:t>Create Table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54" y="1092220"/>
            <a:ext cx="10856798" cy="48380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600" dirty="0"/>
              <a:t>The data type specifies what type of data the column can hold. 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600" dirty="0"/>
              <a:t>After the data type, we can specify other optional attributes for each column: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sz="1400" dirty="0"/>
              <a:t>NOT NULL - Each row must contain a value for that column, null values are not allowed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sz="1400" dirty="0"/>
              <a:t>DEFAULT value - Set a default value that is added when no other value is passed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sz="1400" dirty="0"/>
              <a:t>UNSIGNED - Used for number types, limits the stored data to positive numbers and zero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sz="1400" dirty="0"/>
              <a:t>AUTO INCREMENT - MySQL automatically increases the value of the field by 1 each time a new record is added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sz="1400" dirty="0"/>
              <a:t>PRIMARY KEY - Used to uniquely identify the rows in a table. The column with PRIMARY KEY setting is often an ID number, and is often used with AUTO_INCREMENT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600" dirty="0"/>
              <a:t>Each table should have a primary key column (in this case: the "id" column). 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600" dirty="0"/>
              <a:t>Its value must be unique for each record in the table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82210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454" y="194155"/>
            <a:ext cx="10537202" cy="693612"/>
          </a:xfrm>
        </p:spPr>
        <p:txBody>
          <a:bodyPr/>
          <a:lstStyle/>
          <a:p>
            <a:r>
              <a:rPr lang="en-US" dirty="0"/>
              <a:t>Create Table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7A41F-5A4C-45CF-BA03-B02F63A251A3}"/>
              </a:ext>
            </a:extLst>
          </p:cNvPr>
          <p:cNvSpPr txBox="1"/>
          <p:nvPr/>
        </p:nvSpPr>
        <p:spPr>
          <a:xfrm>
            <a:off x="4412794" y="262781"/>
            <a:ext cx="6497862" cy="62940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IN" sz="1300" dirty="0"/>
            </a:b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sz="13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servername</a:t>
            </a: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300" dirty="0"/>
            </a:b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$username = 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300" dirty="0"/>
            </a:b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$password = 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300" dirty="0"/>
            </a:b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sz="13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3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myDB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300" dirty="0"/>
            </a:br>
            <a:br>
              <a:rPr lang="en-IN" sz="1300" dirty="0"/>
            </a:br>
            <a:r>
              <a:rPr lang="en-IN" sz="13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connection</a:t>
            </a:r>
            <a:br>
              <a:rPr lang="en-IN" sz="13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$conn = 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3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mysqli</a:t>
            </a: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IN" sz="13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servername</a:t>
            </a: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$username, $password, $</a:t>
            </a:r>
            <a:r>
              <a:rPr lang="en-IN" sz="13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300" dirty="0"/>
            </a:br>
            <a:r>
              <a:rPr lang="en-IN" sz="13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Check connection</a:t>
            </a:r>
            <a:br>
              <a:rPr lang="en-IN" sz="13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($conn-&gt;</a:t>
            </a:r>
            <a:r>
              <a:rPr lang="en-IN" sz="13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connect_error</a:t>
            </a: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lang="en-IN" sz="1300" dirty="0"/>
            </a:b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"Connection failed: "</a:t>
            </a: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 $conn-&gt;</a:t>
            </a:r>
            <a:r>
              <a:rPr lang="en-IN" sz="13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connect_error</a:t>
            </a: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300" dirty="0"/>
            </a:b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300" dirty="0"/>
            </a:br>
            <a:endParaRPr lang="en-IN" sz="1300" dirty="0"/>
          </a:p>
          <a:p>
            <a:r>
              <a:rPr lang="en-IN" sz="13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N" sz="13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IN" sz="13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to create table</a:t>
            </a:r>
            <a:br>
              <a:rPr lang="en-IN" sz="13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sz="13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"CREATE TABLE </a:t>
            </a:r>
            <a:r>
              <a:rPr lang="en-IN" sz="13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MyGuests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(</a:t>
            </a:r>
            <a:b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id INT(6) UNSIGNED AUTO_INCREMENT PRIMARY KEY,</a:t>
            </a:r>
            <a:b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VARCHAR(30) NOT NULL,</a:t>
            </a:r>
            <a:b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VARCHAR(30) NOT NULL,</a:t>
            </a:r>
            <a:b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email VARCHAR(50),</a:t>
            </a:r>
            <a:b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reg_date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TIMESTAMP DEFAULT CURRENT_TIMESTAMP ON UPDATE CURRENT_TIMESTAMP</a:t>
            </a:r>
            <a:b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300" dirty="0"/>
            </a:br>
            <a:endParaRPr lang="en-IN" sz="1300" dirty="0"/>
          </a:p>
          <a:p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($conn-&gt;query($</a:t>
            </a:r>
            <a:r>
              <a:rPr lang="en-IN" sz="13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=== TRUE) {</a:t>
            </a:r>
            <a:br>
              <a:rPr lang="en-IN" sz="1300" dirty="0"/>
            </a:b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"Table </a:t>
            </a:r>
            <a:r>
              <a:rPr lang="en-IN" sz="13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MyGuests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created successfully"</a:t>
            </a: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300" dirty="0"/>
            </a:b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IN" sz="1300" dirty="0"/>
            </a:b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"Error creating table: "</a:t>
            </a: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 $conn-&gt;error;</a:t>
            </a:r>
            <a:br>
              <a:rPr lang="en-IN" sz="1300" dirty="0"/>
            </a:b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300" dirty="0"/>
            </a:br>
            <a:endParaRPr lang="en-IN" sz="1300" dirty="0"/>
          </a:p>
          <a:p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$conn-&gt;close();</a:t>
            </a:r>
            <a:br>
              <a:rPr lang="en-IN" sz="1300" dirty="0"/>
            </a:br>
            <a:r>
              <a:rPr lang="en-IN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3010954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74</TotalTime>
  <Words>2226</Words>
  <Application>Microsoft Office PowerPoint</Application>
  <PresentationFormat>Widescreen</PresentationFormat>
  <Paragraphs>166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Consolas</vt:lpstr>
      <vt:lpstr>Georgia</vt:lpstr>
      <vt:lpstr>Ocean 16x9</vt:lpstr>
      <vt:lpstr>PHP – MySQL</vt:lpstr>
      <vt:lpstr>What is MySQL?</vt:lpstr>
      <vt:lpstr>PHP – MySQL system</vt:lpstr>
      <vt:lpstr>PHP connection to MySQL</vt:lpstr>
      <vt:lpstr>PHP connection to MySQL DB Connect</vt:lpstr>
      <vt:lpstr>Create Database DB Create</vt:lpstr>
      <vt:lpstr>Create Table</vt:lpstr>
      <vt:lpstr>Create Table</vt:lpstr>
      <vt:lpstr>Create Table</vt:lpstr>
      <vt:lpstr>Insert data in Table</vt:lpstr>
      <vt:lpstr>Insert data in Table</vt:lpstr>
      <vt:lpstr>Update data in Table</vt:lpstr>
      <vt:lpstr>Update data in Table</vt:lpstr>
      <vt:lpstr>Retrieve data from Table</vt:lpstr>
      <vt:lpstr>Retrieve data from Table</vt:lpstr>
      <vt:lpstr>Delete data from Table</vt:lpstr>
      <vt:lpstr>Delete data from Table</vt:lpstr>
      <vt:lpstr>Title and Content Layout with Chart</vt:lpstr>
      <vt:lpstr>Picture with Caption Layout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Vaibhav Ambhire</dc:creator>
  <cp:lastModifiedBy>Vaibhav Ambhire</cp:lastModifiedBy>
  <cp:revision>21</cp:revision>
  <dcterms:created xsi:type="dcterms:W3CDTF">2021-09-24T07:21:00Z</dcterms:created>
  <dcterms:modified xsi:type="dcterms:W3CDTF">2021-09-24T08:35:28Z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