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6" roundtripDataSignature="AMtx7mgbjZ3jfJMynAWguiIJBRclYuq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22" Type="http://schemas.openxmlformats.org/officeDocument/2006/relationships/font" Target="fonts/LibreFranklin-boldItalic.fntdata"/><Relationship Id="rId21" Type="http://schemas.openxmlformats.org/officeDocument/2006/relationships/font" Target="fonts/LibreFranklin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ibreFrankl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SzPts val="54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914400" y="1447800"/>
            <a:ext cx="77708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 rot="5400000">
            <a:off x="2514600" y="-152400"/>
            <a:ext cx="4570413" cy="777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 rot="5400000">
            <a:off x="4842669" y="2175669"/>
            <a:ext cx="5743575" cy="1941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 rot="5400000">
            <a:off x="881063" y="307976"/>
            <a:ext cx="574357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375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914400" y="1447800"/>
            <a:ext cx="77708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28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914400" y="1447800"/>
            <a:ext cx="38084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5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37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375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4875213" y="1447800"/>
            <a:ext cx="3810000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5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37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375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9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5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12" name="Google Shape;112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5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spcBef>
                <a:spcPts val="57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7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375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3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33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914400" y="1447800"/>
            <a:ext cx="38084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5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37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375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75213" y="1447800"/>
            <a:ext cx="3810000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5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37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375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34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 rot="5400000">
            <a:off x="2514600" y="-152400"/>
            <a:ext cx="4570413" cy="777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 rot="5400000">
            <a:off x="4842669" y="2175669"/>
            <a:ext cx="5743575" cy="1941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 rot="5400000">
            <a:off x="881063" y="307976"/>
            <a:ext cx="574357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375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5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3" name="Google Shape;43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575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spcBef>
                <a:spcPts val="575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7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375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375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3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31" name="adj"/>
            </a:avLst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914400" y="1447800"/>
            <a:ext cx="77708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93700" lvl="0" marL="457200" marR="0" rtl="0" algn="l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31" name="adj"/>
            </a:avLst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 txBox="1"/>
          <p:nvPr>
            <p:ph type="title"/>
          </p:nvPr>
        </p:nvSpPr>
        <p:spPr>
          <a:xfrm>
            <a:off x="914400" y="274638"/>
            <a:ext cx="77708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69646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914400" y="1447800"/>
            <a:ext cx="77708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93700" lvl="0" marL="457200" marR="0" rtl="0" algn="l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  <a:defRPr b="0" i="0" sz="2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3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6172200" y="6191250"/>
            <a:ext cx="2474913" cy="4746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696464"/>
              </a:buClr>
              <a:buSzPts val="1400"/>
              <a:buFont typeface="Libre Baskerville"/>
              <a:buNone/>
              <a:defRPr sz="1400">
                <a:solidFill>
                  <a:srgbClr val="69646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Semantic  Elements</a:t>
            </a:r>
            <a:br>
              <a:rPr lang="en-US"/>
            </a:br>
            <a:endParaRPr/>
          </a:p>
        </p:txBody>
      </p:sp>
      <p:sp>
        <p:nvSpPr>
          <p:cNvPr id="150" name="Google Shape;150;p1"/>
          <p:cNvSpPr txBox="1"/>
          <p:nvPr>
            <p:ph idx="1" type="body"/>
          </p:nvPr>
        </p:nvSpPr>
        <p:spPr>
          <a:xfrm>
            <a:off x="152400" y="762000"/>
            <a:ext cx="8610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Websites often display content in multiple columns (like a magazine or newspaper).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HTML offers several semantic elements that define the different parts of a web page:</a:t>
            </a:r>
            <a:endParaRPr/>
          </a:p>
          <a:p>
            <a:pPr indent="-177800" lvl="0" marL="342900" rtl="0" algn="l">
              <a:spcBef>
                <a:spcPts val="575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HTML5 Semantic Elements"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895600"/>
            <a:ext cx="6248400" cy="3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0" y="0"/>
            <a:ext cx="7770813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&lt;aside&gt; tag Ex</a:t>
            </a:r>
            <a:endParaRPr/>
          </a:p>
        </p:txBody>
      </p: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228600" y="762000"/>
            <a:ext cx="4114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&lt;style&gt;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aside {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float:right; 				    width: 40%;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float: right;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background-   					color: green;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color: white;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padding:5px; 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margin:10px;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           height:100px  ; }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&lt;/style&gt;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 		</a:t>
            </a:r>
            <a:r>
              <a:rPr lang="en-US" sz="2400"/>
              <a:t>		</a:t>
            </a:r>
            <a:endParaRPr/>
          </a:p>
        </p:txBody>
      </p:sp>
      <p:sp>
        <p:nvSpPr>
          <p:cNvPr id="215" name="Google Shape;215;p10"/>
          <p:cNvSpPr txBox="1"/>
          <p:nvPr>
            <p:ph idx="2" type="body"/>
          </p:nvPr>
        </p:nvSpPr>
        <p:spPr>
          <a:xfrm>
            <a:off x="4191000" y="1371600"/>
            <a:ext cx="45704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&lt;aside&gt;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     h1&gt;Aside tag example&lt;/h1&gt;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&lt;p&gt;Aside tag content.&lt;/p&gt;  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/>
              <a:t>&lt;/aside&gt;     </a:t>
            </a:r>
            <a:endParaRPr/>
          </a:p>
          <a:p>
            <a:pPr indent="-165100" lvl="0" marL="342900" rtl="0" algn="l">
              <a:spcBef>
                <a:spcPts val="575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038600"/>
            <a:ext cx="4267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228600" y="274638"/>
            <a:ext cx="8456613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&lt;footer &gt;tag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228600" y="914400"/>
            <a:ext cx="8915400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&lt;footer&gt; tag in HTML is used to define a footer of HTML document.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 This section contains the footer information (author information, copyright information, carriers, etc).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footer tag is used within the body tag. The &lt;footer&gt; tag is new in the HTML5.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 The footer elements require a start tag as well as an end tag.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82050" y="133963"/>
            <a:ext cx="8685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&lt;footer &gt;tag  Ex:</a:t>
            </a:r>
            <a:endParaRPr/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82050" y="762000"/>
            <a:ext cx="77709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</a:t>
            </a: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&lt;body&gt;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&lt;footer&gt;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&lt;nav&gt;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    &lt;p&gt;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        &lt;a href=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"https://www.geeksforgeeks.org/about/"&gt;About Us&lt;/a&gt;| 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        &lt;a href=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"https://www.geeksforgeeks.org/privacy-policy/"&gt;Privacy Policy&lt;/a&gt;| 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        &lt;a href=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"https://www.geeksforgeeks.org/careers/"&gt;Careers&lt;/a&gt; 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    &lt;/p&gt;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&lt;/nav&gt;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    &lt;p&gt;@geeksforgeeks, Some rights reserved&lt;/p&gt;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    &lt;/footer&gt;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   &lt;/body&gt;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5" y="914400"/>
            <a:ext cx="48101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52400" y="7620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/>
              <a:t>&lt;header&gt; tag:</a:t>
            </a:r>
            <a:endParaRPr/>
          </a:p>
          <a:p>
            <a:pPr indent="-406400" lvl="0" marL="749300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	The header tag contains information related to the title and 			heading of the related content.</a:t>
            </a:r>
            <a:endParaRPr/>
          </a:p>
          <a:p>
            <a:pPr indent="-514350" lvl="0" marL="858837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	The &lt;header&gt; element is intended to usually contain the 		section’s heading (an h1-h6 element)</a:t>
            </a:r>
            <a:endParaRPr/>
          </a:p>
          <a:p>
            <a:pPr indent="-514350" lvl="0" marL="858837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 The &lt;header&gt; element can also be used to wrap a section’s 	table of contents, a search form, or any relevant logos.</a:t>
            </a:r>
            <a:endParaRPr/>
          </a:p>
          <a:p>
            <a:pPr indent="-514350" lvl="0" marL="858837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The &lt;header&gt; tag is a new tag in HTML5 and it requires a starting tag as well as an end tag.</a:t>
            </a:r>
            <a:endParaRPr/>
          </a:p>
          <a:p>
            <a:pPr indent="-514350" lvl="0" marL="858837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There can be several &lt;header&gt; elements in one document.</a:t>
            </a:r>
            <a:endParaRPr/>
          </a:p>
          <a:p>
            <a:pPr indent="-514350" lvl="0" marL="858837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A &lt;header&gt; tag cannot be placed within a &lt;footer&gt;, &lt;address&gt; or another &lt;header&gt; element.</a:t>
            </a:r>
            <a:endParaRPr/>
          </a:p>
          <a:p>
            <a:pPr indent="-4762" lvl="0" marL="514350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None/>
            </a:pPr>
            <a:r>
              <a:t/>
            </a:r>
            <a:endParaRPr/>
          </a:p>
          <a:p>
            <a:pPr indent="166687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pic>
        <p:nvPicPr>
          <p:cNvPr descr="C:\Users\Rupali Sarode\Pictures\headerop.png" id="163" name="Google Shape;16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2438400"/>
            <a:ext cx="28575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ttps://media.geeksforgeeks.org/wp-content/uploads/Screen-Shot-2018-10-03-at-8.31.57-AM-300x146.png" id="164" name="Google Shape;164;p3"/>
          <p:cNvSpPr/>
          <p:nvPr/>
        </p:nvSpPr>
        <p:spPr>
          <a:xfrm>
            <a:off x="184150" y="-1984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media.geeksforgeeks.org/wp-content/uploads/Screen-Shot-2018-10-03-at-8.31.57-AM-300x146.png" id="165" name="Google Shape;165;p3"/>
          <p:cNvSpPr/>
          <p:nvPr/>
        </p:nvSpPr>
        <p:spPr>
          <a:xfrm>
            <a:off x="184150" y="-1984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media.geeksforgeeks.org/wp-content/uploads/Screen-Shot-2018-10-03-at-8.31.57-AM-300x146.png" id="166" name="Google Shape;166;p3"/>
          <p:cNvSpPr/>
          <p:nvPr/>
        </p:nvSpPr>
        <p:spPr>
          <a:xfrm>
            <a:off x="184150" y="-1984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media.geeksforgeeks.org/wp-content/uploads/Screen-Shot-2018-10-03-at-8.31.57-AM-300x146.png" id="167" name="Google Shape;167;p3"/>
          <p:cNvSpPr/>
          <p:nvPr/>
        </p:nvSpPr>
        <p:spPr>
          <a:xfrm>
            <a:off x="184150" y="-1984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0" y="825500"/>
            <a:ext cx="8305800" cy="60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&lt;html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&gt;Header Tag&lt;/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&gt;This is the heading.&lt;/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&gt;This is the sub-heading.&lt;/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&gt;This is the metadata.&lt;/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2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152400" y="7620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/>
              <a:t>&lt;nav&gt; tag:</a:t>
            </a:r>
            <a:endParaRPr/>
          </a:p>
          <a:p>
            <a:pPr indent="-404813" lvl="0" marL="630238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The &lt;nav&gt; tag is a new element in HTML5.</a:t>
            </a:r>
            <a:endParaRPr/>
          </a:p>
          <a:p>
            <a:pPr indent="-344488" lvl="0" marL="569913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It is used to define a block of navigation links, either within the current document or to other documents.</a:t>
            </a:r>
            <a:endParaRPr/>
          </a:p>
          <a:p>
            <a:pPr indent="-284163" lvl="0" marL="509588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One HTML document may contain several &lt;nav&gt; tags.</a:t>
            </a:r>
            <a:endParaRPr/>
          </a:p>
          <a:p>
            <a:pPr indent="-284163" lvl="0" marL="509588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AutoNum type="arabicPeriod"/>
            </a:pPr>
            <a:r>
              <a:rPr lang="en-US"/>
              <a:t> For example, one for site navigation and one for intra-page 		navigation.</a:t>
            </a:r>
            <a:endParaRPr/>
          </a:p>
          <a:p>
            <a:pPr indent="-3492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Libre Franklin"/>
              <a:buNone/>
            </a:pPr>
            <a:r>
              <a:t/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152400" y="7620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/>
              <a:t>&lt;nav&gt; tag:</a:t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	The &lt;nav&gt; tag comes in pairs, the content is written between the opening (&lt;nav&gt;) and closing (&lt;/nav&gt;) tags.</a:t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Ex:</a:t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&lt;nav&gt;</a:t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	 &lt;a href="/learn-html.html"&gt;HTML&lt;/a&gt; | &lt;a href="/learn-css.html"&gt;CSS&lt;/a&gt; | &lt;a href="/learn-javascript.html"&gt;JavaScript&lt;/a&gt; | &lt;a href="/learn-php.html"&gt;PHP&lt;/a&gt; | </a:t>
            </a:r>
            <a:endParaRPr/>
          </a:p>
          <a:p>
            <a:pPr indent="-514350" lvl="0" marL="7397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&lt;/nav&gt;</a:t>
            </a:r>
            <a:endParaRPr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638800"/>
            <a:ext cx="80772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152400" y="762000"/>
            <a:ext cx="8991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&lt;section&gt; tag:</a:t>
            </a:r>
            <a:endParaRPr/>
          </a:p>
          <a:p>
            <a:pPr indent="-457200" lvl="1" marL="914400" rtl="0" algn="l">
              <a:spcBef>
                <a:spcPts val="375"/>
              </a:spcBef>
              <a:spcAft>
                <a:spcPts val="0"/>
              </a:spcAft>
              <a:buSzPts val="2400"/>
              <a:buFont typeface="Libre Franklin"/>
              <a:buAutoNum type="arabicPeriod"/>
            </a:pPr>
            <a:r>
              <a:rPr lang="en-US"/>
              <a:t>Section tag defines the section of documents such as chapters, headers, footers or any other sections. 		</a:t>
            </a:r>
            <a:endParaRPr/>
          </a:p>
          <a:p>
            <a:pPr indent="-457200" lvl="1" marL="914400" rtl="0" algn="l">
              <a:spcBef>
                <a:spcPts val="375"/>
              </a:spcBef>
              <a:spcAft>
                <a:spcPts val="0"/>
              </a:spcAft>
              <a:buSzPts val="2400"/>
              <a:buFont typeface="Libre Franklin"/>
              <a:buAutoNum type="arabicPeriod"/>
            </a:pPr>
            <a:r>
              <a:rPr lang="en-US"/>
              <a:t>The section tag divides the content into section and subsections. </a:t>
            </a:r>
            <a:endParaRPr/>
          </a:p>
          <a:p>
            <a:pPr indent="-457200" lvl="1" marL="914400" rtl="0" algn="l">
              <a:spcBef>
                <a:spcPts val="375"/>
              </a:spcBef>
              <a:spcAft>
                <a:spcPts val="0"/>
              </a:spcAft>
              <a:buSzPts val="2400"/>
              <a:buFont typeface="Libre Franklin"/>
              <a:buAutoNum type="arabicPeriod"/>
            </a:pPr>
            <a:r>
              <a:rPr lang="en-US"/>
              <a:t>Ex: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		    &lt;section&gt;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  	  &lt;h1&gt;Geeksforgeeek: Section 1&lt;/h1&gt;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    	&lt;p&gt;Content of section 1&lt;/p&gt;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&lt;/section&gt;   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&lt;section&gt;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 	   &lt;h1&gt;GeeksforGeeks: Section 2&lt;/h1&gt;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  	  &lt;p&gt;Content of section 2&lt;/p&gt;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rPr lang="en-US"/>
              <a:t>        &lt;/section&gt; </a:t>
            </a:r>
            <a:endParaRPr/>
          </a:p>
          <a:p>
            <a:pPr indent="-457200" lvl="1" marL="914400" rtl="0" algn="l">
              <a:spcBef>
                <a:spcPts val="3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048000"/>
            <a:ext cx="2857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Layout Elements</a:t>
            </a:r>
            <a:br>
              <a:rPr lang="en-US"/>
            </a:b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0" y="914400"/>
            <a:ext cx="8991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&lt;article&gt; tag:</a:t>
            </a:r>
            <a:endParaRPr/>
          </a:p>
          <a:p>
            <a:pPr indent="-344488" lvl="0" marL="688975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 </a:t>
            </a:r>
            <a:r>
              <a:rPr b="1" lang="en-US"/>
              <a:t>&lt;article&gt; </a:t>
            </a:r>
            <a:r>
              <a:rPr lang="en-US"/>
              <a:t>tag is one of the new sectioning element in HTML5. </a:t>
            </a:r>
            <a:endParaRPr/>
          </a:p>
          <a:p>
            <a:pPr indent="-344488" lvl="0" marL="688975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t/>
            </a:r>
            <a:endParaRPr/>
          </a:p>
          <a:p>
            <a:pPr indent="-346075" lvl="0" marL="688975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HTML </a:t>
            </a:r>
            <a:r>
              <a:rPr b="1" lang="en-US"/>
              <a:t>&lt;article&gt; </a:t>
            </a:r>
            <a:r>
              <a:rPr lang="en-US"/>
              <a:t>tag is used to represent an article. </a:t>
            </a:r>
            <a:endParaRPr/>
          </a:p>
          <a:p>
            <a:pPr indent="346075" lvl="0" marL="342900" rtl="0" algn="l">
              <a:spcBef>
                <a:spcPts val="575"/>
              </a:spcBef>
              <a:spcAft>
                <a:spcPts val="0"/>
              </a:spcAft>
              <a:buSzPts val="2600"/>
              <a:buFont typeface="Times New Roman"/>
              <a:buNone/>
            </a:pPr>
            <a:r>
              <a:t/>
            </a:r>
            <a:endParaRPr/>
          </a:p>
          <a:p>
            <a:pPr indent="-346075" lvl="0" marL="688975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article element represents a component of a page that consists 	    of self-contained composition in a document, page or a site.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Ex:  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&lt;body&gt;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    </a:t>
            </a:r>
            <a:r>
              <a:rPr lang="en-US" sz="2400">
                <a:solidFill>
                  <a:srgbClr val="FF0000"/>
                </a:solidFill>
              </a:rPr>
              <a:t>&lt;article style="width: 300px; border: 2px solid gray;  padding: 10px; border-radius: 10px; margin:5px;“&gt;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    </a:t>
            </a:r>
            <a:r>
              <a:rPr lang="en-US" sz="2400">
                <a:solidFill>
                  <a:srgbClr val="C00000"/>
                </a:solidFill>
              </a:rPr>
              <a:t>&lt;img src="https://media.geeksforgeeks.org/wp-content/cdn-uploads/20190710102234/download3.png  alt="" width="300" height="250“ class="alignnone size-medium wp-image-560930" /&gt;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       </a:t>
            </a:r>
            <a:r>
              <a:rPr lang="en-US" sz="2400">
                <a:solidFill>
                  <a:srgbClr val="00664C"/>
                </a:solidFill>
              </a:rPr>
              <a:t> &lt;h1&gt; GeeksforGeeks&lt;/h1&gt;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>
                <a:solidFill>
                  <a:srgbClr val="00664C"/>
                </a:solidFill>
              </a:rPr>
              <a:t>        &lt;p&gt;Sandeep Jain(FOUNDER) An IIT Roorkee alumnus and founder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>
                <a:solidFill>
                  <a:srgbClr val="00664C"/>
                </a:solidFill>
              </a:rPr>
              <a:t>        of GeeksforGeeks. Apart from GeeksforGeeks, he has worked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>
                <a:solidFill>
                  <a:srgbClr val="00664C"/>
                </a:solidFill>
              </a:rPr>
              <a:t>        with DE Shaw and Co. as a software developer and JIIT Noida 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>
                <a:solidFill>
                  <a:srgbClr val="00664C"/>
                </a:solidFill>
              </a:rPr>
              <a:t>        as an assistant professor.&lt;/p&gt;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    &lt;/article&gt; &lt;/body&gt; 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0" y="274638"/>
            <a:ext cx="86852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&lt;article&gt; tag: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28600" y="274638"/>
            <a:ext cx="845661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&lt;aside&gt; tag</a:t>
            </a: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04800" y="990600"/>
            <a:ext cx="7770813" cy="4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Defines content aside from the content (like a sidebar)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 The &lt;aside&gt; tag contains mainly author information, links, related content and so on.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b="1" lang="en-US"/>
              <a:t>&lt;aside&gt; Vs &lt;div&gt;:</a:t>
            </a:r>
            <a:r>
              <a:rPr lang="en-US"/>
              <a:t> Both tags have same behavior with different meaning.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&lt;div &gt;: It define or create division or section in the web page.</a:t>
            </a:r>
            <a:endParaRPr/>
          </a:p>
          <a:p>
            <a:pPr indent="-342900" lvl="0" marL="342900" rtl="0" algn="l">
              <a:spcBef>
                <a:spcPts val="575"/>
              </a:spcBef>
              <a:spcAft>
                <a:spcPts val="0"/>
              </a:spcAft>
              <a:buSzPts val="2600"/>
              <a:buChar char="•"/>
            </a:pPr>
            <a:r>
              <a:rPr b="1" lang="en-US"/>
              <a:t>&lt;aside&gt;:</a:t>
            </a:r>
            <a:r>
              <a:rPr lang="en-US"/>
              <a:t> It does the same job by creating section or division but it conntains only the content that is related to the main web page.</a:t>
            </a:r>
            <a:endParaRPr/>
          </a:p>
          <a:p>
            <a:pPr indent="-177800" lvl="0" marL="342900" rtl="0" algn="l">
              <a:spcBef>
                <a:spcPts val="575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575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575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2014-08-01T04:49:13Z</dcterms:created>
  <dc:creator>RUPALI</dc:creator>
</cp:coreProperties>
</file>