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9" r:id="rId6"/>
    <p:sldId id="280" r:id="rId7"/>
    <p:sldId id="281" r:id="rId8"/>
    <p:sldId id="282" r:id="rId9"/>
    <p:sldId id="283" r:id="rId10"/>
    <p:sldId id="278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84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7E691-E7EE-9690-5F2A-5F65FCD27330}" v="14" dt="2021-10-04T05:19:3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F357E691-E7EE-9690-5F2A-5F65FCD27330}"/>
    <pc:docChg chg="modSld">
      <pc:chgData name="Vaibhav Ambhire" userId="S::vaibhav13046@tsecedu.org::09ddf9ea-3199-4586-aea1-b2614813806f" providerId="AD" clId="Web-{F357E691-E7EE-9690-5F2A-5F65FCD27330}" dt="2021-10-04T05:19:35.602" v="13"/>
      <pc:docMkLst>
        <pc:docMk/>
      </pc:docMkLst>
      <pc:sldChg chg="addAnim modAnim">
        <pc:chgData name="Vaibhav Ambhire" userId="S::vaibhav13046@tsecedu.org::09ddf9ea-3199-4586-aea1-b2614813806f" providerId="AD" clId="Web-{F357E691-E7EE-9690-5F2A-5F65FCD27330}" dt="2021-10-04T05:19:09.382" v="2"/>
        <pc:sldMkLst>
          <pc:docMk/>
          <pc:sldMk cId="4212824234" sldId="278"/>
        </pc:sldMkLst>
      </pc:sldChg>
      <pc:sldChg chg="addAnim modAnim">
        <pc:chgData name="Vaibhav Ambhire" userId="S::vaibhav13046@tsecedu.org::09ddf9ea-3199-4586-aea1-b2614813806f" providerId="AD" clId="Web-{F357E691-E7EE-9690-5F2A-5F65FCD27330}" dt="2021-10-04T05:19:15.679" v="5"/>
        <pc:sldMkLst>
          <pc:docMk/>
          <pc:sldMk cId="2422347041" sldId="285"/>
        </pc:sldMkLst>
      </pc:sldChg>
      <pc:sldChg chg="addAnim modAnim">
        <pc:chgData name="Vaibhav Ambhire" userId="S::vaibhav13046@tsecedu.org::09ddf9ea-3199-4586-aea1-b2614813806f" providerId="AD" clId="Web-{F357E691-E7EE-9690-5F2A-5F65FCD27330}" dt="2021-10-04T05:19:23.179" v="8"/>
        <pc:sldMkLst>
          <pc:docMk/>
          <pc:sldMk cId="3031694612" sldId="286"/>
        </pc:sldMkLst>
      </pc:sldChg>
      <pc:sldChg chg="addAnim modAnim">
        <pc:chgData name="Vaibhav Ambhire" userId="S::vaibhav13046@tsecedu.org::09ddf9ea-3199-4586-aea1-b2614813806f" providerId="AD" clId="Web-{F357E691-E7EE-9690-5F2A-5F65FCD27330}" dt="2021-10-04T05:19:28.492" v="11"/>
        <pc:sldMkLst>
          <pc:docMk/>
          <pc:sldMk cId="2428870253" sldId="287"/>
        </pc:sldMkLst>
      </pc:sldChg>
      <pc:sldChg chg="addAnim modAnim">
        <pc:chgData name="Vaibhav Ambhire" userId="S::vaibhav13046@tsecedu.org::09ddf9ea-3199-4586-aea1-b2614813806f" providerId="AD" clId="Web-{F357E691-E7EE-9690-5F2A-5F65FCD27330}" dt="2021-10-04T05:19:35.602" v="13"/>
        <pc:sldMkLst>
          <pc:docMk/>
          <pc:sldMk cId="659049764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413C-828D-4C3B-AF6F-1C33C4512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7EAA1-C5A2-48FA-8296-A0E38F95B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3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03F5-11B2-423E-A030-37A4C4FB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XSL – </a:t>
            </a:r>
            <a:r>
              <a:rPr lang="en-US" cap="none" dirty="0" err="1"/>
              <a:t>eXtensible</a:t>
            </a:r>
            <a:r>
              <a:rPr lang="en-US" cap="none" dirty="0"/>
              <a:t> Stylesheet Language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9BDC-CA1F-4864-87CB-D67729CD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5332"/>
            <a:ext cx="11029615" cy="48205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XSL stands for </a:t>
            </a:r>
            <a:r>
              <a:rPr lang="en-US" dirty="0" err="1">
                <a:solidFill>
                  <a:schemeClr val="accent3"/>
                </a:solidFill>
              </a:rPr>
              <a:t>EXtensible</a:t>
            </a:r>
            <a:r>
              <a:rPr lang="en-US" dirty="0">
                <a:solidFill>
                  <a:schemeClr val="accent3"/>
                </a:solidFill>
              </a:rPr>
              <a:t> Stylesheet Language.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The World Wide Web Consortium (W3C) started to develop XSL because there was a need for an XML-based Stylesheet Language.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XML does not use predefined tags, and therefore the meaning of each tag is not well understood.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A &lt;table&gt; element could indicate an HTML table, a piece of furniture, or something else - and browsers do not know how to display it!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So, XSL describes how the XML elements should be displayed.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XSL consists of four parts: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XSLT - a language for transforming XML documents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XPath - a language for navigating in XML documents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XSL-FO - a language for formatting XML documents (discontinued in 2013)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XQuery - a language for querying XML documents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03F5-11B2-423E-A030-37A4C4FB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XSLT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9BDC-CA1F-4864-87CB-D67729CD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5332"/>
            <a:ext cx="11029615" cy="4820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stands for XSL Transformations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important part of XSL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transforms an XML document into another XML document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uses XPath to navigate in XML documents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XSLT is a 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42234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03F5-11B2-423E-A030-37A4C4FB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XSL Transformation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9BDC-CA1F-4864-87CB-D67729CD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5332"/>
            <a:ext cx="11029615" cy="4820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XSLT is the most important part of XSL.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XSLT is used to transform an XML document into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another XML document,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or another type of document that is recognized by a browser, like HTML and XHTML.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Normally XSLT does this by transforming each XML element into an (X)HTML element.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With XSLT you can add/remove elements and attributes to or from the output file.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You can also rearrange and sort elements, perform tests and make decisions about which elements to hide and display, and a lot more.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A common way to describe the transformation process is to say that XSLT transforms an XML source-tree into an XML result-tree.</a:t>
            </a:r>
          </a:p>
        </p:txBody>
      </p:sp>
    </p:spTree>
    <p:extLst>
      <p:ext uri="{BB962C8B-B14F-4D97-AF65-F5344CB8AC3E}">
        <p14:creationId xmlns:p14="http://schemas.microsoft.com/office/powerpoint/2010/main" val="303169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03F5-11B2-423E-A030-37A4C4FB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XSLT uses XPath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9BDC-CA1F-4864-87CB-D67729CD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5332"/>
            <a:ext cx="11029615" cy="4820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XSLT uses XPath to find information in an XML document.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XPath is used to navigate through elements and attributes in XML documents.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In the transformation process, XSLT uses XPath to define parts of the source document that should match one or more predefined templates.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When a match is found, XSLT will transform the matching part of the source document into the result document.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7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45724" y="852257"/>
            <a:ext cx="400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XSLT Example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B60C-4BBB-45A6-B413-A25A4CF9E20C}"/>
              </a:ext>
            </a:extLst>
          </p:cNvPr>
          <p:cNvSpPr txBox="1"/>
          <p:nvPr/>
        </p:nvSpPr>
        <p:spPr>
          <a:xfrm>
            <a:off x="186431" y="1757779"/>
            <a:ext cx="507802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xsl:stylesheet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b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xmlns:xsl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="http://www.w3.org/1999/XSL/Transform"&gt;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5598851" y="980915"/>
            <a:ext cx="6323860" cy="485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root element that declares the document to be an XSL style sheet is 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xsl:stylesheet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 or 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xsl:transform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xsl:stylesheet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 and 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xsl:transform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 are completely synonymous and either can be used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To get access to the XSLT elements, attributes and features we must declare the XSLT namespace at the top of the document.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xmlns:xsl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="http://www.w3.org/1999/XSL/Transform" points to the official W3C XSLT namespace.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If you use this namespace, you must also include the attribute version="1.0".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7D24B-2DDD-4BA0-80D0-A6A05C893EC0}"/>
              </a:ext>
            </a:extLst>
          </p:cNvPr>
          <p:cNvSpPr txBox="1"/>
          <p:nvPr/>
        </p:nvSpPr>
        <p:spPr>
          <a:xfrm>
            <a:off x="186430" y="3543670"/>
            <a:ext cx="507802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xsl:transform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b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xmlns:xsl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="http://www.w3.org/1999/XSL/Transform"&gt;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537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/>
      <p:bldP spid="7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45724" y="852257"/>
            <a:ext cx="400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XSLT Example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B60C-4BBB-45A6-B413-A25A4CF9E20C}"/>
              </a:ext>
            </a:extLst>
          </p:cNvPr>
          <p:cNvSpPr txBox="1"/>
          <p:nvPr/>
        </p:nvSpPr>
        <p:spPr>
          <a:xfrm>
            <a:off x="186431" y="1757779"/>
            <a:ext cx="5078027" cy="2893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catalog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cd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Empire Burlesque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artist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Bob Dylan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/artist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country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/country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company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Columbia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/company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10.90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1985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/cd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catalog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5598851" y="980915"/>
            <a:ext cx="6323860" cy="1618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Start with a Raw XML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We want to transform the following XML document ("cdcatalog.xml") into XHTML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955E2-733F-4D65-A670-80E5C3577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3" r="37525" b="5114"/>
          <a:stretch/>
        </p:blipFill>
        <p:spPr>
          <a:xfrm>
            <a:off x="4456589" y="2129594"/>
            <a:ext cx="7617041" cy="59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4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45724" y="852257"/>
            <a:ext cx="400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XSLT Example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B60C-4BBB-45A6-B413-A25A4CF9E20C}"/>
              </a:ext>
            </a:extLst>
          </p:cNvPr>
          <p:cNvSpPr txBox="1"/>
          <p:nvPr/>
        </p:nvSpPr>
        <p:spPr>
          <a:xfrm>
            <a:off x="208624" y="1491449"/>
            <a:ext cx="5078027" cy="5693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xsl:stylesheet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b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xmlns:xsl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="http://www.w3.org/1999/XSL/Transform"&gt;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xsl:template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match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="/"&gt;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My CD Collection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border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="1"&gt;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bgcolor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="#9acd32"&gt;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Artist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xsl:for-each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select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catalog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/cd"&gt;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xsl:value-of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select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="title"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xsl:value-of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select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="artist"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xsl:for-each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xsl:template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xsl:stylesheet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5598851" y="980915"/>
            <a:ext cx="6323860" cy="87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Create an XSL Stylesheet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45724" y="852257"/>
            <a:ext cx="400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XSLT Example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B60C-4BBB-45A6-B413-A25A4CF9E20C}"/>
              </a:ext>
            </a:extLst>
          </p:cNvPr>
          <p:cNvSpPr txBox="1"/>
          <p:nvPr/>
        </p:nvSpPr>
        <p:spPr>
          <a:xfrm>
            <a:off x="208624" y="1491449"/>
            <a:ext cx="5078027" cy="3323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?xml-stylesheet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="text/</a:t>
            </a:r>
            <a:r>
              <a:rPr lang="en-IN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xsl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="cdcatalog.xsl"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catalog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cd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Empire Burlesque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artist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Bob Dylan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/artist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country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/country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company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Columbia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/company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10.90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1985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/cd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catalog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5598851" y="980915"/>
            <a:ext cx="6323860" cy="124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Link the XSL Style Sheet to the XML Document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Add the XSL style sheet reference to your XML document ("cdcatalog.xml"):</a:t>
            </a:r>
          </a:p>
        </p:txBody>
      </p:sp>
    </p:spTree>
    <p:extLst>
      <p:ext uri="{BB962C8B-B14F-4D97-AF65-F5344CB8AC3E}">
        <p14:creationId xmlns:p14="http://schemas.microsoft.com/office/powerpoint/2010/main" val="81238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45724" y="852257"/>
            <a:ext cx="400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XSLT Example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B60C-4BBB-45A6-B413-A25A4CF9E20C}"/>
              </a:ext>
            </a:extLst>
          </p:cNvPr>
          <p:cNvSpPr txBox="1"/>
          <p:nvPr/>
        </p:nvSpPr>
        <p:spPr>
          <a:xfrm>
            <a:off x="208624" y="1491449"/>
            <a:ext cx="5078027" cy="3323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?xml-stylesheet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="text/</a:t>
            </a:r>
            <a:r>
              <a:rPr lang="en-IN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xsl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="cdcatalog.xsl"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catalog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cd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Empire Burlesque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artist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Bob Dylan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/artist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country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/country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company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Columbia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/company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10.90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1985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/cd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catalog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5598851" y="980915"/>
            <a:ext cx="6323860" cy="49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Result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E2C43-5476-4D83-ACEA-F0EBAFE1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7" r="71602" b="7702"/>
          <a:stretch/>
        </p:blipFill>
        <p:spPr>
          <a:xfrm>
            <a:off x="8238477" y="852257"/>
            <a:ext cx="3462291" cy="57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110B-D0E8-4D66-9843-DCD48340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C536-B415-4A1F-87EB-D63CE9C1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4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DTD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 XML document with correct syntax is called "Well Formed".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 XML document validated against a DTD is both "Well Formed" and "Valid".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DTD stands for Document Type Definition.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 DTD defines the structure and the legal elements and attributes of an XML document.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45724" y="852257"/>
            <a:ext cx="269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Example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B60C-4BBB-45A6-B413-A25A4CF9E20C}"/>
              </a:ext>
            </a:extLst>
          </p:cNvPr>
          <p:cNvSpPr txBox="1"/>
          <p:nvPr/>
        </p:nvSpPr>
        <p:spPr>
          <a:xfrm>
            <a:off x="435006" y="1757779"/>
            <a:ext cx="4749554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6096000" y="656948"/>
            <a:ext cx="5660994" cy="592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and HTML were designed with different goals: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was designed to carry data - with focus on what data 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HTML was designed to display data - with focus on how data looks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tags are not predefined like HTML tags are</a:t>
            </a:r>
          </a:p>
          <a:p>
            <a:pPr>
              <a:lnSpc>
                <a:spcPct val="20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tags in the example above (like &lt;to&gt; and &lt;from&gt;) are not defined in any XML standard.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These tags are "invented" by the author of the XML document.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HTML works with predefined tags like &lt;p&gt;, &lt;h1&gt;, &lt;table&gt;, etc.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With XML, the author must define both the tags and the document structure.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8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45724" y="852257"/>
            <a:ext cx="329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is Extensible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B60C-4BBB-45A6-B413-A25A4CF9E20C}"/>
              </a:ext>
            </a:extLst>
          </p:cNvPr>
          <p:cNvSpPr txBox="1"/>
          <p:nvPr/>
        </p:nvSpPr>
        <p:spPr>
          <a:xfrm>
            <a:off x="435006" y="1757779"/>
            <a:ext cx="4749554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6096000" y="656948"/>
            <a:ext cx="5660994" cy="3957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Most XML applications will work as expected even if new data is added (or removed).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Imagine an application designed to display the original version of note.xml (&lt;to&gt; &lt;from&gt; &lt;heading&gt; &lt;body&gt;).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Then imagine a newer version of note.xml with added &lt;date&gt; and &lt;hour&gt; elements, and a removed &lt;heading&gt;.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way XML is constructed, older version of the application can still work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435006" y="3922200"/>
            <a:ext cx="4749554" cy="16004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2015-09-01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/date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08:30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/hour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632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Simplifies Things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1921"/>
            <a:ext cx="11029615" cy="4513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Sharing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Many computer systems contain data in incompatible formats.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Exchanging data between incompatible systems (or upgraded systems) is a time-consuming task for web developers.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Large amounts of data must be converted, and incompatible data is often lost.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Transport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stores data in plain text format.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This provides a software- and hardware-independent way of storing, transporting, and sharing data.</a:t>
            </a:r>
          </a:p>
        </p:txBody>
      </p:sp>
    </p:spTree>
    <p:extLst>
      <p:ext uri="{BB962C8B-B14F-4D97-AF65-F5344CB8AC3E}">
        <p14:creationId xmlns:p14="http://schemas.microsoft.com/office/powerpoint/2010/main" val="258611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Simplifies Things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1921"/>
            <a:ext cx="11029615" cy="4513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Platform sharing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makes it easier to expand or upgrade without losing data to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new operating systems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new applications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new browsers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Availability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can be available to all kinds of "reading machines" like people, computers, voice machines, news feeds, etc.</a:t>
            </a:r>
          </a:p>
        </p:txBody>
      </p:sp>
    </p:spTree>
    <p:extLst>
      <p:ext uri="{BB962C8B-B14F-4D97-AF65-F5344CB8AC3E}">
        <p14:creationId xmlns:p14="http://schemas.microsoft.com/office/powerpoint/2010/main" val="325975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XML?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1921"/>
            <a:ext cx="11029615" cy="4513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Separates Data from Presentation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does not carry any information about how to be displayed.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same XML data can be used in many different presentation scenarios.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Because of this, with XML, there is a full separation between data and presentation.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is Often a Complement to HTML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 many HTML applications, XML is used to store or transport data, while HTML is used to format and display the same data.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4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XML?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1921"/>
            <a:ext cx="11029615" cy="4513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Separates Data from HTML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When displaying data in HTML, you should not have to edit the HTML file when the data changes.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With XML, the data can be stored in separate XML files.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With a few lines of JavaScript code, you can read an XML file and update the data content of any HTML page.</a:t>
            </a:r>
          </a:p>
        </p:txBody>
      </p:sp>
    </p:spTree>
    <p:extLst>
      <p:ext uri="{BB962C8B-B14F-4D97-AF65-F5344CB8AC3E}">
        <p14:creationId xmlns:p14="http://schemas.microsoft.com/office/powerpoint/2010/main" val="31405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8578787" y="17755"/>
            <a:ext cx="329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Books.xml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6096000" y="656948"/>
            <a:ext cx="5660994" cy="248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Title				Author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Everyday Italian		Giada De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Laurentiis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Harry Potter		J K. Rowling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XQuery Kick Start	James McGovern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Learning XML		Erik T. Ray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257453" y="58846"/>
            <a:ext cx="4749554" cy="67403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="cooking"&gt;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Everyday Italian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Giada De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Laurentiis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30.00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="children"&gt;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XQuery Kick Start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James McGovern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Per Bothner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Kurt Cagle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James Linn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Vaidyanathan Nagarajan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49.99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cover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="paperback"&gt;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1931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846337" y="896644"/>
            <a:ext cx="329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Tree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213065" y="1897159"/>
            <a:ext cx="4749554" cy="3970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="UTF-8</a:t>
            </a:r>
            <a:r>
              <a:rPr lang="en-IN" sz="1200" b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="cooking"&gt;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Everyday Italian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Giada De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Laurentiis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30.00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="children"&gt;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pic>
        <p:nvPicPr>
          <p:cNvPr id="1026" name="Picture 2" descr="DOM node tree">
            <a:extLst>
              <a:ext uri="{FF2B5EF4-FFF2-40B4-BE49-F238E27FC236}">
                <a16:creationId xmlns:a16="http://schemas.microsoft.com/office/drawing/2014/main" id="{7B67B2E6-7E19-4C64-8F85-3077BDA84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4022"/>
            <a:ext cx="5208791" cy="29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7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846337" y="896644"/>
            <a:ext cx="329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Tree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213065" y="1897159"/>
            <a:ext cx="4749554" cy="3970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="UTF-8</a:t>
            </a:r>
            <a:r>
              <a:rPr lang="en-IN" sz="1200" b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="cooking"&gt;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Everyday Italian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Giada De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Laurentiis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30.00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="children"&gt;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7BF6-9FED-4E24-89BC-349D6F5D4A06}"/>
              </a:ext>
            </a:extLst>
          </p:cNvPr>
          <p:cNvSpPr txBox="1"/>
          <p:nvPr/>
        </p:nvSpPr>
        <p:spPr>
          <a:xfrm>
            <a:off x="6016101" y="530370"/>
            <a:ext cx="5660994" cy="632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documents are formed as element trees.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An XML tree starts at a root element and branches from the root to child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All elements can have sub elements (child elements):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&lt;root&gt;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 &lt;child&gt;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   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subchild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&gt;.....&lt;/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subchild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 &lt;/child&gt;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&lt;/root&gt;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terms parent, child, and sibling are used to describe the relationships between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Parents have children. Children have parents. Siblings are children on the same level (brothers and sisters).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All elements can have text content (Harry Potter) and attributes (category="cooking").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846337" y="896644"/>
            <a:ext cx="329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Syntax Rule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213065" y="1897159"/>
            <a:ext cx="4749554" cy="3970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="UTF-8</a:t>
            </a:r>
            <a:r>
              <a:rPr lang="en-IN" sz="1200" b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="cooking"&gt;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Everyday Italian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Giada De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Laurentiis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30.00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="children"&gt;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7BF6-9FED-4E24-89BC-349D6F5D4A06}"/>
              </a:ext>
            </a:extLst>
          </p:cNvPr>
          <p:cNvSpPr txBox="1"/>
          <p:nvPr/>
        </p:nvSpPr>
        <p:spPr>
          <a:xfrm>
            <a:off x="6016101" y="530370"/>
            <a:ext cx="5660994" cy="558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document must have ROOT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Prolog: Optional, if exist then first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All XML elements must have closing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tags are case sensitive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elements must be properly nested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Attribute Values Must Always be Quoted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White space is preserved in XML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Entity Reference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	&amp;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lt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;		&lt;	less than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	&amp;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gt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;		&gt;	greater than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	&amp;amp;	&amp;	ampersand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	&amp;apos;	'	apostrophe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	&amp;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quot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;	"	quotation mark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8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45724" y="852257"/>
            <a:ext cx="400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Valid XML Documents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B60C-4BBB-45A6-B413-A25A4CF9E20C}"/>
              </a:ext>
            </a:extLst>
          </p:cNvPr>
          <p:cNvSpPr txBox="1"/>
          <p:nvPr/>
        </p:nvSpPr>
        <p:spPr>
          <a:xfrm>
            <a:off x="435006" y="1757779"/>
            <a:ext cx="4749554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note SYSTEM "Note.dtd"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note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Tove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/to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Jani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/from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heading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Reminder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/heading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Don't forget me this weekend!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/note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5598851" y="980915"/>
            <a:ext cx="6323860" cy="558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DOCTYPE declaration above contains a reference to a DTD file.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DTD above is interpreted like this: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!DOCTYPE note -  Defines that the root element of the document is note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!ELEMENT note - Defines that the note element must contain the elements: "to, from, heading, body"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!ELEMENT to - Defines the to element to be of type "#PCDATA"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!ELEMENT from - Defines the from element to be of type "#PCDATA"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!ELEMENT heading  - Defines the heading element to be of type "#PCDATA"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!ELEMENT body - Defines the body element to be of type "#PCDATA“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#PCDATA means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parseable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character data.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55C89-236C-430E-82AD-0E676429FBDF}"/>
              </a:ext>
            </a:extLst>
          </p:cNvPr>
          <p:cNvSpPr txBox="1"/>
          <p:nvPr/>
        </p:nvSpPr>
        <p:spPr>
          <a:xfrm>
            <a:off x="435006" y="3934288"/>
            <a:ext cx="4749554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&lt;!DOCTYPE note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&lt;!ELEMENT note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to,from,heading,body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)&gt;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&lt;!ELEMENT to (#PCDATA)&gt;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&lt;!ELEMENT from (#PCDATA)&gt;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&lt;!ELEMENT heading (#PCDATA)&gt;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&lt;!ELEMENT body (#PCDATA)&gt;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000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/>
      <p:bldP spid="7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XML </a:t>
            </a:r>
            <a:r>
              <a:rPr lang="en-US" cap="none" dirty="0" err="1"/>
              <a:t>HTTPRequest</a:t>
            </a:r>
            <a:endParaRPr lang="en-IN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1921"/>
            <a:ext cx="9956602" cy="45132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All modern browsers have a built-in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object to request data from a server.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object can be used to request data from a web server.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object is a developers dream, because you can: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Update a web page without reloading the page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Request data from a server - after the page has loaded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Receive data from a server  - after the page has loaded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Send data to a server -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39786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514905" y="759690"/>
            <a:ext cx="463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Sending an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266332" y="2632356"/>
            <a:ext cx="5282212" cy="2123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200" dirty="0"/>
            </a:b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xhttp.onreadystatechange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.readyState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Typical action to be performed when the document is ready:</a:t>
            </a:r>
            <a:b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xhttp.responseText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200" dirty="0"/>
            </a:b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xhttp.open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i="1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200" dirty="0"/>
            </a:b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xhttp.send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7BF6-9FED-4E24-89BC-349D6F5D4A06}"/>
              </a:ext>
            </a:extLst>
          </p:cNvPr>
          <p:cNvSpPr txBox="1"/>
          <p:nvPr/>
        </p:nvSpPr>
        <p:spPr>
          <a:xfrm>
            <a:off x="5637321" y="1498036"/>
            <a:ext cx="6365289" cy="337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first line in the example above creates an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onreadystatechange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property specifies a function to be executed every time the status of the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object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When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readyState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property is 4 and the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property is 200, the response is ready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responseText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property returns the server response as a text string.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text string can be used to update a web page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022237" y="644280"/>
            <a:ext cx="463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Sending an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189390" y="609571"/>
            <a:ext cx="5282212" cy="61863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&lt;body&gt;</a:t>
            </a:r>
          </a:p>
          <a:p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&lt;h2&gt;Using the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XMLHttpRequest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Object&lt;/h2&gt;</a:t>
            </a:r>
          </a:p>
          <a:p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&lt;div id="demo"&gt;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&lt;button type="button" onclick="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loadXMLDoc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()"&gt;Change Content&lt;/button&gt;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&lt;/div&gt;</a:t>
            </a:r>
          </a:p>
          <a:p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loadXMLDoc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var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if (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window.XMLHttpRequest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XMLHttpRequest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} else {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// code for older browsers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ActiveXObject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Microsoft.XMLHTTP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xmlhttp.onreadystatechange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= function() {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this.readyState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== 4 &amp;&amp;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this.status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== 200) {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("demo").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innerHTML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this.responseText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xmlhttp.open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("GET", "xmlhttp_info.txt", true);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xmlhttp.send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&lt;/script&gt;</a:t>
            </a:r>
          </a:p>
          <a:p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A7789-0716-49C3-9920-D32D0C40A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372" r="5704" b="57282"/>
          <a:stretch/>
        </p:blipFill>
        <p:spPr>
          <a:xfrm>
            <a:off x="5856303" y="1305016"/>
            <a:ext cx="5400583" cy="1189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08B958-F5CD-47C0-9F52-3B3E4B4D6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5890" r="1553" b="51974"/>
          <a:stretch/>
        </p:blipFill>
        <p:spPr>
          <a:xfrm>
            <a:off x="5856303" y="3338004"/>
            <a:ext cx="5906610" cy="151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6187737" y="679791"/>
            <a:ext cx="463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Parser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355108" y="835649"/>
            <a:ext cx="5740892" cy="4893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="demo"&gt;&lt;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text, parser,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// text string is defined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text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"&lt;bookstore&gt;&lt;book&gt;"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"&lt;title&gt;Everyday Italian&lt;/title&gt;"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"&lt;author&gt;Giada De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Laurentiis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&lt;/author&gt;"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"&lt;year&gt;2005&lt;/year&gt;"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"&lt;/book&gt;&lt;/bookstore&gt;"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parser =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DOMParser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parser.parseFromString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text,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"text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/xml"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xmlDoc.getElementsByTagName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"title"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childNodes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nodeValue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7BF6-9FED-4E24-89BC-349D6F5D4A06}"/>
              </a:ext>
            </a:extLst>
          </p:cNvPr>
          <p:cNvSpPr txBox="1"/>
          <p:nvPr/>
        </p:nvSpPr>
        <p:spPr>
          <a:xfrm>
            <a:off x="6542845" y="1498036"/>
            <a:ext cx="5459765" cy="263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XML DOM (Document Object Model) defines the properties and methods for accessing and editing XML.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However, before an XML document can be accessed, it must be loaded into an XML DOM object.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All modern browsers have a built-in XML parser that can convert text into an XML DOM object.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B00CB-FD6A-4AA9-A8F9-C83CD9EFB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3819" r="17500" b="61812"/>
          <a:stretch/>
        </p:blipFill>
        <p:spPr>
          <a:xfrm>
            <a:off x="355108" y="5872577"/>
            <a:ext cx="3962400" cy="9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8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6187737" y="679791"/>
            <a:ext cx="463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Parser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355108" y="835649"/>
            <a:ext cx="5740892" cy="4893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="demo"&gt;&lt;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text, parser,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// text string is defined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text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"&lt;bookstore&gt;&lt;book&gt;"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"&lt;title&gt;Everyday Italian&lt;/title&gt;"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"&lt;author&gt;Giada De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Laurentiis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&lt;/author&gt;"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"&lt;year&gt;2005&lt;/year&gt;"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"&lt;/book&gt;&lt;/bookstore&gt;"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parser =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DOMParser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parser.parseFromString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text,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"text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/xml"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xmlDoc.getElementsByTagName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"title"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childNodes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nodeValue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7BF6-9FED-4E24-89BC-349D6F5D4A06}"/>
              </a:ext>
            </a:extLst>
          </p:cNvPr>
          <p:cNvSpPr txBox="1"/>
          <p:nvPr/>
        </p:nvSpPr>
        <p:spPr>
          <a:xfrm>
            <a:off x="6542845" y="1498036"/>
            <a:ext cx="5459765" cy="4480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All XML elements can be accessed through the XML DOM.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This code retrieves the text value of the first &lt;title&gt; element in an XML document: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txt =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xmlDoc.getElementsByTagName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("title")[0].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childNodes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[0].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nodeValue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XML DOM is a standard for how to get, change, add, and delete XML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This example loads a text string into an XML DOM object, and extracts the info from it with JavaScript: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B00CB-FD6A-4AA9-A8F9-C83CD9EFB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3819" r="17500" b="61812"/>
          <a:stretch/>
        </p:blipFill>
        <p:spPr>
          <a:xfrm>
            <a:off x="355108" y="5872577"/>
            <a:ext cx="3962400" cy="9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XPath</a:t>
            </a:r>
            <a:endParaRPr lang="en-IN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1921"/>
            <a:ext cx="9956602" cy="451326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is a major element in the XSLT standard.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can be used to navigate through elements and attributes in an XML document.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is a syntax for defining parts of an XML document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uses path expressions to navigate in XML documents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contains a library of standard functions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is a major element in XSLT and in XQuery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is a 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475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</a:t>
            </a:r>
            <a:r>
              <a:rPr lang="en-US" cap="none" dirty="0" err="1"/>
              <a:t>Xpath</a:t>
            </a:r>
            <a:r>
              <a:rPr lang="en-US" cap="none" dirty="0"/>
              <a:t> Path Expression</a:t>
            </a:r>
            <a:endParaRPr lang="en-IN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1921"/>
            <a:ext cx="11092944" cy="451326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XPath uses path expressions to select nodes or node-sets in an XML document. 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These path expressions look very much like the expressions you see when you work with a traditional computer file system.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XPath expressions can be used in JavaScript, Java, XML Schema, PHP, Python, C and C++, and lots of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290440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</a:t>
            </a:r>
            <a:r>
              <a:rPr lang="en-US" cap="none" dirty="0" err="1"/>
              <a:t>Xpath</a:t>
            </a:r>
            <a:r>
              <a:rPr lang="en-US" cap="none" dirty="0"/>
              <a:t> Path Expression</a:t>
            </a:r>
            <a:endParaRPr lang="en-IN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28" y="1856461"/>
            <a:ext cx="11092944" cy="500153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</a:rPr>
              <a:t>XPath Expression					Result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/bookstore/book[1]				Selects the first book element that is the child of the bookstore element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/bookstore/book[last()]				Selects the last book element that is the child of the bookstore element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/bookstore/book[last()-1]			Selects the last but one book element that is the child of the bookstore element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/bookstore/book[position()&lt;3]		Selects the first two book elements that are children of the bookstore element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//title[@lang]					Selects all the title elements that have an attribute named lang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//title[@lang='en’]				Selects all the title elements that have a "lang" attribute with a value of "</a:t>
            </a:r>
            <a:r>
              <a:rPr lang="en-US" sz="1500" dirty="0" err="1">
                <a:solidFill>
                  <a:schemeClr val="accent3">
                    <a:lumMod val="75000"/>
                  </a:schemeClr>
                </a:solidFill>
              </a:rPr>
              <a:t>en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/bookstore/book[price&gt;35.00]		Selects all the book elements of the bookstore element that have a price element with a value 								greater than 35.00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/bookstore/book[price&gt;35.00]/title		Selects all the title elements of the book elements of the bookstore element that have a price 								element with a value greater than 35.00</a:t>
            </a:r>
          </a:p>
        </p:txBody>
      </p:sp>
    </p:spTree>
    <p:extLst>
      <p:ext uri="{BB962C8B-B14F-4D97-AF65-F5344CB8AC3E}">
        <p14:creationId xmlns:p14="http://schemas.microsoft.com/office/powerpoint/2010/main" val="8625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DTD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5112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When to Use a DTD?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With a DTD, independent groups of people can agree to use a standard DTD for interchanging data.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With a DTD, you can verify that the data you receive from the outside world is valid.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You can also use a DTD to verify your own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When NOT to Use a DTD?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does not require a DTD.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When you are experimenting with XML, avoid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when you are working with small XML files, creating DTDs may be a waste of time.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If you develop applications, wait until the specification is stable before you add a DTD. Otherwise, your software might stop working because of validation errors.</a:t>
            </a:r>
          </a:p>
        </p:txBody>
      </p:sp>
    </p:spTree>
    <p:extLst>
      <p:ext uri="{BB962C8B-B14F-4D97-AF65-F5344CB8AC3E}">
        <p14:creationId xmlns:p14="http://schemas.microsoft.com/office/powerpoint/2010/main" val="182130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51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 XML Schema describes the structure of an XML document, just like a DTD.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 XML document with correct syntax is called "Well Formed".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 XML document validated against an XML Schema is both "Well Formed" and "Valid".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Schema is an XML-based alternative to DTD</a:t>
            </a:r>
          </a:p>
        </p:txBody>
      </p:sp>
    </p:spTree>
    <p:extLst>
      <p:ext uri="{BB962C8B-B14F-4D97-AF65-F5344CB8AC3E}">
        <p14:creationId xmlns:p14="http://schemas.microsoft.com/office/powerpoint/2010/main" val="235850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45724" y="852257"/>
            <a:ext cx="400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Valid XML Documents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B60C-4BBB-45A6-B413-A25A4CF9E20C}"/>
              </a:ext>
            </a:extLst>
          </p:cNvPr>
          <p:cNvSpPr txBox="1"/>
          <p:nvPr/>
        </p:nvSpPr>
        <p:spPr>
          <a:xfrm>
            <a:off x="186431" y="1757779"/>
            <a:ext cx="5078027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xs:element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="note"&gt;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xs:complexType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xs:sequence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xs:element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="to"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xs:string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xs:element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="from"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xs:string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xs:element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="heading"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xs:string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xs:element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="body"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xs:string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xs:sequence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xs:complexType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xs:element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5598851" y="980915"/>
            <a:ext cx="6323860" cy="4480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Schema above is interpreted like this: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xs:element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name="note"&gt; defines the element called "note"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xs:complexType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 the "note" element is a complex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xs:sequence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 the complex type is a sequence of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xs:element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name="to" type="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xs:string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"&gt; the element "to" is of type string (text)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xs:element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name="from" type="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xs:string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"&gt; the element "from" is of type 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xs:element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name="heading" type="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xs:string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"&gt; the element "heading" is of type 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xs:element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name="body" type="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xs:string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"&gt; the element "body" is of type string</a:t>
            </a:r>
          </a:p>
        </p:txBody>
      </p:sp>
    </p:spTree>
    <p:extLst>
      <p:ext uri="{BB962C8B-B14F-4D97-AF65-F5344CB8AC3E}">
        <p14:creationId xmlns:p14="http://schemas.microsoft.com/office/powerpoint/2010/main" val="29677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511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Schemas are More Powerful than DTD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Schemas are written in XML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Schemas are extensible to additions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Schemas support data types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Schemas support namespaces</a:t>
            </a:r>
          </a:p>
        </p:txBody>
      </p:sp>
    </p:spTree>
    <p:extLst>
      <p:ext uri="{BB962C8B-B14F-4D97-AF65-F5344CB8AC3E}">
        <p14:creationId xmlns:p14="http://schemas.microsoft.com/office/powerpoint/2010/main" val="25758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XML Schema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8554"/>
            <a:ext cx="11029615" cy="44511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With XML Schema, 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your XML files can carry a description of its own format.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independent groups of people can agree on a standard for interchanging data.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you can verify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XML Schemas Support Data 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One of the greatest strengths of XML Schemas is the support for data types: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It is easier to describe document content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It is easier to define restrictions on data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It is easier to validate the correctness of data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It is easier to convert data between different data types</a:t>
            </a:r>
          </a:p>
        </p:txBody>
      </p:sp>
    </p:spTree>
    <p:extLst>
      <p:ext uri="{BB962C8B-B14F-4D97-AF65-F5344CB8AC3E}">
        <p14:creationId xmlns:p14="http://schemas.microsoft.com/office/powerpoint/2010/main" val="36152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XML Schema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8554"/>
            <a:ext cx="11029615" cy="44511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Schemas use XML Syntax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You don't have to learn a new language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You can use your XML editor to edit your Schema files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You can use your XML parser to parse your Schema files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You can manipulate your Schemas with the XML DOM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You can transform your Schemas with XSLT</a:t>
            </a:r>
          </a:p>
        </p:txBody>
      </p:sp>
    </p:spTree>
    <p:extLst>
      <p:ext uri="{BB962C8B-B14F-4D97-AF65-F5344CB8AC3E}">
        <p14:creationId xmlns:p14="http://schemas.microsoft.com/office/powerpoint/2010/main" val="18876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142</TotalTime>
  <Words>5224</Words>
  <Application>Microsoft Office PowerPoint</Application>
  <PresentationFormat>Widescreen</PresentationFormat>
  <Paragraphs>323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Dividend</vt:lpstr>
      <vt:lpstr>XML</vt:lpstr>
      <vt:lpstr>XML DTD</vt:lpstr>
      <vt:lpstr>PowerPoint Presentation</vt:lpstr>
      <vt:lpstr>XML DTD</vt:lpstr>
      <vt:lpstr>XML Schema</vt:lpstr>
      <vt:lpstr>PowerPoint Presentation</vt:lpstr>
      <vt:lpstr>XML Schema</vt:lpstr>
      <vt:lpstr>Why to use XML Schema</vt:lpstr>
      <vt:lpstr>Why to use XML Schema</vt:lpstr>
      <vt:lpstr>XSL – eXtensible Stylesheet Language</vt:lpstr>
      <vt:lpstr>XSLT</vt:lpstr>
      <vt:lpstr>XSL Transformation</vt:lpstr>
      <vt:lpstr>XSLT uses XPath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XML Simplifies Things</vt:lpstr>
      <vt:lpstr>XML Simplifies Things</vt:lpstr>
      <vt:lpstr>How to use XML?</vt:lpstr>
      <vt:lpstr>How to use XML?</vt:lpstr>
      <vt:lpstr>PowerPoint Presentation</vt:lpstr>
      <vt:lpstr>PowerPoint Presentation</vt:lpstr>
      <vt:lpstr>PowerPoint Presentation</vt:lpstr>
      <vt:lpstr>PowerPoint Presentation</vt:lpstr>
      <vt:lpstr>XML HTTPRequest</vt:lpstr>
      <vt:lpstr>PowerPoint Presentation</vt:lpstr>
      <vt:lpstr>PowerPoint Presentation</vt:lpstr>
      <vt:lpstr>PowerPoint Presentation</vt:lpstr>
      <vt:lpstr>PowerPoint Presentation</vt:lpstr>
      <vt:lpstr> XPath</vt:lpstr>
      <vt:lpstr> Xpath Path Expression</vt:lpstr>
      <vt:lpstr> Xpath Path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Ambhire</dc:creator>
  <cp:lastModifiedBy>Vaibhav Ambhire</cp:lastModifiedBy>
  <cp:revision>33</cp:revision>
  <dcterms:created xsi:type="dcterms:W3CDTF">2021-09-27T04:12:22Z</dcterms:created>
  <dcterms:modified xsi:type="dcterms:W3CDTF">2021-10-04T05:19:38Z</dcterms:modified>
</cp:coreProperties>
</file>