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1AC8F-7CFB-7363-626E-D85A6FACDB0D}" v="294" dt="2021-07-12T04:41:20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4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Ambhire" userId="S::vaibhav13046@tsecedu.org::09ddf9ea-3199-4586-aea1-b2614813806f" providerId="AD" clId="Web-{7531AC8F-7CFB-7363-626E-D85A6FACDB0D}"/>
    <pc:docChg chg="addSld modSld">
      <pc:chgData name="Vaibhav Ambhire" userId="S::vaibhav13046@tsecedu.org::09ddf9ea-3199-4586-aea1-b2614813806f" providerId="AD" clId="Web-{7531AC8F-7CFB-7363-626E-D85A6FACDB0D}" dt="2021-07-12T04:41:18.886" v="176" actId="20577"/>
      <pc:docMkLst>
        <pc:docMk/>
      </pc:docMkLst>
      <pc:sldChg chg="modSp addAnim modAnim">
        <pc:chgData name="Vaibhav Ambhire" userId="S::vaibhav13046@tsecedu.org::09ddf9ea-3199-4586-aea1-b2614813806f" providerId="AD" clId="Web-{7531AC8F-7CFB-7363-626E-D85A6FACDB0D}" dt="2021-07-12T04:35:44.613" v="73"/>
        <pc:sldMkLst>
          <pc:docMk/>
          <pc:sldMk cId="652296731" sldId="257"/>
        </pc:sldMkLst>
        <pc:spChg chg="mod">
          <ac:chgData name="Vaibhav Ambhire" userId="S::vaibhav13046@tsecedu.org::09ddf9ea-3199-4586-aea1-b2614813806f" providerId="AD" clId="Web-{7531AC8F-7CFB-7363-626E-D85A6FACDB0D}" dt="2021-07-12T04:35:38.300" v="70" actId="20577"/>
          <ac:spMkLst>
            <pc:docMk/>
            <pc:sldMk cId="652296731" sldId="257"/>
            <ac:spMk id="3" creationId="{A6A66C58-4630-4991-84C6-7980EFE093A2}"/>
          </ac:spMkLst>
        </pc:spChg>
      </pc:sldChg>
      <pc:sldChg chg="addAnim modAnim">
        <pc:chgData name="Vaibhav Ambhire" userId="S::vaibhav13046@tsecedu.org::09ddf9ea-3199-4586-aea1-b2614813806f" providerId="AD" clId="Web-{7531AC8F-7CFB-7363-626E-D85A6FACDB0D}" dt="2021-07-12T04:35:56.722" v="76"/>
        <pc:sldMkLst>
          <pc:docMk/>
          <pc:sldMk cId="733150238" sldId="258"/>
        </pc:sldMkLst>
      </pc:sldChg>
      <pc:sldChg chg="modSp addAnim modAnim">
        <pc:chgData name="Vaibhav Ambhire" userId="S::vaibhav13046@tsecedu.org::09ddf9ea-3199-4586-aea1-b2614813806f" providerId="AD" clId="Web-{7531AC8F-7CFB-7363-626E-D85A6FACDB0D}" dt="2021-07-12T04:36:10.941" v="80"/>
        <pc:sldMkLst>
          <pc:docMk/>
          <pc:sldMk cId="4217773715" sldId="259"/>
        </pc:sldMkLst>
        <pc:spChg chg="mod">
          <ac:chgData name="Vaibhav Ambhire" userId="S::vaibhav13046@tsecedu.org::09ddf9ea-3199-4586-aea1-b2614813806f" providerId="AD" clId="Web-{7531AC8F-7CFB-7363-626E-D85A6FACDB0D}" dt="2021-07-12T04:36:03.769" v="77" actId="1076"/>
          <ac:spMkLst>
            <pc:docMk/>
            <pc:sldMk cId="4217773715" sldId="259"/>
            <ac:spMk id="2" creationId="{6F2BD9D7-0D22-41C2-BFD1-AB28A941FC8B}"/>
          </ac:spMkLst>
        </pc:spChg>
      </pc:sldChg>
      <pc:sldChg chg="addAnim modAnim">
        <pc:chgData name="Vaibhav Ambhire" userId="S::vaibhav13046@tsecedu.org::09ddf9ea-3199-4586-aea1-b2614813806f" providerId="AD" clId="Web-{7531AC8F-7CFB-7363-626E-D85A6FACDB0D}" dt="2021-07-12T04:36:20.754" v="83"/>
        <pc:sldMkLst>
          <pc:docMk/>
          <pc:sldMk cId="1957682160" sldId="260"/>
        </pc:sldMkLst>
      </pc:sldChg>
      <pc:sldChg chg="addAnim modAnim">
        <pc:chgData name="Vaibhav Ambhire" userId="S::vaibhav13046@tsecedu.org::09ddf9ea-3199-4586-aea1-b2614813806f" providerId="AD" clId="Web-{7531AC8F-7CFB-7363-626E-D85A6FACDB0D}" dt="2021-07-12T04:36:32.114" v="86"/>
        <pc:sldMkLst>
          <pc:docMk/>
          <pc:sldMk cId="1740238104" sldId="261"/>
        </pc:sldMkLst>
      </pc:sldChg>
      <pc:sldChg chg="addAnim modAnim">
        <pc:chgData name="Vaibhav Ambhire" userId="S::vaibhav13046@tsecedu.org::09ddf9ea-3199-4586-aea1-b2614813806f" providerId="AD" clId="Web-{7531AC8F-7CFB-7363-626E-D85A6FACDB0D}" dt="2021-07-12T04:36:54.724" v="92"/>
        <pc:sldMkLst>
          <pc:docMk/>
          <pc:sldMk cId="1071132247" sldId="262"/>
        </pc:sldMkLst>
      </pc:sldChg>
      <pc:sldChg chg="addAnim modAnim">
        <pc:chgData name="Vaibhav Ambhire" userId="S::vaibhav13046@tsecedu.org::09ddf9ea-3199-4586-aea1-b2614813806f" providerId="AD" clId="Web-{7531AC8F-7CFB-7363-626E-D85A6FACDB0D}" dt="2021-07-12T04:36:41.708" v="89"/>
        <pc:sldMkLst>
          <pc:docMk/>
          <pc:sldMk cId="2694872925" sldId="263"/>
        </pc:sldMkLst>
      </pc:sldChg>
      <pc:sldChg chg="addAnim modAnim">
        <pc:chgData name="Vaibhav Ambhire" userId="S::vaibhav13046@tsecedu.org::09ddf9ea-3199-4586-aea1-b2614813806f" providerId="AD" clId="Web-{7531AC8F-7CFB-7363-626E-D85A6FACDB0D}" dt="2021-07-12T04:37:07.865" v="95"/>
        <pc:sldMkLst>
          <pc:docMk/>
          <pc:sldMk cId="668837647" sldId="264"/>
        </pc:sldMkLst>
      </pc:sldChg>
      <pc:sldChg chg="addAnim modAnim">
        <pc:chgData name="Vaibhav Ambhire" userId="S::vaibhav13046@tsecedu.org::09ddf9ea-3199-4586-aea1-b2614813806f" providerId="AD" clId="Web-{7531AC8F-7CFB-7363-626E-D85A6FACDB0D}" dt="2021-07-12T04:37:19.927" v="98"/>
        <pc:sldMkLst>
          <pc:docMk/>
          <pc:sldMk cId="3922134817" sldId="265"/>
        </pc:sldMkLst>
      </pc:sldChg>
      <pc:sldChg chg="addAnim modAnim">
        <pc:chgData name="Vaibhav Ambhire" userId="S::vaibhav13046@tsecedu.org::09ddf9ea-3199-4586-aea1-b2614813806f" providerId="AD" clId="Web-{7531AC8F-7CFB-7363-626E-D85A6FACDB0D}" dt="2021-07-12T04:37:30.475" v="101"/>
        <pc:sldMkLst>
          <pc:docMk/>
          <pc:sldMk cId="869740494" sldId="266"/>
        </pc:sldMkLst>
      </pc:sldChg>
      <pc:sldChg chg="addAnim modAnim">
        <pc:chgData name="Vaibhav Ambhire" userId="S::vaibhav13046@tsecedu.org::09ddf9ea-3199-4586-aea1-b2614813806f" providerId="AD" clId="Web-{7531AC8F-7CFB-7363-626E-D85A6FACDB0D}" dt="2021-07-12T04:37:41.631" v="104"/>
        <pc:sldMkLst>
          <pc:docMk/>
          <pc:sldMk cId="446811283" sldId="267"/>
        </pc:sldMkLst>
      </pc:sldChg>
      <pc:sldChg chg="addAnim modAnim">
        <pc:chgData name="Vaibhav Ambhire" userId="S::vaibhav13046@tsecedu.org::09ddf9ea-3199-4586-aea1-b2614813806f" providerId="AD" clId="Web-{7531AC8F-7CFB-7363-626E-D85A6FACDB0D}" dt="2021-07-12T04:37:54.178" v="107"/>
        <pc:sldMkLst>
          <pc:docMk/>
          <pc:sldMk cId="2300610245" sldId="268"/>
        </pc:sldMkLst>
      </pc:sldChg>
      <pc:sldChg chg="addAnim modAnim">
        <pc:chgData name="Vaibhav Ambhire" userId="S::vaibhav13046@tsecedu.org::09ddf9ea-3199-4586-aea1-b2614813806f" providerId="AD" clId="Web-{7531AC8F-7CFB-7363-626E-D85A6FACDB0D}" dt="2021-07-12T04:38:03.866" v="110"/>
        <pc:sldMkLst>
          <pc:docMk/>
          <pc:sldMk cId="4125306554" sldId="269"/>
        </pc:sldMkLst>
      </pc:sldChg>
      <pc:sldChg chg="addAnim modAnim">
        <pc:chgData name="Vaibhav Ambhire" userId="S::vaibhav13046@tsecedu.org::09ddf9ea-3199-4586-aea1-b2614813806f" providerId="AD" clId="Web-{7531AC8F-7CFB-7363-626E-D85A6FACDB0D}" dt="2021-07-12T04:38:14.991" v="113"/>
        <pc:sldMkLst>
          <pc:docMk/>
          <pc:sldMk cId="497499294" sldId="270"/>
        </pc:sldMkLst>
      </pc:sldChg>
      <pc:sldChg chg="addAnim modAnim">
        <pc:chgData name="Vaibhav Ambhire" userId="S::vaibhav13046@tsecedu.org::09ddf9ea-3199-4586-aea1-b2614813806f" providerId="AD" clId="Web-{7531AC8F-7CFB-7363-626E-D85A6FACDB0D}" dt="2021-07-12T04:38:24.476" v="116"/>
        <pc:sldMkLst>
          <pc:docMk/>
          <pc:sldMk cId="678921198" sldId="271"/>
        </pc:sldMkLst>
      </pc:sldChg>
      <pc:sldChg chg="addAnim modAnim">
        <pc:chgData name="Vaibhav Ambhire" userId="S::vaibhav13046@tsecedu.org::09ddf9ea-3199-4586-aea1-b2614813806f" providerId="AD" clId="Web-{7531AC8F-7CFB-7363-626E-D85A6FACDB0D}" dt="2021-07-12T04:38:35.007" v="119"/>
        <pc:sldMkLst>
          <pc:docMk/>
          <pc:sldMk cId="772455342" sldId="272"/>
        </pc:sldMkLst>
      </pc:sldChg>
      <pc:sldChg chg="modSp addAnim modAnim">
        <pc:chgData name="Vaibhav Ambhire" userId="S::vaibhav13046@tsecedu.org::09ddf9ea-3199-4586-aea1-b2614813806f" providerId="AD" clId="Web-{7531AC8F-7CFB-7363-626E-D85A6FACDB0D}" dt="2021-07-12T04:38:56.570" v="123" actId="20577"/>
        <pc:sldMkLst>
          <pc:docMk/>
          <pc:sldMk cId="1925686898" sldId="273"/>
        </pc:sldMkLst>
        <pc:spChg chg="mod">
          <ac:chgData name="Vaibhav Ambhire" userId="S::vaibhav13046@tsecedu.org::09ddf9ea-3199-4586-aea1-b2614813806f" providerId="AD" clId="Web-{7531AC8F-7CFB-7363-626E-D85A6FACDB0D}" dt="2021-07-12T04:38:56.570" v="123" actId="20577"/>
          <ac:spMkLst>
            <pc:docMk/>
            <pc:sldMk cId="1925686898" sldId="273"/>
            <ac:spMk id="3" creationId="{0D358D48-8B7C-451D-B58E-E6F75908E2E6}"/>
          </ac:spMkLst>
        </pc:spChg>
      </pc:sldChg>
      <pc:sldChg chg="modSp addAnim modAnim">
        <pc:chgData name="Vaibhav Ambhire" userId="S::vaibhav13046@tsecedu.org::09ddf9ea-3199-4586-aea1-b2614813806f" providerId="AD" clId="Web-{7531AC8F-7CFB-7363-626E-D85A6FACDB0D}" dt="2021-07-12T04:39:19.086" v="127"/>
        <pc:sldMkLst>
          <pc:docMk/>
          <pc:sldMk cId="3053228357" sldId="274"/>
        </pc:sldMkLst>
        <pc:spChg chg="mod">
          <ac:chgData name="Vaibhav Ambhire" userId="S::vaibhav13046@tsecedu.org::09ddf9ea-3199-4586-aea1-b2614813806f" providerId="AD" clId="Web-{7531AC8F-7CFB-7363-626E-D85A6FACDB0D}" dt="2021-07-12T04:39:07.445" v="124" actId="20577"/>
          <ac:spMkLst>
            <pc:docMk/>
            <pc:sldMk cId="3053228357" sldId="274"/>
            <ac:spMk id="3" creationId="{0D358D48-8B7C-451D-B58E-E6F75908E2E6}"/>
          </ac:spMkLst>
        </pc:spChg>
      </pc:sldChg>
      <pc:sldChg chg="addAnim modAnim">
        <pc:chgData name="Vaibhav Ambhire" userId="S::vaibhav13046@tsecedu.org::09ddf9ea-3199-4586-aea1-b2614813806f" providerId="AD" clId="Web-{7531AC8F-7CFB-7363-626E-D85A6FACDB0D}" dt="2021-07-12T04:39:59.509" v="136"/>
        <pc:sldMkLst>
          <pc:docMk/>
          <pc:sldMk cId="1451798603" sldId="275"/>
        </pc:sldMkLst>
      </pc:sldChg>
      <pc:sldChg chg="modSp addAnim modAnim">
        <pc:chgData name="Vaibhav Ambhire" userId="S::vaibhav13046@tsecedu.org::09ddf9ea-3199-4586-aea1-b2614813806f" providerId="AD" clId="Web-{7531AC8F-7CFB-7363-626E-D85A6FACDB0D}" dt="2021-07-12T04:39:51.212" v="133"/>
        <pc:sldMkLst>
          <pc:docMk/>
          <pc:sldMk cId="4097725973" sldId="276"/>
        </pc:sldMkLst>
        <pc:spChg chg="mod">
          <ac:chgData name="Vaibhav Ambhire" userId="S::vaibhav13046@tsecedu.org::09ddf9ea-3199-4586-aea1-b2614813806f" providerId="AD" clId="Web-{7531AC8F-7CFB-7363-626E-D85A6FACDB0D}" dt="2021-07-12T04:39:36.837" v="130" actId="14100"/>
          <ac:spMkLst>
            <pc:docMk/>
            <pc:sldMk cId="4097725973" sldId="276"/>
            <ac:spMk id="3" creationId="{0D358D48-8B7C-451D-B58E-E6F75908E2E6}"/>
          </ac:spMkLst>
        </pc:spChg>
      </pc:sldChg>
      <pc:sldChg chg="addSp delSp modSp add replId delAnim">
        <pc:chgData name="Vaibhav Ambhire" userId="S::vaibhav13046@tsecedu.org::09ddf9ea-3199-4586-aea1-b2614813806f" providerId="AD" clId="Web-{7531AC8F-7CFB-7363-626E-D85A6FACDB0D}" dt="2021-07-12T04:41:02.057" v="163" actId="1076"/>
        <pc:sldMkLst>
          <pc:docMk/>
          <pc:sldMk cId="1308034624" sldId="277"/>
        </pc:sldMkLst>
        <pc:spChg chg="mod">
          <ac:chgData name="Vaibhav Ambhire" userId="S::vaibhav13046@tsecedu.org::09ddf9ea-3199-4586-aea1-b2614813806f" providerId="AD" clId="Web-{7531AC8F-7CFB-7363-626E-D85A6FACDB0D}" dt="2021-07-12T04:41:02.057" v="163" actId="1076"/>
          <ac:spMkLst>
            <pc:docMk/>
            <pc:sldMk cId="1308034624" sldId="277"/>
            <ac:spMk id="2" creationId="{6F2BD9D7-0D22-41C2-BFD1-AB28A941FC8B}"/>
          </ac:spMkLst>
        </pc:spChg>
        <pc:spChg chg="del">
          <ac:chgData name="Vaibhav Ambhire" userId="S::vaibhav13046@tsecedu.org::09ddf9ea-3199-4586-aea1-b2614813806f" providerId="AD" clId="Web-{7531AC8F-7CFB-7363-626E-D85A6FACDB0D}" dt="2021-07-12T04:40:10.197" v="138"/>
          <ac:spMkLst>
            <pc:docMk/>
            <pc:sldMk cId="1308034624" sldId="277"/>
            <ac:spMk id="3" creationId="{0D358D48-8B7C-451D-B58E-E6F75908E2E6}"/>
          </ac:spMkLst>
        </pc:spChg>
        <pc:spChg chg="add del mod">
          <ac:chgData name="Vaibhav Ambhire" userId="S::vaibhav13046@tsecedu.org::09ddf9ea-3199-4586-aea1-b2614813806f" providerId="AD" clId="Web-{7531AC8F-7CFB-7363-626E-D85A6FACDB0D}" dt="2021-07-12T04:40:43.432" v="159"/>
          <ac:spMkLst>
            <pc:docMk/>
            <pc:sldMk cId="1308034624" sldId="277"/>
            <ac:spMk id="5" creationId="{32D48D95-0C7A-4285-B7B3-C4892CA30AAC}"/>
          </ac:spMkLst>
        </pc:spChg>
        <pc:spChg chg="add del mod">
          <ac:chgData name="Vaibhav Ambhire" userId="S::vaibhav13046@tsecedu.org::09ddf9ea-3199-4586-aea1-b2614813806f" providerId="AD" clId="Web-{7531AC8F-7CFB-7363-626E-D85A6FACDB0D}" dt="2021-07-12T04:40:47.448" v="160"/>
          <ac:spMkLst>
            <pc:docMk/>
            <pc:sldMk cId="1308034624" sldId="277"/>
            <ac:spMk id="7" creationId="{FCF6BB65-09D1-4E5A-9D92-6181DF6602F9}"/>
          </ac:spMkLst>
        </pc:spChg>
      </pc:sldChg>
      <pc:sldChg chg="modSp add replId">
        <pc:chgData name="Vaibhav Ambhire" userId="S::vaibhav13046@tsecedu.org::09ddf9ea-3199-4586-aea1-b2614813806f" providerId="AD" clId="Web-{7531AC8F-7CFB-7363-626E-D85A6FACDB0D}" dt="2021-07-12T04:41:18.886" v="176" actId="20577"/>
        <pc:sldMkLst>
          <pc:docMk/>
          <pc:sldMk cId="4019188504" sldId="278"/>
        </pc:sldMkLst>
        <pc:spChg chg="mod">
          <ac:chgData name="Vaibhav Ambhire" userId="S::vaibhav13046@tsecedu.org::09ddf9ea-3199-4586-aea1-b2614813806f" providerId="AD" clId="Web-{7531AC8F-7CFB-7363-626E-D85A6FACDB0D}" dt="2021-07-12T04:41:18.886" v="176" actId="20577"/>
          <ac:spMkLst>
            <pc:docMk/>
            <pc:sldMk cId="4019188504" sldId="278"/>
            <ac:spMk id="2" creationId="{6F2BD9D7-0D22-41C2-BFD1-AB28A941FC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12,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9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1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6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12,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7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3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12,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6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12,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6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1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12,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08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xmlns="" id="{335243F2-87BD-4C47-8358-ACFE608D3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xmlns="" id="{65B33439-EC96-4835-9DF2-CFA3336E0E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ABA2B-26D6-471D-B0BF-6747ADE27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554630"/>
            <a:ext cx="5015638" cy="19697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4300" dirty="0"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4300" dirty="0">
                <a:latin typeface="Bookman Old Style" panose="02050604050505020204" pitchFamily="18" charset="0"/>
              </a:rPr>
              <a:t>Internet Programming</a:t>
            </a:r>
            <a:endParaRPr lang="en-IN" sz="4300" dirty="0">
              <a:latin typeface="Bookman Old Style" panose="020506040505050202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2FD01A0-E6FF-41CD-AEBD-279232B90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xmlns="" id="{811C6308-5554-4129-8881-A95AF512C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79">
              <a:extLst>
                <a:ext uri="{FF2B5EF4-FFF2-40B4-BE49-F238E27FC236}">
                  <a16:creationId xmlns:a16="http://schemas.microsoft.com/office/drawing/2014/main" xmlns="" id="{C28F3A03-B53B-433E-8DF7-6B13336D0A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5">
              <a:extLst>
                <a:ext uri="{FF2B5EF4-FFF2-40B4-BE49-F238E27FC236}">
                  <a16:creationId xmlns:a16="http://schemas.microsoft.com/office/drawing/2014/main" xmlns="" id="{E990BBBC-E616-4D0E-9917-A6CA72AAEA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3C9AA14C-80A4-427C-A911-28CD20C56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40" name="Freeform 80">
              <a:extLst>
                <a:ext uri="{FF2B5EF4-FFF2-40B4-BE49-F238E27FC236}">
                  <a16:creationId xmlns:a16="http://schemas.microsoft.com/office/drawing/2014/main" xmlns="" id="{EF32CDAF-4619-4949-9516-1E042181EB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1" name="Freeform 84">
              <a:extLst>
                <a:ext uri="{FF2B5EF4-FFF2-40B4-BE49-F238E27FC236}">
                  <a16:creationId xmlns:a16="http://schemas.microsoft.com/office/drawing/2014/main" xmlns="" id="{270C485D-6BA8-4BF7-B72C-2B14A43A66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xmlns="" id="{79239B91-4327-43B3-AED5-CB9EC1653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0AE2789-523D-48A7-9587-793354422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2" r="48289"/>
          <a:stretch/>
        </p:blipFill>
        <p:spPr>
          <a:xfrm>
            <a:off x="7123857" y="720000"/>
            <a:ext cx="3656135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61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90" y="2636668"/>
            <a:ext cx="3107463" cy="19629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Front End</a:t>
            </a:r>
            <a:br>
              <a:rPr lang="en-US" sz="3200" dirty="0">
                <a:latin typeface="Bookman Old Style" panose="02050604050505020204" pitchFamily="18" charset="0"/>
              </a:rPr>
            </a:br>
            <a:r>
              <a:rPr lang="en-US" sz="3200" dirty="0">
                <a:latin typeface="Bookman Old Style" panose="02050604050505020204" pitchFamily="18" charset="0"/>
              </a:rPr>
              <a:t>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589124"/>
            <a:ext cx="6911974" cy="596259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DHTML with JavaScript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JSON introduction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Syntax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Function Files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Http Request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SQL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B83E0A-5379-47E4-B657-0729F327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5051394"/>
            <a:ext cx="3107463" cy="722043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Module 2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3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90" y="2636668"/>
            <a:ext cx="3107463" cy="19629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Back End</a:t>
            </a:r>
            <a:br>
              <a:rPr lang="en-US" sz="3200" dirty="0">
                <a:latin typeface="Bookman Old Style" panose="02050604050505020204" pitchFamily="18" charset="0"/>
              </a:rPr>
            </a:br>
            <a:r>
              <a:rPr lang="en-US" sz="3200" dirty="0">
                <a:latin typeface="Bookman Old Style" panose="02050604050505020204" pitchFamily="18" charset="0"/>
              </a:rPr>
              <a:t>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5" y="589124"/>
            <a:ext cx="7338897" cy="59625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Servlets: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Java Servlet Architecture,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Servlet Life Cycle,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Form GET and POST actions,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Session Handling,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Understanding Cookies,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Installing and Configuring Apache Tomcat Web 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B83E0A-5379-47E4-B657-0729F327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5051394"/>
            <a:ext cx="3107463" cy="722043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Module 3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4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90" y="2636668"/>
            <a:ext cx="3107463" cy="19629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Back End</a:t>
            </a:r>
            <a:br>
              <a:rPr lang="en-US" sz="3200" dirty="0">
                <a:latin typeface="Bookman Old Style" panose="02050604050505020204" pitchFamily="18" charset="0"/>
              </a:rPr>
            </a:br>
            <a:r>
              <a:rPr lang="en-US" sz="3200" dirty="0">
                <a:latin typeface="Bookman Old Style" panose="02050604050505020204" pitchFamily="18" charset="0"/>
              </a:rPr>
              <a:t>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134" y="284324"/>
            <a:ext cx="6911974" cy="59625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Bookman Old Style" panose="02050604050505020204" pitchFamily="18" charset="0"/>
              </a:rPr>
              <a:t>Database Connectivity: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JDBC perspectives,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JDBC program example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Form GET and POST actions, </a:t>
            </a:r>
          </a:p>
          <a:p>
            <a:pPr>
              <a:lnSpc>
                <a:spcPct val="200000"/>
              </a:lnSpc>
            </a:pPr>
            <a:r>
              <a:rPr lang="en-IN" sz="2000" b="1" dirty="0">
                <a:latin typeface="Bookman Old Style" panose="02050604050505020204" pitchFamily="18" charset="0"/>
              </a:rPr>
              <a:t>JSP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Understanding Java Server Pages,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JSP Standard Tag Library (JSTL),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Creating HTML forms by embedding JSP code.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B83E0A-5379-47E4-B657-0729F327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5051394"/>
            <a:ext cx="3107463" cy="722043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Module 3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1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90" y="2636668"/>
            <a:ext cx="3107463" cy="19629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Rich Internet Application (RIA)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589124"/>
            <a:ext cx="6911974" cy="59625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Characteristic of RIA 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AJAX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Introduction to AJAX: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AJAX design basics,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AJAX vs Traditional Approach,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Rich User Interface using Ajax,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jQuery framework with AJAX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B83E0A-5379-47E4-B657-0729F327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5051394"/>
            <a:ext cx="3107463" cy="722043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Module 4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1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90" y="2636668"/>
            <a:ext cx="3107463" cy="19629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Web Extensions:</a:t>
            </a:r>
            <a:br>
              <a:rPr lang="en-US" sz="3200" dirty="0">
                <a:latin typeface="Bookman Old Style" panose="02050604050505020204" pitchFamily="18" charset="0"/>
              </a:rPr>
            </a:br>
            <a:r>
              <a:rPr lang="en-US" sz="3200" dirty="0">
                <a:latin typeface="Bookman Old Style" panose="02050604050505020204" pitchFamily="18" charset="0"/>
              </a:rPr>
              <a:t>PHP and XML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589124"/>
            <a:ext cx="6911974" cy="59625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XML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DTD (Document Type Definition),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XML Schema,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Document Object Model,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Presenting XML,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Using XML Parsers: DOM and SAX,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XSL-</a:t>
            </a:r>
            <a:r>
              <a:rPr lang="en-IN" sz="2000" dirty="0" err="1">
                <a:latin typeface="Bookman Old Style" panose="02050604050505020204" pitchFamily="18" charset="0"/>
              </a:rPr>
              <a:t>eXtensible</a:t>
            </a:r>
            <a:r>
              <a:rPr lang="en-IN" sz="2000" dirty="0">
                <a:latin typeface="Bookman Old Style" panose="02050604050505020204" pitchFamily="18" charset="0"/>
              </a:rPr>
              <a:t> Stylesheet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B83E0A-5379-47E4-B657-0729F327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5051394"/>
            <a:ext cx="3107463" cy="722043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Module 5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90" y="2636668"/>
            <a:ext cx="3107463" cy="19629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Web Extensions:</a:t>
            </a:r>
            <a:br>
              <a:rPr lang="en-US" sz="3200" dirty="0">
                <a:latin typeface="Bookman Old Style" panose="02050604050505020204" pitchFamily="18" charset="0"/>
              </a:rPr>
            </a:br>
            <a:r>
              <a:rPr lang="en-US" sz="3200" dirty="0">
                <a:latin typeface="Bookman Old Style" panose="02050604050505020204" pitchFamily="18" charset="0"/>
              </a:rPr>
              <a:t>PHP and XML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589124"/>
            <a:ext cx="6911974" cy="59625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Introduction to PHP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Data types,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Control structures,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Built in functions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Building web applications using PHP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Tracking users,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PHP and MySQL database connectivity with example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B83E0A-5379-47E4-B657-0729F327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5051394"/>
            <a:ext cx="3107463" cy="722043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Module 5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90" y="2636668"/>
            <a:ext cx="3107463" cy="19629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React </a:t>
            </a:r>
            <a:r>
              <a:rPr lang="en-US" sz="3200" dirty="0" err="1">
                <a:latin typeface="Bookman Old Style" panose="02050604050505020204" pitchFamily="18" charset="0"/>
              </a:rPr>
              <a:t>js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589124"/>
            <a:ext cx="6911974" cy="596259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Introduction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React features,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App “Hello World” Application,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Introduction to JSX,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Simple Application using JSX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B83E0A-5379-47E4-B657-0729F327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5051394"/>
            <a:ext cx="3107463" cy="722043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Module 6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2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90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Textbooks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11045"/>
            <a:ext cx="10728325" cy="477618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Ralph Moseley, M.T. </a:t>
            </a:r>
            <a:r>
              <a:rPr lang="en-US" sz="1700" dirty="0" err="1">
                <a:latin typeface="Bookman Old Style" panose="02050604050505020204" pitchFamily="18" charset="0"/>
              </a:rPr>
              <a:t>Savliya</a:t>
            </a:r>
            <a:r>
              <a:rPr lang="en-US" sz="1700" dirty="0">
                <a:latin typeface="Bookman Old Style" panose="02050604050505020204" pitchFamily="18" charset="0"/>
              </a:rPr>
              <a:t>, </a:t>
            </a:r>
            <a:r>
              <a:rPr lang="en-US" sz="1700" b="1" dirty="0">
                <a:latin typeface="Bookman Old Style" panose="02050604050505020204" pitchFamily="18" charset="0"/>
              </a:rPr>
              <a:t>“Developing Web Applications”</a:t>
            </a:r>
            <a:r>
              <a:rPr lang="en-US" sz="1700" dirty="0">
                <a:latin typeface="Bookman Old Style" panose="02050604050505020204" pitchFamily="18" charset="0"/>
              </a:rPr>
              <a:t>, Willy India, Second Edition, ISBN: 978-81-265-3867-6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“</a:t>
            </a:r>
            <a:r>
              <a:rPr lang="en-US" sz="1700" b="1" dirty="0">
                <a:latin typeface="Bookman Old Style" panose="02050604050505020204" pitchFamily="18" charset="0"/>
              </a:rPr>
              <a:t>Web Technology Black Book</a:t>
            </a:r>
            <a:r>
              <a:rPr lang="en-US" sz="1700" dirty="0">
                <a:latin typeface="Bookman Old Style" panose="02050604050505020204" pitchFamily="18" charset="0"/>
              </a:rPr>
              <a:t>”,</a:t>
            </a:r>
            <a:r>
              <a:rPr lang="en-US" sz="1700" b="1" dirty="0">
                <a:latin typeface="Bookman Old Style" panose="02050604050505020204" pitchFamily="18" charset="0"/>
              </a:rPr>
              <a:t> </a:t>
            </a:r>
            <a:r>
              <a:rPr lang="en-US" sz="1700" dirty="0" err="1">
                <a:latin typeface="Bookman Old Style" panose="02050604050505020204" pitchFamily="18" charset="0"/>
              </a:rPr>
              <a:t>Dremtech</a:t>
            </a:r>
            <a:r>
              <a:rPr lang="en-US" sz="1700" dirty="0">
                <a:latin typeface="Bookman Old Style" panose="02050604050505020204" pitchFamily="18" charset="0"/>
              </a:rPr>
              <a:t> Press, First Edition, 978-7722-997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Robin Nixon, "</a:t>
            </a:r>
            <a:r>
              <a:rPr lang="en-US" sz="1700" b="1" dirty="0">
                <a:latin typeface="Bookman Old Style" panose="02050604050505020204" pitchFamily="18" charset="0"/>
              </a:rPr>
              <a:t>Learning PHP, MySQL, JavaScript, CSS &amp; HTML5</a:t>
            </a:r>
            <a:r>
              <a:rPr lang="en-US" sz="1700" dirty="0">
                <a:latin typeface="Bookman Old Style" panose="02050604050505020204" pitchFamily="18" charset="0"/>
              </a:rPr>
              <a:t>" Third Edition, O'REILLY, 2014. (http://www.ebooksbucket.com/uploads/itprogramming/javascript/Learning_PHP_MySQL_Javascript_CSS_HTML5__Robin_Nixon_3e.pdf)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Dana Moore, Raymond Budd, Edward Benson, </a:t>
            </a:r>
            <a:r>
              <a:rPr lang="en-US" sz="1700" b="1" dirty="0">
                <a:latin typeface="Bookman Old Style" panose="02050604050505020204" pitchFamily="18" charset="0"/>
              </a:rPr>
              <a:t>Professional Rich Internet Applications: AJAX and Beyond</a:t>
            </a:r>
            <a:r>
              <a:rPr lang="en-US" sz="1700" dirty="0">
                <a:latin typeface="Bookman Old Style" panose="02050604050505020204" pitchFamily="18" charset="0"/>
              </a:rPr>
              <a:t>, Wiley publications. https://ebooks-it.org/0470082801-ebook.htm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Alex Banks and Eve Porcello, </a:t>
            </a:r>
            <a:r>
              <a:rPr lang="en-US" sz="1700" b="1" dirty="0">
                <a:latin typeface="Bookman Old Style" panose="02050604050505020204" pitchFamily="18" charset="0"/>
              </a:rPr>
              <a:t>Learning React Functional Web Development with React and Redux</a:t>
            </a:r>
            <a:r>
              <a:rPr lang="en-US" sz="1700" dirty="0">
                <a:latin typeface="Bookman Old Style" panose="02050604050505020204" pitchFamily="18" charset="0"/>
              </a:rPr>
              <a:t>, OREILLY, First Edition</a:t>
            </a:r>
          </a:p>
        </p:txBody>
      </p:sp>
    </p:spTree>
    <p:extLst>
      <p:ext uri="{BB962C8B-B14F-4D97-AF65-F5344CB8AC3E}">
        <p14:creationId xmlns:p14="http://schemas.microsoft.com/office/powerpoint/2010/main" val="7724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90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References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96291"/>
            <a:ext cx="10728325" cy="5090939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Harvey &amp; Paul </a:t>
            </a:r>
            <a:r>
              <a:rPr lang="en-US" sz="1700" dirty="0" err="1">
                <a:latin typeface="Bookman Old Style" panose="02050604050505020204" pitchFamily="18" charset="0"/>
              </a:rPr>
              <a:t>Deitel</a:t>
            </a:r>
            <a:r>
              <a:rPr lang="en-US" sz="1700" dirty="0">
                <a:latin typeface="Bookman Old Style" panose="02050604050505020204" pitchFamily="18" charset="0"/>
              </a:rPr>
              <a:t> &amp; Associates, Harvey </a:t>
            </a:r>
            <a:r>
              <a:rPr lang="en-US" sz="1700" dirty="0" err="1">
                <a:latin typeface="Bookman Old Style" panose="02050604050505020204" pitchFamily="18" charset="0"/>
              </a:rPr>
              <a:t>Deitel</a:t>
            </a:r>
            <a:r>
              <a:rPr lang="en-US" sz="1700" dirty="0">
                <a:latin typeface="Bookman Old Style" panose="02050604050505020204" pitchFamily="18" charset="0"/>
              </a:rPr>
              <a:t> and Abbey </a:t>
            </a:r>
            <a:r>
              <a:rPr lang="en-US" sz="1700" dirty="0" err="1">
                <a:latin typeface="Bookman Old Style" panose="02050604050505020204" pitchFamily="18" charset="0"/>
              </a:rPr>
              <a:t>Deitel</a:t>
            </a:r>
            <a:r>
              <a:rPr lang="en-US" sz="1700" dirty="0">
                <a:latin typeface="Bookman Old Style" panose="02050604050505020204" pitchFamily="18" charset="0"/>
              </a:rPr>
              <a:t>, </a:t>
            </a:r>
            <a:r>
              <a:rPr lang="en-US" sz="1700" b="1" dirty="0">
                <a:latin typeface="Bookman Old Style" panose="02050604050505020204" pitchFamily="18" charset="0"/>
              </a:rPr>
              <a:t>Internet and World Wide Web - How To Program,</a:t>
            </a:r>
            <a:r>
              <a:rPr lang="en-US" sz="1700" dirty="0">
                <a:latin typeface="Bookman Old Style" panose="02050604050505020204" pitchFamily="18" charset="0"/>
              </a:rPr>
              <a:t> Fifth Edition, Pearson Education, 2011. </a:t>
            </a:r>
            <a:endParaRPr lang="en-US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Achyut S Godbole and </a:t>
            </a:r>
            <a:r>
              <a:rPr lang="en-US" sz="1700" dirty="0" err="1">
                <a:latin typeface="Bookman Old Style" panose="02050604050505020204" pitchFamily="18" charset="0"/>
              </a:rPr>
              <a:t>AtulKahate</a:t>
            </a:r>
            <a:r>
              <a:rPr lang="en-US" sz="1700" dirty="0">
                <a:latin typeface="Bookman Old Style" panose="02050604050505020204" pitchFamily="18" charset="0"/>
              </a:rPr>
              <a:t>, ― </a:t>
            </a:r>
            <a:r>
              <a:rPr lang="en-US" sz="1700" b="1" dirty="0">
                <a:latin typeface="Bookman Old Style" panose="02050604050505020204" pitchFamily="18" charset="0"/>
              </a:rPr>
              <a:t>Web Technologies</a:t>
            </a:r>
            <a:r>
              <a:rPr lang="en-US" sz="1700" dirty="0">
                <a:latin typeface="Bookman Old Style" panose="02050604050505020204" pitchFamily="18" charset="0"/>
              </a:rPr>
              <a:t>, Second Edition, Tata McGraw Hill, 2012.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Thomas A Powell, Fritz Schneider, ― </a:t>
            </a:r>
            <a:r>
              <a:rPr lang="en-US" sz="1700" b="1" dirty="0">
                <a:latin typeface="Bookman Old Style" panose="02050604050505020204" pitchFamily="18" charset="0"/>
              </a:rPr>
              <a:t>JavaScript: The Complete Reference,</a:t>
            </a:r>
            <a:r>
              <a:rPr lang="en-US" sz="1700" dirty="0">
                <a:latin typeface="Bookman Old Style" panose="02050604050505020204" pitchFamily="18" charset="0"/>
              </a:rPr>
              <a:t> Third Edition, Tata McGraw Hill, 2013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David Flanagan, ― </a:t>
            </a:r>
            <a:r>
              <a:rPr lang="en-US" sz="1700" b="1" dirty="0">
                <a:latin typeface="Bookman Old Style" panose="02050604050505020204" pitchFamily="18" charset="0"/>
              </a:rPr>
              <a:t>JavaScript: The Definitive Guide, </a:t>
            </a:r>
            <a:r>
              <a:rPr lang="en-US" sz="1700" dirty="0">
                <a:latin typeface="Bookman Old Style" panose="02050604050505020204" pitchFamily="18" charset="0"/>
              </a:rPr>
              <a:t>Sixth Edition, O'Reilly Media, 2011 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Steven </a:t>
            </a:r>
            <a:r>
              <a:rPr lang="en-US" sz="1700" dirty="0" err="1">
                <a:latin typeface="Bookman Old Style" panose="02050604050505020204" pitchFamily="18" charset="0"/>
              </a:rPr>
              <a:t>Holzner</a:t>
            </a:r>
            <a:r>
              <a:rPr lang="en-US" sz="1700" dirty="0">
                <a:latin typeface="Bookman Old Style" panose="02050604050505020204" pitchFamily="18" charset="0"/>
              </a:rPr>
              <a:t> ― </a:t>
            </a:r>
            <a:r>
              <a:rPr lang="en-US" sz="1700" b="1" dirty="0">
                <a:latin typeface="Bookman Old Style" panose="02050604050505020204" pitchFamily="18" charset="0"/>
              </a:rPr>
              <a:t>The Complete Reference - PHP</a:t>
            </a:r>
            <a:r>
              <a:rPr lang="en-US" sz="1700" dirty="0">
                <a:latin typeface="Bookman Old Style" panose="02050604050505020204" pitchFamily="18" charset="0"/>
              </a:rPr>
              <a:t>, Tata McGraw Hill, 2008 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Mike </a:t>
            </a:r>
            <a:r>
              <a:rPr lang="en-US" sz="1700" dirty="0" err="1">
                <a:latin typeface="Bookman Old Style" panose="02050604050505020204" pitchFamily="18" charset="0"/>
              </a:rPr>
              <a:t>Mcgrath</a:t>
            </a:r>
            <a:r>
              <a:rPr lang="en-US" sz="1700" dirty="0">
                <a:latin typeface="Bookman Old Style" panose="02050604050505020204" pitchFamily="18" charset="0"/>
              </a:rPr>
              <a:t>― </a:t>
            </a:r>
            <a:r>
              <a:rPr lang="en-US" sz="1700" b="1" dirty="0">
                <a:latin typeface="Bookman Old Style" panose="02050604050505020204" pitchFamily="18" charset="0"/>
              </a:rPr>
              <a:t>PHP &amp; MySQL in easy Steps,</a:t>
            </a:r>
            <a:r>
              <a:rPr lang="en-US" sz="1700" dirty="0">
                <a:latin typeface="Bookman Old Style" panose="02050604050505020204" pitchFamily="18" charset="0"/>
              </a:rPr>
              <a:t> Tata McGraw Hill, 2012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8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90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Useful Links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11045"/>
            <a:ext cx="10728325" cy="4776185"/>
          </a:xfrm>
        </p:spPr>
        <p:txBody>
          <a:bodyPr vert="horz" lIns="0" tIns="0" rIns="0" bIns="0" rtlCol="0" anchor="t"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https://books.goalkicker.com/ReactJSBook/</a:t>
            </a:r>
            <a:endParaRPr lang="en-US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https://www.guru99.com/reactjs-tutorial.html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www.nptelvideos.in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www.w3schools.com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https://spoken-tutorial.org/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www.coursera.org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1C96D-0C34-435D-A2BE-00D2B3CE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1245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Content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A66C58-4630-4991-84C6-7980EFE0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</a:rPr>
              <a:t>Course Objectives</a:t>
            </a:r>
          </a:p>
          <a:p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</a:rPr>
              <a:t>Course Outcome</a:t>
            </a:r>
          </a:p>
          <a:p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</a:rPr>
              <a:t>Syllabus</a:t>
            </a:r>
          </a:p>
          <a:p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</a:rPr>
              <a:t>Textbooks and References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</a:rPr>
              <a:t>Assessment</a:t>
            </a:r>
            <a:endParaRPr lang="en-US" dirty="0">
              <a:solidFill>
                <a:srgbClr val="FFFFFF">
                  <a:alpha val="58000"/>
                </a:srgbClr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</a:rPr>
              <a:t>Guideline for Mini Project</a:t>
            </a:r>
            <a:endParaRPr lang="en-US" dirty="0">
              <a:solidFill>
                <a:srgbClr val="FFFFFF">
                  <a:alpha val="58000"/>
                </a:srgbClr>
              </a:solidFill>
              <a:latin typeface="Bookman Old Style" panose="02050604050505020204" pitchFamily="18" charset="0"/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29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47" y="270770"/>
            <a:ext cx="10728322" cy="890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Assessment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030" y="1260629"/>
            <a:ext cx="10233457" cy="532660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b="1" dirty="0">
                <a:latin typeface="Bookman Old Style" panose="02050604050505020204" pitchFamily="18" charset="0"/>
              </a:rPr>
              <a:t>Internal Assessment: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Bookman Old Style" panose="02050604050505020204" pitchFamily="18" charset="0"/>
              </a:rPr>
              <a:t>Two class tests of 20 marks each.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Bookman Old Style" panose="02050604050505020204" pitchFamily="18" charset="0"/>
              </a:rPr>
              <a:t>The first class test: 40% syllabus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Bookman Old Style" panose="02050604050505020204" pitchFamily="18" charset="0"/>
              </a:rPr>
              <a:t>The second class test: Additional 40% syllabus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>
                <a:latin typeface="Bookman Old Style" panose="02050604050505020204" pitchFamily="18" charset="0"/>
              </a:rPr>
              <a:t>End Semester Theory Examination: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Bookman Old Style" panose="02050604050505020204" pitchFamily="18" charset="0"/>
              </a:rPr>
              <a:t>Question paper will comprise a total of six questions.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Bookman Old Style" panose="02050604050505020204" pitchFamily="18" charset="0"/>
              </a:rPr>
              <a:t>All question carries equal marks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Bookman Old Style" panose="02050604050505020204" pitchFamily="18" charset="0"/>
              </a:rPr>
              <a:t>Questions will be mixed in nature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Bookman Old Style" panose="02050604050505020204" pitchFamily="18" charset="0"/>
              </a:rPr>
              <a:t>(for example supposed Q.2 has part (a) from module 3 then part (b) will be from any module other than module 3)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Bookman Old Style" panose="02050604050505020204" pitchFamily="18" charset="0"/>
              </a:rPr>
              <a:t>Only Four questions need to be solved.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Bookman Old Style" panose="02050604050505020204" pitchFamily="18" charset="0"/>
              </a:rPr>
              <a:t>Weightage of each module will be proportional to number of respective lecture hours</a:t>
            </a:r>
          </a:p>
        </p:txBody>
      </p:sp>
    </p:spTree>
    <p:extLst>
      <p:ext uri="{BB962C8B-B14F-4D97-AF65-F5344CB8AC3E}">
        <p14:creationId xmlns:p14="http://schemas.microsoft.com/office/powerpoint/2010/main" val="409772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47" y="270770"/>
            <a:ext cx="10728322" cy="890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Guideline for Mini Project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917" y="1260629"/>
            <a:ext cx="10728323" cy="5326601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Create Simple web page using HTML5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Design and Implement web page using CSS3 and HTML5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Form Design and Client-Side Validation using: a. </a:t>
            </a:r>
            <a:r>
              <a:rPr lang="en-US" sz="1700" dirty="0" err="1">
                <a:latin typeface="Bookman Old Style" panose="02050604050505020204" pitchFamily="18" charset="0"/>
              </a:rPr>
              <a:t>Javascript</a:t>
            </a:r>
            <a:r>
              <a:rPr lang="en-US" sz="1700" dirty="0">
                <a:latin typeface="Bookman Old Style" panose="02050604050505020204" pitchFamily="18" charset="0"/>
              </a:rPr>
              <a:t> and HTML5, b. </a:t>
            </a:r>
            <a:r>
              <a:rPr lang="en-US" sz="1700" dirty="0" err="1">
                <a:latin typeface="Bookman Old Style" panose="02050604050505020204" pitchFamily="18" charset="0"/>
              </a:rPr>
              <a:t>Javascript</a:t>
            </a:r>
            <a:r>
              <a:rPr lang="en-US" sz="1700" dirty="0">
                <a:latin typeface="Bookman Old Style" panose="02050604050505020204" pitchFamily="18" charset="0"/>
              </a:rPr>
              <a:t> and </a:t>
            </a:r>
            <a:r>
              <a:rPr lang="en-US" sz="1700" dirty="0" err="1">
                <a:latin typeface="Bookman Old Style" panose="02050604050505020204" pitchFamily="18" charset="0"/>
              </a:rPr>
              <a:t>Jquery</a:t>
            </a:r>
            <a:endParaRPr lang="en-US" sz="17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Develop interactive web pages using HTML 5 with JDBC database connectivity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Develop simple web page using PHP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Develop interactive web pages using PHP with database connectivity MYSQL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Develop XML web page using DTD, XSL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Implement a web page using Ajax and PHP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Case study based on Reactive </a:t>
            </a:r>
            <a:r>
              <a:rPr lang="en-US" sz="1700" dirty="0" err="1">
                <a:latin typeface="Bookman Old Style" panose="02050604050505020204" pitchFamily="18" charset="0"/>
              </a:rPr>
              <a:t>js</a:t>
            </a:r>
            <a:endParaRPr lang="en-US" sz="17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Installation of the React DOM library.</a:t>
            </a:r>
          </a:p>
        </p:txBody>
      </p:sp>
    </p:spTree>
    <p:extLst>
      <p:ext uri="{BB962C8B-B14F-4D97-AF65-F5344CB8AC3E}">
        <p14:creationId xmlns:p14="http://schemas.microsoft.com/office/powerpoint/2010/main" val="145179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172" y="3080645"/>
            <a:ext cx="4956172" cy="890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Questions … ???</a:t>
            </a:r>
          </a:p>
        </p:txBody>
      </p:sp>
    </p:spTree>
    <p:extLst>
      <p:ext uri="{BB962C8B-B14F-4D97-AF65-F5344CB8AC3E}">
        <p14:creationId xmlns:p14="http://schemas.microsoft.com/office/powerpoint/2010/main" val="13080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172" y="3080645"/>
            <a:ext cx="4956172" cy="890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Thank You …</a:t>
            </a:r>
          </a:p>
        </p:txBody>
      </p:sp>
    </p:spTree>
    <p:extLst>
      <p:ext uri="{BB962C8B-B14F-4D97-AF65-F5344CB8AC3E}">
        <p14:creationId xmlns:p14="http://schemas.microsoft.com/office/powerpoint/2010/main" val="40191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Internet Programming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11272708" cy="3227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Bookman Old Style" panose="02050604050505020204" pitchFamily="18" charset="0"/>
              </a:rPr>
              <a:t>Course Code: 		CSDLO5012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Bookman Old Style" panose="02050604050505020204" pitchFamily="18" charset="0"/>
              </a:rPr>
              <a:t>Number of Credits:		3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Bookman Old Style" panose="02050604050505020204" pitchFamily="18" charset="0"/>
              </a:rPr>
              <a:t>Prerequisites:		</a:t>
            </a:r>
            <a:r>
              <a:rPr lang="en-US" dirty="0" smtClean="0">
                <a:latin typeface="Bookman Old Style" panose="02050604050505020204" pitchFamily="18" charset="0"/>
              </a:rPr>
              <a:t>Data </a:t>
            </a:r>
            <a:r>
              <a:rPr lang="en-US" dirty="0">
                <a:latin typeface="Bookman Old Style" panose="02050604050505020204" pitchFamily="18" charset="0"/>
              </a:rPr>
              <a:t>Structure, Programming Languages – Java, Python</a:t>
            </a:r>
          </a:p>
        </p:txBody>
      </p:sp>
    </p:spTree>
    <p:extLst>
      <p:ext uri="{BB962C8B-B14F-4D97-AF65-F5344CB8AC3E}">
        <p14:creationId xmlns:p14="http://schemas.microsoft.com/office/powerpoint/2010/main" val="7331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75" y="238200"/>
            <a:ext cx="10728322" cy="14773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Course Objectives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11046"/>
            <a:ext cx="10728325" cy="395793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latin typeface="Bookman Old Style" panose="02050604050505020204" pitchFamily="18" charset="0"/>
              </a:rPr>
              <a:t>To get familiar with the basics of Internet Programming.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latin typeface="Bookman Old Style" panose="02050604050505020204" pitchFamily="18" charset="0"/>
              </a:rPr>
              <a:t>To acquire knowledge and skills for creation of web site considering both client and server-side programming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latin typeface="Bookman Old Style" panose="02050604050505020204" pitchFamily="18" charset="0"/>
              </a:rPr>
              <a:t>To gain ability to develop responsive web applications and explore different web extensions and web services standards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latin typeface="Bookman Old Style" panose="02050604050505020204" pitchFamily="18" charset="0"/>
              </a:rPr>
              <a:t>To learn characteristics of RIA and React Js</a:t>
            </a:r>
          </a:p>
        </p:txBody>
      </p:sp>
    </p:spTree>
    <p:extLst>
      <p:ext uri="{BB962C8B-B14F-4D97-AF65-F5344CB8AC3E}">
        <p14:creationId xmlns:p14="http://schemas.microsoft.com/office/powerpoint/2010/main" val="421777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90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Course Outcomes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11046"/>
            <a:ext cx="11155477" cy="395793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Implement interactive web page(s) using HTML and CSS.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Design a responsive web site using JavaScript and demonstrate database connectivity using JDBC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Demonstrate Rich Internet Application using Ajax and demonstrate and differentiate various Web Extensions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>
                <a:latin typeface="Bookman Old Style" panose="02050604050505020204" pitchFamily="18" charset="0"/>
              </a:rPr>
              <a:t>Demonstrate web application using Reactive Js</a:t>
            </a:r>
          </a:p>
        </p:txBody>
      </p:sp>
    </p:spTree>
    <p:extLst>
      <p:ext uri="{BB962C8B-B14F-4D97-AF65-F5344CB8AC3E}">
        <p14:creationId xmlns:p14="http://schemas.microsoft.com/office/powerpoint/2010/main" val="195768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90" y="2636668"/>
            <a:ext cx="3557102" cy="19629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Introduction to Web Technology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1941" y="584662"/>
            <a:ext cx="6911974" cy="51843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700" dirty="0">
                <a:latin typeface="Bookman Old Style" panose="02050604050505020204" pitchFamily="18" charset="0"/>
              </a:rPr>
              <a:t>Web Essentials: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Clients, Servers and Communication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The Internet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Basic Internet protocols,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World Wide Web,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HTTP Request Message, HTTP Response Message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 Web Clients, Web Servers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B83E0A-5379-47E4-B657-0729F327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5051394"/>
            <a:ext cx="3107463" cy="722043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Module 1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3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90" y="2636668"/>
            <a:ext cx="3627441" cy="19629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Introduction to Web Technology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700" dirty="0">
                <a:latin typeface="Bookman Old Style" panose="02050604050505020204" pitchFamily="18" charset="0"/>
              </a:rPr>
              <a:t>HTML5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latin typeface="Bookman Old Style" panose="02050604050505020204" pitchFamily="18" charset="0"/>
              </a:rPr>
              <a:t>Fundamental syntax and semantics,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latin typeface="Bookman Old Style" panose="02050604050505020204" pitchFamily="18" charset="0"/>
              </a:rPr>
              <a:t>Tables, Lists, Image,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latin typeface="Bookman Old Style" panose="02050604050505020204" pitchFamily="18" charset="0"/>
              </a:rPr>
              <a:t>HTML5 control elements,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latin typeface="Bookman Old Style" panose="02050604050505020204" pitchFamily="18" charset="0"/>
              </a:rPr>
              <a:t>Semantic elements,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latin typeface="Bookman Old Style" panose="02050604050505020204" pitchFamily="18" charset="0"/>
              </a:rPr>
              <a:t>Drag and Drop,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latin typeface="Bookman Old Style" panose="02050604050505020204" pitchFamily="18" charset="0"/>
              </a:rPr>
              <a:t>Audio –Video controls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B83E0A-5379-47E4-B657-0729F327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5051394"/>
            <a:ext cx="3107463" cy="7220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Module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8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90" y="2636668"/>
            <a:ext cx="3627441" cy="19629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Introduction to Web Technology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589124"/>
            <a:ext cx="6911974" cy="51843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700" dirty="0">
                <a:latin typeface="Bookman Old Style" panose="02050604050505020204" pitchFamily="18" charset="0"/>
              </a:rPr>
              <a:t>CSS3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latin typeface="Bookman Old Style" panose="02050604050505020204" pitchFamily="18" charset="0"/>
              </a:rPr>
              <a:t>Inline, embedded and external style sheets – Rule cascading,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latin typeface="Bookman Old Style" panose="02050604050505020204" pitchFamily="18" charset="0"/>
              </a:rPr>
              <a:t>Inheritance,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latin typeface="Bookman Old Style" panose="02050604050505020204" pitchFamily="18" charset="0"/>
              </a:rPr>
              <a:t>Backgrounds, Border Images,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latin typeface="Bookman Old Style" panose="02050604050505020204" pitchFamily="18" charset="0"/>
              </a:rPr>
              <a:t>Colors, Shadows,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latin typeface="Bookman Old Style" panose="02050604050505020204" pitchFamily="18" charset="0"/>
              </a:rPr>
              <a:t>Text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latin typeface="Bookman Old Style" panose="02050604050505020204" pitchFamily="18" charset="0"/>
              </a:rPr>
              <a:t>Transformations, Transitions, Animation,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latin typeface="Bookman Old Style" panose="02050604050505020204" pitchFamily="18" charset="0"/>
              </a:rPr>
              <a:t>Basics of Bootstrap.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B83E0A-5379-47E4-B657-0729F327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5121732"/>
            <a:ext cx="3107463" cy="722043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Module 1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D9D7-0D22-41C2-BFD1-AB28A941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90" y="2636668"/>
            <a:ext cx="3107463" cy="19629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Front End</a:t>
            </a:r>
            <a:br>
              <a:rPr lang="en-US" sz="3200" dirty="0">
                <a:latin typeface="Bookman Old Style" panose="02050604050505020204" pitchFamily="18" charset="0"/>
              </a:rPr>
            </a:br>
            <a:r>
              <a:rPr lang="en-US" sz="3200" dirty="0">
                <a:latin typeface="Bookman Old Style" panose="02050604050505020204" pitchFamily="18" charset="0"/>
              </a:rPr>
              <a:t>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58D48-8B7C-451D-B58E-E6F75908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589124"/>
            <a:ext cx="6911974" cy="59625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Java Script: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An introduction to JavaScript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JavaScript DOM Model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Date and Objects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Regular Expressions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Exception Handling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Validation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Built-in objects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Bookman Old Style" panose="02050604050505020204" pitchFamily="18" charset="0"/>
              </a:rPr>
              <a:t>Event Handling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B83E0A-5379-47E4-B657-0729F327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5051394"/>
            <a:ext cx="3107463" cy="722043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Module 2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3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911</Words>
  <Application>Microsoft Office PowerPoint</Application>
  <PresentationFormat>Custom</PresentationFormat>
  <Paragraphs>168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BlobVTI</vt:lpstr>
      <vt:lpstr> Internet Programming</vt:lpstr>
      <vt:lpstr>Content</vt:lpstr>
      <vt:lpstr>Internet Programming</vt:lpstr>
      <vt:lpstr>Course Objectives</vt:lpstr>
      <vt:lpstr>Course Outcomes</vt:lpstr>
      <vt:lpstr>Introduction to Web Technology</vt:lpstr>
      <vt:lpstr>Introduction to Web Technology</vt:lpstr>
      <vt:lpstr>Introduction to Web Technology</vt:lpstr>
      <vt:lpstr>Front End Development</vt:lpstr>
      <vt:lpstr>Front End Development</vt:lpstr>
      <vt:lpstr>Back End Development</vt:lpstr>
      <vt:lpstr>Back End Development</vt:lpstr>
      <vt:lpstr>Rich Internet Application (RIA)</vt:lpstr>
      <vt:lpstr>Web Extensions: PHP and XML</vt:lpstr>
      <vt:lpstr>Web Extensions: PHP and XML</vt:lpstr>
      <vt:lpstr>React js</vt:lpstr>
      <vt:lpstr>Textbooks</vt:lpstr>
      <vt:lpstr>References</vt:lpstr>
      <vt:lpstr>Useful Links</vt:lpstr>
      <vt:lpstr>Assessment</vt:lpstr>
      <vt:lpstr>Guideline for Mini Project</vt:lpstr>
      <vt:lpstr>Questions … ???</vt:lpstr>
      <vt:lpstr>Thank You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Vaibhav Ambhire</dc:creator>
  <cp:lastModifiedBy>Vaibhav</cp:lastModifiedBy>
  <cp:revision>73</cp:revision>
  <dcterms:created xsi:type="dcterms:W3CDTF">2021-07-11T18:25:58Z</dcterms:created>
  <dcterms:modified xsi:type="dcterms:W3CDTF">2022-07-12T03:15:07Z</dcterms:modified>
</cp:coreProperties>
</file>