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301" r:id="rId5"/>
    <p:sldId id="302" r:id="rId6"/>
    <p:sldId id="304" r:id="rId7"/>
    <p:sldId id="303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29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744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8938-FA73-4535-82DB-6240FE6EDD5A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37F391A-03EE-400E-AD6E-5FC18BE42CC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8938-FA73-4535-82DB-6240FE6EDD5A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391A-03EE-400E-AD6E-5FC18BE42C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8938-FA73-4535-82DB-6240FE6EDD5A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391A-03EE-400E-AD6E-5FC18BE42C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8938-FA73-4535-82DB-6240FE6EDD5A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391A-03EE-400E-AD6E-5FC18BE42CC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8938-FA73-4535-82DB-6240FE6EDD5A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537F391A-03EE-400E-AD6E-5FC18BE42CC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8938-FA73-4535-82DB-6240FE6EDD5A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391A-03EE-400E-AD6E-5FC18BE42CC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8938-FA73-4535-82DB-6240FE6EDD5A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391A-03EE-400E-AD6E-5FC18BE42CC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8938-FA73-4535-82DB-6240FE6EDD5A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391A-03EE-400E-AD6E-5FC18BE42C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8938-FA73-4535-82DB-6240FE6EDD5A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391A-03EE-400E-AD6E-5FC18BE42C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8938-FA73-4535-82DB-6240FE6EDD5A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391A-03EE-400E-AD6E-5FC18BE42CC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8938-FA73-4535-82DB-6240FE6EDD5A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537F391A-03EE-400E-AD6E-5FC18BE42CC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D518938-FA73-4535-82DB-6240FE6EDD5A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37F391A-03EE-400E-AD6E-5FC18BE42CC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46A39FD-67FA-42BC-A788-29BA9BB73A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470832-4FA1-4327-B490-493EC4C5C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800" dirty="0"/>
              <a:t>Cascading Style Sheet</a:t>
            </a:r>
            <a:endParaRPr lang="en-IN" sz="7800" dirty="0"/>
          </a:p>
        </p:txBody>
      </p:sp>
    </p:spTree>
    <p:extLst>
      <p:ext uri="{BB962C8B-B14F-4D97-AF65-F5344CB8AC3E}">
        <p14:creationId xmlns:p14="http://schemas.microsoft.com/office/powerpoint/2010/main" val="270176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773"/>
            <a:ext cx="10515600" cy="846161"/>
          </a:xfrm>
        </p:spPr>
        <p:txBody>
          <a:bodyPr>
            <a:normAutofit/>
          </a:bodyPr>
          <a:lstStyle/>
          <a:p>
            <a:r>
              <a:rPr lang="en-US" sz="3600" b="1" dirty="0"/>
              <a:t>CSS background-attachment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24465" y="1055250"/>
            <a:ext cx="10233800" cy="54686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background-attachment property specifies whether the background image should scroll or be fixed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If it is fixed then it will not scroll with the rest of the page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Example</a:t>
            </a:r>
            <a:r>
              <a:rPr lang="en-US" sz="2000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body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  background-image: </a:t>
            </a:r>
            <a:r>
              <a:rPr lang="en-US" sz="2000" b="1" dirty="0" err="1"/>
              <a:t>url</a:t>
            </a:r>
            <a:r>
              <a:rPr lang="en-US" sz="2000" b="1" dirty="0"/>
              <a:t>("img_tree.png");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  background-repeat: no-repeat;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  background-position: right top;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 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background-attachment: fixed;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408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95" y="146761"/>
            <a:ext cx="10515600" cy="922137"/>
          </a:xfrm>
        </p:spPr>
        <p:txBody>
          <a:bodyPr>
            <a:normAutofit/>
          </a:bodyPr>
          <a:lstStyle/>
          <a:p>
            <a:r>
              <a:rPr lang="en-US" sz="3600" b="1" dirty="0"/>
              <a:t>CSS background shorthand property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68740" y="1287262"/>
            <a:ext cx="10685060" cy="54686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To shorten the code, it is also possible to specify all the background properties in one single property. 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This is called a shorthand property.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When using the shorthand property the order of the property values is: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background-color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background-image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background-repeat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background-attachment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background-position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It does not matter if one of the property values is missing, as long as the other ones are in this order</a:t>
            </a:r>
          </a:p>
        </p:txBody>
      </p:sp>
    </p:spTree>
    <p:extLst>
      <p:ext uri="{BB962C8B-B14F-4D97-AF65-F5344CB8AC3E}">
        <p14:creationId xmlns:p14="http://schemas.microsoft.com/office/powerpoint/2010/main" val="364987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953661"/>
          </a:xfrm>
        </p:spPr>
        <p:txBody>
          <a:bodyPr>
            <a:normAutofit/>
          </a:bodyPr>
          <a:lstStyle/>
          <a:p>
            <a:r>
              <a:rPr lang="en-US" sz="3600" b="1" dirty="0"/>
              <a:t>CSS background shorthand property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72954" y="1338619"/>
            <a:ext cx="4725765" cy="45720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body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background-color: #ffffff;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background-image: </a:t>
            </a:r>
            <a:r>
              <a:rPr lang="en-US" sz="2400" dirty="0" err="1"/>
              <a:t>url</a:t>
            </a:r>
            <a:r>
              <a:rPr lang="en-US" sz="2400" dirty="0"/>
              <a:t>("img_tree.png");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background-repeat: no-repeat;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background-position: right top;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EE4C4BD-2F7C-4E08-A2CB-07A2CDB17305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885899" y="1460310"/>
            <a:ext cx="6992423" cy="471665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body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  background: #ffffff  </a:t>
            </a:r>
            <a:r>
              <a:rPr lang="en-US" sz="2200" dirty="0" err="1"/>
              <a:t>url</a:t>
            </a:r>
            <a:r>
              <a:rPr lang="en-US" sz="2200" dirty="0"/>
              <a:t>("img_tree.png")  no-repeat  right  top;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}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39400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878"/>
          </a:xfrm>
        </p:spPr>
        <p:txBody>
          <a:bodyPr>
            <a:normAutofit/>
          </a:bodyPr>
          <a:lstStyle/>
          <a:p>
            <a:r>
              <a:rPr lang="en-US" sz="3600" b="1" dirty="0"/>
              <a:t>CSS border-image property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20000" y="1287262"/>
            <a:ext cx="10233800" cy="54686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The border-image property allows you to specify an image to be used as the border around an element.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The border-image property is a shorthand property for: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border-image-source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border-image-slice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border-image-width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border-image-outset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border-image-repeat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Omitted values are set to their default values.</a:t>
            </a:r>
          </a:p>
        </p:txBody>
      </p:sp>
    </p:spTree>
    <p:extLst>
      <p:ext uri="{BB962C8B-B14F-4D97-AF65-F5344CB8AC3E}">
        <p14:creationId xmlns:p14="http://schemas.microsoft.com/office/powerpoint/2010/main" val="52471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705"/>
            <a:ext cx="10515600" cy="713048"/>
          </a:xfrm>
        </p:spPr>
        <p:txBody>
          <a:bodyPr>
            <a:normAutofit/>
          </a:bodyPr>
          <a:lstStyle/>
          <a:p>
            <a:r>
              <a:rPr lang="en-US" sz="3600" b="1" dirty="0"/>
              <a:t>CSS border-image property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4716" y="864181"/>
            <a:ext cx="11737075" cy="54686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Property </a:t>
            </a:r>
            <a:r>
              <a:rPr lang="en-US" sz="2200" dirty="0" smtClean="0"/>
              <a:t>Values</a:t>
            </a:r>
            <a:endParaRPr lang="en-US" sz="22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dirty="0"/>
              <a:t>Value			Description</a:t>
            </a:r>
            <a:r>
              <a:rPr lang="en-US" sz="2200" dirty="0"/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border-image-source	</a:t>
            </a:r>
            <a:r>
              <a:rPr lang="en-US" sz="2200" dirty="0" smtClean="0"/>
              <a:t>The </a:t>
            </a:r>
            <a:r>
              <a:rPr lang="en-US" sz="2200" dirty="0"/>
              <a:t>path to the image to be used as a border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border-image-slice	</a:t>
            </a:r>
            <a:r>
              <a:rPr lang="en-US" sz="2200" dirty="0" smtClean="0"/>
              <a:t>How </a:t>
            </a:r>
            <a:r>
              <a:rPr lang="en-US" sz="2200" dirty="0"/>
              <a:t>to slice the border image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border-image-width	</a:t>
            </a:r>
            <a:r>
              <a:rPr lang="en-US" sz="2200" dirty="0" smtClean="0"/>
              <a:t>The </a:t>
            </a:r>
            <a:r>
              <a:rPr lang="en-US" sz="2200" dirty="0"/>
              <a:t>width of the border image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border-image-outset	</a:t>
            </a:r>
            <a:r>
              <a:rPr lang="en-US" sz="2200" dirty="0" smtClean="0"/>
              <a:t>The </a:t>
            </a:r>
            <a:r>
              <a:rPr lang="en-US" sz="2200" dirty="0"/>
              <a:t>amount by which the border image area extends beyond the border box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border-image-repeat	</a:t>
            </a:r>
            <a:r>
              <a:rPr lang="en-US" sz="2200" dirty="0" smtClean="0"/>
              <a:t>Whether </a:t>
            </a:r>
            <a:r>
              <a:rPr lang="en-US" sz="2200" dirty="0"/>
              <a:t>the border image should be repeated, rounded or stretched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initial			Sets this property to its default value.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inherit			Inherits this property from its parent element. Read about inherit</a:t>
            </a:r>
          </a:p>
        </p:txBody>
      </p:sp>
    </p:spTree>
    <p:extLst>
      <p:ext uri="{BB962C8B-B14F-4D97-AF65-F5344CB8AC3E}">
        <p14:creationId xmlns:p14="http://schemas.microsoft.com/office/powerpoint/2010/main" val="4286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696"/>
          </a:xfrm>
        </p:spPr>
        <p:txBody>
          <a:bodyPr>
            <a:normAutofit/>
          </a:bodyPr>
          <a:lstStyle/>
          <a:p>
            <a:r>
              <a:rPr lang="en-US" sz="3600" b="1" dirty="0"/>
              <a:t>CSS Colors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20000" y="1287262"/>
            <a:ext cx="10233800" cy="546864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Colors are specified using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predefined color names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RGB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HEX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HSL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RGBA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HSLA</a:t>
            </a:r>
          </a:p>
        </p:txBody>
      </p:sp>
    </p:spTree>
    <p:extLst>
      <p:ext uri="{BB962C8B-B14F-4D97-AF65-F5344CB8AC3E}">
        <p14:creationId xmlns:p14="http://schemas.microsoft.com/office/powerpoint/2010/main" val="196926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70" y="133113"/>
            <a:ext cx="10515600" cy="753991"/>
          </a:xfrm>
        </p:spPr>
        <p:txBody>
          <a:bodyPr>
            <a:normAutofit/>
          </a:bodyPr>
          <a:lstStyle/>
          <a:p>
            <a:r>
              <a:rPr lang="en-US" sz="3600" b="1" dirty="0"/>
              <a:t>RGB Colors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09433" y="864182"/>
            <a:ext cx="11150221" cy="54686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An RGB color value represents </a:t>
            </a:r>
            <a:r>
              <a:rPr lang="en-US" sz="2200" b="1" dirty="0"/>
              <a:t>RED, </a:t>
            </a:r>
            <a:r>
              <a:rPr lang="en-US" sz="2200" b="1" dirty="0" smtClean="0"/>
              <a:t>GREEN </a:t>
            </a:r>
            <a:r>
              <a:rPr lang="en-US" sz="2200" b="1" dirty="0"/>
              <a:t>and BLUE</a:t>
            </a:r>
            <a:r>
              <a:rPr lang="en-US" sz="2200" dirty="0"/>
              <a:t> light sources.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In CSS, a color can be specified as an RGB value, using this formula: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	</a:t>
            </a:r>
            <a:r>
              <a:rPr lang="en-US" sz="2200" b="1" dirty="0" err="1" smtClean="0"/>
              <a:t>rgb</a:t>
            </a:r>
            <a:r>
              <a:rPr lang="en-US" sz="2200" b="1" dirty="0" smtClean="0"/>
              <a:t> (</a:t>
            </a:r>
            <a:r>
              <a:rPr lang="en-US" sz="2200" b="1" dirty="0"/>
              <a:t>red, green, blue)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Each parameter (red, green, and blue) defines the intensity of the color between 0 and 255.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dirty="0"/>
              <a:t>For example:</a:t>
            </a:r>
          </a:p>
          <a:p>
            <a:pPr>
              <a:lnSpc>
                <a:spcPct val="150000"/>
              </a:lnSpc>
            </a:pPr>
            <a:r>
              <a:rPr lang="en-US" sz="2200" dirty="0" err="1" smtClean="0"/>
              <a:t>rgb</a:t>
            </a:r>
            <a:r>
              <a:rPr lang="en-US" sz="2200" dirty="0" smtClean="0"/>
              <a:t> (</a:t>
            </a:r>
            <a:r>
              <a:rPr lang="en-US" sz="2200" dirty="0"/>
              <a:t>255, 0, 0) is displayed as red, because red is set to its highest value (255) and the others are set to 0.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To display black, set all color parameters to 0, like this: </a:t>
            </a:r>
            <a:r>
              <a:rPr lang="en-US" sz="2200" dirty="0" err="1"/>
              <a:t>rgb</a:t>
            </a:r>
            <a:r>
              <a:rPr lang="en-US" sz="2200" dirty="0"/>
              <a:t>(0, 0, 0).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To display white, set all color parameters to 255, like this: </a:t>
            </a:r>
            <a:r>
              <a:rPr lang="en-US" sz="2200" dirty="0" err="1"/>
              <a:t>rgb</a:t>
            </a:r>
            <a:r>
              <a:rPr lang="en-US" sz="2200" dirty="0"/>
              <a:t>(255, 255, 255).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Shades of gray are often defined using equal values for all the 3 light sources</a:t>
            </a:r>
          </a:p>
        </p:txBody>
      </p:sp>
    </p:spTree>
    <p:extLst>
      <p:ext uri="{BB962C8B-B14F-4D97-AF65-F5344CB8AC3E}">
        <p14:creationId xmlns:p14="http://schemas.microsoft.com/office/powerpoint/2010/main" val="290019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961" y="146760"/>
            <a:ext cx="10515600" cy="922137"/>
          </a:xfrm>
        </p:spPr>
        <p:txBody>
          <a:bodyPr>
            <a:normAutofit/>
          </a:bodyPr>
          <a:lstStyle/>
          <a:p>
            <a:r>
              <a:rPr lang="en-US" sz="3600" b="1" dirty="0"/>
              <a:t>RGBA values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27797" y="1041602"/>
            <a:ext cx="11041039" cy="54686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RGBA color values are an extension of RGB color values with an alpha channel - which specifies the opacity for a color.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An RGBA color value is specified with: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</a:t>
            </a:r>
            <a:r>
              <a:rPr lang="en-US" sz="2400" dirty="0" err="1"/>
              <a:t>rgba</a:t>
            </a:r>
            <a:r>
              <a:rPr lang="en-US" sz="2400" dirty="0"/>
              <a:t>(red, green, blue, alpha)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alpha parameter is a number between 0.0 (fully transparent) and 1.0 (not transparent at all)</a:t>
            </a:r>
          </a:p>
        </p:txBody>
      </p:sp>
    </p:spTree>
    <p:extLst>
      <p:ext uri="{BB962C8B-B14F-4D97-AF65-F5344CB8AC3E}">
        <p14:creationId xmlns:p14="http://schemas.microsoft.com/office/powerpoint/2010/main" val="289593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45" y="174056"/>
            <a:ext cx="10515600" cy="922137"/>
          </a:xfrm>
        </p:spPr>
        <p:txBody>
          <a:bodyPr>
            <a:normAutofit/>
          </a:bodyPr>
          <a:lstStyle/>
          <a:p>
            <a:r>
              <a:rPr lang="en-US" sz="3600" b="1" dirty="0"/>
              <a:t>HEX Colors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73206" y="996288"/>
            <a:ext cx="11313994" cy="5664086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000" dirty="0"/>
              <a:t>A hexadecimal color is specified with: #RRGGBB, </a:t>
            </a:r>
          </a:p>
          <a:p>
            <a:pPr>
              <a:lnSpc>
                <a:spcPct val="160000"/>
              </a:lnSpc>
            </a:pPr>
            <a:r>
              <a:rPr lang="en-US" sz="2000" dirty="0"/>
              <a:t>where the RR (red), GG (green) and BB (blue) hexadecimal integers specify the components of the color.</a:t>
            </a:r>
          </a:p>
          <a:p>
            <a:pPr>
              <a:lnSpc>
                <a:spcPct val="160000"/>
              </a:lnSpc>
            </a:pPr>
            <a:r>
              <a:rPr lang="en-US" sz="2000" dirty="0"/>
              <a:t>In CSS, a color can be specified using a hexadecimal value in the form: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000" dirty="0"/>
              <a:t>	#rrggbb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000" dirty="0"/>
              <a:t>	Here </a:t>
            </a:r>
            <a:r>
              <a:rPr lang="en-US" sz="2000" dirty="0" err="1"/>
              <a:t>rr</a:t>
            </a:r>
            <a:r>
              <a:rPr lang="en-US" sz="2000" dirty="0"/>
              <a:t> (red), gg (green) and bb (blue) are hexadecimal values between 00 and ff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000" dirty="0"/>
              <a:t>	(same as decimal 0-255).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000" dirty="0"/>
              <a:t>For example, </a:t>
            </a:r>
          </a:p>
          <a:p>
            <a:pPr>
              <a:lnSpc>
                <a:spcPct val="160000"/>
              </a:lnSpc>
            </a:pPr>
            <a:r>
              <a:rPr lang="en-US" sz="2000" b="1" dirty="0"/>
              <a:t>#ff0000 </a:t>
            </a:r>
            <a:r>
              <a:rPr lang="en-US" sz="2000" dirty="0"/>
              <a:t>is displayed as red, because red is set to its highest value (ff) and the others are set to the lowest value (00).</a:t>
            </a:r>
          </a:p>
          <a:p>
            <a:pPr>
              <a:lnSpc>
                <a:spcPct val="160000"/>
              </a:lnSpc>
            </a:pPr>
            <a:r>
              <a:rPr lang="en-US" sz="2000" dirty="0"/>
              <a:t>Shades of gray are often defined using equal values for all the 3 light sources</a:t>
            </a:r>
          </a:p>
          <a:p>
            <a:pPr>
              <a:lnSpc>
                <a:spcPct val="160000"/>
              </a:lnSpc>
            </a:pPr>
            <a:endParaRPr lang="en-US" sz="2000" dirty="0"/>
          </a:p>
          <a:p>
            <a:pPr>
              <a:lnSpc>
                <a:spcPct val="16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865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313" y="119465"/>
            <a:ext cx="10515600" cy="922137"/>
          </a:xfrm>
        </p:spPr>
        <p:txBody>
          <a:bodyPr>
            <a:normAutofit/>
          </a:bodyPr>
          <a:lstStyle/>
          <a:p>
            <a:r>
              <a:rPr lang="en-US" sz="3600" b="1" dirty="0"/>
              <a:t>HEX Colors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7546" y="987011"/>
            <a:ext cx="11682484" cy="546864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3 Digit HEX value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Sometimes you will see a 3-digit hex code in the CSS source.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3-digit hex code is a shorthand for some 6-digit hex codes.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3-digit hex code has the following form: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#rgb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Where r, g, and b represents the red, green, and blue components with values between 0 and f.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3-digit hex code can only be used when both the values (RR, GG, and BB) are the same for each components.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So, if we have #ff00cc, it can be written like this: #f0c.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140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B000E6-9DC9-4E78-9296-18F1D71F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66F7DC-E149-47EF-8B18-A8B7CE44C0D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Border Images</a:t>
            </a:r>
          </a:p>
          <a:p>
            <a:r>
              <a:rPr lang="en-US" dirty="0"/>
              <a:t>Color </a:t>
            </a:r>
          </a:p>
          <a:p>
            <a:r>
              <a:rPr lang="en-US" dirty="0"/>
              <a:t>shadows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5288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09" y="0"/>
            <a:ext cx="10515600" cy="922137"/>
          </a:xfrm>
        </p:spPr>
        <p:txBody>
          <a:bodyPr>
            <a:normAutofit/>
          </a:bodyPr>
          <a:lstStyle/>
          <a:p>
            <a:r>
              <a:rPr lang="en-US" sz="3600" b="1" dirty="0"/>
              <a:t>HSL Colors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51511" y="836885"/>
            <a:ext cx="10835438" cy="546864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HSL stands for </a:t>
            </a:r>
            <a:r>
              <a:rPr lang="en-US" sz="2400" b="1" dirty="0"/>
              <a:t>hue, saturation, and lightness</a:t>
            </a:r>
            <a:r>
              <a:rPr lang="en-US" sz="2400" dirty="0"/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>HSL Value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In CSS, a color can be specified using hue, saturation, and lightness (HSL) in the form: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>	</a:t>
            </a:r>
            <a:r>
              <a:rPr lang="en-US" sz="2400" dirty="0" err="1"/>
              <a:t>hsl</a:t>
            </a:r>
            <a:r>
              <a:rPr lang="en-US" sz="2400" dirty="0"/>
              <a:t>(hue, saturation, lightness)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Hue is a degree on the color wheel from 0 to 360. 0 is red, 120 is green, and 240 is blue.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Saturation is a percentage value, 0% means a shade of gray, and 100% is the full color.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Lightness is also a percentage, 0% is black, 50% is neither light or dark, 100% is white</a:t>
            </a:r>
          </a:p>
        </p:txBody>
      </p:sp>
    </p:spTree>
    <p:extLst>
      <p:ext uri="{BB962C8B-B14F-4D97-AF65-F5344CB8AC3E}">
        <p14:creationId xmlns:p14="http://schemas.microsoft.com/office/powerpoint/2010/main" val="348998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257" y="1"/>
            <a:ext cx="10515600" cy="777922"/>
          </a:xfrm>
        </p:spPr>
        <p:txBody>
          <a:bodyPr>
            <a:normAutofit/>
          </a:bodyPr>
          <a:lstStyle/>
          <a:p>
            <a:r>
              <a:rPr lang="en-US" sz="3600" b="1" dirty="0"/>
              <a:t>HSL Colors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18615" y="552933"/>
            <a:ext cx="11341289" cy="630506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Saturation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Saturation can be described as the </a:t>
            </a:r>
            <a:r>
              <a:rPr lang="en-US" sz="2000" b="1" dirty="0"/>
              <a:t>intensity of a color.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100% is pure color, no shades of gray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50% is 50% gray, but you can still see the color.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0% is completely gray, you can no longer see the color.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Lightness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 lightness of a color can be described as </a:t>
            </a:r>
            <a:r>
              <a:rPr lang="en-US" sz="2000" b="1" dirty="0"/>
              <a:t>how much light you want to give the color</a:t>
            </a:r>
            <a:r>
              <a:rPr lang="en-US" sz="2000" dirty="0"/>
              <a:t>,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where 0% means no light (black),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50% means 50% light (neither dark nor light)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100% means full lightness (white)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Shades of gray are often defined by setting the hue and saturation to 0, and adjust the lightness from 0% to 100% to get darker/lighter shades:</a:t>
            </a:r>
          </a:p>
        </p:txBody>
      </p:sp>
    </p:spTree>
    <p:extLst>
      <p:ext uri="{BB962C8B-B14F-4D97-AF65-F5344CB8AC3E}">
        <p14:creationId xmlns:p14="http://schemas.microsoft.com/office/powerpoint/2010/main" val="14978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665" y="187704"/>
            <a:ext cx="10515600" cy="922137"/>
          </a:xfrm>
        </p:spPr>
        <p:txBody>
          <a:bodyPr>
            <a:normAutofit/>
          </a:bodyPr>
          <a:lstStyle/>
          <a:p>
            <a:r>
              <a:rPr lang="en-US" sz="3600" b="1" dirty="0"/>
              <a:t>HSL Colors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00752" y="1180730"/>
            <a:ext cx="10863618" cy="557517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b="1" dirty="0"/>
              <a:t>HSLA Value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HSLA color values are an extension of HSL color values with an alpha channel - which specifies the opacity for a color.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An HSLA color value is specified with: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	</a:t>
            </a:r>
            <a:r>
              <a:rPr lang="en-US" sz="2200" dirty="0" err="1"/>
              <a:t>hsla</a:t>
            </a:r>
            <a:r>
              <a:rPr lang="en-US" sz="2200" dirty="0"/>
              <a:t>(hue, saturation, lightness, alpha)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The alpha parameter is a number between 0.0 (fully transparent) and 1.0 (not transparent at all):</a:t>
            </a:r>
          </a:p>
        </p:txBody>
      </p:sp>
    </p:spTree>
    <p:extLst>
      <p:ext uri="{BB962C8B-B14F-4D97-AF65-F5344CB8AC3E}">
        <p14:creationId xmlns:p14="http://schemas.microsoft.com/office/powerpoint/2010/main" val="354667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1CF886-BC5D-4C1C-8D0B-3E4E83B7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B326CF-1F8F-41EE-9964-B74202109C7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65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137"/>
          </a:xfrm>
        </p:spPr>
        <p:txBody>
          <a:bodyPr>
            <a:normAutofit/>
          </a:bodyPr>
          <a:lstStyle/>
          <a:p>
            <a:r>
              <a:rPr lang="en-US" sz="3600" dirty="0"/>
              <a:t>CSS Background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20000" y="1287262"/>
            <a:ext cx="10233800" cy="546864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The CSS background properties are used to add background effects for elements.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Different Properties: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background-color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background-image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background-repeat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background-attachment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background-position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13284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09" y="0"/>
            <a:ext cx="10515600" cy="922137"/>
          </a:xfrm>
        </p:spPr>
        <p:txBody>
          <a:bodyPr>
            <a:normAutofit/>
          </a:bodyPr>
          <a:lstStyle/>
          <a:p>
            <a:r>
              <a:rPr lang="en-US" sz="3600" b="1" dirty="0"/>
              <a:t>CSS background-color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47296" y="932420"/>
            <a:ext cx="10233800" cy="54686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background-color property specifies the background color of an element.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With CSS, a color is most often specified by: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 valid color name - like "red"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 HEX value - like "#ff0000"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an RGB value - like "</a:t>
            </a:r>
            <a:r>
              <a:rPr lang="en-US" dirty="0" err="1"/>
              <a:t>rgb</a:t>
            </a:r>
            <a:r>
              <a:rPr lang="en-US" dirty="0"/>
              <a:t>(255,0,0)“</a:t>
            </a:r>
            <a:endParaRPr lang="en-IN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/>
              <a:t>Example: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body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background-color: </a:t>
            </a:r>
            <a:r>
              <a:rPr lang="en-US" sz="2400" dirty="0" err="1"/>
              <a:t>lightblue</a:t>
            </a:r>
            <a:r>
              <a:rPr lang="en-US" sz="2400" dirty="0"/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130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961" y="119466"/>
            <a:ext cx="10515600" cy="922137"/>
          </a:xfrm>
        </p:spPr>
        <p:txBody>
          <a:bodyPr>
            <a:normAutofit/>
          </a:bodyPr>
          <a:lstStyle/>
          <a:p>
            <a:r>
              <a:rPr lang="en-US" sz="3600" b="1" dirty="0"/>
              <a:t>Opacity/Transparency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65409" y="1068898"/>
            <a:ext cx="10233800" cy="5468645"/>
          </a:xfrm>
        </p:spPr>
        <p:txBody>
          <a:bodyPr>
            <a:noAutofit/>
          </a:bodyPr>
          <a:lstStyle/>
          <a:p>
            <a:r>
              <a:rPr lang="en-US" sz="2200" dirty="0"/>
              <a:t>The opacity property specifies the opacity/transparency of an element. </a:t>
            </a:r>
          </a:p>
          <a:p>
            <a:r>
              <a:rPr lang="en-US" sz="2200" dirty="0"/>
              <a:t>It can take a value from 0.0 - 1.0. </a:t>
            </a:r>
          </a:p>
          <a:p>
            <a:r>
              <a:rPr lang="en-US" sz="2200" dirty="0"/>
              <a:t>The lower value, the more transparent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b="1" dirty="0" smtClean="0"/>
              <a:t>Example</a:t>
            </a:r>
            <a:r>
              <a:rPr lang="en-US" sz="2200" b="1" dirty="0"/>
              <a:t>:</a:t>
            </a:r>
          </a:p>
          <a:p>
            <a:pPr marL="0" indent="0">
              <a:buNone/>
            </a:pPr>
            <a:r>
              <a:rPr lang="en-US" sz="2200" b="1" dirty="0"/>
              <a:t>div {</a:t>
            </a:r>
          </a:p>
          <a:p>
            <a:pPr marL="0" indent="0">
              <a:buNone/>
            </a:pPr>
            <a:r>
              <a:rPr lang="en-US" sz="2200" b="1" dirty="0"/>
              <a:t>  background-color: green;</a:t>
            </a:r>
          </a:p>
          <a:p>
            <a:pPr marL="0" indent="0">
              <a:buNone/>
            </a:pPr>
            <a:r>
              <a:rPr lang="en-US" sz="2200" b="1" dirty="0"/>
              <a:t>  opacity: 0.3;</a:t>
            </a:r>
          </a:p>
          <a:p>
            <a:pPr marL="0" indent="0">
              <a:buNone/>
            </a:pPr>
            <a:r>
              <a:rPr lang="en-US" sz="2200" b="1" dirty="0" smtClean="0"/>
              <a:t>}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When using the opacity property to add transparency to the background of an element, all of its child elements inherit the same transparency. </a:t>
            </a:r>
          </a:p>
          <a:p>
            <a:r>
              <a:rPr lang="en-US" sz="2200" dirty="0"/>
              <a:t>This can make the text inside a fully transparent element hard to read.</a:t>
            </a:r>
          </a:p>
        </p:txBody>
      </p:sp>
    </p:spTree>
    <p:extLst>
      <p:ext uri="{BB962C8B-B14F-4D97-AF65-F5344CB8AC3E}">
        <p14:creationId xmlns:p14="http://schemas.microsoft.com/office/powerpoint/2010/main" val="369214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18" y="133114"/>
            <a:ext cx="10515600" cy="726696"/>
          </a:xfrm>
        </p:spPr>
        <p:txBody>
          <a:bodyPr>
            <a:normAutofit/>
          </a:bodyPr>
          <a:lstStyle/>
          <a:p>
            <a:r>
              <a:rPr lang="en-US" sz="3600" b="1" dirty="0"/>
              <a:t>Transparency using RGBA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97169" y="891477"/>
            <a:ext cx="10712609" cy="585051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If we do not want to apply opacity to child elements use RGBA color values.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 following example sets the opacity for the background color and not the text: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div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  background: </a:t>
            </a:r>
            <a:r>
              <a:rPr lang="en-US" sz="2000" b="1" dirty="0" err="1"/>
              <a:t>rgba</a:t>
            </a:r>
            <a:r>
              <a:rPr lang="en-US" sz="2000" b="1" dirty="0"/>
              <a:t>(0, 128, 0, 0.3) 	/* Green background with 30% opacity */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}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In addition to RGB, we can use an RGB color value with an alpha channel (RGBA) - which specifies the opacity for a color.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An RGBA color value is specified with: </a:t>
            </a:r>
            <a:r>
              <a:rPr lang="en-US" sz="2000" dirty="0" err="1"/>
              <a:t>rgba</a:t>
            </a:r>
            <a:r>
              <a:rPr lang="en-US" sz="2000" dirty="0"/>
              <a:t>(red, green, blue, alpha).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 alpha parameter is a number between 0.0 (fully transparent) and 1.0 (fully opaque).</a:t>
            </a:r>
          </a:p>
        </p:txBody>
      </p:sp>
    </p:spTree>
    <p:extLst>
      <p:ext uri="{BB962C8B-B14F-4D97-AF65-F5344CB8AC3E}">
        <p14:creationId xmlns:p14="http://schemas.microsoft.com/office/powerpoint/2010/main" val="69521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18" y="133113"/>
            <a:ext cx="10515600" cy="753991"/>
          </a:xfrm>
        </p:spPr>
        <p:txBody>
          <a:bodyPr>
            <a:normAutofit/>
          </a:bodyPr>
          <a:lstStyle/>
          <a:p>
            <a:r>
              <a:rPr lang="en-US" sz="3600" b="1" dirty="0"/>
              <a:t>CSS background-Image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45911" y="741351"/>
            <a:ext cx="10726003" cy="643737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/>
              <a:t>The background-image property specifies an image to use as the background of an element.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/>
              <a:t>By default, the image is repeated so it covers the entire element.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2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b="1" dirty="0" smtClean="0"/>
              <a:t>Example</a:t>
            </a:r>
            <a:r>
              <a:rPr lang="en-US" sz="2200" b="1" dirty="0"/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b="1" dirty="0"/>
              <a:t>body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b="1" dirty="0"/>
              <a:t>  background-image: </a:t>
            </a:r>
            <a:r>
              <a:rPr lang="en-US" sz="2200" b="1" dirty="0" err="1"/>
              <a:t>url</a:t>
            </a:r>
            <a:r>
              <a:rPr lang="en-US" sz="2200" b="1" dirty="0"/>
              <a:t>("paper.gif");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b="1" dirty="0"/>
              <a:t>}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/>
              <a:t>The background image can also be set for specific elements, like the &lt;p&gt; element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/>
              <a:t>Example: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b="1" dirty="0"/>
              <a:t>p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b="1" dirty="0"/>
              <a:t>  background-image: </a:t>
            </a:r>
            <a:r>
              <a:rPr lang="en-US" sz="2200" b="1" dirty="0" err="1"/>
              <a:t>url</a:t>
            </a:r>
            <a:r>
              <a:rPr lang="en-US" sz="2200" b="1" dirty="0"/>
              <a:t>("paper.gif");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120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04" y="146761"/>
            <a:ext cx="10515600" cy="922137"/>
          </a:xfrm>
        </p:spPr>
        <p:txBody>
          <a:bodyPr>
            <a:normAutofit/>
          </a:bodyPr>
          <a:lstStyle/>
          <a:p>
            <a:r>
              <a:rPr lang="en-US" sz="3600" b="1" dirty="0"/>
              <a:t>CSS background-repeat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20000" y="1287262"/>
            <a:ext cx="10233800" cy="54686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By default, the background-image property repeats an image both horizontally and vertically.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Some images should be repeated only horizontally or vertically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To repeat image only horizontally set the value as: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b="1" dirty="0"/>
              <a:t>background-repeat: repeat-x;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To repeat image only vertically set the value as: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b="1" dirty="0"/>
              <a:t>background-repeat: repeat-y;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Showing the background image only once is also specified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b="1" dirty="0"/>
              <a:t>background-repeat: no-repeat;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83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666" y="146760"/>
            <a:ext cx="10515600" cy="922137"/>
          </a:xfrm>
        </p:spPr>
        <p:txBody>
          <a:bodyPr>
            <a:normAutofit/>
          </a:bodyPr>
          <a:lstStyle/>
          <a:p>
            <a:r>
              <a:rPr lang="en-US" sz="3600" b="1" dirty="0"/>
              <a:t>CSS background-position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20000" y="1287262"/>
            <a:ext cx="10233800" cy="54686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background-position property is used to specify the position of the background image.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Example</a:t>
            </a:r>
            <a:r>
              <a:rPr lang="en-US" sz="2000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/>
              <a:t>body </a:t>
            </a:r>
            <a:r>
              <a:rPr lang="en-US" sz="2000" b="1" dirty="0"/>
              <a:t>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  background-image: </a:t>
            </a:r>
            <a:r>
              <a:rPr lang="en-US" sz="2000" b="1" dirty="0" err="1"/>
              <a:t>url</a:t>
            </a:r>
            <a:r>
              <a:rPr lang="en-US" sz="2000" b="1" dirty="0"/>
              <a:t>("img_tree.png");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  background-repeat: no-repeat;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  background-position: right top;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}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818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783</TotalTime>
  <Words>1002</Words>
  <Application>Microsoft Office PowerPoint</Application>
  <PresentationFormat>Custom</PresentationFormat>
  <Paragraphs>199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Equity</vt:lpstr>
      <vt:lpstr>Cascading Style Sheet</vt:lpstr>
      <vt:lpstr>Content</vt:lpstr>
      <vt:lpstr>CSS Background</vt:lpstr>
      <vt:lpstr>CSS background-color</vt:lpstr>
      <vt:lpstr>Opacity/Transparency</vt:lpstr>
      <vt:lpstr>Transparency using RGBA</vt:lpstr>
      <vt:lpstr>CSS background-Image</vt:lpstr>
      <vt:lpstr>CSS background-repeat</vt:lpstr>
      <vt:lpstr>CSS background-position</vt:lpstr>
      <vt:lpstr>CSS background-attachment</vt:lpstr>
      <vt:lpstr>CSS background shorthand property</vt:lpstr>
      <vt:lpstr>CSS background shorthand property</vt:lpstr>
      <vt:lpstr>CSS border-image property</vt:lpstr>
      <vt:lpstr>CSS border-image property</vt:lpstr>
      <vt:lpstr>CSS Colors</vt:lpstr>
      <vt:lpstr>RGB Colors</vt:lpstr>
      <vt:lpstr>RGBA values</vt:lpstr>
      <vt:lpstr>HEX Colors</vt:lpstr>
      <vt:lpstr>HEX Colors</vt:lpstr>
      <vt:lpstr>HSL Colors</vt:lpstr>
      <vt:lpstr>HSL Colors</vt:lpstr>
      <vt:lpstr>HSL Colors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Cascaded Style Sheet</dc:title>
  <dc:creator>Vaibhav Ambhire</dc:creator>
  <cp:lastModifiedBy>Vaibhav</cp:lastModifiedBy>
  <cp:revision>74</cp:revision>
  <dcterms:created xsi:type="dcterms:W3CDTF">2021-08-09T01:44:35Z</dcterms:created>
  <dcterms:modified xsi:type="dcterms:W3CDTF">2022-08-05T03:24:15Z</dcterms:modified>
</cp:coreProperties>
</file>