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320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92A50-771C-9B04-4821-91D1B6EE8B98}" v="41" dt="2021-08-13T10:49:50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Ambhire" userId="S::vaibhav13046@tsecedu.org::09ddf9ea-3199-4586-aea1-b2614813806f" providerId="AD" clId="Web-{4A992A50-771C-9B04-4821-91D1B6EE8B98}"/>
    <pc:docChg chg="modSld">
      <pc:chgData name="Vaibhav Ambhire" userId="S::vaibhav13046@tsecedu.org::09ddf9ea-3199-4586-aea1-b2614813806f" providerId="AD" clId="Web-{4A992A50-771C-9B04-4821-91D1B6EE8B98}" dt="2021-08-13T08:45:17.948" v="37" actId="20577"/>
      <pc:docMkLst>
        <pc:docMk/>
      </pc:docMkLst>
      <pc:sldChg chg="addAnim modAnim">
        <pc:chgData name="Vaibhav Ambhire" userId="S::vaibhav13046@tsecedu.org::09ddf9ea-3199-4586-aea1-b2614813806f" providerId="AD" clId="Web-{4A992A50-771C-9B04-4821-91D1B6EE8B98}" dt="2021-08-13T08:34:13.011" v="30"/>
        <pc:sldMkLst>
          <pc:docMk/>
          <pc:sldMk cId="3105288678" sldId="257"/>
        </pc:sldMkLst>
      </pc:sldChg>
      <pc:sldChg chg="modSp">
        <pc:chgData name="Vaibhav Ambhire" userId="S::vaibhav13046@tsecedu.org::09ddf9ea-3199-4586-aea1-b2614813806f" providerId="AD" clId="Web-{4A992A50-771C-9B04-4821-91D1B6EE8B98}" dt="2021-08-13T08:38:41.393" v="32" actId="20577"/>
        <pc:sldMkLst>
          <pc:docMk/>
          <pc:sldMk cId="483192970" sldId="323"/>
        </pc:sldMkLst>
        <pc:spChg chg="mod">
          <ac:chgData name="Vaibhav Ambhire" userId="S::vaibhav13046@tsecedu.org::09ddf9ea-3199-4586-aea1-b2614813806f" providerId="AD" clId="Web-{4A992A50-771C-9B04-4821-91D1B6EE8B98}" dt="2021-08-13T08:38:41.393" v="32" actId="20577"/>
          <ac:spMkLst>
            <pc:docMk/>
            <pc:sldMk cId="483192970" sldId="323"/>
            <ac:spMk id="4" creationId="{07AB9F3A-A15C-4DF2-878C-026A7A350B20}"/>
          </ac:spMkLst>
        </pc:spChg>
      </pc:sldChg>
      <pc:sldChg chg="modSp">
        <pc:chgData name="Vaibhav Ambhire" userId="S::vaibhav13046@tsecedu.org::09ddf9ea-3199-4586-aea1-b2614813806f" providerId="AD" clId="Web-{4A992A50-771C-9B04-4821-91D1B6EE8B98}" dt="2021-08-13T08:45:17.948" v="37" actId="20577"/>
        <pc:sldMkLst>
          <pc:docMk/>
          <pc:sldMk cId="3158580562" sldId="327"/>
        </pc:sldMkLst>
        <pc:spChg chg="mod">
          <ac:chgData name="Vaibhav Ambhire" userId="S::vaibhav13046@tsecedu.org::09ddf9ea-3199-4586-aea1-b2614813806f" providerId="AD" clId="Web-{4A992A50-771C-9B04-4821-91D1B6EE8B98}" dt="2021-08-13T08:45:17.948" v="37" actId="20577"/>
          <ac:spMkLst>
            <pc:docMk/>
            <pc:sldMk cId="3158580562" sldId="327"/>
            <ac:spMk id="4" creationId="{07AB9F3A-A15C-4DF2-878C-026A7A350B20}"/>
          </ac:spMkLst>
        </pc:spChg>
      </pc:sldChg>
      <pc:sldChg chg="addAnim delAnim modAnim">
        <pc:chgData name="Vaibhav Ambhire" userId="S::vaibhav13046@tsecedu.org::09ddf9ea-3199-4586-aea1-b2614813806f" providerId="AD" clId="Web-{4A992A50-771C-9B04-4821-91D1B6EE8B98}" dt="2021-08-13T08:30:43.913" v="5"/>
        <pc:sldMkLst>
          <pc:docMk/>
          <pc:sldMk cId="2639438148" sldId="332"/>
        </pc:sldMkLst>
      </pc:sldChg>
      <pc:sldChg chg="addAnim delAnim modAnim">
        <pc:chgData name="Vaibhav Ambhire" userId="S::vaibhav13046@tsecedu.org::09ddf9ea-3199-4586-aea1-b2614813806f" providerId="AD" clId="Web-{4A992A50-771C-9B04-4821-91D1B6EE8B98}" dt="2021-08-13T08:31:39.649" v="9"/>
        <pc:sldMkLst>
          <pc:docMk/>
          <pc:sldMk cId="2548127550" sldId="333"/>
        </pc:sldMkLst>
      </pc:sldChg>
      <pc:sldChg chg="addAnim modAnim">
        <pc:chgData name="Vaibhav Ambhire" userId="S::vaibhav13046@tsecedu.org::09ddf9ea-3199-4586-aea1-b2614813806f" providerId="AD" clId="Web-{4A992A50-771C-9B04-4821-91D1B6EE8B98}" dt="2021-08-13T08:31:57.149" v="13"/>
        <pc:sldMkLst>
          <pc:docMk/>
          <pc:sldMk cId="1199212796" sldId="335"/>
        </pc:sldMkLst>
      </pc:sldChg>
      <pc:sldChg chg="addAnim modAnim">
        <pc:chgData name="Vaibhav Ambhire" userId="S::vaibhav13046@tsecedu.org::09ddf9ea-3199-4586-aea1-b2614813806f" providerId="AD" clId="Web-{4A992A50-771C-9B04-4821-91D1B6EE8B98}" dt="2021-08-13T08:32:40.103" v="15"/>
        <pc:sldMkLst>
          <pc:docMk/>
          <pc:sldMk cId="2367129822" sldId="336"/>
        </pc:sldMkLst>
      </pc:sldChg>
      <pc:sldChg chg="addAnim delAnim modAnim">
        <pc:chgData name="Vaibhav Ambhire" userId="S::vaibhav13046@tsecedu.org::09ddf9ea-3199-4586-aea1-b2614813806f" providerId="AD" clId="Web-{4A992A50-771C-9B04-4821-91D1B6EE8B98}" dt="2021-08-13T08:33:04.822" v="19"/>
        <pc:sldMkLst>
          <pc:docMk/>
          <pc:sldMk cId="2209337512" sldId="342"/>
        </pc:sldMkLst>
      </pc:sldChg>
      <pc:sldChg chg="addAnim delAnim modAnim">
        <pc:chgData name="Vaibhav Ambhire" userId="S::vaibhav13046@tsecedu.org::09ddf9ea-3199-4586-aea1-b2614813806f" providerId="AD" clId="Web-{4A992A50-771C-9B04-4821-91D1B6EE8B98}" dt="2021-08-13T08:33:18.385" v="23"/>
        <pc:sldMkLst>
          <pc:docMk/>
          <pc:sldMk cId="2796024507" sldId="344"/>
        </pc:sldMkLst>
      </pc:sldChg>
      <pc:sldChg chg="addAnim delAnim modAnim">
        <pc:chgData name="Vaibhav Ambhire" userId="S::vaibhav13046@tsecedu.org::09ddf9ea-3199-4586-aea1-b2614813806f" providerId="AD" clId="Web-{4A992A50-771C-9B04-4821-91D1B6EE8B98}" dt="2021-08-13T08:33:27.135" v="27"/>
        <pc:sldMkLst>
          <pc:docMk/>
          <pc:sldMk cId="2197393403" sldId="345"/>
        </pc:sldMkLst>
      </pc:sldChg>
      <pc:sldChg chg="addAnim modAnim">
        <pc:chgData name="Vaibhav Ambhire" userId="S::vaibhav13046@tsecedu.org::09ddf9ea-3199-4586-aea1-b2614813806f" providerId="AD" clId="Web-{4A992A50-771C-9B04-4821-91D1B6EE8B98}" dt="2021-08-13T08:33:35.089" v="29"/>
        <pc:sldMkLst>
          <pc:docMk/>
          <pc:sldMk cId="1068452185" sldId="34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518938-FA73-4535-82DB-6240FE6EDD5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6A39FD-67FA-42BC-A788-29BA9BB73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70832-4FA1-4327-B490-493EC4C5C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800" dirty="0"/>
              <a:t>Cascading Style Sheet</a:t>
            </a:r>
            <a:endParaRPr lang="en-IN" sz="7800" dirty="0"/>
          </a:p>
        </p:txBody>
      </p:sp>
    </p:spTree>
    <p:extLst>
      <p:ext uri="{BB962C8B-B14F-4D97-AF65-F5344CB8AC3E}">
        <p14:creationId xmlns:p14="http://schemas.microsoft.com/office/powerpoint/2010/main" val="27017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951" y="236369"/>
            <a:ext cx="3311371" cy="580378"/>
          </a:xfrm>
        </p:spPr>
        <p:txBody>
          <a:bodyPr>
            <a:noAutofit/>
          </a:bodyPr>
          <a:lstStyle/>
          <a:p>
            <a:r>
              <a:rPr lang="en-US" sz="3400" b="1" dirty="0"/>
              <a:t>CSS Box Shadow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137647" y="1445859"/>
            <a:ext cx="4740675" cy="55161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Add color and blur effect to shadows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286989" y="236368"/>
            <a:ext cx="6193710" cy="625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&lt;style&gt;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div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width: 300px;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height: 100px;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padding: 15px;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background-color: yellow;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CD"/>
                </a:solidFill>
                <a:latin typeface="Consolas"/>
              </a:rPr>
              <a:t> 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/>
              </a:rPr>
              <a:t> </a:t>
            </a:r>
            <a:r>
              <a:rPr lang="en-US" sz="1700" b="1" i="0" dirty="0">
                <a:solidFill>
                  <a:srgbClr val="FF0000"/>
                </a:solidFill>
                <a:effectLst/>
                <a:latin typeface="Consolas"/>
              </a:rPr>
              <a:t>box-shadow: 10px </a:t>
            </a:r>
            <a:r>
              <a:rPr lang="en-US" sz="1700" b="1" i="0" dirty="0" err="1">
                <a:solidFill>
                  <a:srgbClr val="FF0000"/>
                </a:solidFill>
                <a:effectLst/>
                <a:latin typeface="Consolas"/>
              </a:rPr>
              <a:t>10px</a:t>
            </a:r>
            <a:r>
              <a:rPr lang="en-US" sz="1700" b="1" dirty="0">
                <a:solidFill>
                  <a:srgbClr val="FF0000"/>
                </a:solidFill>
                <a:latin typeface="Consolas"/>
              </a:rPr>
              <a:t> 20px blue</a:t>
            </a:r>
            <a:r>
              <a:rPr lang="en-US" sz="1700" b="1" i="0" dirty="0">
                <a:solidFill>
                  <a:srgbClr val="FF0000"/>
                </a:solidFill>
                <a:effectLst/>
                <a:latin typeface="Consolas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&lt;/style&gt;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&lt;div&gt;This is a div element with a box-shadow&lt;/div&gt;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B099FF3-6807-496F-A7A5-88F92CFD2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4983" r="24541" b="52088"/>
          <a:stretch/>
        </p:blipFill>
        <p:spPr>
          <a:xfrm>
            <a:off x="6735191" y="2626067"/>
            <a:ext cx="5323017" cy="26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8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951" y="365125"/>
            <a:ext cx="3311371" cy="451621"/>
          </a:xfrm>
        </p:spPr>
        <p:txBody>
          <a:bodyPr>
            <a:noAutofit/>
          </a:bodyPr>
          <a:lstStyle/>
          <a:p>
            <a:r>
              <a:rPr lang="en-US" sz="3400" b="1" dirty="0"/>
              <a:t>CSS Box Shadow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19916" y="1078173"/>
            <a:ext cx="4482185" cy="8660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Box-shadow property can be used to create paper-like cards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0" y="4356"/>
            <a:ext cx="7369405" cy="6853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&lt;style&gt;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div.card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width: 250px;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box-shadow: 0 4px 8px 0 </a:t>
            </a:r>
            <a:r>
              <a:rPr lang="en-US" sz="13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(0, 0, 0, 0.2), 0 6px 20px 0 </a:t>
            </a:r>
            <a:r>
              <a:rPr lang="en-US" sz="13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(0, 0, 0, 0.19);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text-align: center;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div.header</a:t>
            </a:r>
            <a:r>
              <a:rPr lang="en-US" sz="13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background-color: #4CAF50;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color: white;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padding: 10px;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font-size: 40px;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div.container</a:t>
            </a:r>
            <a:r>
              <a:rPr lang="en-US" sz="13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padding: 10px;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&lt;/style&gt;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h2&gt;Cards&lt;/h2&gt;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p&gt;The box-shadow property can be used to create paper-like cards:&lt;/p&gt;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div class="card"&gt;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&lt;div class="header"&gt;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 &lt;h1&gt;1&lt;/h1&gt;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div class="container"&gt;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 &lt;p&gt;January 1, 2016&lt;/p&gt;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8D4257-0537-4DBC-B896-733104783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632" r="21353" b="24083"/>
          <a:stretch/>
        </p:blipFill>
        <p:spPr>
          <a:xfrm>
            <a:off x="7369405" y="2078832"/>
            <a:ext cx="4598137" cy="454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61"/>
            <a:ext cx="10515600" cy="575907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CSS Text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20000" y="932156"/>
            <a:ext cx="10233800" cy="582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CSS has a lot of properties for formatting text.</a:t>
            </a:r>
          </a:p>
          <a:p>
            <a:r>
              <a:rPr lang="en-US" sz="2000" dirty="0"/>
              <a:t>Color</a:t>
            </a:r>
          </a:p>
          <a:p>
            <a:pPr lvl="1"/>
            <a:r>
              <a:rPr lang="en-US" sz="2000" dirty="0"/>
              <a:t>To specify the color of text: </a:t>
            </a:r>
            <a:r>
              <a:rPr lang="en-US" sz="2000" b="1" dirty="0">
                <a:solidFill>
                  <a:srgbClr val="00B0F0"/>
                </a:solidFill>
              </a:rPr>
              <a:t>color</a:t>
            </a:r>
          </a:p>
          <a:p>
            <a:pPr lvl="1"/>
            <a:r>
              <a:rPr lang="en-US" sz="2000" dirty="0"/>
              <a:t>To specify the color of background: </a:t>
            </a:r>
            <a:r>
              <a:rPr lang="en-US" sz="2000" b="1" dirty="0">
                <a:solidFill>
                  <a:srgbClr val="00B0F0"/>
                </a:solidFill>
              </a:rPr>
              <a:t>background-color</a:t>
            </a:r>
          </a:p>
          <a:p>
            <a:r>
              <a:rPr lang="en-US" sz="2000" dirty="0"/>
              <a:t>Alignment: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00B0F0"/>
                </a:solidFill>
              </a:rPr>
              <a:t>text-align</a:t>
            </a:r>
            <a:r>
              <a:rPr lang="en-US" sz="2000" dirty="0"/>
              <a:t> property: set the horizontal alignment of a text</a:t>
            </a:r>
          </a:p>
          <a:p>
            <a:pPr lvl="1"/>
            <a:r>
              <a:rPr lang="en-US" sz="2000" dirty="0"/>
              <a:t>Possible values of text-align property: center, left, right, justify</a:t>
            </a:r>
          </a:p>
          <a:p>
            <a:pPr lvl="1"/>
            <a:r>
              <a:rPr lang="en-US" sz="2000" dirty="0"/>
              <a:t>For </a:t>
            </a:r>
            <a:r>
              <a:rPr lang="en-US" sz="2000" b="1" dirty="0">
                <a:solidFill>
                  <a:srgbClr val="00B0F0"/>
                </a:solidFill>
              </a:rPr>
              <a:t>justify</a:t>
            </a:r>
            <a:r>
              <a:rPr lang="en-US" sz="2000" dirty="0"/>
              <a:t> property, each line is stretched so that every line has equal width, and the left and right margins are straight 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00B0F0"/>
                </a:solidFill>
              </a:rPr>
              <a:t>vertical-align</a:t>
            </a:r>
            <a:r>
              <a:rPr lang="en-US" sz="2000" dirty="0"/>
              <a:t> property: Sets the vertical alignment of an element</a:t>
            </a:r>
          </a:p>
          <a:p>
            <a:pPr lvl="1"/>
            <a:r>
              <a:rPr lang="en-US" sz="2000" dirty="0"/>
              <a:t>Possible Values: baseline, text-top, text-bottom, sub, super</a:t>
            </a:r>
          </a:p>
          <a:p>
            <a:r>
              <a:rPr lang="en-US" sz="2000" dirty="0"/>
              <a:t>Decoration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00B0F0"/>
                </a:solidFill>
              </a:rPr>
              <a:t>text-decoration</a:t>
            </a:r>
            <a:r>
              <a:rPr lang="en-US" sz="2000" dirty="0"/>
              <a:t> property is used to set or remove decorations from text.</a:t>
            </a:r>
          </a:p>
          <a:p>
            <a:pPr lvl="1"/>
            <a:r>
              <a:rPr lang="en-US" sz="2000" dirty="0"/>
              <a:t>The value text-decoration: none; is often used to remove underlines from links</a:t>
            </a:r>
          </a:p>
          <a:p>
            <a:pPr lvl="1"/>
            <a:r>
              <a:rPr lang="en-US" sz="2000" dirty="0"/>
              <a:t>Possible values are: overline, line-through, underline</a:t>
            </a:r>
          </a:p>
        </p:txBody>
      </p:sp>
    </p:spTree>
    <p:extLst>
      <p:ext uri="{BB962C8B-B14F-4D97-AF65-F5344CB8AC3E}">
        <p14:creationId xmlns:p14="http://schemas.microsoft.com/office/powerpoint/2010/main" val="326867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79" y="122779"/>
            <a:ext cx="10515600" cy="575907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CSS Text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59557" y="577313"/>
            <a:ext cx="11041039" cy="61237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CSS has a lot of properties for formatting text.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Transformation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B0F0"/>
                </a:solidFill>
              </a:rPr>
              <a:t>text-transform</a:t>
            </a:r>
            <a:r>
              <a:rPr lang="en-US" sz="2000" dirty="0"/>
              <a:t> property is used to specify uppercase and lowercase letters in a text.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It can be used to turn everything into uppercase or lowercase letters, or capitalize the first letter of each word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Possible values: </a:t>
            </a:r>
            <a:r>
              <a:rPr lang="en-US" sz="2000" b="1" dirty="0">
                <a:solidFill>
                  <a:srgbClr val="00B050"/>
                </a:solidFill>
              </a:rPr>
              <a:t>uppercase, lowercase, capitalize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Spacing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B0F0"/>
                </a:solidFill>
              </a:rPr>
              <a:t>text-indent</a:t>
            </a:r>
            <a:r>
              <a:rPr lang="en-US" sz="2000" dirty="0"/>
              <a:t> property: To specify the indentation of the first line of a text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B0F0"/>
                </a:solidFill>
              </a:rPr>
              <a:t>letter-spacing</a:t>
            </a:r>
            <a:r>
              <a:rPr lang="en-US" sz="2000" dirty="0"/>
              <a:t> property: To specify the space between the characters in a text.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B0F0"/>
                </a:solidFill>
              </a:rPr>
              <a:t>line-height</a:t>
            </a:r>
            <a:r>
              <a:rPr lang="en-US" sz="2000" dirty="0"/>
              <a:t> property: To specify the space between lines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B0F0"/>
                </a:solidFill>
              </a:rPr>
              <a:t>word-spacing</a:t>
            </a:r>
            <a:r>
              <a:rPr lang="en-US" sz="2000" dirty="0"/>
              <a:t> property: To specify the space between the words in a </a:t>
            </a:r>
            <a:r>
              <a:rPr lang="en-US" sz="2000" dirty="0"/>
              <a:t>text(Values: wrap/</a:t>
            </a:r>
            <a:r>
              <a:rPr lang="en-US" sz="2000" dirty="0" err="1"/>
              <a:t>nowrap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Shadow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254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45" y="150074"/>
            <a:ext cx="10515600" cy="575907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CSS 2D Transformation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29827" y="932156"/>
            <a:ext cx="7197569" cy="58237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CSS transforms allow to move, rotate, scale, and skew elements.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The CSS transform property can use the following 2D transformation methods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 smtClean="0"/>
              <a:t>1</a:t>
            </a:r>
            <a:r>
              <a:rPr lang="en-US" sz="2200" b="1" dirty="0"/>
              <a:t>.   The translate() method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It moves an element from its current position according to the parameters given for the X-axis and the Y-axis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 smtClean="0"/>
              <a:t>2.   The </a:t>
            </a:r>
            <a:r>
              <a:rPr lang="en-US" sz="2200" b="1" dirty="0"/>
              <a:t>rotate()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It rotates an element clockwise or counter-clockwise according to a given degree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Using negative values will rotate the element counter-clockwise.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F3FD87-D0F0-4304-80B9-585DEA1E80EC}"/>
              </a:ext>
            </a:extLst>
          </p:cNvPr>
          <p:cNvSpPr txBox="1">
            <a:spLocks/>
          </p:cNvSpPr>
          <p:nvPr/>
        </p:nvSpPr>
        <p:spPr>
          <a:xfrm>
            <a:off x="7492621" y="2805898"/>
            <a:ext cx="4517409" cy="124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b-NO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nb-NO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transform</a:t>
            </a:r>
            <a:r>
              <a:rPr lang="nb-NO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translate(50px, 100px)</a:t>
            </a:r>
            <a:r>
              <a:rPr lang="nb-NO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nb-NO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F5492AF-2369-4960-87A7-2D5A1AE838E1}"/>
              </a:ext>
            </a:extLst>
          </p:cNvPr>
          <p:cNvSpPr txBox="1">
            <a:spLocks/>
          </p:cNvSpPr>
          <p:nvPr/>
        </p:nvSpPr>
        <p:spPr>
          <a:xfrm>
            <a:off x="7762726" y="4920263"/>
            <a:ext cx="4134091" cy="124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transform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rotate(20deg)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04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62" y="0"/>
            <a:ext cx="10515600" cy="575907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CSS 2D Transformation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4843" y="540482"/>
            <a:ext cx="7148951" cy="616739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/>
              <a:t>3.  The scale() method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It increases or decreases the size of an element (according to the parameters given for the width and height).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example increases the &lt;div&gt; element to be two times of its original width, and three times of its original </a:t>
            </a:r>
            <a:r>
              <a:rPr lang="en-US" sz="2200" dirty="0" smtClean="0"/>
              <a:t>height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 smtClean="0"/>
              <a:t>4</a:t>
            </a:r>
            <a:r>
              <a:rPr lang="en-US" sz="2200" b="1" dirty="0"/>
              <a:t>.  The </a:t>
            </a:r>
            <a:r>
              <a:rPr lang="en-US" sz="2200" b="1" dirty="0" err="1"/>
              <a:t>scaleX</a:t>
            </a:r>
            <a:r>
              <a:rPr lang="en-US" sz="2200" b="1" dirty="0"/>
              <a:t>()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The </a:t>
            </a:r>
            <a:r>
              <a:rPr lang="en-US" sz="2200" dirty="0" err="1"/>
              <a:t>scaleX</a:t>
            </a:r>
            <a:r>
              <a:rPr lang="en-US" sz="2200" dirty="0"/>
              <a:t>() method increases or decreases the width of an element</a:t>
            </a:r>
            <a:r>
              <a:rPr lang="en-US" sz="22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 smtClean="0"/>
              <a:t>5</a:t>
            </a:r>
            <a:r>
              <a:rPr lang="en-US" sz="2200" b="1" dirty="0"/>
              <a:t>.  The </a:t>
            </a:r>
            <a:r>
              <a:rPr lang="en-US" sz="2200" b="1" dirty="0" err="1"/>
              <a:t>scaleY</a:t>
            </a:r>
            <a:r>
              <a:rPr lang="en-US" sz="2200" b="1" dirty="0"/>
              <a:t>()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The </a:t>
            </a:r>
            <a:r>
              <a:rPr lang="en-US" sz="2200" dirty="0" err="1"/>
              <a:t>scaleY</a:t>
            </a:r>
            <a:r>
              <a:rPr lang="en-US" sz="2200" dirty="0"/>
              <a:t>() method increases or decreases the height of an element.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F3FD87-D0F0-4304-80B9-585DEA1E80EC}"/>
              </a:ext>
            </a:extLst>
          </p:cNvPr>
          <p:cNvSpPr txBox="1">
            <a:spLocks/>
          </p:cNvSpPr>
          <p:nvPr/>
        </p:nvSpPr>
        <p:spPr>
          <a:xfrm>
            <a:off x="7503794" y="1101384"/>
            <a:ext cx="4134091" cy="124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b-NO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nb-NO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transform</a:t>
            </a:r>
            <a:r>
              <a:rPr lang="nb-NO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b-NO" sz="1700" dirty="0">
                <a:solidFill>
                  <a:srgbClr val="0000CD"/>
                </a:solidFill>
                <a:latin typeface="Consolas" panose="020B0609020204030204" pitchFamily="49" charset="0"/>
              </a:rPr>
              <a:t>scale(2, 3)</a:t>
            </a:r>
            <a:r>
              <a:rPr lang="nb-NO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nb-NO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F5492AF-2369-4960-87A7-2D5A1AE838E1}"/>
              </a:ext>
            </a:extLst>
          </p:cNvPr>
          <p:cNvSpPr txBox="1">
            <a:spLocks/>
          </p:cNvSpPr>
          <p:nvPr/>
        </p:nvSpPr>
        <p:spPr>
          <a:xfrm>
            <a:off x="7503794" y="3220930"/>
            <a:ext cx="4134091" cy="124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60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IN" sz="16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6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transform</a:t>
            </a:r>
            <a:r>
              <a:rPr lang="en-IN" sz="16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scaleX</a:t>
            </a:r>
            <a:r>
              <a:rPr lang="en-IN" sz="1600" dirty="0">
                <a:solidFill>
                  <a:srgbClr val="0000CD"/>
                </a:solidFill>
                <a:latin typeface="Consolas" panose="020B0609020204030204" pitchFamily="49" charset="0"/>
              </a:rPr>
              <a:t>(2)</a:t>
            </a:r>
            <a:r>
              <a:rPr lang="en-IN" sz="16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6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9ADE74D-2A9F-4804-9107-0CDC714310C5}"/>
              </a:ext>
            </a:extLst>
          </p:cNvPr>
          <p:cNvSpPr txBox="1">
            <a:spLocks/>
          </p:cNvSpPr>
          <p:nvPr/>
        </p:nvSpPr>
        <p:spPr>
          <a:xfrm>
            <a:off x="7594050" y="5268158"/>
            <a:ext cx="4134091" cy="124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transform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scaleY</a:t>
            </a:r>
            <a:r>
              <a:rPr lang="en-IN" sz="1600" dirty="0">
                <a:solidFill>
                  <a:srgbClr val="0000CD"/>
                </a:solidFill>
                <a:latin typeface="Consolas" panose="020B0609020204030204" pitchFamily="49" charset="0"/>
              </a:rPr>
              <a:t>(2)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3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61"/>
            <a:ext cx="10515600" cy="575907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CSS 2D Transformation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54115" y="932156"/>
            <a:ext cx="6343835" cy="58237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/>
              <a:t>6.  The </a:t>
            </a:r>
            <a:r>
              <a:rPr lang="en-US" sz="2200" b="1" dirty="0" err="1"/>
              <a:t>skewX</a:t>
            </a:r>
            <a:r>
              <a:rPr lang="en-US" sz="2200" b="1" dirty="0"/>
              <a:t>()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It skews an element along the X-axis by the given angle.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 smtClean="0"/>
              <a:t>7</a:t>
            </a:r>
            <a:r>
              <a:rPr lang="en-US" sz="2200" b="1" dirty="0"/>
              <a:t>.  The </a:t>
            </a:r>
            <a:r>
              <a:rPr lang="en-US" sz="2200" b="1" dirty="0" err="1"/>
              <a:t>skewY</a:t>
            </a:r>
            <a:r>
              <a:rPr lang="en-US" sz="2200" b="1" dirty="0"/>
              <a:t>()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It skews an element along the Y-axis by the given angle.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/>
              <a:t>8.  The skew()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The skew() method skews an element along the X and Y-axis by the given angles.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F3FD87-D0F0-4304-80B9-585DEA1E80EC}"/>
              </a:ext>
            </a:extLst>
          </p:cNvPr>
          <p:cNvSpPr txBox="1">
            <a:spLocks/>
          </p:cNvSpPr>
          <p:nvPr/>
        </p:nvSpPr>
        <p:spPr>
          <a:xfrm>
            <a:off x="7503794" y="1101385"/>
            <a:ext cx="4134091" cy="124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b-NO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nb-NO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transform</a:t>
            </a:r>
            <a:r>
              <a:rPr lang="nb-NO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b-NO" sz="1700" dirty="0">
                <a:solidFill>
                  <a:srgbClr val="0000CD"/>
                </a:solidFill>
                <a:latin typeface="Consolas" panose="020B0609020204030204" pitchFamily="49" charset="0"/>
              </a:rPr>
              <a:t>skewX(20deg)</a:t>
            </a:r>
            <a:r>
              <a:rPr lang="nb-NO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nb-NO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F5492AF-2369-4960-87A7-2D5A1AE838E1}"/>
              </a:ext>
            </a:extLst>
          </p:cNvPr>
          <p:cNvSpPr txBox="1">
            <a:spLocks/>
          </p:cNvSpPr>
          <p:nvPr/>
        </p:nvSpPr>
        <p:spPr>
          <a:xfrm>
            <a:off x="7503794" y="3220930"/>
            <a:ext cx="4134091" cy="124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transform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700" dirty="0" err="1">
                <a:solidFill>
                  <a:srgbClr val="0000CD"/>
                </a:solidFill>
                <a:latin typeface="Consolas" panose="020B0609020204030204" pitchFamily="49" charset="0"/>
              </a:rPr>
              <a:t>skewY</a:t>
            </a:r>
            <a:r>
              <a:rPr lang="en-IN" sz="1700" dirty="0">
                <a:solidFill>
                  <a:srgbClr val="0000CD"/>
                </a:solidFill>
                <a:latin typeface="Consolas" panose="020B0609020204030204" pitchFamily="49" charset="0"/>
              </a:rPr>
              <a:t>(20deg)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9ADE74D-2A9F-4804-9107-0CDC714310C5}"/>
              </a:ext>
            </a:extLst>
          </p:cNvPr>
          <p:cNvSpPr txBox="1">
            <a:spLocks/>
          </p:cNvSpPr>
          <p:nvPr/>
        </p:nvSpPr>
        <p:spPr>
          <a:xfrm>
            <a:off x="7594050" y="5268158"/>
            <a:ext cx="4134091" cy="124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transform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700" dirty="0">
                <a:solidFill>
                  <a:srgbClr val="0000CD"/>
                </a:solidFill>
                <a:latin typeface="Consolas" panose="020B0609020204030204" pitchFamily="49" charset="0"/>
              </a:rPr>
              <a:t>skew(20deg, 10deg)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2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61"/>
            <a:ext cx="10515600" cy="575907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CSS 3D Transformation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54115" y="932156"/>
            <a:ext cx="6343835" cy="58237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CSS transform property you can use the following 3D transformation methods: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rotateX</a:t>
            </a:r>
            <a:r>
              <a:rPr lang="en-US" sz="2000" dirty="0"/>
              <a:t>(): rotates an element around its X-axis at a given degree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rotateY</a:t>
            </a:r>
            <a:r>
              <a:rPr lang="en-US" sz="2000" dirty="0"/>
              <a:t>(): rotates an element around its Y-axis at a given degree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rotateZ</a:t>
            </a:r>
            <a:r>
              <a:rPr lang="en-US" sz="2000" dirty="0"/>
              <a:t>(): rotates an element around its Z-axis at a given degree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F3FD87-D0F0-4304-80B9-585DEA1E80EC}"/>
              </a:ext>
            </a:extLst>
          </p:cNvPr>
          <p:cNvSpPr txBox="1">
            <a:spLocks/>
          </p:cNvSpPr>
          <p:nvPr/>
        </p:nvSpPr>
        <p:spPr>
          <a:xfrm>
            <a:off x="7503794" y="1101385"/>
            <a:ext cx="4134091" cy="124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b-NO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nb-NO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transform</a:t>
            </a:r>
            <a:r>
              <a:rPr lang="nb-NO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rotate</a:t>
            </a:r>
            <a:r>
              <a:rPr lang="nb-NO" sz="1700" dirty="0">
                <a:solidFill>
                  <a:srgbClr val="0000CD"/>
                </a:solidFill>
                <a:latin typeface="Consolas" panose="020B0609020204030204" pitchFamily="49" charset="0"/>
              </a:rPr>
              <a:t>X(20deg)</a:t>
            </a:r>
            <a:r>
              <a:rPr lang="nb-NO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nb-NO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nb-NO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F5492AF-2369-4960-87A7-2D5A1AE838E1}"/>
              </a:ext>
            </a:extLst>
          </p:cNvPr>
          <p:cNvSpPr txBox="1">
            <a:spLocks/>
          </p:cNvSpPr>
          <p:nvPr/>
        </p:nvSpPr>
        <p:spPr>
          <a:xfrm>
            <a:off x="7503794" y="3220930"/>
            <a:ext cx="4134091" cy="124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transform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7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IN" sz="1700" dirty="0" err="1">
                <a:solidFill>
                  <a:srgbClr val="0000CD"/>
                </a:solidFill>
                <a:latin typeface="Consolas" panose="020B0609020204030204" pitchFamily="49" charset="0"/>
              </a:rPr>
              <a:t>Y</a:t>
            </a:r>
            <a:r>
              <a:rPr lang="en-IN" sz="1700" dirty="0">
                <a:solidFill>
                  <a:srgbClr val="0000CD"/>
                </a:solidFill>
                <a:latin typeface="Consolas" panose="020B0609020204030204" pitchFamily="49" charset="0"/>
              </a:rPr>
              <a:t>(20deg)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9ADE74D-2A9F-4804-9107-0CDC714310C5}"/>
              </a:ext>
            </a:extLst>
          </p:cNvPr>
          <p:cNvSpPr txBox="1">
            <a:spLocks/>
          </p:cNvSpPr>
          <p:nvPr/>
        </p:nvSpPr>
        <p:spPr>
          <a:xfrm>
            <a:off x="7594050" y="5268158"/>
            <a:ext cx="4134091" cy="124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transform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7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rotateZ</a:t>
            </a:r>
            <a:r>
              <a:rPr lang="en-IN" sz="1700" dirty="0">
                <a:solidFill>
                  <a:srgbClr val="0000CD"/>
                </a:solidFill>
                <a:latin typeface="Consolas" panose="020B0609020204030204" pitchFamily="49" charset="0"/>
              </a:rPr>
              <a:t>(20deg)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2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252" y="356249"/>
            <a:ext cx="2659602" cy="575907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CSS Transition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7147" y="184260"/>
            <a:ext cx="8927976" cy="4529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CSS transitions allows you to change property values smoothly, over a given duration.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To create a transition effect, you must specify two things: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The CSS property you want to add an effect to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The duration of the effect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If the duration part is not specified, the transition will have no effect, because the default value is 0.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Example: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transition effect will start when the specified CSS property (width) changes value.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specify a new value for the width property when a user mouses over the &lt;div&gt; element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When the cursor mouses out of the element, it will gradually change back to its original style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41C3A52-8EAC-4383-9AC3-54263C9ECCB5}"/>
              </a:ext>
            </a:extLst>
          </p:cNvPr>
          <p:cNvSpPr txBox="1">
            <a:spLocks/>
          </p:cNvSpPr>
          <p:nvPr/>
        </p:nvSpPr>
        <p:spPr>
          <a:xfrm>
            <a:off x="218364" y="4749423"/>
            <a:ext cx="4265655" cy="20268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width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height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transition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width 2s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314E918-DB2E-4603-B587-C6E4E76162E6}"/>
              </a:ext>
            </a:extLst>
          </p:cNvPr>
          <p:cNvSpPr txBox="1">
            <a:spLocks/>
          </p:cNvSpPr>
          <p:nvPr/>
        </p:nvSpPr>
        <p:spPr>
          <a:xfrm>
            <a:off x="5447190" y="4831109"/>
            <a:ext cx="4134091" cy="15833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7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div:hover</a:t>
            </a:r>
            <a:r>
              <a:rPr lang="en-IN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width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300px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1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252" y="356249"/>
            <a:ext cx="2659602" cy="57590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CSS Transition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68491" y="320739"/>
            <a:ext cx="8766632" cy="24135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/>
              <a:t>Change Several Property Values: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The example adds a transition effect for both the width and height property, with a duration of 2 seconds for the width and 4 seconds for the height: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41C3A52-8EAC-4383-9AC3-54263C9ECCB5}"/>
              </a:ext>
            </a:extLst>
          </p:cNvPr>
          <p:cNvSpPr txBox="1">
            <a:spLocks/>
          </p:cNvSpPr>
          <p:nvPr/>
        </p:nvSpPr>
        <p:spPr>
          <a:xfrm>
            <a:off x="1708212" y="3101604"/>
            <a:ext cx="4719884" cy="2589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width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height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transition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width 2s height 4s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2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000E6-9DC9-4E78-9296-18F1D71F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66F7DC-E149-47EF-8B18-A8B7CE44C0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Shadow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Text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Transformation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Transition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Animation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052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252" y="356249"/>
            <a:ext cx="2659602" cy="575907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CSS Transition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7147" y="192012"/>
            <a:ext cx="10124208" cy="66659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Speed Curve of Transition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The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transition-timing-function</a:t>
            </a:r>
            <a:r>
              <a:rPr lang="en-US" sz="2200" dirty="0"/>
              <a:t> property specifies the speed curve of the transition effect.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The transition-timing-function property can have the following values: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ease </a:t>
            </a:r>
            <a:r>
              <a:rPr lang="en-US" sz="2200" dirty="0"/>
              <a:t>- specifies a transition effect with a slow start, then fast, then end slowly (this is default)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linear</a:t>
            </a:r>
            <a:r>
              <a:rPr lang="en-US" sz="2200" dirty="0"/>
              <a:t> - specifies a transition effect with the same speed from start to end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ease-in</a:t>
            </a:r>
            <a:r>
              <a:rPr lang="en-US" sz="2200" dirty="0"/>
              <a:t> - specifies a transition effect with a slow start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ease-out</a:t>
            </a:r>
            <a:r>
              <a:rPr lang="en-US" sz="2200" dirty="0"/>
              <a:t> - specifies a transition effect with a slow end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ease-in-out</a:t>
            </a:r>
            <a:r>
              <a:rPr lang="en-US" sz="2200" dirty="0"/>
              <a:t> - specifies a transition effect with a slow start and end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cubic-</a:t>
            </a:r>
            <a:r>
              <a:rPr lang="en-US" sz="2200" b="1" dirty="0" err="1"/>
              <a:t>bezier</a:t>
            </a:r>
            <a:r>
              <a:rPr lang="en-US" sz="2200" b="1" dirty="0"/>
              <a:t>(</a:t>
            </a:r>
            <a:r>
              <a:rPr lang="en-US" sz="2200" b="1" dirty="0" err="1"/>
              <a:t>n,n,n,n</a:t>
            </a:r>
            <a:r>
              <a:rPr lang="en-US" sz="2200" b="1" dirty="0"/>
              <a:t>)</a:t>
            </a:r>
            <a:r>
              <a:rPr lang="en-US" sz="2200" dirty="0"/>
              <a:t> - lets you define your own values in a cubic-</a:t>
            </a:r>
            <a:r>
              <a:rPr lang="en-US" sz="2200" dirty="0" err="1"/>
              <a:t>bezier</a:t>
            </a:r>
            <a:r>
              <a:rPr lang="en-US" sz="2200" dirty="0"/>
              <a:t> function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/>
              <a:t>The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transition-delay</a:t>
            </a:r>
            <a:r>
              <a:rPr lang="en-US" sz="2200" dirty="0"/>
              <a:t> property specifies a delay (in seconds) for the transition effect.</a:t>
            </a:r>
          </a:p>
        </p:txBody>
      </p:sp>
    </p:spTree>
    <p:extLst>
      <p:ext uri="{BB962C8B-B14F-4D97-AF65-F5344CB8AC3E}">
        <p14:creationId xmlns:p14="http://schemas.microsoft.com/office/powerpoint/2010/main" val="31145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425" y="356249"/>
            <a:ext cx="3089429" cy="575907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CSS Animation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4902" y="1600771"/>
            <a:ext cx="8927976" cy="36564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An animation lets an element gradually change from one style to another.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You can change as many CSS properties you want, as many times as you want.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To use CSS animation, you must first specify </a:t>
            </a:r>
            <a:r>
              <a:rPr lang="en-US" sz="2200" b="1" dirty="0"/>
              <a:t>some keyframes </a:t>
            </a:r>
            <a:r>
              <a:rPr lang="en-US" sz="2200" dirty="0"/>
              <a:t>for the animation.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Keyframes</a:t>
            </a:r>
            <a:r>
              <a:rPr lang="en-US" sz="2200" dirty="0"/>
              <a:t> hold what styles the element will have at certain times.</a:t>
            </a:r>
          </a:p>
        </p:txBody>
      </p:sp>
    </p:spTree>
    <p:extLst>
      <p:ext uri="{BB962C8B-B14F-4D97-AF65-F5344CB8AC3E}">
        <p14:creationId xmlns:p14="http://schemas.microsoft.com/office/powerpoint/2010/main" val="24140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019" y="232013"/>
            <a:ext cx="4672304" cy="584734"/>
          </a:xfrm>
        </p:spPr>
        <p:txBody>
          <a:bodyPr>
            <a:noAutofit/>
          </a:bodyPr>
          <a:lstStyle/>
          <a:p>
            <a:r>
              <a:rPr lang="en-US" b="1" dirty="0"/>
              <a:t>CSS Animation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659577" y="790438"/>
            <a:ext cx="5397115" cy="60675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When you specify CSS styles inside the @keyframes rule, the animation will gradually change from the current style to the new style at certain times.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To get an animation to work, you must bind the animation to an element.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example binds the "example" animation to the &lt;div&gt; element.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animation will last for 4 seconds, and it will gradually change the background-color of the &lt;div&gt; element from "red" to "yellow":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189899" y="-1"/>
            <a:ext cx="6193710" cy="6660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The animation code */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@keyframes example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 from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 to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The element to apply the animation to */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width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background-color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animation-duration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04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951" y="177421"/>
            <a:ext cx="3311371" cy="639325"/>
          </a:xfrm>
        </p:spPr>
        <p:txBody>
          <a:bodyPr>
            <a:noAutofit/>
          </a:bodyPr>
          <a:lstStyle/>
          <a:p>
            <a:r>
              <a:rPr lang="en-US" sz="3400" b="1" dirty="0"/>
              <a:t>CSS Animation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383609" y="889386"/>
            <a:ext cx="5536605" cy="58662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 animation-duration property defines how long an animation should take to complete.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If the animation-duration property is not specified, no animation will occur, because the default value is 0s (0 seconds).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In the example we have specified when the style will change by using the keywords "from" and "to" which represents 0% (start) and 100% (complete)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It is also possible to use percent. By using percent, you can add as many style changes as you like.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189899" y="0"/>
            <a:ext cx="619371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The animation code */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@keyframes example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 from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 to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The element to apply the animation to */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width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background-color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animation-duration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67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951" y="109183"/>
            <a:ext cx="3311371" cy="707564"/>
          </a:xfrm>
        </p:spPr>
        <p:txBody>
          <a:bodyPr>
            <a:noAutofit/>
          </a:bodyPr>
          <a:lstStyle/>
          <a:p>
            <a:r>
              <a:rPr lang="en-US" sz="3400" b="1" dirty="0"/>
              <a:t>CSS Animation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604986" y="1312694"/>
            <a:ext cx="5397115" cy="50792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 example will change the background-color of the &lt;div&gt; element when the animation is 25% complete, 50% complete, and again when the animation is 100% complete: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189899" y="0"/>
            <a:ext cx="6193710" cy="67556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7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The animation code */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@keyframes example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 0%  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 25% 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 50% 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 100%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green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The element to apply the animation to */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width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animation-name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animation-duration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4s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700" dirty="0"/>
              <a:t/>
            </a:r>
            <a:br>
              <a:rPr lang="en-US" sz="1700" dirty="0"/>
            </a:br>
            <a:endParaRPr lang="en-US" sz="17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94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951" y="218365"/>
            <a:ext cx="3311371" cy="598382"/>
          </a:xfrm>
        </p:spPr>
        <p:txBody>
          <a:bodyPr>
            <a:noAutofit/>
          </a:bodyPr>
          <a:lstStyle/>
          <a:p>
            <a:r>
              <a:rPr lang="en-US" sz="3400" b="1" dirty="0"/>
              <a:t>CSS Animation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604986" y="941696"/>
            <a:ext cx="5397115" cy="57866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/>
              <a:t>Delay in animation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animation-delay property specifies a delay for the start of an animation.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Negative values are also allowed.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If using negative values, the animation will start as if it had already been playing for N seconds.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/>
              <a:t>Animation Count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The animation-iteration-count property specifies the number of times an animation should run.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189899" y="1150769"/>
            <a:ext cx="6193710" cy="4646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width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position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animation-name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animation-duration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4s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animation-delay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2s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animation-iteration-count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3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425" y="356249"/>
            <a:ext cx="3089429" cy="575907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CSS Animation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4902" y="683580"/>
            <a:ext cx="8927976" cy="57260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Run Animation in Reverse Direction or Alternate Cycles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animation-direction property specifies whether an animation should be played forwards, backwards or in alternate cycles.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animation-direction property can have the following values: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normal -</a:t>
            </a:r>
            <a:r>
              <a:rPr lang="en-US" sz="2400" dirty="0"/>
              <a:t> The animation is played as normal (forwards). This is default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reverse -</a:t>
            </a:r>
            <a:r>
              <a:rPr lang="en-US" sz="2400" dirty="0"/>
              <a:t> The animation is played in reverse direction (backwards)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alternate - </a:t>
            </a:r>
            <a:r>
              <a:rPr lang="en-US" sz="2400" dirty="0"/>
              <a:t>The animation is played forwards first, then backwards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alternate-reverse -</a:t>
            </a:r>
            <a:r>
              <a:rPr lang="en-US" sz="2400" dirty="0"/>
              <a:t> The animation is played backwards first, then forwards</a:t>
            </a:r>
          </a:p>
        </p:txBody>
      </p:sp>
    </p:spTree>
    <p:extLst>
      <p:ext uri="{BB962C8B-B14F-4D97-AF65-F5344CB8AC3E}">
        <p14:creationId xmlns:p14="http://schemas.microsoft.com/office/powerpoint/2010/main" val="52821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425" y="151532"/>
            <a:ext cx="3089429" cy="575907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CSS Animation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8549" y="424272"/>
            <a:ext cx="11266513" cy="629042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Speed Curve of the Animation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animation-timing-function property specifies the speed curve of the animation.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animation-timing-function property can have the following values: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ease </a:t>
            </a:r>
            <a:r>
              <a:rPr lang="en-US" sz="2400" dirty="0"/>
              <a:t>- Specifies an animation with a slow start, then fast, then end slowly (this is default)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linear - </a:t>
            </a:r>
            <a:r>
              <a:rPr lang="en-US" sz="2400" dirty="0"/>
              <a:t>Specifies an animation with the same speed from start to end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ease-in - </a:t>
            </a:r>
            <a:r>
              <a:rPr lang="en-US" sz="2400" dirty="0"/>
              <a:t>Specifies an animation with a slow start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ease-out - </a:t>
            </a:r>
            <a:r>
              <a:rPr lang="en-US" sz="2400" dirty="0"/>
              <a:t>Specifies an animation with a slow end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ease-in-out - </a:t>
            </a:r>
            <a:r>
              <a:rPr lang="en-US" sz="2400" dirty="0"/>
              <a:t>Specifies an animation with a slow start and end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cubic-</a:t>
            </a:r>
            <a:r>
              <a:rPr lang="en-US" sz="2400" b="1" dirty="0" err="1"/>
              <a:t>bezier</a:t>
            </a:r>
            <a:r>
              <a:rPr lang="en-US" sz="2400" b="1" dirty="0"/>
              <a:t>(</a:t>
            </a:r>
            <a:r>
              <a:rPr lang="en-US" sz="2400" b="1" dirty="0" err="1"/>
              <a:t>n,n,n,n</a:t>
            </a:r>
            <a:r>
              <a:rPr lang="en-US" sz="2400" b="1" dirty="0"/>
              <a:t>) - </a:t>
            </a:r>
            <a:r>
              <a:rPr lang="en-US" sz="2400" dirty="0"/>
              <a:t>Lets you define your own values in a cubic-</a:t>
            </a:r>
            <a:r>
              <a:rPr lang="en-US" sz="2400" dirty="0" err="1"/>
              <a:t>bezier</a:t>
            </a:r>
            <a:r>
              <a:rPr lang="en-US" sz="240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79602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089" y="191069"/>
            <a:ext cx="2799911" cy="5759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CSS Animation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1068" y="279779"/>
            <a:ext cx="11859904" cy="6578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/>
              <a:t>Fill-mode for the Animation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CSS animations do not affect an element before the first keyframe is played or after the last keyframe is played.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The </a:t>
            </a:r>
            <a:r>
              <a:rPr lang="en-US" sz="2200" b="1" dirty="0"/>
              <a:t>animation-fill-mode</a:t>
            </a:r>
            <a:r>
              <a:rPr lang="en-US" sz="2200" dirty="0"/>
              <a:t> property can override this behavior.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The </a:t>
            </a:r>
            <a:r>
              <a:rPr lang="en-US" sz="2200" b="1" dirty="0"/>
              <a:t>animation-fill-mode</a:t>
            </a:r>
            <a:r>
              <a:rPr lang="en-US" sz="2200" dirty="0"/>
              <a:t> property specifies a style for the target element when the animation is not playing before it starts, after it ends, or both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The animation-fill-mode property can have the following values: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b="1" dirty="0"/>
              <a:t>none - </a:t>
            </a:r>
            <a:r>
              <a:rPr lang="en-US" sz="2200" dirty="0"/>
              <a:t>Default value. Animation will not apply any styles to the element before or after it is executing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b="1" dirty="0"/>
              <a:t>forwards -</a:t>
            </a:r>
            <a:r>
              <a:rPr lang="en-US" sz="2200" dirty="0"/>
              <a:t> The element will retain the style values that is set by the last keyframe (depends on animation-direction and animation-iteration-count)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b="1" dirty="0"/>
              <a:t>backwards - </a:t>
            </a:r>
            <a:r>
              <a:rPr lang="en-US" sz="2200" dirty="0"/>
              <a:t>The element will get the style values that is set by the first keyframe (depends on animation-direction), and retain this during the animation-delay period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b="1" dirty="0"/>
              <a:t>both -</a:t>
            </a:r>
            <a:r>
              <a:rPr lang="en-US" sz="2200" dirty="0"/>
              <a:t> The animation will follow the rules for both forwards and backwards, extending the animation properties in both directions</a:t>
            </a:r>
          </a:p>
        </p:txBody>
      </p:sp>
    </p:spTree>
    <p:extLst>
      <p:ext uri="{BB962C8B-B14F-4D97-AF65-F5344CB8AC3E}">
        <p14:creationId xmlns:p14="http://schemas.microsoft.com/office/powerpoint/2010/main" val="219739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7" y="0"/>
            <a:ext cx="10363200" cy="953661"/>
          </a:xfrm>
        </p:spPr>
        <p:txBody>
          <a:bodyPr>
            <a:normAutofit/>
          </a:bodyPr>
          <a:lstStyle/>
          <a:p>
            <a:r>
              <a:rPr lang="en-US" sz="3600" b="1" dirty="0"/>
              <a:t>CSS Animation shorthand property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7755" y="955342"/>
            <a:ext cx="5290782" cy="568429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div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 animation-name: example;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 animation-duration: 5s;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 animation-timing-function: linear;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 animation-delay: 2s;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 animation-iteration-count: infinite;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 animation-direction: alternate;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05865E-FD6E-41F8-8B12-B56BA6B0BE2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27844" y="1771033"/>
            <a:ext cx="5936776" cy="2555306"/>
          </a:xfrm>
        </p:spPr>
        <p:txBody>
          <a:bodyPr>
            <a:noAutofit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US" sz="2400" dirty="0"/>
              <a:t>div {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sz="2400" dirty="0"/>
              <a:t>  animation: example 5s linear 2s infinite alternate;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sz="2400" dirty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845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>
            <a:normAutofit/>
          </a:bodyPr>
          <a:lstStyle/>
          <a:p>
            <a:r>
              <a:rPr lang="en-US" sz="3600" dirty="0"/>
              <a:t>CSS Shadow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20000" y="1287262"/>
            <a:ext cx="10233800" cy="54686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With CSS shadow can be added to text and to elements.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We will learn two type of shadow effects: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text-shadow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box-shadow</a:t>
            </a:r>
          </a:p>
        </p:txBody>
      </p:sp>
    </p:spTree>
    <p:extLst>
      <p:ext uri="{BB962C8B-B14F-4D97-AF65-F5344CB8AC3E}">
        <p14:creationId xmlns:p14="http://schemas.microsoft.com/office/powerpoint/2010/main" val="113284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951" y="365125"/>
            <a:ext cx="3311371" cy="451621"/>
          </a:xfrm>
        </p:spPr>
        <p:txBody>
          <a:bodyPr>
            <a:noAutofit/>
          </a:bodyPr>
          <a:lstStyle/>
          <a:p>
            <a:r>
              <a:rPr lang="en-US" sz="3400" b="1" dirty="0"/>
              <a:t>CSS Text Shadow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031170" y="1050073"/>
            <a:ext cx="4740675" cy="2088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CSS text-shadow property applies shadow to text.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 its simplest use, only specify the horizontal shadow (2px) and the vertical shadow (2px):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286989" y="236368"/>
            <a:ext cx="6193710" cy="625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text-shadow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2px </a:t>
            </a:r>
            <a:r>
              <a:rPr lang="en-IN" sz="18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ext-shadow effect!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7A6C744-E234-4C74-818B-D1A5F84F9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34" t="25890" r="13522" b="37217"/>
          <a:stretch/>
        </p:blipFill>
        <p:spPr>
          <a:xfrm>
            <a:off x="6898005" y="3362971"/>
            <a:ext cx="5016491" cy="289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951" y="365125"/>
            <a:ext cx="3311371" cy="451621"/>
          </a:xfrm>
        </p:spPr>
        <p:txBody>
          <a:bodyPr>
            <a:noAutofit/>
          </a:bodyPr>
          <a:lstStyle/>
          <a:p>
            <a:r>
              <a:rPr lang="en-US" sz="3400" b="1" dirty="0"/>
              <a:t>CSS Text Shadow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137647" y="1445859"/>
            <a:ext cx="4740675" cy="6936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Adding Color to shadow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286989" y="236368"/>
            <a:ext cx="6193710" cy="625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text-shadow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2px </a:t>
            </a:r>
            <a:r>
              <a:rPr lang="en-IN" sz="18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red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ext-shadow effect!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368BA6C-DF07-464B-8146-791A6A65E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3" t="24853" r="12999" b="52104"/>
          <a:stretch/>
        </p:blipFill>
        <p:spPr>
          <a:xfrm>
            <a:off x="6776621" y="3362972"/>
            <a:ext cx="5289666" cy="18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2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951" y="236369"/>
            <a:ext cx="3311371" cy="580378"/>
          </a:xfrm>
        </p:spPr>
        <p:txBody>
          <a:bodyPr>
            <a:noAutofit/>
          </a:bodyPr>
          <a:lstStyle/>
          <a:p>
            <a:r>
              <a:rPr lang="en-US" sz="3400" b="1" dirty="0"/>
              <a:t>CSS Text Shadow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744127" y="1445858"/>
            <a:ext cx="5134196" cy="9424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Adding blur effect and Color to shadow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286989" y="236368"/>
            <a:ext cx="6193710" cy="625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dirty="0"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effectLst/>
                <a:latin typeface="Consolas" panose="020B0609020204030204" pitchFamily="49" charset="0"/>
              </a:rPr>
            </a:br>
            <a:r>
              <a:rPr lang="en-IN" sz="1800" b="0" i="0" dirty="0">
                <a:solidFill>
                  <a:srgbClr val="A52A2A"/>
                </a:solidFill>
                <a:effectLst/>
                <a:latin typeface="Consolas"/>
              </a:rPr>
              <a:t>h1 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/>
              </a:rPr>
              <a:t>{</a:t>
            </a:r>
            <a:r>
              <a:rPr lang="en-IN" sz="1800" b="0" i="0" dirty="0">
                <a:effectLst/>
                <a:latin typeface="Consolas" panose="020B0609020204030204" pitchFamily="49" charset="0"/>
              </a:rPr>
              <a:t/>
            </a:r>
            <a:br>
              <a:rPr lang="en-IN" sz="1800" b="0" i="0" dirty="0">
                <a:effectLst/>
                <a:latin typeface="Consolas" panose="020B0609020204030204" pitchFamily="49" charset="0"/>
              </a:rPr>
            </a:br>
            <a:r>
              <a:rPr lang="en-IN" sz="1800" b="0" i="0" dirty="0">
                <a:solidFill>
                  <a:srgbClr val="FF0000"/>
                </a:solidFill>
                <a:effectLst/>
                <a:latin typeface="Consolas"/>
              </a:rPr>
              <a:t>  text-shadow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/>
              </a:rPr>
              <a:t>: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onsolas"/>
              </a:rPr>
              <a:t> 2px </a:t>
            </a:r>
            <a:r>
              <a:rPr lang="en-IN" sz="1800" b="0" i="0" dirty="0" err="1">
                <a:solidFill>
                  <a:srgbClr val="0000CD"/>
                </a:solidFill>
                <a:effectLst/>
                <a:latin typeface="Consolas"/>
              </a:rPr>
              <a:t>2px</a:t>
            </a:r>
            <a:r>
              <a:rPr lang="en-IN" sz="1800" dirty="0">
                <a:solidFill>
                  <a:srgbClr val="0000CD"/>
                </a:solidFill>
                <a:latin typeface="Consolas"/>
              </a:rPr>
              <a:t> </a:t>
            </a:r>
            <a:r>
              <a:rPr lang="en-IN" sz="1800" dirty="0" err="1">
                <a:solidFill>
                  <a:srgbClr val="0000CD"/>
                </a:solidFill>
                <a:latin typeface="Consolas"/>
              </a:rPr>
              <a:t>2px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onsolas"/>
              </a:rPr>
              <a:t> red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/>
              </a:rPr>
              <a:t>;</a:t>
            </a:r>
            <a:r>
              <a:rPr lang="en-IN" sz="1800" b="0" i="0" dirty="0">
                <a:effectLst/>
                <a:latin typeface="Consolas" panose="020B0609020204030204" pitchFamily="49" charset="0"/>
              </a:rPr>
              <a:t/>
            </a:r>
            <a:br>
              <a:rPr lang="en-IN" sz="1800" b="0" i="0" dirty="0">
                <a:effectLst/>
                <a:latin typeface="Consolas" panose="020B0609020204030204" pitchFamily="49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onsolas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ext-shadow effect!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887AC77-E329-4FF3-B687-1B4D5C695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4725" r="15579" b="51915"/>
          <a:stretch/>
        </p:blipFill>
        <p:spPr>
          <a:xfrm>
            <a:off x="7001976" y="2972812"/>
            <a:ext cx="4939816" cy="18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9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951" y="236369"/>
            <a:ext cx="3311371" cy="580378"/>
          </a:xfrm>
        </p:spPr>
        <p:txBody>
          <a:bodyPr>
            <a:noAutofit/>
          </a:bodyPr>
          <a:lstStyle/>
          <a:p>
            <a:r>
              <a:rPr lang="en-US" sz="3400" b="1" dirty="0"/>
              <a:t>CSS Text Shadow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685416" y="941696"/>
            <a:ext cx="5397623" cy="18015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Multiple Shadows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To add more than one shadow to the text, you can add a comma-separated list of shadows.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286989" y="236368"/>
            <a:ext cx="6427710" cy="625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text-shadow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0 0 3px #FF0000, 0 0 5px #0000FF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ext-shadow effect!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488233C-3578-43B8-9A08-F160922F6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372" r="15367" b="44489"/>
          <a:stretch/>
        </p:blipFill>
        <p:spPr>
          <a:xfrm>
            <a:off x="7050841" y="3012765"/>
            <a:ext cx="4467869" cy="218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5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951" y="365125"/>
            <a:ext cx="3311371" cy="451621"/>
          </a:xfrm>
        </p:spPr>
        <p:txBody>
          <a:bodyPr>
            <a:noAutofit/>
          </a:bodyPr>
          <a:lstStyle/>
          <a:p>
            <a:r>
              <a:rPr lang="en-US" sz="3400" b="1" dirty="0"/>
              <a:t>CSS Text Shadow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480698" y="1445858"/>
            <a:ext cx="5711302" cy="12018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Create plain border using text-shadow property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286989" y="236368"/>
            <a:ext cx="6193710" cy="625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text-shadow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-1px 0 black, 0 1px black, 1px 0 black, 0 -1px black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ext-shadow effect!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4C584A-E988-4EE5-98DB-5EE179E7E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4854" r="23152" b="57867"/>
          <a:stretch/>
        </p:blipFill>
        <p:spPr>
          <a:xfrm>
            <a:off x="6480699" y="2992975"/>
            <a:ext cx="5585727" cy="186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2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951" y="365125"/>
            <a:ext cx="3311371" cy="451621"/>
          </a:xfrm>
        </p:spPr>
        <p:txBody>
          <a:bodyPr>
            <a:noAutofit/>
          </a:bodyPr>
          <a:lstStyle/>
          <a:p>
            <a:r>
              <a:rPr lang="en-US" sz="3400" b="1" dirty="0"/>
              <a:t>CSS Box Shadow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728347" y="844698"/>
            <a:ext cx="5190919" cy="21441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 CSS box-shadow property applies shadow to elements.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In its simplest use, you only specify the horizontal shadow and the vertical shadow: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286989" y="236368"/>
            <a:ext cx="6193710" cy="625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&lt;style&gt;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div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width: 300px;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height: 100px;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padding: 15px;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background-color: yellow;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box-shadow: 10px </a:t>
            </a:r>
            <a:r>
              <a:rPr lang="en-US" sz="17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sz="17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&lt;/style&gt;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&lt;h1&gt;The box-shadow Property&lt;/h1&gt;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&lt;div&gt;This is a div element with a box-shadow&lt;/div&gt;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0491F6-DF4F-4791-8C58-89101776F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6278" r="17089" b="38550"/>
          <a:stretch/>
        </p:blipFill>
        <p:spPr>
          <a:xfrm>
            <a:off x="6675542" y="3160451"/>
            <a:ext cx="5117854" cy="30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739</TotalTime>
  <Words>2046</Words>
  <Application>Microsoft Office PowerPoint</Application>
  <PresentationFormat>Custom</PresentationFormat>
  <Paragraphs>299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Equity</vt:lpstr>
      <vt:lpstr>Cascading Style Sheet</vt:lpstr>
      <vt:lpstr>Content</vt:lpstr>
      <vt:lpstr>CSS Shadow</vt:lpstr>
      <vt:lpstr>CSS Text Shadow</vt:lpstr>
      <vt:lpstr>CSS Text Shadow</vt:lpstr>
      <vt:lpstr>CSS Text Shadow</vt:lpstr>
      <vt:lpstr>CSS Text Shadow</vt:lpstr>
      <vt:lpstr>CSS Text Shadow</vt:lpstr>
      <vt:lpstr>CSS Box Shadow</vt:lpstr>
      <vt:lpstr>CSS Box Shadow</vt:lpstr>
      <vt:lpstr>CSS Box Shadow</vt:lpstr>
      <vt:lpstr>CSS Text</vt:lpstr>
      <vt:lpstr>CSS Text</vt:lpstr>
      <vt:lpstr>CSS 2D Transformation</vt:lpstr>
      <vt:lpstr>CSS 2D Transformation</vt:lpstr>
      <vt:lpstr>CSS 2D Transformation</vt:lpstr>
      <vt:lpstr>CSS 3D Transformation</vt:lpstr>
      <vt:lpstr>CSS Transition</vt:lpstr>
      <vt:lpstr>CSS Transition</vt:lpstr>
      <vt:lpstr>CSS Transition</vt:lpstr>
      <vt:lpstr>CSS Animation</vt:lpstr>
      <vt:lpstr>CSS Animation</vt:lpstr>
      <vt:lpstr>CSS Animation</vt:lpstr>
      <vt:lpstr>CSS Animation</vt:lpstr>
      <vt:lpstr>CSS Animation</vt:lpstr>
      <vt:lpstr>CSS Animation</vt:lpstr>
      <vt:lpstr>CSS Animation</vt:lpstr>
      <vt:lpstr>CSS Animation</vt:lpstr>
      <vt:lpstr>CSS Animation shorthand property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Cascaded Style Sheet</dc:title>
  <dc:creator>Vaibhav Ambhire</dc:creator>
  <cp:lastModifiedBy>Vaibhav</cp:lastModifiedBy>
  <cp:revision>142</cp:revision>
  <dcterms:created xsi:type="dcterms:W3CDTF">2021-08-09T01:44:35Z</dcterms:created>
  <dcterms:modified xsi:type="dcterms:W3CDTF">2022-08-05T04:37:12Z</dcterms:modified>
</cp:coreProperties>
</file>