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7" r:id="rId4"/>
    <p:sldId id="258" r:id="rId5"/>
    <p:sldId id="260" r:id="rId6"/>
    <p:sldId id="262" r:id="rId7"/>
    <p:sldId id="278" r:id="rId8"/>
    <p:sldId id="259" r:id="rId9"/>
    <p:sldId id="263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1AEBC-268B-8CD1-3ECE-67D5B1A13C6E}" v="67" dt="2021-07-14T04:43:5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FE91AEBC-268B-8CD1-3ECE-67D5B1A13C6E}"/>
    <pc:docChg chg="modSld">
      <pc:chgData name="Vaibhav Ambhire" userId="S::vaibhav13046@tsecedu.org::09ddf9ea-3199-4586-aea1-b2614813806f" providerId="AD" clId="Web-{FE91AEBC-268B-8CD1-3ECE-67D5B1A13C6E}" dt="2021-07-14T04:43:57.973" v="66"/>
      <pc:docMkLst>
        <pc:docMk/>
      </pc:docMkLst>
      <pc:sldChg chg="addAnim modAnim">
        <pc:chgData name="Vaibhav Ambhire" userId="S::vaibhav13046@tsecedu.org::09ddf9ea-3199-4586-aea1-b2614813806f" providerId="AD" clId="Web-{FE91AEBC-268B-8CD1-3ECE-67D5B1A13C6E}" dt="2021-07-14T04:38:52.917" v="2"/>
        <pc:sldMkLst>
          <pc:docMk/>
          <pc:sldMk cId="2570757033" sldId="257"/>
        </pc:sldMkLst>
      </pc:sldChg>
      <pc:sldChg chg="modSp addAnim modAnim">
        <pc:chgData name="Vaibhav Ambhire" userId="S::vaibhav13046@tsecedu.org::09ddf9ea-3199-4586-aea1-b2614813806f" providerId="AD" clId="Web-{FE91AEBC-268B-8CD1-3ECE-67D5B1A13C6E}" dt="2021-07-14T04:39:31.137" v="8"/>
        <pc:sldMkLst>
          <pc:docMk/>
          <pc:sldMk cId="3991918303" sldId="258"/>
        </pc:sldMkLst>
        <pc:spChg chg="mod">
          <ac:chgData name="Vaibhav Ambhire" userId="S::vaibhav13046@tsecedu.org::09ddf9ea-3199-4586-aea1-b2614813806f" providerId="AD" clId="Web-{FE91AEBC-268B-8CD1-3ECE-67D5B1A13C6E}" dt="2021-07-14T04:39:12.542" v="5" actId="20577"/>
          <ac:spMkLst>
            <pc:docMk/>
            <pc:sldMk cId="3991918303" sldId="258"/>
            <ac:spMk id="3" creationId="{4F66FA9A-AB2C-4F30-A2EA-BA82A61BB68D}"/>
          </ac:spMkLst>
        </pc:spChg>
      </pc:sldChg>
      <pc:sldChg chg="modSp addAnim modAnim">
        <pc:chgData name="Vaibhav Ambhire" userId="S::vaibhav13046@tsecedu.org::09ddf9ea-3199-4586-aea1-b2614813806f" providerId="AD" clId="Web-{FE91AEBC-268B-8CD1-3ECE-67D5B1A13C6E}" dt="2021-07-14T04:41:36.625" v="28"/>
        <pc:sldMkLst>
          <pc:docMk/>
          <pc:sldMk cId="3960577030" sldId="259"/>
        </pc:sldMkLst>
        <pc:spChg chg="mod">
          <ac:chgData name="Vaibhav Ambhire" userId="S::vaibhav13046@tsecedu.org::09ddf9ea-3199-4586-aea1-b2614813806f" providerId="AD" clId="Web-{FE91AEBC-268B-8CD1-3ECE-67D5B1A13C6E}" dt="2021-07-14T04:40:52.749" v="21" actId="20577"/>
          <ac:spMkLst>
            <pc:docMk/>
            <pc:sldMk cId="3960577030" sldId="259"/>
            <ac:spMk id="3" creationId="{4F66FA9A-AB2C-4F30-A2EA-BA82A61BB68D}"/>
          </ac:spMkLst>
        </pc:spChg>
      </pc:sldChg>
      <pc:sldChg chg="modSp addAnim modAnim">
        <pc:chgData name="Vaibhav Ambhire" userId="S::vaibhav13046@tsecedu.org::09ddf9ea-3199-4586-aea1-b2614813806f" providerId="AD" clId="Web-{FE91AEBC-268B-8CD1-3ECE-67D5B1A13C6E}" dt="2021-07-14T04:40:18.294" v="15" actId="20577"/>
        <pc:sldMkLst>
          <pc:docMk/>
          <pc:sldMk cId="2893188099" sldId="260"/>
        </pc:sldMkLst>
        <pc:spChg chg="mod">
          <ac:chgData name="Vaibhav Ambhire" userId="S::vaibhav13046@tsecedu.org::09ddf9ea-3199-4586-aea1-b2614813806f" providerId="AD" clId="Web-{FE91AEBC-268B-8CD1-3ECE-67D5B1A13C6E}" dt="2021-07-14T04:40:18.294" v="15" actId="20577"/>
          <ac:spMkLst>
            <pc:docMk/>
            <pc:sldMk cId="2893188099" sldId="260"/>
            <ac:spMk id="3" creationId="{4F66FA9A-AB2C-4F30-A2EA-BA82A61BB68D}"/>
          </ac:spMkLst>
        </pc:spChg>
      </pc:sldChg>
      <pc:sldChg chg="modSp addAnim modAnim">
        <pc:chgData name="Vaibhav Ambhire" userId="S::vaibhav13046@tsecedu.org::09ddf9ea-3199-4586-aea1-b2614813806f" providerId="AD" clId="Web-{FE91AEBC-268B-8CD1-3ECE-67D5B1A13C6E}" dt="2021-07-14T04:41:27.922" v="25"/>
        <pc:sldMkLst>
          <pc:docMk/>
          <pc:sldMk cId="950750198" sldId="262"/>
        </pc:sldMkLst>
        <pc:spChg chg="mod">
          <ac:chgData name="Vaibhav Ambhire" userId="S::vaibhav13046@tsecedu.org::09ddf9ea-3199-4586-aea1-b2614813806f" providerId="AD" clId="Web-{FE91AEBC-268B-8CD1-3ECE-67D5B1A13C6E}" dt="2021-07-14T04:41:24.953" v="22" actId="1076"/>
          <ac:spMkLst>
            <pc:docMk/>
            <pc:sldMk cId="950750198" sldId="262"/>
            <ac:spMk id="3" creationId="{4F66FA9A-AB2C-4F30-A2EA-BA82A61BB68D}"/>
          </ac:spMkLst>
        </pc:spChg>
      </pc:sldChg>
      <pc:sldChg chg="addAnim modAnim">
        <pc:chgData name="Vaibhav Ambhire" userId="S::vaibhav13046@tsecedu.org::09ddf9ea-3199-4586-aea1-b2614813806f" providerId="AD" clId="Web-{FE91AEBC-268B-8CD1-3ECE-67D5B1A13C6E}" dt="2021-07-14T04:41:44.610" v="31"/>
        <pc:sldMkLst>
          <pc:docMk/>
          <pc:sldMk cId="4050942157" sldId="263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1:56.001" v="34"/>
        <pc:sldMkLst>
          <pc:docMk/>
          <pc:sldMk cId="2558206546" sldId="264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07.579" v="37"/>
        <pc:sldMkLst>
          <pc:docMk/>
          <pc:sldMk cId="2802766895" sldId="265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20.048" v="40"/>
        <pc:sldMkLst>
          <pc:docMk/>
          <pc:sldMk cId="2816963686" sldId="266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29.127" v="43"/>
        <pc:sldMkLst>
          <pc:docMk/>
          <pc:sldMk cId="1719462298" sldId="267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39.064" v="46"/>
        <pc:sldMkLst>
          <pc:docMk/>
          <pc:sldMk cId="3751095926" sldId="268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48.221" v="49"/>
        <pc:sldMkLst>
          <pc:docMk/>
          <pc:sldMk cId="3497123662" sldId="269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2:55.034" v="52"/>
        <pc:sldMkLst>
          <pc:docMk/>
          <pc:sldMk cId="2381536736" sldId="270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3:03.878" v="55"/>
        <pc:sldMkLst>
          <pc:docMk/>
          <pc:sldMk cId="50179687" sldId="271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3:30.144" v="58"/>
        <pc:sldMkLst>
          <pc:docMk/>
          <pc:sldMk cId="2322896402" sldId="273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3:38.082" v="61"/>
        <pc:sldMkLst>
          <pc:docMk/>
          <pc:sldMk cId="2190572521" sldId="274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3:49.176" v="63"/>
        <pc:sldMkLst>
          <pc:docMk/>
          <pc:sldMk cId="1435708325" sldId="275"/>
        </pc:sldMkLst>
      </pc:sldChg>
      <pc:sldChg chg="addAnim modAnim">
        <pc:chgData name="Vaibhav Ambhire" userId="S::vaibhav13046@tsecedu.org::09ddf9ea-3199-4586-aea1-b2614813806f" providerId="AD" clId="Web-{FE91AEBC-268B-8CD1-3ECE-67D5B1A13C6E}" dt="2021-07-14T04:43:57.973" v="66"/>
        <pc:sldMkLst>
          <pc:docMk/>
          <pc:sldMk cId="397018453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8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27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6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6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3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D56777-B122-4DDE-AD0E-6B7C718154A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6C38EF-9C49-4912-8A9C-1215629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969106"/>
          </a:xfrm>
        </p:spPr>
        <p:txBody>
          <a:bodyPr>
            <a:noAutofit/>
          </a:bodyPr>
          <a:lstStyle/>
          <a:p>
            <a:r>
              <a:rPr kumimoji="0" lang="en-US" sz="72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 Essentials</a:t>
            </a:r>
            <a:endParaRPr lang="en-IN" sz="7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40E18E-0C44-4876-B206-F83A5D33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tabLst/>
              <a:defRPr/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Module 1.1</a:t>
            </a:r>
          </a:p>
        </p:txBody>
      </p:sp>
    </p:spTree>
    <p:extLst>
      <p:ext uri="{BB962C8B-B14F-4D97-AF65-F5344CB8AC3E}">
        <p14:creationId xmlns:p14="http://schemas.microsoft.com/office/powerpoint/2010/main" val="20864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80" y="422031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Internet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703340"/>
            <a:ext cx="7449736" cy="58306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Global Network of Networks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Millions of interconnected networks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Private, Public, academic, Business, Government Networks</a:t>
            </a:r>
          </a:p>
          <a:p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What is a network ?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Group of interconnected computer system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communicate and exchange data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Participating systems are called as Nodes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Systems can be Laptops, Desktops, Mobiles, TV, Cars etc.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Interconnected via cable media or wireless media</a:t>
            </a:r>
          </a:p>
          <a:p>
            <a:pPr>
              <a:lnSpc>
                <a:spcPct val="150000"/>
              </a:lnSpc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1480921"/>
          </a:xfrm>
        </p:spPr>
        <p:txBody>
          <a:bodyPr/>
          <a:lstStyle/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INTER NETWORK</a:t>
            </a: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49" y="468923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Internet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319596"/>
            <a:ext cx="7449736" cy="62143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0" lang="en-US" sz="20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Definition: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he collection of computers that can communicate with one another using TCP/IP over an open, global communications network</a:t>
            </a:r>
          </a:p>
          <a:p>
            <a:pPr marL="0" indent="0">
              <a:lnSpc>
                <a:spcPct val="150000"/>
              </a:lnSpc>
              <a:buNone/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Internet Services: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Mobile Apps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Electronic Mail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World Wide Web 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File Sharing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Online Games</a:t>
            </a:r>
          </a:p>
          <a:p>
            <a:pPr>
              <a:lnSpc>
                <a:spcPct val="150000"/>
              </a:lnSpc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Internet Telephony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3811588"/>
          </a:xfrm>
        </p:spPr>
        <p:txBody>
          <a:bodyPr/>
          <a:lstStyle/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Avenir Next LT Pro"/>
            </a:endParaRP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Avenir Next LT Pro"/>
            </a:endParaRP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7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</a:t>
            </a:r>
            <a:b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endParaRPr lang="en-IN" sz="4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52" y="879737"/>
            <a:ext cx="7554897" cy="52289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kumimoji="0" lang="en-US" sz="2000" b="0" i="0" u="none" strike="noStrike" kern="1200" cap="none" spc="2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ommunication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protocol: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</a:t>
            </a:r>
            <a:r>
              <a:rPr kumimoji="0" lang="en-US" sz="2000" b="0" i="0" u="none" strike="noStrike" kern="1200" cap="none" spc="2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etailed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specification of how communication between two computers will be carried out in order to serve some purpose.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Fundamental Protocols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</a:t>
            </a: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(Internet Protocol)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</a:t>
            </a: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(Transmission Control Protocol)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3811588"/>
          </a:xfrm>
        </p:spPr>
        <p:txBody>
          <a:bodyPr/>
          <a:lstStyle/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Avenir Next LT Pro"/>
            </a:endParaRP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pc="20" dirty="0">
              <a:solidFill>
                <a:schemeClr val="accent1">
                  <a:lumMod val="50000"/>
                </a:schemeClr>
              </a:solidFill>
              <a:latin typeface="Avenir Next LT Pro"/>
            </a:endParaRPr>
          </a:p>
          <a:p>
            <a:endParaRPr kumimoji="0"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12" y="879737"/>
            <a:ext cx="8131945" cy="52289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function of IP software: To transfer data from one computer (the source) to another computer (the destination)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Key Element: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 Address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Each device on the Internet has one or more IP addresses associated with it</a:t>
            </a:r>
          </a:p>
          <a:p>
            <a:pPr>
              <a:lnSpc>
                <a:spcPct val="150000"/>
              </a:lnSpc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What is IP Address?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32 bit Number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sequence of four decimal numbers separated by periods called “dots” E.g. 192.0.34.166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Each decimal number represents one byte of the IP address</a:t>
            </a: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1" y="2234953"/>
            <a:ext cx="2746790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 (Internet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90" y="319596"/>
            <a:ext cx="8131945" cy="6303146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application calls IP software on the source machine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Information provided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Data to be Transferred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Source IP Address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Destination IP Address</a:t>
            </a:r>
            <a:endParaRPr kumimoji="0" lang="en-US" sz="1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IP software creates </a:t>
            </a:r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 packet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with above information and header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If destination node is in the same network then t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 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IP software will send the </a:t>
            </a:r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packet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to the destination directly via this network.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If the destination is on another network, the IP software will send the packet to </a:t>
            </a:r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 gateway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, which is a device that is connected to the source computer’s network as well as to at least one other network.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gateway will select a computer on one of the other networks to which it is attached and send the packet on to that computer.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This process will continue, with the packet going through perhaps a dozen or more </a:t>
            </a:r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hops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, until the packet reaches the destination computer.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IP software on </a:t>
            </a:r>
            <a:r>
              <a:rPr kumimoji="0" lang="en-US" sz="18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</a:t>
            </a:r>
            <a:r>
              <a:rPr kumimoji="0" lang="en-US" sz="1800" b="0" i="0" u="none" strike="noStrike" kern="1200" cap="none" spc="2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destination</a:t>
            </a:r>
            <a:r>
              <a:rPr kumimoji="0" lang="en-US" sz="18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computer will receive the packet and pass its data up to an application that is waiting for the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1" y="2234953"/>
            <a:ext cx="2746790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 (Internet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How data is transferred?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90" y="790113"/>
            <a:ext cx="8131945" cy="519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Route: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sequence of computers that a packet travels through from source to destination</a:t>
            </a:r>
          </a:p>
          <a:p>
            <a:pPr>
              <a:lnSpc>
                <a:spcPct val="150000"/>
              </a:lnSpc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Routing Protocol: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Selecting efficient Route i.e. connectivity information between gateways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current standard is BGP-4, the Border Gateway Protocol)</a:t>
            </a:r>
          </a:p>
          <a:p>
            <a:pPr>
              <a:lnSpc>
                <a:spcPct val="150000"/>
              </a:lnSpc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Checksum: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Error detection information with each packet it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Corrupted packets can be detected by recipient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IP standard calls for IP software to simply discard any corrupted packets.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IP-based communication is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unreliable: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packets can be lost.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1" y="2234953"/>
            <a:ext cx="2746790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 (Internet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How data is transferred?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132" y="585926"/>
            <a:ext cx="8150335" cy="59480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Higher-level protocol that extends IP to provide additional functionality, </a:t>
            </a:r>
          </a:p>
          <a:p>
            <a:pPr>
              <a:lnSpc>
                <a:spcPct val="150000"/>
              </a:lnSpc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Reliable communication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can be implemented based on the concept of a connection.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Establishing/Closing a connection between TCP software running on two machines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Machine A send a TCP connection-request message via IP to the Machine B.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connection is accepted by Machine B, then B returns a message to A requesting a connection in the other direction.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Machine A responds affirmatively, then the connection is established. </a:t>
            </a:r>
          </a:p>
          <a:p>
            <a:pPr>
              <a:lnSpc>
                <a:spcPct val="150000"/>
              </a:lnSpc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Here Machine A and B can both send messages to one another at the same time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is known as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full duplex communication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</a:t>
            </a: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(Transmission Control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Connection Establishment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985422"/>
            <a:ext cx="7913076" cy="51845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provides reliable data transmission by demanding an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acknowledgment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for each packet it sends via IP. </a:t>
            </a:r>
          </a:p>
          <a:p>
            <a:pPr algn="just"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software sets a timer after sending each packet. </a:t>
            </a:r>
          </a:p>
          <a:p>
            <a:pPr algn="just"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TCP software on the receiving side sends a packet containing an acknowledgment for every TCP-based packet it receives that passes the checksum test. </a:t>
            </a:r>
          </a:p>
          <a:p>
            <a:pPr algn="just"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TCP software sending a packet does not receive an acknowledgment packet before its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timer expires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then it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resends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the packet and restarts the timer.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</a:t>
            </a: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(Transmission Control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How data is transferred?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13" y="319596"/>
            <a:ext cx="8434420" cy="93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port concept allows TCP to be used to communicate with many different applications on a machine.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</a:t>
            </a: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(Transmission Control Protocol)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Concept of PORT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A6EF1E-0BC4-46B2-9D9F-481DF6FA6564}"/>
              </a:ext>
            </a:extLst>
          </p:cNvPr>
          <p:cNvSpPr/>
          <p:nvPr/>
        </p:nvSpPr>
        <p:spPr>
          <a:xfrm>
            <a:off x="3813808" y="1455938"/>
            <a:ext cx="2924343" cy="47976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4BB4B62-F9DA-4457-9D70-F2AEEAADCDB6}"/>
              </a:ext>
            </a:extLst>
          </p:cNvPr>
          <p:cNvSpPr/>
          <p:nvPr/>
        </p:nvSpPr>
        <p:spPr>
          <a:xfrm>
            <a:off x="4305670" y="1737805"/>
            <a:ext cx="1997476" cy="7745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Mail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2D3C8565-F3F9-43B3-93E0-AD2C3034A326}"/>
              </a:ext>
            </a:extLst>
          </p:cNvPr>
          <p:cNvSpPr/>
          <p:nvPr/>
        </p:nvSpPr>
        <p:spPr>
          <a:xfrm>
            <a:off x="4305670" y="3429000"/>
            <a:ext cx="1997476" cy="7745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630BB00-FF11-4641-BD0F-C6886692B9C1}"/>
              </a:ext>
            </a:extLst>
          </p:cNvPr>
          <p:cNvSpPr/>
          <p:nvPr/>
        </p:nvSpPr>
        <p:spPr>
          <a:xfrm>
            <a:off x="4310109" y="5120195"/>
            <a:ext cx="1997476" cy="7745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FC7D17A-EC13-4D92-B5A3-6B5E27266A16}"/>
              </a:ext>
            </a:extLst>
          </p:cNvPr>
          <p:cNvSpPr/>
          <p:nvPr/>
        </p:nvSpPr>
        <p:spPr>
          <a:xfrm>
            <a:off x="5437574" y="2794248"/>
            <a:ext cx="998738" cy="328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A1DBCD-31F4-4D8D-A66A-06588D50F3BC}"/>
              </a:ext>
            </a:extLst>
          </p:cNvPr>
          <p:cNvSpPr/>
          <p:nvPr/>
        </p:nvSpPr>
        <p:spPr>
          <a:xfrm>
            <a:off x="8769027" y="1426661"/>
            <a:ext cx="2924343" cy="47976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A6FF6F30-AF4A-4B8E-9612-2E935A3AFCF7}"/>
              </a:ext>
            </a:extLst>
          </p:cNvPr>
          <p:cNvSpPr/>
          <p:nvPr/>
        </p:nvSpPr>
        <p:spPr>
          <a:xfrm>
            <a:off x="9260889" y="1708528"/>
            <a:ext cx="1997476" cy="7745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Mail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9DA35049-E9DC-4208-B737-44B486FFA507}"/>
              </a:ext>
            </a:extLst>
          </p:cNvPr>
          <p:cNvSpPr/>
          <p:nvPr/>
        </p:nvSpPr>
        <p:spPr>
          <a:xfrm>
            <a:off x="9260889" y="3399723"/>
            <a:ext cx="1997476" cy="77457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F7FA30F-9221-4EFB-9EDB-9E00B0D4AEAF}"/>
              </a:ext>
            </a:extLst>
          </p:cNvPr>
          <p:cNvSpPr/>
          <p:nvPr/>
        </p:nvSpPr>
        <p:spPr>
          <a:xfrm>
            <a:off x="9265328" y="5090918"/>
            <a:ext cx="1997476" cy="7745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9E409AF-A866-497E-9B75-548FE33209FA}"/>
              </a:ext>
            </a:extLst>
          </p:cNvPr>
          <p:cNvCxnSpPr/>
          <p:nvPr/>
        </p:nvCxnSpPr>
        <p:spPr>
          <a:xfrm>
            <a:off x="4740676" y="2512381"/>
            <a:ext cx="0" cy="9166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3C820DA-702F-48AE-858D-559B9D38CC76}"/>
              </a:ext>
            </a:extLst>
          </p:cNvPr>
          <p:cNvCxnSpPr/>
          <p:nvPr/>
        </p:nvCxnSpPr>
        <p:spPr>
          <a:xfrm>
            <a:off x="4768789" y="4203576"/>
            <a:ext cx="0" cy="9166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669A8D9-AAE4-464A-AA6F-CF8AF896473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936943" y="2512382"/>
            <a:ext cx="0" cy="281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0089BB28-F88D-4F83-B849-C56532082D2D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936943" y="3122296"/>
            <a:ext cx="0" cy="30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FD6746D0-783C-4036-AB82-C38F7690238C}"/>
              </a:ext>
            </a:extLst>
          </p:cNvPr>
          <p:cNvCxnSpPr>
            <a:cxnSpLocks/>
          </p:cNvCxnSpPr>
          <p:nvPr/>
        </p:nvCxnSpPr>
        <p:spPr>
          <a:xfrm flipV="1">
            <a:off x="5936943" y="4203576"/>
            <a:ext cx="0" cy="281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FC314ED-19E4-4296-B18A-6C6F0362F628}"/>
              </a:ext>
            </a:extLst>
          </p:cNvPr>
          <p:cNvSpPr/>
          <p:nvPr/>
        </p:nvSpPr>
        <p:spPr>
          <a:xfrm>
            <a:off x="5295901" y="4457554"/>
            <a:ext cx="1140412" cy="3807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[25] + Data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8845F56-2923-4E17-8695-1227788DF52B}"/>
              </a:ext>
            </a:extLst>
          </p:cNvPr>
          <p:cNvCxnSpPr>
            <a:cxnSpLocks/>
          </p:cNvCxnSpPr>
          <p:nvPr/>
        </p:nvCxnSpPr>
        <p:spPr>
          <a:xfrm>
            <a:off x="5936943" y="4838329"/>
            <a:ext cx="0" cy="30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2F43B4B3-E76D-49A0-9CFE-BF6AE4A366DF}"/>
              </a:ext>
            </a:extLst>
          </p:cNvPr>
          <p:cNvSpPr/>
          <p:nvPr/>
        </p:nvSpPr>
        <p:spPr>
          <a:xfrm>
            <a:off x="9466649" y="2764971"/>
            <a:ext cx="998738" cy="328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68DF38C8-2E66-41E2-9C3D-5A2E1E4B2830}"/>
              </a:ext>
            </a:extLst>
          </p:cNvPr>
          <p:cNvSpPr/>
          <p:nvPr/>
        </p:nvSpPr>
        <p:spPr>
          <a:xfrm>
            <a:off x="9395812" y="4403750"/>
            <a:ext cx="1140412" cy="3807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TCP [25] + Data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7D07983-400D-48AD-8CD6-20514FF3D73C}"/>
              </a:ext>
            </a:extLst>
          </p:cNvPr>
          <p:cNvCxnSpPr>
            <a:cxnSpLocks/>
          </p:cNvCxnSpPr>
          <p:nvPr/>
        </p:nvCxnSpPr>
        <p:spPr>
          <a:xfrm>
            <a:off x="9959361" y="2458267"/>
            <a:ext cx="0" cy="30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6540D292-80D2-4D39-96B0-267BAE356BB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9966018" y="3093019"/>
            <a:ext cx="0" cy="2891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81D47AAB-8541-4CD5-ACE2-3DBD2F4C0F37}"/>
              </a:ext>
            </a:extLst>
          </p:cNvPr>
          <p:cNvCxnSpPr>
            <a:cxnSpLocks/>
          </p:cNvCxnSpPr>
          <p:nvPr/>
        </p:nvCxnSpPr>
        <p:spPr>
          <a:xfrm>
            <a:off x="9966018" y="4140747"/>
            <a:ext cx="0" cy="3067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3F53826-547F-453D-9248-2AE2664D7634}"/>
              </a:ext>
            </a:extLst>
          </p:cNvPr>
          <p:cNvCxnSpPr>
            <a:cxnSpLocks/>
          </p:cNvCxnSpPr>
          <p:nvPr/>
        </p:nvCxnSpPr>
        <p:spPr>
          <a:xfrm>
            <a:off x="9943179" y="4801788"/>
            <a:ext cx="0" cy="2891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D795BD3-8387-44CB-9607-F7AAEF2D453B}"/>
              </a:ext>
            </a:extLst>
          </p:cNvPr>
          <p:cNvSpPr/>
          <p:nvPr/>
        </p:nvSpPr>
        <p:spPr>
          <a:xfrm>
            <a:off x="6905031" y="5189368"/>
            <a:ext cx="1697115" cy="5776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IP + TCP [25] + Data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FB7AE133-7BA6-46C3-A937-BC3336F08E1C}"/>
              </a:ext>
            </a:extLst>
          </p:cNvPr>
          <p:cNvCxnSpPr>
            <a:cxnSpLocks/>
            <a:stCxn id="35" idx="6"/>
            <a:endCxn id="13" idx="1"/>
          </p:cNvCxnSpPr>
          <p:nvPr/>
        </p:nvCxnSpPr>
        <p:spPr>
          <a:xfrm>
            <a:off x="8602146" y="5478206"/>
            <a:ext cx="66318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D0281C8-5E5A-44CB-9057-5B2540CBA128}"/>
              </a:ext>
            </a:extLst>
          </p:cNvPr>
          <p:cNvCxnSpPr>
            <a:cxnSpLocks/>
          </p:cNvCxnSpPr>
          <p:nvPr/>
        </p:nvCxnSpPr>
        <p:spPr>
          <a:xfrm>
            <a:off x="6303146" y="5508814"/>
            <a:ext cx="60188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719AA2-E5D5-4A98-95E6-B9523FECD117}"/>
              </a:ext>
            </a:extLst>
          </p:cNvPr>
          <p:cNvSpPr txBox="1"/>
          <p:nvPr/>
        </p:nvSpPr>
        <p:spPr>
          <a:xfrm>
            <a:off x="3813808" y="2605829"/>
            <a:ext cx="95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Send me Port 25 Messages</a:t>
            </a:r>
            <a:endParaRPr lang="en-IN" sz="12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7564CF5-5B7F-4F2F-AF99-80F1D60A608A}"/>
              </a:ext>
            </a:extLst>
          </p:cNvPr>
          <p:cNvSpPr txBox="1"/>
          <p:nvPr/>
        </p:nvSpPr>
        <p:spPr>
          <a:xfrm>
            <a:off x="3806860" y="4345350"/>
            <a:ext cx="890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Send me TCP Messages</a:t>
            </a:r>
            <a:endParaRPr lang="en-IN" sz="11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8D64CDE-D235-487C-9264-3BAAE6FDFF7B}"/>
              </a:ext>
            </a:extLst>
          </p:cNvPr>
          <p:cNvSpPr txBox="1"/>
          <p:nvPr/>
        </p:nvSpPr>
        <p:spPr>
          <a:xfrm>
            <a:off x="10536224" y="2526662"/>
            <a:ext cx="89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Send to Server Port 25</a:t>
            </a:r>
            <a:endParaRPr lang="en-IN" sz="12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9366BF4-C87A-47E9-8486-DB0B371232A6}"/>
              </a:ext>
            </a:extLst>
          </p:cNvPr>
          <p:cNvSpPr txBox="1"/>
          <p:nvPr/>
        </p:nvSpPr>
        <p:spPr>
          <a:xfrm>
            <a:off x="10642654" y="4338719"/>
            <a:ext cx="89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Send TCP Message</a:t>
            </a:r>
            <a:endParaRPr lang="en-IN" sz="12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48440CC-5068-453B-BF88-795D0B9A9F53}"/>
              </a:ext>
            </a:extLst>
          </p:cNvPr>
          <p:cNvSpPr/>
          <p:nvPr/>
        </p:nvSpPr>
        <p:spPr>
          <a:xfrm>
            <a:off x="4775107" y="2612772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22AFFCF-77FC-4C07-9265-155F380C2446}"/>
              </a:ext>
            </a:extLst>
          </p:cNvPr>
          <p:cNvSpPr/>
          <p:nvPr/>
        </p:nvSpPr>
        <p:spPr>
          <a:xfrm>
            <a:off x="4763070" y="4296820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2</a:t>
            </a:r>
            <a:endParaRPr lang="en-US" sz="3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DA0AC062-3E41-41A0-BC76-D07FE040249D}"/>
              </a:ext>
            </a:extLst>
          </p:cNvPr>
          <p:cNvSpPr/>
          <p:nvPr/>
        </p:nvSpPr>
        <p:spPr>
          <a:xfrm>
            <a:off x="8886420" y="2394025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B37B6C1-98C7-46F2-B76D-E12DADD490C5}"/>
              </a:ext>
            </a:extLst>
          </p:cNvPr>
          <p:cNvSpPr/>
          <p:nvPr/>
        </p:nvSpPr>
        <p:spPr>
          <a:xfrm>
            <a:off x="8900875" y="418830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22833C39-DBC9-4C4C-B5DE-89B9AB71B421}"/>
              </a:ext>
            </a:extLst>
          </p:cNvPr>
          <p:cNvSpPr/>
          <p:nvPr/>
        </p:nvSpPr>
        <p:spPr>
          <a:xfrm>
            <a:off x="7522595" y="5782473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78B98066-7050-4C12-BC3C-7E8BFCA159C7}"/>
              </a:ext>
            </a:extLst>
          </p:cNvPr>
          <p:cNvSpPr/>
          <p:nvPr/>
        </p:nvSpPr>
        <p:spPr>
          <a:xfrm>
            <a:off x="6297425" y="4046331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1A35E5F9-B848-4999-BF6F-5C437A6DA1EC}"/>
              </a:ext>
            </a:extLst>
          </p:cNvPr>
          <p:cNvSpPr/>
          <p:nvPr/>
        </p:nvSpPr>
        <p:spPr>
          <a:xfrm>
            <a:off x="6184780" y="2373346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man Old Style" panose="020506040505050202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3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7" grpId="0" animBg="1"/>
      <p:bldP spid="28" grpId="0" animBg="1"/>
      <p:bldP spid="35" grpId="0" animBg="1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Content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592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Client, Server and Communication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Internet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World Wide Web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 Request Message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Response Message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 Clients</a:t>
            </a:r>
            <a:endParaRPr kumimoji="0" lang="en-IN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Servers</a:t>
            </a:r>
            <a:endParaRPr kumimoji="0"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985422"/>
            <a:ext cx="8434420" cy="5646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UDP (User Datagram Protocol)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 alternative protocol to TCP that also builds on IP.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also uses PORT concept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does not provide the two-way connection or guaranteed </a:t>
            </a:r>
            <a:r>
              <a:rPr lang="en-US" sz="18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delivery</a:t>
            </a: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Advantage: Speed for simple tasks.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For example: Sending short messages and waiting for reply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Application which uses UDP protocol: DNS (Domain Name Service)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Other Protocol:</a:t>
            </a: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UDP</a:t>
            </a: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532660"/>
            <a:ext cx="8434420" cy="623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is easier to refer to machines by names rather than IP Addresses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DNS provides a mechanism for mapping back and forth between IP addresses and host names.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Basically, there are a number of DNS servers on the Internet, each listening through UDP software to a port (port 53 normally).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When a computer on the Internet needs DNS services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uses the UDP software running on its system to send a UDP message to one of these DNS servers, requesting the IP address. 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server will then send back a UDP message containing the IP address.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UDP is efficient for DNS as it requires only one message (TCP consumes three messages)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UDP referred as a lightweight communication protocol and TCP as a heavyweight protocol,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Domain Name Service</a:t>
            </a:r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560403"/>
            <a:ext cx="8434420" cy="55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Computer Networking similar to Telephone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Higher Level Protocols</a:t>
            </a: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719BB58B-6922-4946-B530-DB1A7C654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38200"/>
              </p:ext>
            </p:extLst>
          </p:nvPr>
        </p:nvGraphicFramePr>
        <p:xfrm>
          <a:off x="4305669" y="1802459"/>
          <a:ext cx="6747030" cy="381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00">
                  <a:extLst>
                    <a:ext uri="{9D8B030D-6E8A-4147-A177-3AD203B41FA5}">
                      <a16:colId xmlns="" xmlns:a16="http://schemas.microsoft.com/office/drawing/2014/main" val="2870317910"/>
                    </a:ext>
                  </a:extLst>
                </a:gridCol>
                <a:gridCol w="3923930">
                  <a:extLst>
                    <a:ext uri="{9D8B030D-6E8A-4147-A177-3AD203B41FA5}">
                      <a16:colId xmlns="" xmlns:a16="http://schemas.microsoft.com/office/drawing/2014/main" val="2499141749"/>
                    </a:ext>
                  </a:extLst>
                </a:gridCol>
              </a:tblGrid>
              <a:tr h="5018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Computer Networking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Telephone Network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5542131"/>
                  </a:ext>
                </a:extLst>
              </a:tr>
              <a:tr h="5018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UDP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Call a Number and Leave message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1033476"/>
                  </a:ext>
                </a:extLst>
              </a:tr>
              <a:tr h="5018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DNS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Internet Version of Directory Assistance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7025590"/>
                  </a:ext>
                </a:extLst>
              </a:tr>
              <a:tr h="86614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TCP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Place a call and wait for other party to answer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5892002"/>
                  </a:ext>
                </a:extLst>
              </a:tr>
              <a:tr h="136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Higher Level Protocols</a:t>
                      </a:r>
                    </a:p>
                    <a:p>
                      <a:endParaRPr lang="en-US" sz="1600" dirty="0">
                        <a:latin typeface="Bookman Old Style" panose="02050604050505020204" pitchFamily="18" charset="0"/>
                      </a:endParaRPr>
                    </a:p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(SMTP, FTP etc.)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Decide the protocol for communication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Language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Who will speak first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How to answer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163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7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Basic Internet Protocols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560402"/>
            <a:ext cx="8136169" cy="62975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Higher-level protocols are used to communicate once a TCP connection has been established.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Some of the higher level protocols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SMTP: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It supports transfer of e-mail between different e-mail servers,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FTP: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It is used for transferring files between machines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Telnet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is used to execute commands typed into one computer on a remote computer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Telnet can also be used to communicate directly (via keyboard entries) with some TCP-based applications. </a:t>
            </a: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protocol which is to be used to communicate over a TCP connection is normally determined by the port number used to establish the connection.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primary TCP-based protocol used for communication between web servers and browsers is called the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Hypertext Transport Protocol (HTTP)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is a key component in the definition of the World Wide Web.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r>
              <a:rPr lang="en-US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Higher Level Protocols</a:t>
            </a:r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World Wide Web</a:t>
            </a:r>
            <a:b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endParaRPr lang="en-IN" sz="4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World Wide</a:t>
            </a:r>
            <a:b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121015"/>
            <a:ext cx="8136169" cy="62975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was developed in early 1990s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had advantage over its competitors such as Gopher, WAIS (Wide Area Information System</a:t>
            </a:r>
            <a:r>
              <a:rPr lang="en-US" sz="18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most commonly used service and the most influential application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is built on top of TCP/IP protocols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protocol used by WWW is Hypertext Transport Protocol (HTTP)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supports request response mechanism efficiently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More flexible than WAIS and Gopher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Most web pages are written using Hypertext Mark-up Language (HTML) where HTTP is fundamental technology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HTML pages can contain familiar web links (Hyperlinks)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Advanced Features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Extensive Page layout facilities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Inline graphics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Commercially appealing medium</a:t>
            </a:r>
          </a:p>
        </p:txBody>
      </p:sp>
    </p:spTree>
    <p:extLst>
      <p:ext uri="{BB962C8B-B14F-4D97-AF65-F5344CB8AC3E}">
        <p14:creationId xmlns:p14="http://schemas.microsoft.com/office/powerpoint/2010/main" val="4257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World Wide</a:t>
            </a:r>
            <a:b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r>
              <a:rPr kumimoji="0" lang="en-US" sz="3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121015"/>
            <a:ext cx="8136169" cy="6297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system that interconnect resources over internet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Interconnection via hyperlinks, referenced with URIs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 use web browsers to have access to Web resources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IE, Firefox, Chrome, Safari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Resources are present in web pages or Web sites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sites – Collection of Web pages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pages are created using HTML, CSS, scripting languages</a:t>
            </a:r>
          </a:p>
          <a:p>
            <a:pPr>
              <a:lnSpc>
                <a:spcPct val="150000"/>
              </a:lnSpc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Definition: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collection of machines (web servers) on the Internet that provide information via HTTP, and particularly those that provide HTML documents</a:t>
            </a:r>
          </a:p>
          <a:p>
            <a:pPr>
              <a:lnSpc>
                <a:spcPct val="150000"/>
              </a:lnSpc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Client, Server &amp; Communication</a:t>
            </a:r>
            <a:b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endParaRPr lang="en-IN" sz="4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38" y="568171"/>
            <a:ext cx="3932237" cy="1400453"/>
          </a:xfrm>
        </p:spPr>
        <p:txBody>
          <a:bodyPr>
            <a:normAutofit fontScale="90000"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Client, Server </a:t>
            </a:r>
            <a:b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and Communication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38" y="620296"/>
            <a:ext cx="6172200" cy="583377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Client-server model is a distributed application structure that partitions task or workload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70000"/>
              </a:lnSpc>
            </a:pPr>
            <a:r>
              <a:rPr kumimoji="0" lang="en-US" sz="24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Servers: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Providers of a resource or service </a:t>
            </a:r>
            <a:endParaRPr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Clients: </a:t>
            </a:r>
            <a:r>
              <a:rPr lang="en-US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kumimoji="0" lang="en-US" sz="2400" b="0" i="0" u="none" strike="noStrike" kern="1200" cap="none" spc="2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ervice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requesters</a:t>
            </a:r>
            <a:endParaRPr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7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There could be many clients (remote processors) request and receive service from a centralized server (host computer). </a:t>
            </a:r>
            <a:endParaRPr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7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 computers provide an interface to allow a computer user to request services of the server and to display the results the server returns. </a:t>
            </a:r>
            <a:endParaRPr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7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Servers wait for requests to arrive from clients and then respond to them</a:t>
            </a:r>
            <a:endParaRPr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FA3423-88C1-4DE2-A0C8-4AF27272191D}"/>
              </a:ext>
            </a:extLst>
          </p:cNvPr>
          <p:cNvSpPr/>
          <p:nvPr/>
        </p:nvSpPr>
        <p:spPr>
          <a:xfrm>
            <a:off x="0" y="3404587"/>
            <a:ext cx="4500979" cy="343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iagram depicts the client-server model, or client-server architecture which is a distributed application framework dividing tasks between servers and clients.">
            <a:extLst>
              <a:ext uri="{FF2B5EF4-FFF2-40B4-BE49-F238E27FC236}">
                <a16:creationId xmlns="" xmlns:a16="http://schemas.microsoft.com/office/drawing/2014/main" id="{31764B0E-02B2-4277-B287-BC8FFFB4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0" y="3624494"/>
            <a:ext cx="4244358" cy="28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38" y="568171"/>
            <a:ext cx="3932237" cy="1400453"/>
          </a:xfrm>
        </p:spPr>
        <p:txBody>
          <a:bodyPr>
            <a:normAutofit fontScale="90000"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Client, Server </a:t>
            </a:r>
            <a:b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and Communication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38" y="467896"/>
            <a:ext cx="6172200" cy="61370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Ideally, a server provides a standardized transparent interface to clients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Clients are often situated at workstations or on personal computers, 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kumimoji="0" lang="en-US" sz="1600" b="0" i="0" u="none" strike="noStrike" kern="1200" cap="none" spc="2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ervers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are located on the network, usually on more powerful machines. 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This computing model is effective when clients and the server each have distinct tasks that they routinely perform. 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Example: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Data Processing in Hospital Management System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Many clients can access the server’s information simultaneously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FA3423-88C1-4DE2-A0C8-4AF27272191D}"/>
              </a:ext>
            </a:extLst>
          </p:cNvPr>
          <p:cNvSpPr/>
          <p:nvPr/>
        </p:nvSpPr>
        <p:spPr>
          <a:xfrm>
            <a:off x="0" y="3428999"/>
            <a:ext cx="4703548" cy="341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DC4C513E-9F59-47CF-848C-48D97F53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85" y="3648721"/>
            <a:ext cx="4703548" cy="28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5" y="544725"/>
            <a:ext cx="3932237" cy="1400453"/>
          </a:xfrm>
        </p:spPr>
        <p:txBody>
          <a:bodyPr>
            <a:normAutofit fontScale="90000"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Client, Server </a:t>
            </a:r>
            <a:b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</a:br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and Communication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444" y="397557"/>
            <a:ext cx="6172200" cy="5968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Communication between Clients and Servers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sz="16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Requests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: Requests are sent from the client in order to ask the server for some data like files, or tell the server about things that happen, like that a user wants to login with his credentials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sz="16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Response: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A response is sent from the server to the client and is the reaction of the server to a request of the client. This could for example be an authentication result.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sz="16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Service: </a:t>
            </a:r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A Service is a specific task that the server provides for the client to use, like downloading image</a:t>
            </a:r>
            <a:endParaRPr lang="en-US" sz="16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FA3423-88C1-4DE2-A0C8-4AF27272191D}"/>
              </a:ext>
            </a:extLst>
          </p:cNvPr>
          <p:cNvSpPr/>
          <p:nvPr/>
        </p:nvSpPr>
        <p:spPr>
          <a:xfrm>
            <a:off x="0" y="3428999"/>
            <a:ext cx="4703548" cy="341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DC4C513E-9F59-47CF-848C-48D97F53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85" y="3648721"/>
            <a:ext cx="4703548" cy="28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Internet</a:t>
            </a:r>
            <a:endParaRPr lang="en-IN" sz="4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1" y="422031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Internet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5" y="379490"/>
            <a:ext cx="7449736" cy="61544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project of US Department of Defense in 1960 known as ARPA (Advanced Research Project Agency)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ARPANET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– Networking Project</a:t>
            </a:r>
          </a:p>
          <a:p>
            <a:pPr>
              <a:lnSpc>
                <a:spcPct val="200000"/>
              </a:lnSpc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Heterogeneous Computer Networking Research</a:t>
            </a:r>
            <a:endParaRPr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In 1969 – First ARPANET Computer Network was launched with four Heterogeneous Nodes</a:t>
            </a:r>
            <a:endParaRPr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In 1983 – Split Network with 113 Nodes</a:t>
            </a:r>
            <a:endParaRPr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Mainly for DoD sponsored research</a:t>
            </a:r>
          </a:p>
          <a:p>
            <a:pPr>
              <a:lnSpc>
                <a:spcPct val="200000"/>
              </a:lnSpc>
            </a:pP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One of the popular Application – Email</a:t>
            </a:r>
            <a:endParaRPr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SMTP, FTP protocols were developed under ARPANET</a:t>
            </a:r>
            <a:endParaRPr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754090"/>
          </a:xfrm>
        </p:spPr>
        <p:txBody>
          <a:bodyPr/>
          <a:lstStyle/>
          <a:p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Background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Internet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824" y="703340"/>
            <a:ext cx="8063776" cy="4724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 other networks were also developed during this time</a:t>
            </a:r>
          </a:p>
          <a:p>
            <a:pPr>
              <a:lnSpc>
                <a:spcPct val="150000"/>
              </a:lnSpc>
            </a:pPr>
            <a:r>
              <a:rPr lang="en-US" sz="2000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SURAnet</a:t>
            </a: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CSNET, NSFNET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How to communicate between these Networks???</a:t>
            </a: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Common Protocol is needed – TCP/IP</a:t>
            </a:r>
          </a:p>
          <a:p>
            <a:pPr>
              <a:lnSpc>
                <a:spcPct val="150000"/>
              </a:lnSpc>
            </a:pPr>
            <a:endParaRPr lang="en-US" sz="20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CSNET – ARPANET </a:t>
            </a:r>
            <a:r>
              <a:rPr kumimoji="0" lang="en-US" sz="2000" b="0" i="0" u="none" strike="noStrike" kern="1200" cap="none" spc="2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communi</a:t>
            </a:r>
            <a:r>
              <a:rPr lang="en-US" sz="20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cation is started using this protocol</a:t>
            </a:r>
            <a:endParaRPr kumimoji="0" lang="en-US" sz="20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0464"/>
            <a:ext cx="2196376" cy="660305"/>
          </a:xfrm>
        </p:spPr>
        <p:txBody>
          <a:bodyPr/>
          <a:lstStyle/>
          <a:p>
            <a:r>
              <a:rPr kumimoji="0" lang="en-US" sz="16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Background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363</TotalTime>
  <Words>1817</Words>
  <Application>Microsoft Office PowerPoint</Application>
  <PresentationFormat>Custom</PresentationFormat>
  <Paragraphs>282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Depth</vt:lpstr>
      <vt:lpstr>Web Essentials</vt:lpstr>
      <vt:lpstr>Content</vt:lpstr>
      <vt:lpstr>Client, Server &amp; Communication </vt:lpstr>
      <vt:lpstr>Client, Server  and Communication</vt:lpstr>
      <vt:lpstr>Client, Server  and Communication</vt:lpstr>
      <vt:lpstr>Client, Server  and Communication</vt:lpstr>
      <vt:lpstr>The Internet</vt:lpstr>
      <vt:lpstr>The Internet</vt:lpstr>
      <vt:lpstr>The Internet</vt:lpstr>
      <vt:lpstr>The Internet</vt:lpstr>
      <vt:lpstr>The Internet</vt:lpstr>
      <vt:lpstr>Basic Internet Protocol 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Basic Internet Protocols</vt:lpstr>
      <vt:lpstr>World Wide Web </vt:lpstr>
      <vt:lpstr>World Wide Web</vt:lpstr>
      <vt:lpstr>World Wide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Ambhire</dc:creator>
  <cp:lastModifiedBy>Vaibhav</cp:lastModifiedBy>
  <cp:revision>95</cp:revision>
  <dcterms:created xsi:type="dcterms:W3CDTF">2021-07-13T17:42:29Z</dcterms:created>
  <dcterms:modified xsi:type="dcterms:W3CDTF">2022-07-15T02:49:05Z</dcterms:modified>
</cp:coreProperties>
</file>