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7" r:id="rId33"/>
    <p:sldId id="313" r:id="rId34"/>
    <p:sldId id="314" r:id="rId35"/>
    <p:sldId id="315" r:id="rId36"/>
    <p:sldId id="31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31308-4BF2-B2F7-0666-6EB99CCD26D1}" v="203" dt="2021-07-26T04:49:48.980"/>
    <p1510:client id="{EC1A3BE7-8DAC-F152-2847-11B49B5B13AE}" v="15" dt="2021-07-23T09:08:03.400"/>
    <p1510:client id="{F6A2C2DC-DD08-A3C0-9629-9C068A5B1EC6}" v="15" dt="2021-07-23T08:50:53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C0531308-4BF2-B2F7-0666-6EB99CCD26D1}"/>
    <pc:docChg chg="addSld modSld">
      <pc:chgData name="Vaibhav Ambhire" userId="S::vaibhav13046@tsecedu.org::09ddf9ea-3199-4586-aea1-b2614813806f" providerId="AD" clId="Web-{C0531308-4BF2-B2F7-0666-6EB99CCD26D1}" dt="2021-07-26T04:49:48.980" v="202" actId="20577"/>
      <pc:docMkLst>
        <pc:docMk/>
      </pc:docMkLst>
      <pc:sldChg chg="modSp">
        <pc:chgData name="Vaibhav Ambhire" userId="S::vaibhav13046@tsecedu.org::09ddf9ea-3199-4586-aea1-b2614813806f" providerId="AD" clId="Web-{C0531308-4BF2-B2F7-0666-6EB99CCD26D1}" dt="2021-07-26T03:42:48.801" v="2" actId="20577"/>
        <pc:sldMkLst>
          <pc:docMk/>
          <pc:sldMk cId="3149884045" sldId="314"/>
        </pc:sldMkLst>
        <pc:spChg chg="mod">
          <ac:chgData name="Vaibhav Ambhire" userId="S::vaibhav13046@tsecedu.org::09ddf9ea-3199-4586-aea1-b2614813806f" providerId="AD" clId="Web-{C0531308-4BF2-B2F7-0666-6EB99CCD26D1}" dt="2021-07-26T03:42:48.801" v="2" actId="20577"/>
          <ac:spMkLst>
            <pc:docMk/>
            <pc:sldMk cId="3149884045" sldId="314"/>
            <ac:spMk id="18" creationId="{76A29238-26B6-4047-AFEE-D89987252F3C}"/>
          </ac:spMkLst>
        </pc:spChg>
      </pc:sldChg>
      <pc:sldChg chg="delSp modSp addAnim modAnim">
        <pc:chgData name="Vaibhav Ambhire" userId="S::vaibhav13046@tsecedu.org::09ddf9ea-3199-4586-aea1-b2614813806f" providerId="AD" clId="Web-{C0531308-4BF2-B2F7-0666-6EB99CCD26D1}" dt="2021-07-26T03:53:13.654" v="117"/>
        <pc:sldMkLst>
          <pc:docMk/>
          <pc:sldMk cId="210158115" sldId="316"/>
        </pc:sldMkLst>
        <pc:spChg chg="del">
          <ac:chgData name="Vaibhav Ambhire" userId="S::vaibhav13046@tsecedu.org::09ddf9ea-3199-4586-aea1-b2614813806f" providerId="AD" clId="Web-{C0531308-4BF2-B2F7-0666-6EB99CCD26D1}" dt="2021-07-26T03:52:59.810" v="114"/>
          <ac:spMkLst>
            <pc:docMk/>
            <pc:sldMk cId="210158115" sldId="316"/>
            <ac:spMk id="4" creationId="{6E40572D-CD9B-4C1B-A9FF-5E8DCB0D3A93}"/>
          </ac:spMkLst>
        </pc:spChg>
        <pc:spChg chg="mod">
          <ac:chgData name="Vaibhav Ambhire" userId="S::vaibhav13046@tsecedu.org::09ddf9ea-3199-4586-aea1-b2614813806f" providerId="AD" clId="Web-{C0531308-4BF2-B2F7-0666-6EB99CCD26D1}" dt="2021-07-26T03:52:47.856" v="113" actId="20577"/>
          <ac:spMkLst>
            <pc:docMk/>
            <pc:sldMk cId="210158115" sldId="316"/>
            <ac:spMk id="18" creationId="{76A29238-26B6-4047-AFEE-D89987252F3C}"/>
          </ac:spMkLst>
        </pc:spChg>
      </pc:sldChg>
      <pc:sldChg chg="modSp add replId">
        <pc:chgData name="Vaibhav Ambhire" userId="S::vaibhav13046@tsecedu.org::09ddf9ea-3199-4586-aea1-b2614813806f" providerId="AD" clId="Web-{C0531308-4BF2-B2F7-0666-6EB99CCD26D1}" dt="2021-07-26T04:49:48.980" v="202" actId="20577"/>
        <pc:sldMkLst>
          <pc:docMk/>
          <pc:sldMk cId="657551787" sldId="317"/>
        </pc:sldMkLst>
        <pc:spChg chg="mod">
          <ac:chgData name="Vaibhav Ambhire" userId="S::vaibhav13046@tsecedu.org::09ddf9ea-3199-4586-aea1-b2614813806f" providerId="AD" clId="Web-{C0531308-4BF2-B2F7-0666-6EB99CCD26D1}" dt="2021-07-26T04:49:48.980" v="202" actId="20577"/>
          <ac:spMkLst>
            <pc:docMk/>
            <pc:sldMk cId="657551787" sldId="317"/>
            <ac:spMk id="18" creationId="{76A29238-26B6-4047-AFEE-D89987252F3C}"/>
          </ac:spMkLst>
        </pc:spChg>
      </pc:sldChg>
    </pc:docChg>
  </pc:docChgLst>
  <pc:docChgLst>
    <pc:chgData name="Vaibhav Ambhire" userId="S::vaibhav13046@tsecedu.org::09ddf9ea-3199-4586-aea1-b2614813806f" providerId="AD" clId="Web-{F6A2C2DC-DD08-A3C0-9629-9C068A5B1EC6}"/>
    <pc:docChg chg="modSld">
      <pc:chgData name="Vaibhav Ambhire" userId="S::vaibhav13046@tsecedu.org::09ddf9ea-3199-4586-aea1-b2614813806f" providerId="AD" clId="Web-{F6A2C2DC-DD08-A3C0-9629-9C068A5B1EC6}" dt="2021-07-23T08:50:53.194" v="14"/>
      <pc:docMkLst>
        <pc:docMk/>
      </pc:docMkLst>
      <pc:sldChg chg="addAnim modAnim">
        <pc:chgData name="Vaibhav Ambhire" userId="S::vaibhav13046@tsecedu.org::09ddf9ea-3199-4586-aea1-b2614813806f" providerId="AD" clId="Web-{F6A2C2DC-DD08-A3C0-9629-9C068A5B1EC6}" dt="2021-07-23T08:50:11.397" v="2"/>
        <pc:sldMkLst>
          <pc:docMk/>
          <pc:sldMk cId="2036827955" sldId="298"/>
        </pc:sldMkLst>
      </pc:sldChg>
      <pc:sldChg chg="addAnim modAnim">
        <pc:chgData name="Vaibhav Ambhire" userId="S::vaibhav13046@tsecedu.org::09ddf9ea-3199-4586-aea1-b2614813806f" providerId="AD" clId="Web-{F6A2C2DC-DD08-A3C0-9629-9C068A5B1EC6}" dt="2021-07-23T08:50:23.709" v="5"/>
        <pc:sldMkLst>
          <pc:docMk/>
          <pc:sldMk cId="2341039917" sldId="302"/>
        </pc:sldMkLst>
      </pc:sldChg>
      <pc:sldChg chg="addAnim modAnim">
        <pc:chgData name="Vaibhav Ambhire" userId="S::vaibhav13046@tsecedu.org::09ddf9ea-3199-4586-aea1-b2614813806f" providerId="AD" clId="Web-{F6A2C2DC-DD08-A3C0-9629-9C068A5B1EC6}" dt="2021-07-23T08:50:34.007" v="8"/>
        <pc:sldMkLst>
          <pc:docMk/>
          <pc:sldMk cId="988202390" sldId="306"/>
        </pc:sldMkLst>
      </pc:sldChg>
      <pc:sldChg chg="addAnim modAnim">
        <pc:chgData name="Vaibhav Ambhire" userId="S::vaibhav13046@tsecedu.org::09ddf9ea-3199-4586-aea1-b2614813806f" providerId="AD" clId="Web-{F6A2C2DC-DD08-A3C0-9629-9C068A5B1EC6}" dt="2021-07-23T08:50:41.444" v="11"/>
        <pc:sldMkLst>
          <pc:docMk/>
          <pc:sldMk cId="581310982" sldId="307"/>
        </pc:sldMkLst>
      </pc:sldChg>
      <pc:sldChg chg="addAnim modAnim">
        <pc:chgData name="Vaibhav Ambhire" userId="S::vaibhav13046@tsecedu.org::09ddf9ea-3199-4586-aea1-b2614813806f" providerId="AD" clId="Web-{F6A2C2DC-DD08-A3C0-9629-9C068A5B1EC6}" dt="2021-07-23T08:50:53.194" v="14"/>
        <pc:sldMkLst>
          <pc:docMk/>
          <pc:sldMk cId="3734709535" sldId="308"/>
        </pc:sldMkLst>
      </pc:sldChg>
    </pc:docChg>
  </pc:docChgLst>
  <pc:docChgLst>
    <pc:chgData name="Vaibhav Ambhire" userId="S::vaibhav13046@tsecedu.org::09ddf9ea-3199-4586-aea1-b2614813806f" providerId="AD" clId="Web-{EC1A3BE7-8DAC-F152-2847-11B49B5B13AE}"/>
    <pc:docChg chg="modSld">
      <pc:chgData name="Vaibhav Ambhire" userId="S::vaibhav13046@tsecedu.org::09ddf9ea-3199-4586-aea1-b2614813806f" providerId="AD" clId="Web-{EC1A3BE7-8DAC-F152-2847-11B49B5B13AE}" dt="2021-07-23T09:08:03.400" v="14"/>
      <pc:docMkLst>
        <pc:docMk/>
      </pc:docMkLst>
      <pc:sldChg chg="addAnim modAnim">
        <pc:chgData name="Vaibhav Ambhire" userId="S::vaibhav13046@tsecedu.org::09ddf9ea-3199-4586-aea1-b2614813806f" providerId="AD" clId="Web-{EC1A3BE7-8DAC-F152-2847-11B49B5B13AE}" dt="2021-07-23T09:07:16.148" v="2"/>
        <pc:sldMkLst>
          <pc:docMk/>
          <pc:sldMk cId="3148243901" sldId="309"/>
        </pc:sldMkLst>
      </pc:sldChg>
      <pc:sldChg chg="addAnim modAnim">
        <pc:chgData name="Vaibhav Ambhire" userId="S::vaibhav13046@tsecedu.org::09ddf9ea-3199-4586-aea1-b2614813806f" providerId="AD" clId="Web-{EC1A3BE7-8DAC-F152-2847-11B49B5B13AE}" dt="2021-07-23T09:07:30.008" v="5"/>
        <pc:sldMkLst>
          <pc:docMk/>
          <pc:sldMk cId="2986212915" sldId="311"/>
        </pc:sldMkLst>
      </pc:sldChg>
      <pc:sldChg chg="addAnim modAnim">
        <pc:chgData name="Vaibhav Ambhire" userId="S::vaibhav13046@tsecedu.org::09ddf9ea-3199-4586-aea1-b2614813806f" providerId="AD" clId="Web-{EC1A3BE7-8DAC-F152-2847-11B49B5B13AE}" dt="2021-07-23T09:07:39.618" v="8"/>
        <pc:sldMkLst>
          <pc:docMk/>
          <pc:sldMk cId="2303208875" sldId="312"/>
        </pc:sldMkLst>
      </pc:sldChg>
      <pc:sldChg chg="addAnim modAnim">
        <pc:chgData name="Vaibhav Ambhire" userId="S::vaibhav13046@tsecedu.org::09ddf9ea-3199-4586-aea1-b2614813806f" providerId="AD" clId="Web-{EC1A3BE7-8DAC-F152-2847-11B49B5B13AE}" dt="2021-07-23T09:07:51.712" v="11"/>
        <pc:sldMkLst>
          <pc:docMk/>
          <pc:sldMk cId="3149884045" sldId="314"/>
        </pc:sldMkLst>
      </pc:sldChg>
      <pc:sldChg chg="addAnim modAnim">
        <pc:chgData name="Vaibhav Ambhire" userId="S::vaibhav13046@tsecedu.org::09ddf9ea-3199-4586-aea1-b2614813806f" providerId="AD" clId="Web-{EC1A3BE7-8DAC-F152-2847-11B49B5B13AE}" dt="2021-07-23T09:08:03.400" v="14"/>
        <pc:sldMkLst>
          <pc:docMk/>
          <pc:sldMk cId="798201657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81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0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8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27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6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6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7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2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6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3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7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8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AD56777-B122-4DDE-AD0E-6B7C718154A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19E4C24-5EA6-414E-AAFB-A59F487F0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0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6C38EF-9C49-4912-8A9C-1215629B4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969106"/>
          </a:xfrm>
        </p:spPr>
        <p:txBody>
          <a:bodyPr>
            <a:noAutofit/>
          </a:bodyPr>
          <a:lstStyle/>
          <a:p>
            <a:r>
              <a:rPr kumimoji="0" lang="en-US" sz="7200" b="1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Web Essentials</a:t>
            </a:r>
            <a:endParaRPr lang="en-IN" sz="7200" b="1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40E18E-0C44-4876-B206-F83A5D33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tabLst/>
              <a:defRPr/>
            </a:pPr>
            <a:r>
              <a:rPr kumimoji="0" lang="en-US" sz="24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Module 1.1</a:t>
            </a:r>
          </a:p>
        </p:txBody>
      </p:sp>
    </p:spTree>
    <p:extLst>
      <p:ext uri="{BB962C8B-B14F-4D97-AF65-F5344CB8AC3E}">
        <p14:creationId xmlns:p14="http://schemas.microsoft.com/office/powerpoint/2010/main" val="20864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645953" cy="589815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3675355" y="3943166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E17F90-3D59-42F2-BD06-5913EB17F414}"/>
              </a:ext>
            </a:extLst>
          </p:cNvPr>
          <p:cNvSpPr/>
          <p:nvPr/>
        </p:nvSpPr>
        <p:spPr>
          <a:xfrm>
            <a:off x="3675355" y="5586694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Some Content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6377FAC-8F1A-4AA0-B44E-F26EEE454DF5}"/>
              </a:ext>
            </a:extLst>
          </p:cNvPr>
          <p:cNvSpPr/>
          <p:nvPr/>
        </p:nvSpPr>
        <p:spPr>
          <a:xfrm>
            <a:off x="3675355" y="3099416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            status code</a:t>
            </a:r>
            <a:endParaRPr lang="en-IN" sz="1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24FDCF2-1203-4722-92A0-9BC66775450E}"/>
              </a:ext>
            </a:extLst>
          </p:cNvPr>
          <p:cNvSpPr/>
          <p:nvPr/>
        </p:nvSpPr>
        <p:spPr>
          <a:xfrm>
            <a:off x="8382000" y="3943166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Host: </a:t>
            </a:r>
            <a:r>
              <a:rPr lang="en-US" sz="1500" dirty="0">
                <a:solidFill>
                  <a:srgbClr val="7030A0"/>
                </a:solidFill>
                <a:latin typeface="Bookman Old Style" panose="02050604050505020204" pitchFamily="18" charset="0"/>
              </a:rPr>
              <a:t>www.mywebsite.com</a:t>
            </a:r>
          </a:p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Accept-Language: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-US</a:t>
            </a:r>
          </a:p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Accept: text/html</a:t>
            </a:r>
            <a:endParaRPr lang="en-IN" sz="15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717F534-481D-4DAD-ABB7-680785330447}"/>
              </a:ext>
            </a:extLst>
          </p:cNvPr>
          <p:cNvSpPr/>
          <p:nvPr/>
        </p:nvSpPr>
        <p:spPr>
          <a:xfrm>
            <a:off x="8382000" y="5586694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products/myproduct.html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B4D9E9E0-21C3-4A91-9FBD-7C5AE78F4F48}"/>
              </a:ext>
            </a:extLst>
          </p:cNvPr>
          <p:cNvSpPr txBox="1">
            <a:spLocks/>
          </p:cNvSpPr>
          <p:nvPr/>
        </p:nvSpPr>
        <p:spPr>
          <a:xfrm>
            <a:off x="5654445" y="495300"/>
            <a:ext cx="3181797" cy="44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Response HTTP Message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A681232-AB8C-4D4C-AE91-E1192CAFE1A7}"/>
              </a:ext>
            </a:extLst>
          </p:cNvPr>
          <p:cNvSpPr/>
          <p:nvPr/>
        </p:nvSpPr>
        <p:spPr>
          <a:xfrm>
            <a:off x="8382000" y="3099415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HTTP/1.0           200: OK</a:t>
            </a:r>
            <a:endParaRPr lang="en-IN" sz="1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C2C07AA-4ED3-4EEC-BFEE-FF802A038012}"/>
              </a:ext>
            </a:extLst>
          </p:cNvPr>
          <p:cNvSpPr txBox="1"/>
          <p:nvPr/>
        </p:nvSpPr>
        <p:spPr>
          <a:xfrm>
            <a:off x="4803993" y="1310740"/>
            <a:ext cx="316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tells the client if the request succeeded or failed  </a:t>
            </a:r>
          </a:p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  200 	OK</a:t>
            </a:r>
          </a:p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404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File not Found</a:t>
            </a:r>
            <a:endParaRPr lang="en-IN" sz="15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="" xmlns:a16="http://schemas.microsoft.com/office/drawing/2014/main" id="{072959D5-0BDD-4D1F-A71C-9EE6ACE1C697}"/>
              </a:ext>
            </a:extLst>
          </p:cNvPr>
          <p:cNvSpPr/>
          <p:nvPr/>
        </p:nvSpPr>
        <p:spPr>
          <a:xfrm rot="10800000" flipV="1">
            <a:off x="5654444" y="2432354"/>
            <a:ext cx="450581" cy="784829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80" y="1208472"/>
            <a:ext cx="8136169" cy="4064863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Every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 line 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consists of three parts, with a single space used to separate adjacent parts: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Request method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Request-URI portion of web address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6844BE4-2A66-4B9E-9E94-5977667AC2E6}"/>
              </a:ext>
            </a:extLst>
          </p:cNvPr>
          <p:cNvSpPr/>
          <p:nvPr/>
        </p:nvSpPr>
        <p:spPr>
          <a:xfrm>
            <a:off x="302371" y="3124939"/>
            <a:ext cx="3124940" cy="65916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Method    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path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 file/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http version</a:t>
            </a:r>
            <a:endParaRPr lang="en-IN" sz="11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302371" y="3943165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E17F90-3D59-42F2-BD06-5913EB17F414}"/>
              </a:ext>
            </a:extLst>
          </p:cNvPr>
          <p:cNvSpPr/>
          <p:nvPr/>
        </p:nvSpPr>
        <p:spPr>
          <a:xfrm>
            <a:off x="302371" y="558669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Some Content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5514" y="1907008"/>
            <a:ext cx="3181797" cy="1217931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Start Line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932" y="301095"/>
            <a:ext cx="8136169" cy="6249829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</a:t>
            </a:r>
          </a:p>
          <a:p>
            <a:pPr algn="just">
              <a:lnSpc>
                <a:spcPct val="20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initial version: HTTP/0.9</a:t>
            </a:r>
          </a:p>
          <a:p>
            <a:pPr algn="just">
              <a:lnSpc>
                <a:spcPct val="20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next version used:  HTTP/1.0. </a:t>
            </a:r>
          </a:p>
          <a:p>
            <a:pPr algn="just">
              <a:lnSpc>
                <a:spcPct val="20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 1997, HTTP/1.1 was formally defined, and is currently in use</a:t>
            </a:r>
          </a:p>
          <a:p>
            <a:pPr algn="just">
              <a:lnSpc>
                <a:spcPct val="20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Essentially all operational browsers and servers support HTTP/1.1, </a:t>
            </a:r>
          </a:p>
          <a:p>
            <a:pPr algn="just">
              <a:lnSpc>
                <a:spcPct val="20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a new version of HTTP is developed in the future, the new standard defining this version will specify a new value for the version portion of the start line </a:t>
            </a:r>
          </a:p>
          <a:p>
            <a:pPr lvl="1" algn="just">
              <a:lnSpc>
                <a:spcPct val="20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assuming that the new standard has the same start line </a:t>
            </a:r>
          </a:p>
          <a:p>
            <a:pPr algn="just">
              <a:lnSpc>
                <a:spcPct val="20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version string for HTTP/1.1 </a:t>
            </a:r>
            <a:r>
              <a:rPr lang="en-US" sz="16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must appear in the start line 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exactly as shown, with all capital letters and no embedded white space.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6844BE4-2A66-4B9E-9E94-5977667AC2E6}"/>
              </a:ext>
            </a:extLst>
          </p:cNvPr>
          <p:cNvSpPr/>
          <p:nvPr/>
        </p:nvSpPr>
        <p:spPr>
          <a:xfrm>
            <a:off x="302371" y="3124939"/>
            <a:ext cx="3124940" cy="65916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Method   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path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 file/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</a:t>
            </a:r>
            <a:endParaRPr lang="en-IN" sz="11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302371" y="3943165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E17F90-3D59-42F2-BD06-5913EB17F414}"/>
              </a:ext>
            </a:extLst>
          </p:cNvPr>
          <p:cNvSpPr/>
          <p:nvPr/>
        </p:nvSpPr>
        <p:spPr>
          <a:xfrm>
            <a:off x="302371" y="558669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Some Content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8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71" y="155823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3942" y="1961599"/>
            <a:ext cx="3181797" cy="1163340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Start Line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066" y="-34589"/>
            <a:ext cx="8461612" cy="689258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Request URI </a:t>
            </a:r>
            <a:r>
              <a:rPr lang="en-US" sz="1400" b="1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– (URL and URN)</a:t>
            </a:r>
            <a:endParaRPr lang="en-US" sz="14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URI (Uniform Resource Identifier) is an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identifier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that is intended to be associated with a particular resource (such as a web page or graphics image) on the World Wide Web. </a:t>
            </a:r>
          </a:p>
          <a:p>
            <a:pPr>
              <a:lnSpc>
                <a:spcPct val="20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Every URI consists of two parts: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1400" b="1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scheme/protocol</a:t>
            </a: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 It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appears before the colon (:)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Domain name: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depends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on the scheme/protocol</a:t>
            </a:r>
          </a:p>
          <a:p>
            <a:pPr>
              <a:lnSpc>
                <a:spcPct val="200000"/>
              </a:lnSpc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</a:t>
            </a:r>
            <a:r>
              <a:rPr lang="en-US" sz="1400" b="1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addresses (URL): </a:t>
            </a:r>
            <a:endParaRPr lang="en-US" sz="14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use the http scheme generally. </a:t>
            </a:r>
          </a:p>
          <a:p>
            <a:pPr lvl="1">
              <a:lnSpc>
                <a:spcPct val="20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scheme name in URIs is case insensitive, but is generally written in lowercase letters</a:t>
            </a:r>
          </a:p>
          <a:p>
            <a:pPr lvl="1">
              <a:lnSpc>
                <a:spcPct val="20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 this scheme, the URI represents the location of a resource on the Web. </a:t>
            </a:r>
          </a:p>
          <a:p>
            <a:pPr lvl="1">
              <a:lnSpc>
                <a:spcPct val="20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URI of this type is said to be a Uniform Resource Locator (URL).</a:t>
            </a:r>
          </a:p>
          <a:p>
            <a:pPr>
              <a:lnSpc>
                <a:spcPct val="20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Therefore, URIs using the http scheme are both URIs and URLs.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6844BE4-2A66-4B9E-9E94-5977667AC2E6}"/>
              </a:ext>
            </a:extLst>
          </p:cNvPr>
          <p:cNvSpPr/>
          <p:nvPr/>
        </p:nvSpPr>
        <p:spPr>
          <a:xfrm>
            <a:off x="302371" y="3124939"/>
            <a:ext cx="3124940" cy="65916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Method    </a:t>
            </a:r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path 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 file/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</a:t>
            </a:r>
            <a:endParaRPr lang="en-IN" sz="11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302371" y="3943165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E17F90-3D59-42F2-BD06-5913EB17F414}"/>
              </a:ext>
            </a:extLst>
          </p:cNvPr>
          <p:cNvSpPr/>
          <p:nvPr/>
        </p:nvSpPr>
        <p:spPr>
          <a:xfrm>
            <a:off x="302371" y="558669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Some Content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9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Start 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8A35B17-0798-48C2-9130-DDAF872F9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779995"/>
              </p:ext>
            </p:extLst>
          </p:nvPr>
        </p:nvGraphicFramePr>
        <p:xfrm>
          <a:off x="3589361" y="1378425"/>
          <a:ext cx="8038533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08">
                  <a:extLst>
                    <a:ext uri="{9D8B030D-6E8A-4147-A177-3AD203B41FA5}">
                      <a16:colId xmlns="" xmlns:a16="http://schemas.microsoft.com/office/drawing/2014/main" val="1322723576"/>
                    </a:ext>
                  </a:extLst>
                </a:gridCol>
                <a:gridCol w="3802784">
                  <a:extLst>
                    <a:ext uri="{9D8B030D-6E8A-4147-A177-3AD203B41FA5}">
                      <a16:colId xmlns="" xmlns:a16="http://schemas.microsoft.com/office/drawing/2014/main" val="1211221293"/>
                    </a:ext>
                  </a:extLst>
                </a:gridCol>
                <a:gridCol w="2993241">
                  <a:extLst>
                    <a:ext uri="{9D8B030D-6E8A-4147-A177-3AD203B41FA5}">
                      <a16:colId xmlns="" xmlns:a16="http://schemas.microsoft.com/office/drawing/2014/main" val="1409065366"/>
                    </a:ext>
                  </a:extLst>
                </a:gridCol>
              </a:tblGrid>
              <a:tr h="101727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Scheme Name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Example URL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Type of Resources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68941428"/>
                  </a:ext>
                </a:extLst>
              </a:tr>
              <a:tr h="63261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ftp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Bookman Old Style" panose="02050604050505020204" pitchFamily="18" charset="0"/>
                        </a:rPr>
                        <a:t>ftp://ftp.example.org/pub/afile.txt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File located on FTP server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3201368"/>
                  </a:ext>
                </a:extLst>
              </a:tr>
              <a:tr h="5893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telnet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Bookman Old Style" panose="02050604050505020204" pitchFamily="18" charset="0"/>
                        </a:rPr>
                        <a:t>telnet://host.example.org/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Telnet Server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4420192"/>
                  </a:ext>
                </a:extLst>
              </a:tr>
              <a:tr h="589375">
                <a:tc>
                  <a:txBody>
                    <a:bodyPr/>
                    <a:lstStyle/>
                    <a:p>
                      <a:pPr algn="ctr"/>
                      <a:r>
                        <a:rPr lang="en-US" sz="1600" err="1">
                          <a:latin typeface="Bookman Old Style" panose="02050604050505020204" pitchFamily="18" charset="0"/>
                        </a:rPr>
                        <a:t>mailto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Bookman Old Style" panose="02050604050505020204" pitchFamily="18" charset="0"/>
                        </a:rPr>
                        <a:t>mailto:someone@example.org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Mailbox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39077545"/>
                  </a:ext>
                </a:extLst>
              </a:tr>
              <a:tr h="89897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https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Bookman Old Style" panose="02050604050505020204" pitchFamily="18" charset="0"/>
                        </a:rPr>
                        <a:t>https://secure.example.org/sec.txt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Resource on web server supporting encrypted</a:t>
                      </a:r>
                    </a:p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2427298"/>
                  </a:ext>
                </a:extLst>
              </a:tr>
              <a:tr h="89897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file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Bookman Old Style" panose="02050604050505020204" pitchFamily="18" charset="0"/>
                        </a:rPr>
                        <a:t>file:///C:/temp/localFile.txt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File accessible from machine processing this 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710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3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b="1" spc="2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Start Line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928" y="98216"/>
            <a:ext cx="8713821" cy="669154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Another type of URI: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Uniform Resource Name (URN).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Not as common as URLs, URNs are sometimes used in web development.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URN is designed to be a unique name for a resource rather than specifying a location at which to find the resource.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For example, an edition of ‘War and Peace’ has an ISBN (International Standard Book Number) of 0-1404-4417-3 associated with it, and this is the only book worldwide with this number.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book has an associated URN, which can be written as follows: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	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urn:ISBN:0-1404-4417-3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URI for a URN always consists of three colon-separated parts.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Scheme name: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URN-type URI.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namespace </a:t>
            </a:r>
            <a:r>
              <a:rPr lang="en-US" sz="1400" b="1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identifier</a:t>
            </a: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(E.g. ISBN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Other currently registered URN namespace identifiers along with pointers to documentation for each are listed at [IANA-URNS].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namespace-specific </a:t>
            </a:r>
            <a:r>
              <a:rPr lang="en-US" sz="1400" b="1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string</a:t>
            </a:r>
            <a:endParaRPr lang="en-US" sz="14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In this example it represents the ISBN of a book and has a format defined by the documentation linked to at [IANA-URNS].</a:t>
            </a:r>
          </a:p>
        </p:txBody>
      </p:sp>
    </p:spTree>
    <p:extLst>
      <p:ext uri="{BB962C8B-B14F-4D97-AF65-F5344CB8AC3E}">
        <p14:creationId xmlns:p14="http://schemas.microsoft.com/office/powerpoint/2010/main" val="19305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228769"/>
            <a:ext cx="3057509" cy="1691027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018608"/>
            <a:ext cx="3181797" cy="1106331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Start Line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823" y="300251"/>
            <a:ext cx="8324926" cy="59385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Request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method part of the start line of an HTTP request must be written entirely in uppercase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letters,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HTTP/1.1 standard defines a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CONNECT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method, which can be used to create certain types of secure connections.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primary HTTP methods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GET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is the method used when you type a URL into the Location bar of your browser.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is also the method that is used by default when you click on a link in a document displayed in your browser and when the browser downloads images for display within an HTML document</a:t>
            </a:r>
            <a:r>
              <a:rPr lang="en-US" sz="12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POST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method is typically used to send information collected from a form displayed within a browser,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Example: an order-entry form data to be sent back to the web server.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6844BE4-2A66-4B9E-9E94-5977667AC2E6}"/>
              </a:ext>
            </a:extLst>
          </p:cNvPr>
          <p:cNvSpPr/>
          <p:nvPr/>
        </p:nvSpPr>
        <p:spPr>
          <a:xfrm>
            <a:off x="302371" y="3124939"/>
            <a:ext cx="3124940" cy="65916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Method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path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 file/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</a:t>
            </a:r>
            <a:endParaRPr lang="en-IN" sz="11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302371" y="3943165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E17F90-3D59-42F2-BD06-5913EB17F414}"/>
              </a:ext>
            </a:extLst>
          </p:cNvPr>
          <p:cNvSpPr/>
          <p:nvPr/>
        </p:nvSpPr>
        <p:spPr>
          <a:xfrm>
            <a:off x="302371" y="558669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Some Content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b="1" spc="2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Start 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8A35B17-0798-48C2-9130-DDAF872F9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02544"/>
              </p:ext>
            </p:extLst>
          </p:nvPr>
        </p:nvGraphicFramePr>
        <p:xfrm>
          <a:off x="3823947" y="566847"/>
          <a:ext cx="8069802" cy="5809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102">
                  <a:extLst>
                    <a:ext uri="{9D8B030D-6E8A-4147-A177-3AD203B41FA5}">
                      <a16:colId xmlns="" xmlns:a16="http://schemas.microsoft.com/office/drawing/2014/main" val="1211221293"/>
                    </a:ext>
                  </a:extLst>
                </a:gridCol>
                <a:gridCol w="6744700">
                  <a:extLst>
                    <a:ext uri="{9D8B030D-6E8A-4147-A177-3AD203B41FA5}">
                      <a16:colId xmlns="" xmlns:a16="http://schemas.microsoft.com/office/drawing/2014/main" val="1409065366"/>
                    </a:ext>
                  </a:extLst>
                </a:gridCol>
              </a:tblGrid>
              <a:tr h="76529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Request Server to</a:t>
                      </a:r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68941428"/>
                  </a:ext>
                </a:extLst>
              </a:tr>
              <a:tr h="8043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GET​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Required resource is specified in the Request-URI 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The resource is specified as the body of a response message.​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3201368"/>
                  </a:ext>
                </a:extLst>
              </a:tr>
              <a:tr h="9121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POST​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The data to be processed by the resource is specified in the body of Request message 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The resource specified by the Request-URI.​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4420192"/>
                  </a:ext>
                </a:extLst>
              </a:tr>
              <a:tr h="118243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HEAD​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return the same HTTP header fields that would be returned if a GET method were used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but not return the message body that would be returned to a GET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​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Communication overhead can be reduced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39077545"/>
                  </a:ext>
                </a:extLst>
              </a:tr>
              <a:tr h="96230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OPTIONS​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return (in Allow header field) a list of HTTP methods that may be used to access the resource specified by the Request-URI.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2427298"/>
                  </a:ext>
                </a:extLst>
              </a:tr>
              <a:tr h="118243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PUT​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store the body of this message on the server and assign the specified Request-URI to the data stored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future GET request messages containing this Request-URI will receive this data in their response messages.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710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3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-35252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309" y="1716338"/>
            <a:ext cx="3181797" cy="1067805"/>
          </a:xfrm>
        </p:spPr>
        <p:txBody>
          <a:bodyPr>
            <a:normAutofit lnSpcReduction="10000"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Header Fields</a:t>
            </a:r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248" y="182489"/>
            <a:ext cx="8154262" cy="66755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Host header field is required in every HTTP/1.1 request message.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HTTP/1.1 also defines a number of other header fields,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These header fields are commonly used by modern browsers.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Each header field structure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begins with a field name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followed by a colon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then a field value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White space is allowed to precede or follow the field value,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white space is not considered part of the value itself.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Common Header Features: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Header names are not case sensitive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Header field value may wrap onto several lines by preceding each continuation line with one or more spaces or tabs</a:t>
            </a:r>
          </a:p>
          <a:p>
            <a:pPr lvl="1">
              <a:lnSpc>
                <a:spcPct val="150000"/>
              </a:lnSpc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MIME (Multipurpose Internet Mail Extensions)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types in several header field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6844BE4-2A66-4B9E-9E94-5977667AC2E6}"/>
              </a:ext>
            </a:extLst>
          </p:cNvPr>
          <p:cNvSpPr/>
          <p:nvPr/>
        </p:nvSpPr>
        <p:spPr>
          <a:xfrm>
            <a:off x="302371" y="3124939"/>
            <a:ext cx="3124940" cy="65916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Method    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path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 file/</a:t>
            </a:r>
            <a:r>
              <a:rPr lang="en-US" sz="11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http version</a:t>
            </a:r>
            <a:endParaRPr lang="en-IN" sz="11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302371" y="3943165"/>
            <a:ext cx="3124940" cy="149884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E17F90-3D59-42F2-BD06-5913EB17F414}"/>
              </a:ext>
            </a:extLst>
          </p:cNvPr>
          <p:cNvSpPr/>
          <p:nvPr/>
        </p:nvSpPr>
        <p:spPr>
          <a:xfrm>
            <a:off x="302371" y="558669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Some Content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C547083-9955-49FB-9A99-B29987EEDC4B}"/>
              </a:ext>
            </a:extLst>
          </p:cNvPr>
          <p:cNvSpPr/>
          <p:nvPr/>
        </p:nvSpPr>
        <p:spPr>
          <a:xfrm>
            <a:off x="3684233" y="1658271"/>
            <a:ext cx="6986725" cy="3993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host: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www.example.org:56789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user-agent: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Mozilla/5.0 (Windows; U; Windows NT 5.1; 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en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-US; rv:1.4)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Gecko/20030624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accept: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text/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xml,application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/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xml,application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/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xhtml+xml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text/html; q=0.9,text/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plain;q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=0.8,video/x-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mng,image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/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png,image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/jpeg,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image/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gif;q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=0.2,*/*;q=0.1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accept-language: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en-us,en;q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=0.5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accept-encoding: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gzip,deflate</a:t>
            </a:r>
            <a:endParaRPr lang="en-US" sz="1300" dirty="0">
              <a:solidFill>
                <a:srgbClr val="7030A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accept-charset: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ISO-8859-1,utf-8;q=0.7,*;q=0.7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connection: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keep-alive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keep-alive: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300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content-type: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application/x-www-form-</a:t>
            </a:r>
            <a:r>
              <a:rPr lang="en-US" sz="13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urlencoded</a:t>
            </a:r>
            <a:endParaRPr lang="en-US" sz="1300" dirty="0">
              <a:solidFill>
                <a:srgbClr val="7030A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002060"/>
                </a:solidFill>
                <a:latin typeface="Bookman Old Style" panose="02050604050505020204" pitchFamily="18" charset="0"/>
              </a:rPr>
              <a:t>content-length:</a:t>
            </a:r>
            <a:r>
              <a:rPr lang="en-US" sz="1300" dirty="0">
                <a:latin typeface="Bookman Old Style" panose="02050604050505020204" pitchFamily="18" charset="0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Bookman Old Style" panose="02050604050505020204" pitchFamily="18" charset="0"/>
              </a:rPr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4EBD377-8A82-4751-AB19-48F190D254BE}"/>
              </a:ext>
            </a:extLst>
          </p:cNvPr>
          <p:cNvSpPr/>
          <p:nvPr/>
        </p:nvSpPr>
        <p:spPr>
          <a:xfrm>
            <a:off x="3684232" y="5865504"/>
            <a:ext cx="6986725" cy="659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doit</a:t>
            </a:r>
            <a:r>
              <a:rPr lang="en-US" dirty="0">
                <a:solidFill>
                  <a:srgbClr val="7030A0"/>
                </a:solidFill>
                <a:latin typeface="Bookman Old Style" panose="02050604050505020204" pitchFamily="18" charset="0"/>
              </a:rPr>
              <a:t>=</a:t>
            </a:r>
            <a:r>
              <a:rPr lang="en-US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Click+me</a:t>
            </a:r>
            <a:endParaRPr lang="en-US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D35BBE-0A61-4DB9-ABEB-F3507120D867}"/>
              </a:ext>
            </a:extLst>
          </p:cNvPr>
          <p:cNvSpPr/>
          <p:nvPr/>
        </p:nvSpPr>
        <p:spPr>
          <a:xfrm>
            <a:off x="3684234" y="803837"/>
            <a:ext cx="6986724" cy="659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  <a:latin typeface="Bookman Old Style" panose="02050604050505020204" pitchFamily="18" charset="0"/>
              </a:rPr>
              <a:t>POST                 </a:t>
            </a:r>
            <a:r>
              <a:rPr lang="en-US" sz="1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/</a:t>
            </a:r>
            <a:r>
              <a:rPr lang="en-US" sz="1400" dirty="0">
                <a:solidFill>
                  <a:srgbClr val="7030A0"/>
                </a:solidFill>
                <a:latin typeface="Bookman Old Style" panose="02050604050505020204" pitchFamily="18" charset="0"/>
              </a:rPr>
              <a:t>servlet/</a:t>
            </a:r>
            <a:r>
              <a:rPr lang="en-US" sz="1400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EchoHttpRequest</a:t>
            </a:r>
            <a:r>
              <a:rPr lang="en-US" sz="1400" dirty="0">
                <a:solidFill>
                  <a:srgbClr val="7030A0"/>
                </a:solidFill>
                <a:latin typeface="Bookman Old Style" panose="02050604050505020204" pitchFamily="18" charset="0"/>
              </a:rPr>
              <a:t>                 </a:t>
            </a:r>
            <a:r>
              <a:rPr lang="en-US" sz="1400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HTTP/1.1</a:t>
            </a:r>
            <a:endParaRPr lang="en-US" sz="1400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775" y="2071180"/>
            <a:ext cx="3181797" cy="1067805"/>
          </a:xfrm>
        </p:spPr>
        <p:txBody>
          <a:bodyPr>
            <a:normAutofit lnSpcReduction="10000"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Header Fields</a:t>
            </a:r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400" b="0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Content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859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 Request Message</a:t>
            </a:r>
          </a:p>
          <a:p>
            <a:pPr>
              <a:lnSpc>
                <a:spcPct val="150000"/>
              </a:lnSpc>
            </a:pPr>
            <a:r>
              <a:rPr lang="en-US" sz="2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Response Message</a:t>
            </a:r>
          </a:p>
          <a:p>
            <a:pPr>
              <a:lnSpc>
                <a:spcPct val="150000"/>
              </a:lnSpc>
            </a:pP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Web Clients</a:t>
            </a:r>
            <a:endParaRPr kumimoji="0" lang="en-IN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Servers</a:t>
            </a:r>
            <a:endParaRPr kumimoji="0" lang="en-US" sz="24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MIME Content </a:t>
            </a:r>
            <a:r>
              <a:rPr lang="en-US" sz="18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Type</a:t>
            </a:r>
          </a:p>
          <a:p>
            <a:endParaRPr lang="en-US" sz="1800" spc="20" dirty="0" smtClean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Header</a:t>
            </a:r>
            <a:r>
              <a:rPr kumimoji="0" lang="en-US" sz="1800" b="1" i="0" u="none" strike="noStrike" kern="1200" cap="none" spc="2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Field (accept)</a:t>
            </a:r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8A35B17-0798-48C2-9130-DDAF872F9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823565"/>
              </p:ext>
            </p:extLst>
          </p:nvPr>
        </p:nvGraphicFramePr>
        <p:xfrm>
          <a:off x="3480047" y="1179068"/>
          <a:ext cx="8413702" cy="4499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435">
                  <a:extLst>
                    <a:ext uri="{9D8B030D-6E8A-4147-A177-3AD203B41FA5}">
                      <a16:colId xmlns="" xmlns:a16="http://schemas.microsoft.com/office/drawing/2014/main" val="1211221293"/>
                    </a:ext>
                  </a:extLst>
                </a:gridCol>
                <a:gridCol w="5699267">
                  <a:extLst>
                    <a:ext uri="{9D8B030D-6E8A-4147-A177-3AD203B41FA5}">
                      <a16:colId xmlns="" xmlns:a16="http://schemas.microsoft.com/office/drawing/2014/main" val="1409065366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MIME Type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Description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68941428"/>
                  </a:ext>
                </a:extLst>
              </a:tr>
              <a:tr h="517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text/html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3201368"/>
                  </a:ext>
                </a:extLst>
              </a:tr>
              <a:tr h="58708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image/gif​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Image represented using Graphical Interchange Format (GIF)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4420192"/>
                  </a:ext>
                </a:extLst>
              </a:tr>
              <a:tr h="7610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mage/jpeg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Image represented using Joint Picture Expert Group (JPEG) Format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39077545"/>
                  </a:ext>
                </a:extLst>
              </a:tr>
              <a:tr h="6193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</a:t>
                      </a:r>
                      <a:r>
                        <a:rPr lang="en-IN" sz="1300" b="0" i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ext</a:t>
                      </a:r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/plain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Human-readable text with no embedded formatting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2427298"/>
                  </a:ext>
                </a:extLst>
              </a:tr>
              <a:tr h="7610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application/octet-stream​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Arbitrary binary data (may be executable)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7102746"/>
                  </a:ext>
                </a:extLst>
              </a:tr>
              <a:tr h="7610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application/x-www-form-</a:t>
                      </a:r>
                      <a:r>
                        <a:rPr lang="en-IN" sz="1300" b="0" i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urlencoded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Data sent from a web form to a web server for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868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5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712963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196" y="619218"/>
            <a:ext cx="7916553" cy="360655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response message consists of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Status 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Header field(s) (one or more)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Blank 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Message body (optional)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377FAC-8F1A-4AA0-B44E-F26EEE454DF5}"/>
              </a:ext>
            </a:extLst>
          </p:cNvPr>
          <p:cNvSpPr/>
          <p:nvPr/>
        </p:nvSpPr>
        <p:spPr>
          <a:xfrm>
            <a:off x="288878" y="3083599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            status code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24FDCF2-1203-4722-92A0-9BC66775450E}"/>
              </a:ext>
            </a:extLst>
          </p:cNvPr>
          <p:cNvSpPr/>
          <p:nvPr/>
        </p:nvSpPr>
        <p:spPr>
          <a:xfrm>
            <a:off x="288878" y="3901825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717F534-481D-4DAD-ABB7-680785330447}"/>
              </a:ext>
            </a:extLst>
          </p:cNvPr>
          <p:cNvSpPr/>
          <p:nvPr/>
        </p:nvSpPr>
        <p:spPr>
          <a:xfrm>
            <a:off x="288878" y="554535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File Requested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154362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021" y="1586598"/>
            <a:ext cx="3181797" cy="1087568"/>
          </a:xfrm>
        </p:spPr>
        <p:txBody>
          <a:bodyPr>
            <a:normAutofit/>
          </a:bodyPr>
          <a:lstStyle/>
          <a:p>
            <a:r>
              <a:rPr kumimoji="0" lang="en-US" sz="180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</a:t>
            </a:r>
            <a:r>
              <a:rPr lang="en-US" sz="1800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ponse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Status Line</a:t>
            </a:r>
            <a:endParaRPr kumimoji="0" lang="en-US" sz="180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619217"/>
            <a:ext cx="8570926" cy="59946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status line consists of three fields: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HTTP version used by the server software when formatting the response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numeric status code indicating the type of response;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text string (the reason phrase) that presents the information represented by the numeric status code in human-readable form.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Example:        HTTP/1.1       200        OK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Here the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status code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is 200 and the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reason phrase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is OK.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particular status code indicates that no errors were detected by the server.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body of a response having this status code should contain the resource requested by the client.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All status codes are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three-digit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decimal numbers.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13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first digit </a:t>
            </a: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represents the </a:t>
            </a:r>
            <a:r>
              <a:rPr lang="en-US" sz="13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general class</a:t>
            </a: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of status code.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13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last two digits </a:t>
            </a: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of a status code define </a:t>
            </a:r>
            <a:r>
              <a:rPr lang="en-US" sz="13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specific status within the specified class</a:t>
            </a:r>
            <a:r>
              <a:rPr lang="en-US" sz="12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377FAC-8F1A-4AA0-B44E-F26EEE454DF5}"/>
              </a:ext>
            </a:extLst>
          </p:cNvPr>
          <p:cNvSpPr/>
          <p:nvPr/>
        </p:nvSpPr>
        <p:spPr>
          <a:xfrm>
            <a:off x="288878" y="3083599"/>
            <a:ext cx="3124940" cy="65916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            status code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24FDCF2-1203-4722-92A0-9BC66775450E}"/>
              </a:ext>
            </a:extLst>
          </p:cNvPr>
          <p:cNvSpPr/>
          <p:nvPr/>
        </p:nvSpPr>
        <p:spPr>
          <a:xfrm>
            <a:off x="288878" y="3901825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717F534-481D-4DAD-ABB7-680785330447}"/>
              </a:ext>
            </a:extLst>
          </p:cNvPr>
          <p:cNvSpPr/>
          <p:nvPr/>
        </p:nvSpPr>
        <p:spPr>
          <a:xfrm>
            <a:off x="288878" y="554535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File Requested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386374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449" y="1866463"/>
            <a:ext cx="3181797" cy="848646"/>
          </a:xfrm>
        </p:spPr>
        <p:txBody>
          <a:bodyPr>
            <a:normAutofit fontScale="85000" lnSpcReduction="20000"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</a:t>
            </a:r>
          </a:p>
          <a:p>
            <a:endParaRPr lang="en-US" sz="1800" b="1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Status Code Classes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8A35B17-0798-48C2-9130-DDAF872F9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783887"/>
              </p:ext>
            </p:extLst>
          </p:nvPr>
        </p:nvGraphicFramePr>
        <p:xfrm>
          <a:off x="4012707" y="1179068"/>
          <a:ext cx="7881042" cy="373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90">
                  <a:extLst>
                    <a:ext uri="{9D8B030D-6E8A-4147-A177-3AD203B41FA5}">
                      <a16:colId xmlns="" xmlns:a16="http://schemas.microsoft.com/office/drawing/2014/main" val="1211221293"/>
                    </a:ext>
                  </a:extLst>
                </a:gridCol>
                <a:gridCol w="1615736">
                  <a:extLst>
                    <a:ext uri="{9D8B030D-6E8A-4147-A177-3AD203B41FA5}">
                      <a16:colId xmlns="" xmlns:a16="http://schemas.microsoft.com/office/drawing/2014/main" val="2374403436"/>
                    </a:ext>
                  </a:extLst>
                </a:gridCol>
                <a:gridCol w="5466316">
                  <a:extLst>
                    <a:ext uri="{9D8B030D-6E8A-4147-A177-3AD203B41FA5}">
                      <a16:colId xmlns="" xmlns:a16="http://schemas.microsoft.com/office/drawing/2014/main" val="1409065366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Digit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Class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Description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68941428"/>
                  </a:ext>
                </a:extLst>
              </a:tr>
              <a:tr h="5177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Informational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Provides information to client before request processing has been completed.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3201368"/>
                  </a:ext>
                </a:extLst>
              </a:tr>
              <a:tr h="58708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Request has been successfully processed.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4420192"/>
                  </a:ext>
                </a:extLst>
              </a:tr>
              <a:tr h="7610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Redirection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Client needs to use a different resource to fulfill request.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39077545"/>
                  </a:ext>
                </a:extLst>
              </a:tr>
              <a:tr h="6193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Client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Client’s request is not valid.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2427298"/>
                  </a:ext>
                </a:extLst>
              </a:tr>
              <a:tr h="7610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Server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An error occurred during server processing of a valid client request.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71027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377FAC-8F1A-4AA0-B44E-F26EEE454DF5}"/>
              </a:ext>
            </a:extLst>
          </p:cNvPr>
          <p:cNvSpPr/>
          <p:nvPr/>
        </p:nvSpPr>
        <p:spPr>
          <a:xfrm>
            <a:off x="288878" y="3083599"/>
            <a:ext cx="3124940" cy="659167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            status code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24FDCF2-1203-4722-92A0-9BC66775450E}"/>
              </a:ext>
            </a:extLst>
          </p:cNvPr>
          <p:cNvSpPr/>
          <p:nvPr/>
        </p:nvSpPr>
        <p:spPr>
          <a:xfrm>
            <a:off x="288878" y="3901825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717F534-481D-4DAD-ABB7-680785330447}"/>
              </a:ext>
            </a:extLst>
          </p:cNvPr>
          <p:cNvSpPr/>
          <p:nvPr/>
        </p:nvSpPr>
        <p:spPr>
          <a:xfrm>
            <a:off x="288878" y="554535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File Requested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Common Status Codes</a:t>
            </a:r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8A35B17-0798-48C2-9130-DDAF872F9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903596"/>
              </p:ext>
            </p:extLst>
          </p:nvPr>
        </p:nvGraphicFramePr>
        <p:xfrm>
          <a:off x="3930820" y="0"/>
          <a:ext cx="7881042" cy="664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87">
                  <a:extLst>
                    <a:ext uri="{9D8B030D-6E8A-4147-A177-3AD203B41FA5}">
                      <a16:colId xmlns="" xmlns:a16="http://schemas.microsoft.com/office/drawing/2014/main" val="1211221293"/>
                    </a:ext>
                  </a:extLst>
                </a:gridCol>
                <a:gridCol w="1746913">
                  <a:extLst>
                    <a:ext uri="{9D8B030D-6E8A-4147-A177-3AD203B41FA5}">
                      <a16:colId xmlns="" xmlns:a16="http://schemas.microsoft.com/office/drawing/2014/main" val="2374403436"/>
                    </a:ext>
                  </a:extLst>
                </a:gridCol>
                <a:gridCol w="5233642">
                  <a:extLst>
                    <a:ext uri="{9D8B030D-6E8A-4147-A177-3AD203B41FA5}">
                      <a16:colId xmlns="" xmlns:a16="http://schemas.microsoft.com/office/drawing/2014/main" val="1409065366"/>
                    </a:ext>
                  </a:extLst>
                </a:gridCol>
              </a:tblGrid>
              <a:tr h="6512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Status Code</a:t>
                      </a:r>
                      <a:endParaRPr lang="en-IN" sz="16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Recommended Reason Phrase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ookman Old Style" panose="02050604050505020204" pitchFamily="18" charset="0"/>
                        </a:rPr>
                        <a:t>Usual Meaning</a:t>
                      </a:r>
                      <a:endParaRPr lang="en-IN" sz="160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68941428"/>
                  </a:ext>
                </a:extLst>
              </a:tr>
              <a:tr h="58218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Request processed normally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3201368"/>
                  </a:ext>
                </a:extLst>
              </a:tr>
              <a:tr h="11310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Moved Permanently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URI for the requested resource has changed. 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All future requests should be made to URI contained in the Location header field of the response. 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Most browsers will automatically send a second request to the new URI and display the second response.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4420192"/>
                  </a:ext>
                </a:extLst>
              </a:tr>
              <a:tr h="11310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307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Temporary Redirect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URI for the requested resource has changed at least temporarily.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This request should be fulfilled by making a second request to URI contained in the Location header field of the response. 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Most browsers will automatically send a second request to the new URI and display the second response.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39077545"/>
                  </a:ext>
                </a:extLst>
              </a:tr>
              <a:tr h="69647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401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Unauthorized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The resource is password protected, and the user has not yet</a:t>
                      </a:r>
                    </a:p>
                    <a:p>
                      <a:pPr marL="0" indent="0"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supplied a valid password.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2427298"/>
                  </a:ext>
                </a:extLst>
              </a:tr>
              <a:tr h="85579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403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Forbidden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The resource is present on the server but is read protected </a:t>
                      </a:r>
                    </a:p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This is often an error on the part of the server administrator, but may be intentional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7102746"/>
                  </a:ext>
                </a:extLst>
              </a:tr>
              <a:tr h="5654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404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No resource corresponding to the given Request-URI was found at</a:t>
                      </a:r>
                    </a:p>
                    <a:p>
                      <a:pPr marL="0" indent="0" algn="l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this server.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14206973"/>
                  </a:ext>
                </a:extLst>
              </a:tr>
              <a:tr h="85579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500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Internal Server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Server software detected an internal 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1902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140714"/>
          </a:xfrm>
        </p:spPr>
        <p:txBody>
          <a:bodyPr>
            <a:normAutofit/>
          </a:bodyPr>
          <a:lstStyle/>
          <a:p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021" y="1702689"/>
            <a:ext cx="3181797" cy="1095101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</a:t>
            </a:r>
            <a:r>
              <a:rPr lang="en-US" sz="1800" b="1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ponse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Header Fields</a:t>
            </a:r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695" y="286604"/>
            <a:ext cx="8413702" cy="56638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Some of the header fields used in HTTP </a:t>
            </a: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response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messages 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Connection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 Indicates whether the connection will be kept open or close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Content-Type: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any one of the MIME type values specified by the Accept header field of the corresponding request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Content-Length: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Number of bytes of data in the message body, if one is present.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Date: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Time at which response was generated which is used for cache control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field must be supplied by the server.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Server: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Information identifying the server software generating this response.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Last Modified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Time at which the resource returned by this request was last modified.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Can be used to determine whether cached copy of a resource is valid or not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Expires: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Time after which the client should check with the server before retrieving the returned resource from the client’s </a:t>
            </a: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cache</a:t>
            </a: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377FAC-8F1A-4AA0-B44E-F26EEE454DF5}"/>
              </a:ext>
            </a:extLst>
          </p:cNvPr>
          <p:cNvSpPr/>
          <p:nvPr/>
        </p:nvSpPr>
        <p:spPr>
          <a:xfrm>
            <a:off x="288878" y="3083599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            status code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24FDCF2-1203-4722-92A0-9BC66775450E}"/>
              </a:ext>
            </a:extLst>
          </p:cNvPr>
          <p:cNvSpPr/>
          <p:nvPr/>
        </p:nvSpPr>
        <p:spPr>
          <a:xfrm>
            <a:off x="288878" y="3901825"/>
            <a:ext cx="3124940" cy="149884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 b="1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717F534-481D-4DAD-ABB7-680785330447}"/>
              </a:ext>
            </a:extLst>
          </p:cNvPr>
          <p:cNvSpPr/>
          <p:nvPr/>
        </p:nvSpPr>
        <p:spPr>
          <a:xfrm>
            <a:off x="288878" y="554535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File Requested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26634"/>
            <a:ext cx="8413702" cy="66138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Some of the header fields used in HTTP request messages are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sz="1400" b="1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ETag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hash code of the resource returned.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the resource remains unchanged on subsequent requests, then the </a:t>
            </a:r>
            <a:r>
              <a:rPr lang="en-US" sz="1300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ETag</a:t>
            </a: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value will also remain unchanged;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otherwise, the </a:t>
            </a:r>
            <a:r>
              <a:rPr lang="en-US" sz="1300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ETag</a:t>
            </a: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value will change.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Used for cache control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Accept-Ranges: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Clients can request that only a portion (range) of a resource be returned by using the Range header field.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might be used if the resource is, say, a large PDF file and only a single page is currently needed.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Accept-Ranges specifies the units that may be used by the client in a range request, or none if range requests are not accepted by this server for this resource.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Location: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Used in responses with redirect status code to specify new URI for the requested resource.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sz="16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endParaRPr lang="en-US" sz="12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140714"/>
          </a:xfrm>
        </p:spPr>
        <p:txBody>
          <a:bodyPr>
            <a:normAutofit/>
          </a:bodyPr>
          <a:lstStyle/>
          <a:p>
            <a:r>
              <a:rPr kumimoji="0" lang="en-US" sz="3400" b="0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021" y="1702689"/>
            <a:ext cx="3181797" cy="1095101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</a:t>
            </a:r>
            <a:r>
              <a:rPr lang="en-US" sz="1800" b="1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ponse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Header Fields</a:t>
            </a:r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6377FAC-8F1A-4AA0-B44E-F26EEE454DF5}"/>
              </a:ext>
            </a:extLst>
          </p:cNvPr>
          <p:cNvSpPr/>
          <p:nvPr/>
        </p:nvSpPr>
        <p:spPr>
          <a:xfrm>
            <a:off x="288878" y="3083599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            status code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24FDCF2-1203-4722-92A0-9BC66775450E}"/>
              </a:ext>
            </a:extLst>
          </p:cNvPr>
          <p:cNvSpPr/>
          <p:nvPr/>
        </p:nvSpPr>
        <p:spPr>
          <a:xfrm>
            <a:off x="288878" y="3901825"/>
            <a:ext cx="3124940" cy="1498846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 b="1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17F534-481D-4DAD-ABB7-680785330447}"/>
              </a:ext>
            </a:extLst>
          </p:cNvPr>
          <p:cNvSpPr/>
          <p:nvPr/>
        </p:nvSpPr>
        <p:spPr>
          <a:xfrm>
            <a:off x="288878" y="554535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File Requested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0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Cache Control </a:t>
            </a:r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26634"/>
            <a:ext cx="8413702" cy="661386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Cache Control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What is Cache?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cache is a </a:t>
            </a:r>
            <a:r>
              <a:rPr lang="en-US" sz="16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repository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for copies of information that originates elsewhere. </a:t>
            </a:r>
          </a:p>
          <a:p>
            <a:pPr>
              <a:lnSpc>
                <a:spcPct val="150000"/>
              </a:lnSpc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copy of information is placed in a cache in order to improve system performance.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Most web browsers automatically </a:t>
            </a:r>
            <a:r>
              <a:rPr lang="en-US" sz="16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cache on the client machine </a:t>
            </a: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many of the resources that they request from servers via HTTP.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Image included in web page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caching, provides advantages when it is successful,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leads to quicker display by the browser,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Reduced network communication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reduced load on the web server.</a:t>
            </a:r>
          </a:p>
        </p:txBody>
      </p:sp>
    </p:spTree>
    <p:extLst>
      <p:ext uri="{BB962C8B-B14F-4D97-AF65-F5344CB8AC3E}">
        <p14:creationId xmlns:p14="http://schemas.microsoft.com/office/powerpoint/2010/main" val="37347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0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Response HTTP Message</a:t>
            </a:r>
          </a:p>
          <a:p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Cache Control </a:t>
            </a:r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26634"/>
            <a:ext cx="8413702" cy="661386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Cache Control</a:t>
            </a: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Disadvantage: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Cache copy may be invalid if there is update on server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How to handle the problem?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Ask the server whether the client copy is valid or not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request method for resource using the </a:t>
            </a:r>
            <a:r>
              <a:rPr lang="en-US" sz="1300" b="1" u="sng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HEAD method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returns only status line and header portion of response</a:t>
            </a:r>
          </a:p>
          <a:p>
            <a:pPr lvl="1">
              <a:lnSpc>
                <a:spcPct val="150000"/>
              </a:lnSpc>
            </a:pPr>
            <a:r>
              <a:rPr lang="en-US" sz="1300" b="1" u="sng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Check Last-Modified time </a:t>
            </a: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and decide whether the copy is valid or not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copy is invalid then send normal GET request for the res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ource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Server returns </a:t>
            </a:r>
            <a:r>
              <a:rPr lang="en-US" sz="1400" b="1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ETag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with the resource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Client can compare </a:t>
            </a:r>
            <a:r>
              <a:rPr lang="en-US" sz="1300" spc="2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ETag</a:t>
            </a: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returned by HEAD request and decide whether the copy is valid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approach avoids the complexity of comparing two dates to determine which is larger.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Server mention Expire time in header in advance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Client use cache copy as long as there is no expiry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No need to validate from server</a:t>
            </a:r>
          </a:p>
        </p:txBody>
      </p:sp>
    </p:spTree>
    <p:extLst>
      <p:ext uri="{BB962C8B-B14F-4D97-AF65-F5344CB8AC3E}">
        <p14:creationId xmlns:p14="http://schemas.microsoft.com/office/powerpoint/2010/main" val="31482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spc="-100">
                <a:solidFill>
                  <a:schemeClr val="accent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Web Client</a:t>
            </a:r>
            <a:r>
              <a:rPr kumimoji="0" lang="en-US" sz="6400" b="0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</a:t>
            </a:r>
            <a:endParaRPr lang="en-IN" sz="6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6400" b="0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 </a:t>
            </a:r>
            <a:endParaRPr lang="en-IN" sz="6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B9AB1BA8-3646-4299-9239-C2C37FA7F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Hypertext Transfer Protocol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lang="en-US" sz="3400" b="1" spc="-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Clients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endParaRPr kumimoji="0" lang="en-US" sz="1800" b="0" i="0" u="none" strike="noStrike" kern="1200" cap="none" spc="2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26634"/>
            <a:ext cx="8413702" cy="661386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Definition: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 web client is software that accesses a web server by sending an HTTP request message and processing the resulting HTTP response.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browsers running on desktop or laptop computers are the most common form of web client software,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There are many other forms of client software,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Text-only browsers,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Browsers running on cell phones,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browsers that speak a page rather than displaying the page.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 general, any web client that is designed to directly support user access to web servers is known as a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user agent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Some web clients are not designed to be used directly by humans at all.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For example</a:t>
            </a:r>
            <a:r>
              <a:rPr lang="en-US" sz="13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, software robots </a:t>
            </a: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are often used to automatically crawl the Web and download information for use by search engines</a:t>
            </a:r>
          </a:p>
          <a:p>
            <a:pPr lvl="1">
              <a:lnSpc>
                <a:spcPct val="150000"/>
              </a:lnSpc>
            </a:pPr>
            <a:r>
              <a:rPr lang="en-US" sz="13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e-mail spammers</a:t>
            </a:r>
          </a:p>
        </p:txBody>
      </p:sp>
    </p:spTree>
    <p:extLst>
      <p:ext uri="{BB962C8B-B14F-4D97-AF65-F5344CB8AC3E}">
        <p14:creationId xmlns:p14="http://schemas.microsoft.com/office/powerpoint/2010/main" val="29862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lang="en-US" sz="3400" spc="-1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Clients</a:t>
            </a:r>
            <a:endParaRPr lang="en-IN" sz="3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Browser Functions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177422"/>
            <a:ext cx="8413702" cy="646307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Browser Functions: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Reformat the URL entered as a valid HTTP request message.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the server is specified using a host name (rather than an IP address), use DNS to convert this name to the appropriate IP address.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Establish a TCP connection using the IP address of the specified web server.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Send the HTTP request over the TCP connection and wait for the server’s response.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Display the document contained in the response. 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the document is not a plain-text document but instead is written in a language such as HTML, this involves rendering the document: 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positioning text and graphics appropriately within the browser window,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creating table borders, 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using appropriate fonts and colors</a:t>
            </a:r>
          </a:p>
        </p:txBody>
      </p:sp>
    </p:spTree>
    <p:extLst>
      <p:ext uri="{BB962C8B-B14F-4D97-AF65-F5344CB8AC3E}">
        <p14:creationId xmlns:p14="http://schemas.microsoft.com/office/powerpoint/2010/main" val="230320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lang="en-US" sz="3400" spc="-1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Clients</a:t>
            </a:r>
            <a:endParaRPr lang="en-IN" sz="3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Browser Functions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461638"/>
            <a:ext cx="8413702" cy="617885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Browser Additional Functionality: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Automatic URL Completion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Script Execution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Event Handling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Management of form GUI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Secure Communication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Plug-in Execution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16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1C6D960-3E10-4421-AAA6-3F8A8DE5D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spc="-100">
                <a:solidFill>
                  <a:schemeClr val="accent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Web Server</a:t>
            </a:r>
            <a:r>
              <a:rPr kumimoji="0" lang="en-US" sz="6400" b="0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 </a:t>
            </a:r>
            <a:endParaRPr lang="en-IN" sz="6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lang="en-US" sz="3400" b="1" spc="-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Server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26634"/>
            <a:ext cx="8570926" cy="661386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primary feature of every web server is to accept HTTP requests from web clients and return an appropriate resource (if available) in the HTTP response. 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basic functionality involves a number of steps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server calls on TCP software and waits for connection requests to one or more ports.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When a connection request is received, the server dedicates a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“subtask”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 handling this connection.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subtask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establishes the TCP connection and receives an HTTP request.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subtask examines the Host header field of the request to determine which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“virtual host”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should receive this request and invokes software for this host.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virtual host software maps the Request-URI field of the HTTP request start line to a resource on the server</a:t>
            </a: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lang="en-US" sz="3400" b="1" spc="-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Server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47" y="26634"/>
            <a:ext cx="8413702" cy="6613864"/>
          </a:xfrm>
        </p:spPr>
        <p:txBody>
          <a:bodyPr anchor="ctr">
            <a:no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the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resource is a file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, the host software determines the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MIME type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of the file (usually by a mapping from the file-name extension portion of the Request-URI), and creates an HTTP response that contains the file in the body of the response message</a:t>
            </a: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resource is a program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, the host software runs the program, providing it with information from the request and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returning the output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from the program as the body of an HTTP response message.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server normally </a:t>
            </a: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logs information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about the request and response—such as the IP address of the requester and the status code of the response—in a plain-text file.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the TCP connection is kept alive, the server subtask continues to monitor the connection until a certain length of time has elapsed, the client sends another request, or the client initiates a connection close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 startAt="6"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0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lang="en-US" sz="3400" b="1" spc="-1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Web Server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400" y="144488"/>
            <a:ext cx="8413702" cy="631858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Concurrent Processing:</a:t>
            </a:r>
          </a:p>
          <a:p>
            <a:pPr marL="285750" indent="-285750"/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All modern servers can concurrently process multiple requests. 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285750" indent="-285750"/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Similar to multiple copies of the server were running simultaneously, 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285750" indent="-285750"/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Each copy devoted to handling the requests received over a single TCP connection. 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285750" indent="-285750"/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Concurrency of the system </a:t>
            </a:r>
            <a:r>
              <a:rPr lang="en-US" sz="1400" spc="2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depends </a:t>
            </a: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on: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742950" lvl="1"/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Number of processors available in the system, </a:t>
            </a:r>
            <a:endParaRPr lang="en-US" sz="13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742950" lvl="1"/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The programming language used </a:t>
            </a:r>
            <a:endParaRPr lang="en-US" sz="13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ea typeface="+mn-lt"/>
              <a:cs typeface="+mn-lt"/>
            </a:endParaRPr>
          </a:p>
          <a:p>
            <a:pPr marL="742950" lvl="1"/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ea typeface="+mn-lt"/>
                <a:cs typeface="+mn-lt"/>
              </a:rPr>
              <a:t>Programmer choices</a:t>
            </a:r>
            <a:endParaRPr lang="en-US" sz="13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Virtual host: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Every HTTP request must include a Host header field. </a:t>
            </a:r>
          </a:p>
          <a:p>
            <a:pPr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reason: multiple host names may all be mapped by the Internet DNS system to a single IP address.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documents returned by web servers are </a:t>
            </a: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produced by executing software at the time of the HTTP request </a:t>
            </a:r>
            <a:endParaRPr lang="en-US" sz="13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3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is not generated before-hand and stored in the server’s file system for later retrieval</a:t>
            </a:r>
            <a:endParaRPr lang="en-US" sz="13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66FA9A-AB2C-4F30-A2EA-BA82A61B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80" y="560402"/>
            <a:ext cx="8136169" cy="6297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Form of communication protocol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Application Layer protocol: It allows to communicate and exchange data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Detailed specification of how web clients and servers should communicate. 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basic structure of HTTP communication follows request–response model. 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format of the request and response messages is dictated by HTTP.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Most HTTP implementations send these messages using TCP.</a:t>
            </a:r>
          </a:p>
          <a:p>
            <a:pPr>
              <a:lnSpc>
                <a:spcPct val="150000"/>
              </a:lnSpc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Used to deliver contents: Images, Videos, Audios, Documents</a:t>
            </a:r>
          </a:p>
          <a:p>
            <a:pPr>
              <a:lnSpc>
                <a:spcPct val="150000"/>
              </a:lnSpc>
            </a:pPr>
            <a:endParaRPr lang="en-US" sz="1800" spc="2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Hypertext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12684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0" i="0" u="none" strike="noStrike" kern="1200" cap="none" spc="-10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0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Hypertext Transfer Protocol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A29238-26B6-4047-AFEE-D899872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80" y="560403"/>
            <a:ext cx="8136169" cy="55829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Main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Connectionless: 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After making the request, client disconnects from the server 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When the response is ready, server reestablishes the connection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Deliver the response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Deliver </a:t>
            </a: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any sort of the data</a:t>
            </a:r>
            <a:r>
              <a:rPr lang="en-US" sz="18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, as long as two computers able to read 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Stateless: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Client and server knows about each other just during the current request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If the request is closed then they need to establish the connection again</a:t>
            </a:r>
          </a:p>
          <a:p>
            <a:pPr lvl="1">
              <a:lnSpc>
                <a:spcPct val="150000"/>
              </a:lnSpc>
            </a:pPr>
            <a:r>
              <a:rPr lang="en-US" sz="1400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connection is treated as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5612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792332"/>
          </a:xfrm>
        </p:spPr>
        <p:txBody>
          <a:bodyPr>
            <a:normAutofit fontScale="92500"/>
          </a:bodyPr>
          <a:lstStyle/>
          <a:p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How it works?</a:t>
            </a:r>
          </a:p>
          <a:p>
            <a:r>
              <a:rPr lang="en-US" sz="1800" b="1" spc="2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Request – Response Cycle</a:t>
            </a:r>
            <a:endParaRPr kumimoji="0" lang="en-US" sz="1800" b="1" i="0" u="none" strike="noStrike" kern="1200" cap="none" spc="2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pic>
        <p:nvPicPr>
          <p:cNvPr id="2054" name="Picture 6" descr="Person At Desk Icon #129459 - Free Icons Library">
            <a:extLst>
              <a:ext uri="{FF2B5EF4-FFF2-40B4-BE49-F238E27FC236}">
                <a16:creationId xmlns="" xmlns:a16="http://schemas.microsoft.com/office/drawing/2014/main" id="{035DAF4E-4C34-4EBD-A25E-2C48A9ED1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5" y="4003830"/>
            <a:ext cx="1529785" cy="14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eb Server Icon #387924 - Free Icons Library">
            <a:extLst>
              <a:ext uri="{FF2B5EF4-FFF2-40B4-BE49-F238E27FC236}">
                <a16:creationId xmlns="" xmlns:a16="http://schemas.microsoft.com/office/drawing/2014/main" id="{9BC53620-41A4-4293-A292-AB01AE29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256" y="3926242"/>
            <a:ext cx="1263732" cy="15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ree Globe Icon #397527 - Free Icons Library">
            <a:extLst>
              <a:ext uri="{FF2B5EF4-FFF2-40B4-BE49-F238E27FC236}">
                <a16:creationId xmlns="" xmlns:a16="http://schemas.microsoft.com/office/drawing/2014/main" id="{E53113B0-2D66-4AB2-BFEF-0F3B59D1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62" y="2631119"/>
            <a:ext cx="4301971" cy="43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loud Icon – Free Download, PNG and Vector">
            <a:extLst>
              <a:ext uri="{FF2B5EF4-FFF2-40B4-BE49-F238E27FC236}">
                <a16:creationId xmlns="" xmlns:a16="http://schemas.microsoft.com/office/drawing/2014/main" id="{2DB3A4E5-EDA2-4F8D-AD44-EC667433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52" y="3221854"/>
            <a:ext cx="2697147" cy="269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C65F8C48-721A-4AE3-BF92-F2704218BDB4}"/>
              </a:ext>
            </a:extLst>
          </p:cNvPr>
          <p:cNvSpPr/>
          <p:nvPr/>
        </p:nvSpPr>
        <p:spPr>
          <a:xfrm>
            <a:off x="2716567" y="3926242"/>
            <a:ext cx="6577505" cy="49770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9F4F35-5C2E-422C-804A-AAD2CB54751E}"/>
              </a:ext>
            </a:extLst>
          </p:cNvPr>
          <p:cNvSpPr txBox="1"/>
          <p:nvPr/>
        </p:nvSpPr>
        <p:spPr>
          <a:xfrm>
            <a:off x="2967749" y="3027285"/>
            <a:ext cx="129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Request (HTTP message)</a:t>
            </a:r>
            <a:endParaRPr lang="en-IN" b="1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BC7E9DA-2AAB-4DA5-A643-EAC025A62778}"/>
              </a:ext>
            </a:extLst>
          </p:cNvPr>
          <p:cNvSpPr txBox="1"/>
          <p:nvPr/>
        </p:nvSpPr>
        <p:spPr>
          <a:xfrm>
            <a:off x="8329659" y="5494927"/>
            <a:ext cx="134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Response</a:t>
            </a:r>
          </a:p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(HTTP message)</a:t>
            </a:r>
            <a:endParaRPr lang="en-IN" b="1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="" xmlns:a16="http://schemas.microsoft.com/office/drawing/2014/main" id="{6049B013-C3B3-4D94-AE25-E7DAAA512063}"/>
              </a:ext>
            </a:extLst>
          </p:cNvPr>
          <p:cNvSpPr/>
          <p:nvPr/>
        </p:nvSpPr>
        <p:spPr>
          <a:xfrm>
            <a:off x="2654039" y="4630629"/>
            <a:ext cx="6577504" cy="497705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3BECC10-2F05-42B1-84A6-77C862F4C88F}"/>
              </a:ext>
            </a:extLst>
          </p:cNvPr>
          <p:cNvSpPr txBox="1"/>
          <p:nvPr/>
        </p:nvSpPr>
        <p:spPr>
          <a:xfrm>
            <a:off x="-7326" y="5757418"/>
            <a:ext cx="5284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www.mywebsite.com/products/myproduct.html</a:t>
            </a:r>
            <a:endParaRPr lang="en-IN" sz="1500" b="1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 Messages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844BE4-2A66-4B9E-9E94-5977667AC2E6}"/>
              </a:ext>
            </a:extLst>
          </p:cNvPr>
          <p:cNvSpPr/>
          <p:nvPr/>
        </p:nvSpPr>
        <p:spPr>
          <a:xfrm>
            <a:off x="4003829" y="1260629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 Line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4003829" y="2078855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Header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E17F90-3D59-42F2-BD06-5913EB17F414}"/>
              </a:ext>
            </a:extLst>
          </p:cNvPr>
          <p:cNvSpPr/>
          <p:nvPr/>
        </p:nvSpPr>
        <p:spPr>
          <a:xfrm>
            <a:off x="4003829" y="3722383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Body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0F912D-7298-479F-B2A0-782FFAB1ABF4}"/>
              </a:ext>
            </a:extLst>
          </p:cNvPr>
          <p:cNvSpPr txBox="1"/>
          <p:nvPr/>
        </p:nvSpPr>
        <p:spPr>
          <a:xfrm>
            <a:off x="8566951" y="2212357"/>
            <a:ext cx="2228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Contains Plain Text based information</a:t>
            </a:r>
          </a:p>
          <a:p>
            <a:endParaRPr lang="en-US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Sometimes the body contains binary data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="" xmlns:a16="http://schemas.microsoft.com/office/drawing/2014/main" id="{0581333F-AC67-41E7-A4C6-1BF9BD94FC98}"/>
              </a:ext>
            </a:extLst>
          </p:cNvPr>
          <p:cNvSpPr/>
          <p:nvPr/>
        </p:nvSpPr>
        <p:spPr>
          <a:xfrm>
            <a:off x="7510509" y="1500327"/>
            <a:ext cx="870011" cy="279646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3811588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 Messages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844BE4-2A66-4B9E-9E94-5977667AC2E6}"/>
              </a:ext>
            </a:extLst>
          </p:cNvPr>
          <p:cNvSpPr/>
          <p:nvPr/>
        </p:nvSpPr>
        <p:spPr>
          <a:xfrm>
            <a:off x="2840854" y="3124940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Method            path to file/</a:t>
            </a:r>
            <a:r>
              <a:rPr lang="en-US" sz="100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</a:t>
            </a: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http version</a:t>
            </a:r>
            <a:endParaRPr lang="en-IN" sz="10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2840854" y="3943166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BE17F90-3D59-42F2-BD06-5913EB17F414}"/>
              </a:ext>
            </a:extLst>
          </p:cNvPr>
          <p:cNvSpPr/>
          <p:nvPr/>
        </p:nvSpPr>
        <p:spPr>
          <a:xfrm>
            <a:off x="2840854" y="5586694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Some Content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6377FAC-8F1A-4AA0-B44E-F26EEE454DF5}"/>
              </a:ext>
            </a:extLst>
          </p:cNvPr>
          <p:cNvSpPr/>
          <p:nvPr/>
        </p:nvSpPr>
        <p:spPr>
          <a:xfrm>
            <a:off x="8382000" y="3124940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http version            status code</a:t>
            </a:r>
            <a:endParaRPr lang="en-IN" sz="14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24FDCF2-1203-4722-92A0-9BC66775450E}"/>
              </a:ext>
            </a:extLst>
          </p:cNvPr>
          <p:cNvSpPr/>
          <p:nvPr/>
        </p:nvSpPr>
        <p:spPr>
          <a:xfrm>
            <a:off x="8382000" y="3943166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717F534-481D-4DAD-ABB7-680785330447}"/>
              </a:ext>
            </a:extLst>
          </p:cNvPr>
          <p:cNvSpPr/>
          <p:nvPr/>
        </p:nvSpPr>
        <p:spPr>
          <a:xfrm>
            <a:off x="8382000" y="5586694"/>
            <a:ext cx="3124940" cy="10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File Requested</a:t>
            </a:r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3D7A34B-9012-49BE-91A3-4222A087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580" y="560403"/>
            <a:ext cx="8136169" cy="11263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information in THREE sections vary depending on the http message whether it is a REQUEST or RESPONSE</a:t>
            </a:r>
            <a:endParaRPr lang="en-US" sz="1400" spc="2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9ABA1107-6974-4797-9154-EEC9CA8FBCD5}"/>
              </a:ext>
            </a:extLst>
          </p:cNvPr>
          <p:cNvSpPr txBox="1">
            <a:spLocks/>
          </p:cNvSpPr>
          <p:nvPr/>
        </p:nvSpPr>
        <p:spPr>
          <a:xfrm>
            <a:off x="2783997" y="2466511"/>
            <a:ext cx="3181797" cy="44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Request HTTP Message 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B4D9E9E0-21C3-4A91-9FBD-7C5AE78F4F48}"/>
              </a:ext>
            </a:extLst>
          </p:cNvPr>
          <p:cNvSpPr txBox="1">
            <a:spLocks/>
          </p:cNvSpPr>
          <p:nvPr/>
        </p:nvSpPr>
        <p:spPr>
          <a:xfrm>
            <a:off x="8325143" y="2519408"/>
            <a:ext cx="3181797" cy="44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Response HTTP Message </a:t>
            </a:r>
          </a:p>
        </p:txBody>
      </p:sp>
    </p:spTree>
    <p:extLst>
      <p:ext uri="{BB962C8B-B14F-4D97-AF65-F5344CB8AC3E}">
        <p14:creationId xmlns:p14="http://schemas.microsoft.com/office/powerpoint/2010/main" val="510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BAE1-F993-4C26-A370-31F0E91B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319596"/>
            <a:ext cx="3057509" cy="1600200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-10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HTTP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40572D-CD9B-4C1B-A9FF-5E8DCB0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250" y="2234953"/>
            <a:ext cx="3181797" cy="443884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</a:rPr>
              <a:t>Request HTTP Messages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6844BE4-2A66-4B9E-9E94-5977667AC2E6}"/>
              </a:ext>
            </a:extLst>
          </p:cNvPr>
          <p:cNvSpPr/>
          <p:nvPr/>
        </p:nvSpPr>
        <p:spPr>
          <a:xfrm>
            <a:off x="4376691" y="3124940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Method            path to file/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       http version</a:t>
            </a:r>
            <a:endParaRPr lang="en-IN" sz="10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40BD34-AE8C-4F0E-AC30-8963C87E97BE}"/>
              </a:ext>
            </a:extLst>
          </p:cNvPr>
          <p:cNvSpPr/>
          <p:nvPr/>
        </p:nvSpPr>
        <p:spPr>
          <a:xfrm>
            <a:off x="4376691" y="3943166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Name1: Value1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Name2: Value2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Name3: Value3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6377FAC-8F1A-4AA0-B44E-F26EEE454DF5}"/>
              </a:ext>
            </a:extLst>
          </p:cNvPr>
          <p:cNvSpPr/>
          <p:nvPr/>
        </p:nvSpPr>
        <p:spPr>
          <a:xfrm>
            <a:off x="8382000" y="3124940"/>
            <a:ext cx="3124940" cy="659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GET      products/myproducts.html     HTTP/1.0</a:t>
            </a:r>
            <a:endParaRPr lang="en-IN" sz="12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24FDCF2-1203-4722-92A0-9BC66775450E}"/>
              </a:ext>
            </a:extLst>
          </p:cNvPr>
          <p:cNvSpPr/>
          <p:nvPr/>
        </p:nvSpPr>
        <p:spPr>
          <a:xfrm>
            <a:off x="8382000" y="3943166"/>
            <a:ext cx="3124940" cy="1498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Host: </a:t>
            </a:r>
            <a:r>
              <a:rPr lang="en-US" sz="1500" dirty="0">
                <a:solidFill>
                  <a:srgbClr val="7030A0"/>
                </a:solidFill>
                <a:latin typeface="Bookman Old Style" panose="02050604050505020204" pitchFamily="18" charset="0"/>
              </a:rPr>
              <a:t>www.mywebsite.com</a:t>
            </a:r>
          </a:p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Accept-Language: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-US</a:t>
            </a:r>
          </a:p>
          <a:p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Accept: text/html</a:t>
            </a:r>
            <a:endParaRPr lang="en-IN" sz="15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9ABA1107-6974-4797-9154-EEC9CA8FBCD5}"/>
              </a:ext>
            </a:extLst>
          </p:cNvPr>
          <p:cNvSpPr txBox="1">
            <a:spLocks/>
          </p:cNvSpPr>
          <p:nvPr/>
        </p:nvSpPr>
        <p:spPr>
          <a:xfrm>
            <a:off x="5654445" y="410592"/>
            <a:ext cx="3181797" cy="44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Request HTTP Message 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B4D9E9E0-21C3-4A91-9FBD-7C5AE78F4F48}"/>
              </a:ext>
            </a:extLst>
          </p:cNvPr>
          <p:cNvSpPr txBox="1">
            <a:spLocks/>
          </p:cNvSpPr>
          <p:nvPr/>
        </p:nvSpPr>
        <p:spPr>
          <a:xfrm>
            <a:off x="8325143" y="2519408"/>
            <a:ext cx="3181797" cy="44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spc="2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Use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3D59FEC-DC2C-4381-9CE7-401A49AE0DE0}"/>
              </a:ext>
            </a:extLst>
          </p:cNvPr>
          <p:cNvSpPr txBox="1"/>
          <p:nvPr/>
        </p:nvSpPr>
        <p:spPr>
          <a:xfrm>
            <a:off x="1669002" y="3784107"/>
            <a:ext cx="21409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Method is a command that tells the server what to do</a:t>
            </a: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GET, POST 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48CDB40-7E10-42F8-9749-5CFE702E1EFB}"/>
              </a:ext>
            </a:extLst>
          </p:cNvPr>
          <p:cNvSpPr txBox="1"/>
          <p:nvPr/>
        </p:nvSpPr>
        <p:spPr>
          <a:xfrm>
            <a:off x="5177161" y="1529105"/>
            <a:ext cx="2140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URI is a set of readable characters and way to locate resources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="" xmlns:a16="http://schemas.microsoft.com/office/drawing/2014/main" id="{66963F54-0D83-4937-ABEC-352BF06ABDEF}"/>
              </a:ext>
            </a:extLst>
          </p:cNvPr>
          <p:cNvSpPr/>
          <p:nvPr/>
        </p:nvSpPr>
        <p:spPr>
          <a:xfrm rot="10800000">
            <a:off x="2244725" y="3380863"/>
            <a:ext cx="2206840" cy="443883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Arrow: Up 17">
            <a:extLst>
              <a:ext uri="{FF2B5EF4-FFF2-40B4-BE49-F238E27FC236}">
                <a16:creationId xmlns="" xmlns:a16="http://schemas.microsoft.com/office/drawing/2014/main" id="{FE34CEFC-5BAD-4698-B31A-95FE3B13F246}"/>
              </a:ext>
            </a:extLst>
          </p:cNvPr>
          <p:cNvSpPr/>
          <p:nvPr/>
        </p:nvSpPr>
        <p:spPr>
          <a:xfrm rot="10800000" flipV="1">
            <a:off x="5654444" y="2432354"/>
            <a:ext cx="450581" cy="784829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="" xmlns:a16="http://schemas.microsoft.com/office/drawing/2014/main" id="{E8E1247B-C4E8-496E-AFCD-208FD5DD5598}"/>
              </a:ext>
            </a:extLst>
          </p:cNvPr>
          <p:cNvSpPr/>
          <p:nvPr/>
        </p:nvSpPr>
        <p:spPr>
          <a:xfrm flipV="1">
            <a:off x="9719179" y="5208656"/>
            <a:ext cx="450581" cy="784829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A3E6994-DCA8-4728-82E6-B8B7FB19AD49}"/>
              </a:ext>
            </a:extLst>
          </p:cNvPr>
          <p:cNvSpPr txBox="1"/>
          <p:nvPr/>
        </p:nvSpPr>
        <p:spPr>
          <a:xfrm>
            <a:off x="8836242" y="6189005"/>
            <a:ext cx="2968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MIME type: filetype/</a:t>
            </a:r>
            <a:r>
              <a:rPr lang="en-US" sz="1500" err="1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</a:t>
            </a:r>
            <a:endParaRPr lang="en-US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50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E.g.  Image/gif           text/html</a:t>
            </a:r>
            <a:endParaRPr lang="en-IN" sz="150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0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124</TotalTime>
  <Words>2965</Words>
  <Application>Microsoft Office PowerPoint</Application>
  <PresentationFormat>Custom</PresentationFormat>
  <Paragraphs>521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Depth</vt:lpstr>
      <vt:lpstr>Web Essentials</vt:lpstr>
      <vt:lpstr>Content</vt:lpstr>
      <vt:lpstr>HTTP 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HTTP</vt:lpstr>
      <vt:lpstr>Web Client </vt:lpstr>
      <vt:lpstr>Web Clients</vt:lpstr>
      <vt:lpstr>Web Clients</vt:lpstr>
      <vt:lpstr>Web Clients</vt:lpstr>
      <vt:lpstr>Web Server </vt:lpstr>
      <vt:lpstr>Web Server</vt:lpstr>
      <vt:lpstr>Web Server</vt:lpstr>
      <vt:lpstr>Web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Ambhire</dc:creator>
  <cp:lastModifiedBy>Vaibhav</cp:lastModifiedBy>
  <cp:revision>86</cp:revision>
  <dcterms:created xsi:type="dcterms:W3CDTF">2021-07-13T17:42:29Z</dcterms:created>
  <dcterms:modified xsi:type="dcterms:W3CDTF">2022-07-20T04:31:50Z</dcterms:modified>
</cp:coreProperties>
</file>