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95" r:id="rId4"/>
    <p:sldId id="294" r:id="rId5"/>
    <p:sldId id="298" r:id="rId6"/>
    <p:sldId id="299" r:id="rId7"/>
    <p:sldId id="296" r:id="rId8"/>
    <p:sldId id="297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09" r:id="rId20"/>
    <p:sldId id="311" r:id="rId21"/>
    <p:sldId id="312" r:id="rId22"/>
    <p:sldId id="313" r:id="rId23"/>
    <p:sldId id="314" r:id="rId24"/>
    <p:sldId id="315" r:id="rId25"/>
    <p:sldId id="31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AE506-B168-46D9-8F56-F197BFE7C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HTML5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8FEFE09-540E-4F8B-9D4F-DF1ED36E6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28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77" y="0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Tables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66" y="489972"/>
            <a:ext cx="3542060" cy="624333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="width:100%"&gt;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Suresh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Kumar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Nageshwar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Rao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65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IN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477" y="646984"/>
            <a:ext cx="636381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It allows web developers to arrange data into rows and columns</a:t>
            </a:r>
          </a:p>
          <a:p>
            <a:pPr marL="171450" lvl="0" indent="-1714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&lt;table&gt; </a:t>
            </a: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tag: defines an HTML table.</a:t>
            </a:r>
          </a:p>
          <a:p>
            <a:pPr marL="171450" lvl="0" indent="-1714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&lt;tr&gt; </a:t>
            </a: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tag: It defines row in the table</a:t>
            </a:r>
          </a:p>
          <a:p>
            <a:pPr marL="171450" lvl="0" indent="-1714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altLang="en-US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tag: It defines table header</a:t>
            </a:r>
          </a:p>
          <a:p>
            <a:pPr marL="171450" lvl="0" indent="-1714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&lt;td&gt; </a:t>
            </a: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tag: It defines table data/cell</a:t>
            </a:r>
          </a:p>
          <a:p>
            <a:pPr marL="171450" lvl="0" indent="-1714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lvl="0" indent="-1714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By default, the text in &lt;</a:t>
            </a:r>
            <a:r>
              <a:rPr lang="en-US" alt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&gt; elements are bold and centered.</a:t>
            </a:r>
          </a:p>
          <a:p>
            <a:pPr marL="171450" lvl="0" indent="-1714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By default, the text in &lt;td&gt; elements are regular and left-aligned.</a:t>
            </a:r>
          </a:p>
        </p:txBody>
      </p:sp>
    </p:spTree>
    <p:extLst>
      <p:ext uri="{BB962C8B-B14F-4D97-AF65-F5344CB8AC3E}">
        <p14:creationId xmlns:p14="http://schemas.microsoft.com/office/powerpoint/2010/main" val="328541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Tables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15" y="593652"/>
            <a:ext cx="3818285" cy="626434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Suresh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Kumar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Nageshwar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Rao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65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IN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80407B-5978-45A8-BDB7-DCFEBC8CD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7" r="50781" b="66033"/>
          <a:stretch/>
        </p:blipFill>
        <p:spPr>
          <a:xfrm>
            <a:off x="5498871" y="627490"/>
            <a:ext cx="5101499" cy="30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8726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Tables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712404"/>
            <a:ext cx="354206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Suresh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Kumar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Nageshwar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Rao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65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18" y="503112"/>
            <a:ext cx="5906610" cy="47859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Border for Table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 add a border to a table, use the CSS border property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Put the following code in head tag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&lt;style&gt;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table, </a:t>
            </a:r>
            <a:r>
              <a:rPr lang="en-US" altLang="en-US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, td {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border: 1px solid black;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045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8726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Tables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724395"/>
            <a:ext cx="3542060" cy="600487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collapse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Suresh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Kumar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Nageshwar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Rao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65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18" y="272280"/>
            <a:ext cx="5906610" cy="5247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Collapsed Border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 let the borders collapse into one border, add the CSS border-collapse property: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&lt;style&gt;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table, </a:t>
            </a:r>
            <a:r>
              <a:rPr lang="en-US" altLang="en-US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, td {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border: 1px solid black;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border-collapse: collapse;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27931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67" y="0"/>
            <a:ext cx="3880263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Tables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491318"/>
            <a:ext cx="3834634" cy="636668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collapse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15px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Suresh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Kumar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Nageshwar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Rao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65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69" y="-10404"/>
            <a:ext cx="7031114" cy="68788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Cell Padding</a:t>
            </a:r>
            <a:endParaRPr lang="en-US" altLang="en-US" sz="1200" b="1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Cell padding specifies the space between the cell content and its borders.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If padding is not specified, the table cells will be displayed without padding.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 set the padding, use the CSS padding property: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b="1" dirty="0" smtClean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US" altLang="en-US" sz="1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td {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padding: 15px;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 Align Headings</a:t>
            </a:r>
            <a:endParaRPr lang="en-US" altLang="en-US" sz="1200" b="1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By default, table headings are bold and centered.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 left-align the table headings, use the CSS text-align property: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b="1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US" altLang="en-US" sz="12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text-align: left;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Border Spacing</a:t>
            </a:r>
            <a:endParaRPr lang="en-US" altLang="en-US" sz="1200" b="1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Border spacing specifies the space between the cells.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If the table has collapsed borders, border-spacing has no effect.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 set the border spacing for a table, use the CSS border-spacing property: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 {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border-spacing: 5px;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2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8726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Tables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735045"/>
            <a:ext cx="3542060" cy="612295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collapse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5px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text-align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="width:100%"&gt;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 Gates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55577854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55577855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734" y="735045"/>
            <a:ext cx="7031114" cy="12618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Cell that spans many columns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 make a cell span more than one column, use the </a:t>
            </a:r>
            <a:r>
              <a:rPr lang="en-US" alt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colspan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attribute: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8280B5-D291-47B6-90B7-8C3A46190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372" r="680" b="17023"/>
          <a:stretch/>
        </p:blipFill>
        <p:spPr>
          <a:xfrm>
            <a:off x="4657818" y="2041864"/>
            <a:ext cx="6013142" cy="39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04" y="0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Tables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600501"/>
            <a:ext cx="3542060" cy="612877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collapse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5px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text-align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="width:100%"&gt;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 Gates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rowspan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Telephone: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55577854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55577855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734" y="735045"/>
            <a:ext cx="7031114" cy="12618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Cell that spans many rows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 make a cell span more than one column, use the </a:t>
            </a:r>
            <a:r>
              <a:rPr lang="en-US" alt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rowspan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attribute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36B7AC-6FD7-418D-9B87-07D60A10A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243" b="12492"/>
          <a:stretch/>
        </p:blipFill>
        <p:spPr>
          <a:xfrm>
            <a:off x="4586796" y="1966728"/>
            <a:ext cx="6096000" cy="42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296" y="0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Tables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545910"/>
            <a:ext cx="3542060" cy="631208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table, 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collapse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td 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5px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text-align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="width:100%"&gt;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Monthly savings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/caption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Savings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January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$100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February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$50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734" y="765245"/>
            <a:ext cx="7031114" cy="12014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Caption for the table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Use &lt;caption&gt; tag to add caption for table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7B31BC-C237-4B7E-85B3-640D85AC1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243" b="11158"/>
          <a:stretch/>
        </p:blipFill>
        <p:spPr>
          <a:xfrm>
            <a:off x="4799860" y="2095130"/>
            <a:ext cx="6096000" cy="43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924162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0000"/>
                </a:solidFill>
              </a:rPr>
              <a:t>HTML Lists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636"/>
            <a:ext cx="9905999" cy="4941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HTML lists allow web developers to group a set of related items in lists.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There are three types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Unordered lists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Ordered lists</a:t>
            </a:r>
          </a:p>
          <a:p>
            <a:pPr lvl="1">
              <a:lnSpc>
                <a:spcPct val="150000"/>
              </a:lnSpc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Other lists</a:t>
            </a:r>
          </a:p>
          <a:p>
            <a:pPr>
              <a:lnSpc>
                <a:spcPct val="150000"/>
              </a:lnSpc>
            </a:pPr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2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8726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Lists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354206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it-IT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="list-style-type:disc;"&gt;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it-IT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it-IT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="list-style-type:none;"&gt;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979" y="735045"/>
            <a:ext cx="7031114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Unordered list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An unordered list starts with the &lt;ul&gt; tag. 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Each list item starts with the &lt;li&gt; tag.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list items will be marked with bullets (small black circles) by default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CSS list-style-type property is used to define the style of the list item marker. 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can have one of the following values: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Value	Description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disc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Sets the list item marker to a bullet (default)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circle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Sets the list item marker to a circle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square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Sets the list item marker to a square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none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The list items will not be marked</a:t>
            </a:r>
          </a:p>
        </p:txBody>
      </p:sp>
    </p:spTree>
    <p:extLst>
      <p:ext uri="{BB962C8B-B14F-4D97-AF65-F5344CB8AC3E}">
        <p14:creationId xmlns:p14="http://schemas.microsoft.com/office/powerpoint/2010/main" val="32318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854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Content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002"/>
            <a:ext cx="10293027" cy="41221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HTML Links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HTML Tables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HTML Lists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8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8726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Lists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354206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it-IT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="list-style-type:disc;"&gt;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it-IT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it-IT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="list-style-type:none;"&gt;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37F69F-A302-43EE-A88C-7D3AFC9BA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6019" r="23622" b="30247"/>
          <a:stretch/>
        </p:blipFill>
        <p:spPr>
          <a:xfrm>
            <a:off x="4299045" y="1422646"/>
            <a:ext cx="4299045" cy="40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8726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Lists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354206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 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 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102" y="919711"/>
            <a:ext cx="7031114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Nested list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Lists can be nested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E29121-2DF0-42FF-B356-F3ABFB72C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98" t="24465" r="17887" b="51966"/>
          <a:stretch/>
        </p:blipFill>
        <p:spPr>
          <a:xfrm>
            <a:off x="4492102" y="2068498"/>
            <a:ext cx="5605186" cy="23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8726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Lists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354206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="A"&gt;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it-IT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="I"&gt;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979" y="165660"/>
            <a:ext cx="7031114" cy="64633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Ordered list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The HTML &lt;</a:t>
            </a:r>
            <a:r>
              <a:rPr lang="en-US" altLang="en-U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ol</a:t>
            </a: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&gt; tag defines an ordered list. 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An ordered list can be numerical or alphabetical.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An ordered list starts with the &lt;</a:t>
            </a:r>
            <a:r>
              <a:rPr lang="en-US" altLang="en-U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ol</a:t>
            </a: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&gt; tag. 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Each list item starts with the &lt;li&gt; tag.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The list items will be marked with numbers by default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The type attribute of the &lt;</a:t>
            </a:r>
            <a:r>
              <a:rPr lang="en-US" altLang="en-U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ol</a:t>
            </a: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&gt; tag, defines the type of the list item marker: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Type	Description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type="1"	The list items will be numbered with numbers (default)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type="A"	The list items will be numbered with uppercase letters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type="a"	The list items will be numbered with lowercase letters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type="I"	The list items will be numbered with uppercase roman numbers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type="</a:t>
            </a:r>
            <a:r>
              <a:rPr lang="en-US" altLang="en-US" sz="13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"	The list items will be numbered with lowercase roman numbers</a:t>
            </a:r>
          </a:p>
        </p:txBody>
      </p:sp>
    </p:spTree>
    <p:extLst>
      <p:ext uri="{BB962C8B-B14F-4D97-AF65-F5344CB8AC3E}">
        <p14:creationId xmlns:p14="http://schemas.microsoft.com/office/powerpoint/2010/main" val="429419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8726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Lists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354206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="A"&gt;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it-IT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="I"&gt;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2C096D-2F24-49EE-A70B-D13993274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854" r="23728" b="39880"/>
          <a:stretch/>
        </p:blipFill>
        <p:spPr>
          <a:xfrm>
            <a:off x="5012923" y="1580225"/>
            <a:ext cx="4622395" cy="34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8726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Lists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354206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="50"&gt;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920" y="813283"/>
            <a:ext cx="7031114" cy="12618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List counting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By default, an ordered list will start counting from 1. 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If counting has to be started from a specified number, use the start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8046DF-99FA-4AEC-99A7-38A70A1A4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88" t="25830" r="26384" b="55270"/>
          <a:stretch/>
        </p:blipFill>
        <p:spPr>
          <a:xfrm>
            <a:off x="5015884" y="2627790"/>
            <a:ext cx="4456701" cy="203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8726"/>
            <a:ext cx="4734017" cy="642800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Lists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354206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black hot drink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white cold drink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/dl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691" y="741326"/>
            <a:ext cx="7031114" cy="20005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 list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 description list is a list of terms, with a description of each term.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&lt;dl&gt; tag defines the description list 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&lt;dt&gt; tag defines the term (name)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&lt;dd&gt; tag describes each term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9DABCA-A4B2-4D73-9D4B-5501D6E3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853" r="19510" b="47182"/>
          <a:stretch/>
        </p:blipFill>
        <p:spPr>
          <a:xfrm>
            <a:off x="4675312" y="3213717"/>
            <a:ext cx="5410384" cy="27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3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924162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0000"/>
                </a:solidFill>
              </a:rPr>
              <a:t>HTML Links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9200"/>
            <a:ext cx="10464433" cy="5181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Links are found in nearly all web pages. Links allow users to click their way from page to page.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HTML links are hyperlinks.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 can click on a link and jump to another document.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you move the mouse over a link, the mouse arrow will turn into a little hand.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link does not have to be text. 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link can be an image or any other HTML element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HTML &lt;a&gt; tag defines a hyperlink. It has the following 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&lt;a </a:t>
            </a:r>
            <a:r>
              <a:rPr lang="en-US" sz="1300" b="1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</a:t>
            </a:r>
            <a:r>
              <a:rPr lang="en-US" sz="1300" b="1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url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"&gt;link text&lt;/a&gt;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most important attribute of the &lt;a&gt; element is the </a:t>
            </a:r>
            <a:r>
              <a:rPr lang="en-US" sz="13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attribute, which indicates the link's destination.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link text is the part that will be visible to the reader.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Clicking on the link text, will send the reader to the specified URL address.</a:t>
            </a:r>
          </a:p>
        </p:txBody>
      </p:sp>
    </p:spTree>
    <p:extLst>
      <p:ext uri="{BB962C8B-B14F-4D97-AF65-F5344CB8AC3E}">
        <p14:creationId xmlns:p14="http://schemas.microsoft.com/office/powerpoint/2010/main" val="18591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5508"/>
            <a:ext cx="4734017" cy="691662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Links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535033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="https://www.w3schools.com/"&gt;</a:t>
            </a:r>
            <a:r>
              <a:rPr lang="en-IN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W3Schools.com!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target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="_blank"&gt;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W3Schools!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016" y="259109"/>
            <a:ext cx="6125593" cy="61616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By default, links will appear as follows in all browsers: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 unvisited link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is underlined and blue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visited link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is underlined and purple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 active link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is underlined and red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Links can be styled with CSS, to get another look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default, the linked page will be displayed in the current browser window.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change this, specify another target for the link.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target attribute specifies where to open the linked document.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target attribute can have one of the following values:</a:t>
            </a:r>
          </a:p>
          <a:p>
            <a:pPr marL="628650" lvl="1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_self</a:t>
            </a:r>
            <a:r>
              <a:rPr lang="en-US" altLang="en-US" sz="1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Default. Opens the document in the same window/tab as it was clicked</a:t>
            </a:r>
          </a:p>
          <a:p>
            <a:pPr marL="628650" lvl="1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_blank </a:t>
            </a:r>
            <a:r>
              <a:rPr lang="en-US" altLang="en-US" sz="1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Opens the document in a new window or tab</a:t>
            </a:r>
          </a:p>
          <a:p>
            <a:pPr marL="628650" lvl="1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_parent </a:t>
            </a:r>
            <a:r>
              <a:rPr lang="en-US" altLang="en-US" sz="1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Opens the document in the parent frame</a:t>
            </a:r>
          </a:p>
          <a:p>
            <a:pPr marL="628650" lvl="1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_top </a:t>
            </a:r>
            <a:r>
              <a:rPr lang="en-US" altLang="en-US" sz="1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Opens the document in the full body of the window</a:t>
            </a:r>
          </a:p>
        </p:txBody>
      </p:sp>
    </p:spTree>
    <p:extLst>
      <p:ext uri="{BB962C8B-B14F-4D97-AF65-F5344CB8AC3E}">
        <p14:creationId xmlns:p14="http://schemas.microsoft.com/office/powerpoint/2010/main" val="25882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139604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Links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535033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="https://www.w3schools.com/"&gt;</a:t>
            </a:r>
            <a:r>
              <a:rPr lang="en-IN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W3Schools.com!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target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="_blank"&gt;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W3Schools!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148F9FE-3B8A-474A-8C90-B8ECB1D98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4" r="33515" b="65135"/>
          <a:stretch/>
        </p:blipFill>
        <p:spPr>
          <a:xfrm>
            <a:off x="6395360" y="949910"/>
            <a:ext cx="5617764" cy="22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881"/>
            <a:ext cx="4734017" cy="543181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Links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535033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="https://www.w3schools.com/"&gt;</a:t>
            </a:r>
            <a:r>
              <a:rPr lang="en-IN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W3Schools.com!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="https://www.w3schools.com/"</a:t>
            </a:r>
            <a:r>
              <a:rPr lang="en-US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target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="_blank"&gt;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W3Schools!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5F5225-E25E-41FF-99AB-525D38BF8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6" t="827" r="31737" b="15728"/>
          <a:stretch/>
        </p:blipFill>
        <p:spPr>
          <a:xfrm>
            <a:off x="6220350" y="1111188"/>
            <a:ext cx="5472117" cy="49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85" y="136758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Links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5350330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Absolute URLs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="https://www.w3.org/"&gt;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W3C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="https://www.google.com/"&gt;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dirty="0"/>
              <a:t/>
            </a:r>
            <a:br>
              <a:rPr lang="en-IN" sz="1300" dirty="0"/>
            </a:b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 URLs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="html_images.asp"&gt;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Images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300" dirty="0"/>
              <a:t/>
            </a:r>
            <a:br>
              <a:rPr lang="en-IN" sz="1300" dirty="0"/>
            </a:b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IN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/default.asp"&gt;</a:t>
            </a:r>
            <a:r>
              <a:rPr lang="en-I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 Tutorial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IN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85873"/>
            <a:ext cx="5906610" cy="170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Absolute and Relative URL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Absolute URL: </a:t>
            </a:r>
            <a:r>
              <a:rPr lang="en-US" altLang="en-US" sz="14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Full web address in the </a:t>
            </a:r>
            <a:r>
              <a:rPr lang="en-US" altLang="en-US" sz="14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lang="en-US" altLang="en-US" sz="14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attribute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Relative URL: </a:t>
            </a:r>
            <a:r>
              <a:rPr lang="en-US" altLang="en-US" sz="14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local link – page within the same website</a:t>
            </a:r>
          </a:p>
        </p:txBody>
      </p:sp>
    </p:spTree>
    <p:extLst>
      <p:ext uri="{BB962C8B-B14F-4D97-AF65-F5344CB8AC3E}">
        <p14:creationId xmlns:p14="http://schemas.microsoft.com/office/powerpoint/2010/main" val="20674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31" y="136758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Links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5510128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="default.asp"&gt;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="smiley.jpeg"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 tutorial"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="width:42px;height:42px;"&gt;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="mailto:someone@example.com"&gt;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 email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document.location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='default.asp’”&gt;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Formatting Page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IN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3243"/>
            <a:ext cx="5906610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 an</a:t>
            </a:r>
            <a:r>
              <a:rPr kumimoji="0" lang="en-US" alt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Image as a link</a:t>
            </a:r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 use an image as a link, just put the &lt;</a:t>
            </a:r>
            <a:r>
              <a:rPr lang="en-US" alt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tag inside the &lt;a&gt; tag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Link to an Email Address</a:t>
            </a: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Use mailto: inside the </a:t>
            </a:r>
            <a:r>
              <a:rPr lang="en-US" alt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attribute to create a link that opens the user's email program (to let them send a new mail)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Button as a link</a:t>
            </a:r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JavaScript allows you to specify what happens at certain events, such as a click of a button</a:t>
            </a:r>
          </a:p>
        </p:txBody>
      </p:sp>
    </p:spTree>
    <p:extLst>
      <p:ext uri="{BB962C8B-B14F-4D97-AF65-F5344CB8AC3E}">
        <p14:creationId xmlns:p14="http://schemas.microsoft.com/office/powerpoint/2010/main" val="23350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23" y="0"/>
            <a:ext cx="4734017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Links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949911"/>
            <a:ext cx="5510128" cy="57793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="default.asp"&gt;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="smiley.jpeg"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 tutorial"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="width:42px;height:42px;"&gt;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="mailto:someone@example.com"&gt;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 email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IN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document.location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='default.asp’”&gt;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Formatting Page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IN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IN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6859FF-6AD6-4ACB-8B71-83D03B23D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9" t="-3" r="33515" b="51255"/>
          <a:stretch/>
        </p:blipFill>
        <p:spPr>
          <a:xfrm>
            <a:off x="6246247" y="844062"/>
            <a:ext cx="5787133" cy="31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879</TotalTime>
  <Words>1032</Words>
  <Application>Microsoft Office PowerPoint</Application>
  <PresentationFormat>Custom</PresentationFormat>
  <Paragraphs>379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HTML5</vt:lpstr>
      <vt:lpstr>Content</vt:lpstr>
      <vt:lpstr>HTML Links</vt:lpstr>
      <vt:lpstr>HTML Links</vt:lpstr>
      <vt:lpstr>HTML Links</vt:lpstr>
      <vt:lpstr>HTML Links</vt:lpstr>
      <vt:lpstr>HTML Links</vt:lpstr>
      <vt:lpstr>HTML Links</vt:lpstr>
      <vt:lpstr>HTML Links</vt:lpstr>
      <vt:lpstr>HTML Tables</vt:lpstr>
      <vt:lpstr>HTML Tables</vt:lpstr>
      <vt:lpstr>HTML Tables</vt:lpstr>
      <vt:lpstr>HTML Tables</vt:lpstr>
      <vt:lpstr>HTML Tables</vt:lpstr>
      <vt:lpstr>HTML Tables</vt:lpstr>
      <vt:lpstr>HTML Tables</vt:lpstr>
      <vt:lpstr>HTML Tables</vt:lpstr>
      <vt:lpstr>HTML Lists</vt:lpstr>
      <vt:lpstr>HTML Lists</vt:lpstr>
      <vt:lpstr>HTML Lists</vt:lpstr>
      <vt:lpstr>HTML Lists</vt:lpstr>
      <vt:lpstr>HTML Lists</vt:lpstr>
      <vt:lpstr>HTML Lists</vt:lpstr>
      <vt:lpstr>HTML Lists</vt:lpstr>
      <vt:lpstr>HTML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Vaibhav Ambhire</dc:creator>
  <cp:lastModifiedBy>Vaibhav</cp:lastModifiedBy>
  <cp:revision>122</cp:revision>
  <dcterms:created xsi:type="dcterms:W3CDTF">2021-07-26T04:14:07Z</dcterms:created>
  <dcterms:modified xsi:type="dcterms:W3CDTF">2022-07-23T03:14:04Z</dcterms:modified>
</cp:coreProperties>
</file>