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95" r:id="rId4"/>
    <p:sldId id="294" r:id="rId5"/>
    <p:sldId id="319" r:id="rId6"/>
    <p:sldId id="321" r:id="rId7"/>
    <p:sldId id="322" r:id="rId8"/>
    <p:sldId id="323" r:id="rId9"/>
    <p:sldId id="324" r:id="rId10"/>
    <p:sldId id="326" r:id="rId11"/>
    <p:sldId id="325" r:id="rId12"/>
    <p:sldId id="327" r:id="rId13"/>
    <p:sldId id="328" r:id="rId14"/>
    <p:sldId id="329" r:id="rId15"/>
    <p:sldId id="330" r:id="rId16"/>
    <p:sldId id="332" r:id="rId17"/>
    <p:sldId id="333" r:id="rId18"/>
    <p:sldId id="335" r:id="rId19"/>
    <p:sldId id="336" r:id="rId20"/>
    <p:sldId id="338" r:id="rId21"/>
    <p:sldId id="339" r:id="rId22"/>
    <p:sldId id="340" r:id="rId23"/>
    <p:sldId id="341" r:id="rId24"/>
    <p:sldId id="342" r:id="rId25"/>
    <p:sldId id="343" r:id="rId26"/>
    <p:sldId id="346" r:id="rId27"/>
    <p:sldId id="345" r:id="rId28"/>
    <p:sldId id="344" r:id="rId29"/>
    <p:sldId id="347" r:id="rId30"/>
    <p:sldId id="348" r:id="rId31"/>
    <p:sldId id="349" r:id="rId32"/>
    <p:sldId id="35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79505-D007-5B6D-F0FB-1048C002BED5}" v="95" dt="2021-08-04T04:44:33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Ambhire" userId="S::vaibhav13046@tsecedu.org::09ddf9ea-3199-4586-aea1-b2614813806f" providerId="AD" clId="Web-{8CB79505-D007-5B6D-F0FB-1048C002BED5}"/>
    <pc:docChg chg="delSld modSld">
      <pc:chgData name="Vaibhav Ambhire" userId="S::vaibhav13046@tsecedu.org::09ddf9ea-3199-4586-aea1-b2614813806f" providerId="AD" clId="Web-{8CB79505-D007-5B6D-F0FB-1048C002BED5}" dt="2021-08-04T04:44:33.043" v="80"/>
      <pc:docMkLst>
        <pc:docMk/>
      </pc:docMkLst>
      <pc:sldChg chg="modSp">
        <pc:chgData name="Vaibhav Ambhire" userId="S::vaibhav13046@tsecedu.org::09ddf9ea-3199-4586-aea1-b2614813806f" providerId="AD" clId="Web-{8CB79505-D007-5B6D-F0FB-1048C002BED5}" dt="2021-08-04T04:39:23.367" v="5" actId="20577"/>
        <pc:sldMkLst>
          <pc:docMk/>
          <pc:sldMk cId="3200688547" sldId="257"/>
        </pc:sldMkLst>
        <pc:spChg chg="mod">
          <ac:chgData name="Vaibhav Ambhire" userId="S::vaibhav13046@tsecedu.org::09ddf9ea-3199-4586-aea1-b2614813806f" providerId="AD" clId="Web-{8CB79505-D007-5B6D-F0FB-1048C002BED5}" dt="2021-08-04T04:39:23.367" v="5" actId="20577"/>
          <ac:spMkLst>
            <pc:docMk/>
            <pc:sldMk cId="3200688547" sldId="257"/>
            <ac:spMk id="3" creationId="{C0873C63-836A-4B70-A8CF-E28D0B8A51B4}"/>
          </ac:spMkLst>
        </pc:spChg>
      </pc:sldChg>
      <pc:sldChg chg="modSp addAnim modAnim">
        <pc:chgData name="Vaibhav Ambhire" userId="S::vaibhav13046@tsecedu.org::09ddf9ea-3199-4586-aea1-b2614813806f" providerId="AD" clId="Web-{8CB79505-D007-5B6D-F0FB-1048C002BED5}" dt="2021-08-04T04:40:26.790" v="20" actId="1076"/>
        <pc:sldMkLst>
          <pc:docMk/>
          <pc:sldMk cId="2588287254" sldId="294"/>
        </pc:sldMkLst>
        <pc:spChg chg="mod">
          <ac:chgData name="Vaibhav Ambhire" userId="S::vaibhav13046@tsecedu.org::09ddf9ea-3199-4586-aea1-b2614813806f" providerId="AD" clId="Web-{8CB79505-D007-5B6D-F0FB-1048C002BED5}" dt="2021-08-04T04:40:26.790" v="20" actId="1076"/>
          <ac:spMkLst>
            <pc:docMk/>
            <pc:sldMk cId="2588287254" sldId="294"/>
            <ac:spMk id="8" creationId="{8E3F5CF3-309A-40BD-8820-2B0633792D81}"/>
          </ac:spMkLst>
        </pc:spChg>
      </pc:sldChg>
      <pc:sldChg chg="del">
        <pc:chgData name="Vaibhav Ambhire" userId="S::vaibhav13046@tsecedu.org::09ddf9ea-3199-4586-aea1-b2614813806f" providerId="AD" clId="Web-{8CB79505-D007-5B6D-F0FB-1048C002BED5}" dt="2021-08-04T04:43:32.448" v="50"/>
        <pc:sldMkLst>
          <pc:docMk/>
          <pc:sldMk cId="2067477167" sldId="296"/>
        </pc:sldMkLst>
      </pc:sldChg>
      <pc:sldChg chg="del">
        <pc:chgData name="Vaibhav Ambhire" userId="S::vaibhav13046@tsecedu.org::09ddf9ea-3199-4586-aea1-b2614813806f" providerId="AD" clId="Web-{8CB79505-D007-5B6D-F0FB-1048C002BED5}" dt="2021-08-04T04:43:32.979" v="51"/>
        <pc:sldMkLst>
          <pc:docMk/>
          <pc:sldMk cId="2335076260" sldId="297"/>
        </pc:sldMkLst>
      </pc:sldChg>
      <pc:sldChg chg="del">
        <pc:chgData name="Vaibhav Ambhire" userId="S::vaibhav13046@tsecedu.org::09ddf9ea-3199-4586-aea1-b2614813806f" providerId="AD" clId="Web-{8CB79505-D007-5B6D-F0FB-1048C002BED5}" dt="2021-08-04T04:43:31.214" v="48"/>
        <pc:sldMkLst>
          <pc:docMk/>
          <pc:sldMk cId="284183764" sldId="298"/>
        </pc:sldMkLst>
      </pc:sldChg>
      <pc:sldChg chg="del">
        <pc:chgData name="Vaibhav Ambhire" userId="S::vaibhav13046@tsecedu.org::09ddf9ea-3199-4586-aea1-b2614813806f" providerId="AD" clId="Web-{8CB79505-D007-5B6D-F0FB-1048C002BED5}" dt="2021-08-04T04:43:31.870" v="49"/>
        <pc:sldMkLst>
          <pc:docMk/>
          <pc:sldMk cId="497654975" sldId="299"/>
        </pc:sldMkLst>
      </pc:sldChg>
      <pc:sldChg chg="del">
        <pc:chgData name="Vaibhav Ambhire" userId="S::vaibhav13046@tsecedu.org::09ddf9ea-3199-4586-aea1-b2614813806f" providerId="AD" clId="Web-{8CB79505-D007-5B6D-F0FB-1048C002BED5}" dt="2021-08-04T04:43:34.401" v="52"/>
        <pc:sldMkLst>
          <pc:docMk/>
          <pc:sldMk cId="2173500268" sldId="300"/>
        </pc:sldMkLst>
      </pc:sldChg>
      <pc:sldChg chg="del">
        <pc:chgData name="Vaibhav Ambhire" userId="S::vaibhav13046@tsecedu.org::09ddf9ea-3199-4586-aea1-b2614813806f" providerId="AD" clId="Web-{8CB79505-D007-5B6D-F0FB-1048C002BED5}" dt="2021-08-04T04:43:35.276" v="53"/>
        <pc:sldMkLst>
          <pc:docMk/>
          <pc:sldMk cId="3285411430" sldId="301"/>
        </pc:sldMkLst>
      </pc:sldChg>
      <pc:sldChg chg="del">
        <pc:chgData name="Vaibhav Ambhire" userId="S::vaibhav13046@tsecedu.org::09ddf9ea-3199-4586-aea1-b2614813806f" providerId="AD" clId="Web-{8CB79505-D007-5B6D-F0FB-1048C002BED5}" dt="2021-08-04T04:43:35.886" v="54"/>
        <pc:sldMkLst>
          <pc:docMk/>
          <pc:sldMk cId="3389314948" sldId="302"/>
        </pc:sldMkLst>
      </pc:sldChg>
      <pc:sldChg chg="del">
        <pc:chgData name="Vaibhav Ambhire" userId="S::vaibhav13046@tsecedu.org::09ddf9ea-3199-4586-aea1-b2614813806f" providerId="AD" clId="Web-{8CB79505-D007-5B6D-F0FB-1048C002BED5}" dt="2021-08-04T04:43:36.276" v="55"/>
        <pc:sldMkLst>
          <pc:docMk/>
          <pc:sldMk cId="404572905" sldId="303"/>
        </pc:sldMkLst>
      </pc:sldChg>
      <pc:sldChg chg="del">
        <pc:chgData name="Vaibhav Ambhire" userId="S::vaibhav13046@tsecedu.org::09ddf9ea-3199-4586-aea1-b2614813806f" providerId="AD" clId="Web-{8CB79505-D007-5B6D-F0FB-1048C002BED5}" dt="2021-08-04T04:43:36.854" v="56"/>
        <pc:sldMkLst>
          <pc:docMk/>
          <pc:sldMk cId="2279310461" sldId="304"/>
        </pc:sldMkLst>
      </pc:sldChg>
      <pc:sldChg chg="del">
        <pc:chgData name="Vaibhav Ambhire" userId="S::vaibhav13046@tsecedu.org::09ddf9ea-3199-4586-aea1-b2614813806f" providerId="AD" clId="Web-{8CB79505-D007-5B6D-F0FB-1048C002BED5}" dt="2021-08-04T04:43:37.276" v="57"/>
        <pc:sldMkLst>
          <pc:docMk/>
          <pc:sldMk cId="3075252783" sldId="305"/>
        </pc:sldMkLst>
      </pc:sldChg>
      <pc:sldChg chg="del">
        <pc:chgData name="Vaibhav Ambhire" userId="S::vaibhav13046@tsecedu.org::09ddf9ea-3199-4586-aea1-b2614813806f" providerId="AD" clId="Web-{8CB79505-D007-5B6D-F0FB-1048C002BED5}" dt="2021-08-04T04:43:38.042" v="58"/>
        <pc:sldMkLst>
          <pc:docMk/>
          <pc:sldMk cId="788328211" sldId="306"/>
        </pc:sldMkLst>
      </pc:sldChg>
      <pc:sldChg chg="del">
        <pc:chgData name="Vaibhav Ambhire" userId="S::vaibhav13046@tsecedu.org::09ddf9ea-3199-4586-aea1-b2614813806f" providerId="AD" clId="Web-{8CB79505-D007-5B6D-F0FB-1048C002BED5}" dt="2021-08-04T04:43:38.230" v="59"/>
        <pc:sldMkLst>
          <pc:docMk/>
          <pc:sldMk cId="1482348680" sldId="307"/>
        </pc:sldMkLst>
      </pc:sldChg>
      <pc:sldChg chg="del">
        <pc:chgData name="Vaibhav Ambhire" userId="S::vaibhav13046@tsecedu.org::09ddf9ea-3199-4586-aea1-b2614813806f" providerId="AD" clId="Web-{8CB79505-D007-5B6D-F0FB-1048C002BED5}" dt="2021-08-04T04:43:38.823" v="60"/>
        <pc:sldMkLst>
          <pc:docMk/>
          <pc:sldMk cId="2363135785" sldId="308"/>
        </pc:sldMkLst>
      </pc:sldChg>
      <pc:sldChg chg="del">
        <pc:chgData name="Vaibhav Ambhire" userId="S::vaibhav13046@tsecedu.org::09ddf9ea-3199-4586-aea1-b2614813806f" providerId="AD" clId="Web-{8CB79505-D007-5B6D-F0FB-1048C002BED5}" dt="2021-08-04T04:43:40.323" v="62"/>
        <pc:sldMkLst>
          <pc:docMk/>
          <pc:sldMk cId="3231844969" sldId="309"/>
        </pc:sldMkLst>
      </pc:sldChg>
      <pc:sldChg chg="del">
        <pc:chgData name="Vaibhav Ambhire" userId="S::vaibhav13046@tsecedu.org::09ddf9ea-3199-4586-aea1-b2614813806f" providerId="AD" clId="Web-{8CB79505-D007-5B6D-F0FB-1048C002BED5}" dt="2021-08-04T04:43:39.323" v="61"/>
        <pc:sldMkLst>
          <pc:docMk/>
          <pc:sldMk cId="770423919" sldId="310"/>
        </pc:sldMkLst>
      </pc:sldChg>
      <pc:sldChg chg="del">
        <pc:chgData name="Vaibhav Ambhire" userId="S::vaibhav13046@tsecedu.org::09ddf9ea-3199-4586-aea1-b2614813806f" providerId="AD" clId="Web-{8CB79505-D007-5B6D-F0FB-1048C002BED5}" dt="2021-08-04T04:43:40.745" v="63"/>
        <pc:sldMkLst>
          <pc:docMk/>
          <pc:sldMk cId="4252110576" sldId="311"/>
        </pc:sldMkLst>
      </pc:sldChg>
      <pc:sldChg chg="del">
        <pc:chgData name="Vaibhav Ambhire" userId="S::vaibhav13046@tsecedu.org::09ddf9ea-3199-4586-aea1-b2614813806f" providerId="AD" clId="Web-{8CB79505-D007-5B6D-F0FB-1048C002BED5}" dt="2021-08-04T04:43:41.323" v="64"/>
        <pc:sldMkLst>
          <pc:docMk/>
          <pc:sldMk cId="1205204178" sldId="312"/>
        </pc:sldMkLst>
      </pc:sldChg>
      <pc:sldChg chg="del">
        <pc:chgData name="Vaibhav Ambhire" userId="S::vaibhav13046@tsecedu.org::09ddf9ea-3199-4586-aea1-b2614813806f" providerId="AD" clId="Web-{8CB79505-D007-5B6D-F0FB-1048C002BED5}" dt="2021-08-04T04:43:41.761" v="65"/>
        <pc:sldMkLst>
          <pc:docMk/>
          <pc:sldMk cId="4294192691" sldId="313"/>
        </pc:sldMkLst>
      </pc:sldChg>
      <pc:sldChg chg="del">
        <pc:chgData name="Vaibhav Ambhire" userId="S::vaibhav13046@tsecedu.org::09ddf9ea-3199-4586-aea1-b2614813806f" providerId="AD" clId="Web-{8CB79505-D007-5B6D-F0FB-1048C002BED5}" dt="2021-08-04T04:43:42.651" v="66"/>
        <pc:sldMkLst>
          <pc:docMk/>
          <pc:sldMk cId="586880335" sldId="314"/>
        </pc:sldMkLst>
      </pc:sldChg>
      <pc:sldChg chg="del">
        <pc:chgData name="Vaibhav Ambhire" userId="S::vaibhav13046@tsecedu.org::09ddf9ea-3199-4586-aea1-b2614813806f" providerId="AD" clId="Web-{8CB79505-D007-5B6D-F0FB-1048C002BED5}" dt="2021-08-04T04:43:43.589" v="67"/>
        <pc:sldMkLst>
          <pc:docMk/>
          <pc:sldMk cId="3723442546" sldId="315"/>
        </pc:sldMkLst>
      </pc:sldChg>
      <pc:sldChg chg="del">
        <pc:chgData name="Vaibhav Ambhire" userId="S::vaibhav13046@tsecedu.org::09ddf9ea-3199-4586-aea1-b2614813806f" providerId="AD" clId="Web-{8CB79505-D007-5B6D-F0FB-1048C002BED5}" dt="2021-08-04T04:43:44.120" v="68"/>
        <pc:sldMkLst>
          <pc:docMk/>
          <pc:sldMk cId="3831436313" sldId="316"/>
        </pc:sldMkLst>
      </pc:sldChg>
      <pc:sldChg chg="addAnim modAnim">
        <pc:chgData name="Vaibhav Ambhire" userId="S::vaibhav13046@tsecedu.org::09ddf9ea-3199-4586-aea1-b2614813806f" providerId="AD" clId="Web-{8CB79505-D007-5B6D-F0FB-1048C002BED5}" dt="2021-08-04T04:40:40.634" v="23"/>
        <pc:sldMkLst>
          <pc:docMk/>
          <pc:sldMk cId="3409465994" sldId="319"/>
        </pc:sldMkLst>
      </pc:sldChg>
      <pc:sldChg chg="addAnim modAnim">
        <pc:chgData name="Vaibhav Ambhire" userId="S::vaibhav13046@tsecedu.org::09ddf9ea-3199-4586-aea1-b2614813806f" providerId="AD" clId="Web-{8CB79505-D007-5B6D-F0FB-1048C002BED5}" dt="2021-08-04T04:40:58.634" v="26"/>
        <pc:sldMkLst>
          <pc:docMk/>
          <pc:sldMk cId="1048523061" sldId="322"/>
        </pc:sldMkLst>
      </pc:sldChg>
      <pc:sldChg chg="addAnim modAnim">
        <pc:chgData name="Vaibhav Ambhire" userId="S::vaibhav13046@tsecedu.org::09ddf9ea-3199-4586-aea1-b2614813806f" providerId="AD" clId="Web-{8CB79505-D007-5B6D-F0FB-1048C002BED5}" dt="2021-08-04T04:41:20.009" v="29"/>
        <pc:sldMkLst>
          <pc:docMk/>
          <pc:sldMk cId="3280930286" sldId="325"/>
        </pc:sldMkLst>
      </pc:sldChg>
      <pc:sldChg chg="addAnim modAnim">
        <pc:chgData name="Vaibhav Ambhire" userId="S::vaibhav13046@tsecedu.org::09ddf9ea-3199-4586-aea1-b2614813806f" providerId="AD" clId="Web-{8CB79505-D007-5B6D-F0FB-1048C002BED5}" dt="2021-08-04T04:41:35.103" v="32"/>
        <pc:sldMkLst>
          <pc:docMk/>
          <pc:sldMk cId="4160014546" sldId="328"/>
        </pc:sldMkLst>
      </pc:sldChg>
      <pc:sldChg chg="addAnim modAnim">
        <pc:chgData name="Vaibhav Ambhire" userId="S::vaibhav13046@tsecedu.org::09ddf9ea-3199-4586-aea1-b2614813806f" providerId="AD" clId="Web-{8CB79505-D007-5B6D-F0FB-1048C002BED5}" dt="2021-08-04T04:41:49.806" v="35"/>
        <pc:sldMkLst>
          <pc:docMk/>
          <pc:sldMk cId="1838974205" sldId="330"/>
        </pc:sldMkLst>
      </pc:sldChg>
      <pc:sldChg chg="addAnim modAnim">
        <pc:chgData name="Vaibhav Ambhire" userId="S::vaibhav13046@tsecedu.org::09ddf9ea-3199-4586-aea1-b2614813806f" providerId="AD" clId="Web-{8CB79505-D007-5B6D-F0FB-1048C002BED5}" dt="2021-08-04T04:42:05.307" v="38"/>
        <pc:sldMkLst>
          <pc:docMk/>
          <pc:sldMk cId="4180023185" sldId="333"/>
        </pc:sldMkLst>
      </pc:sldChg>
      <pc:sldChg chg="addAnim modAnim">
        <pc:chgData name="Vaibhav Ambhire" userId="S::vaibhav13046@tsecedu.org::09ddf9ea-3199-4586-aea1-b2614813806f" providerId="AD" clId="Web-{8CB79505-D007-5B6D-F0FB-1048C002BED5}" dt="2021-08-04T04:42:28.791" v="41"/>
        <pc:sldMkLst>
          <pc:docMk/>
          <pc:sldMk cId="2874022032" sldId="338"/>
        </pc:sldMkLst>
      </pc:sldChg>
      <pc:sldChg chg="addAnim modAnim">
        <pc:chgData name="Vaibhav Ambhire" userId="S::vaibhav13046@tsecedu.org::09ddf9ea-3199-4586-aea1-b2614813806f" providerId="AD" clId="Web-{8CB79505-D007-5B6D-F0FB-1048C002BED5}" dt="2021-08-04T04:42:44.182" v="44"/>
        <pc:sldMkLst>
          <pc:docMk/>
          <pc:sldMk cId="190513394" sldId="340"/>
        </pc:sldMkLst>
      </pc:sldChg>
      <pc:sldChg chg="addAnim modAnim">
        <pc:chgData name="Vaibhav Ambhire" userId="S::vaibhav13046@tsecedu.org::09ddf9ea-3199-4586-aea1-b2614813806f" providerId="AD" clId="Web-{8CB79505-D007-5B6D-F0FB-1048C002BED5}" dt="2021-08-04T04:42:58.354" v="47"/>
        <pc:sldMkLst>
          <pc:docMk/>
          <pc:sldMk cId="124731792" sldId="342"/>
        </pc:sldMkLst>
      </pc:sldChg>
      <pc:sldChg chg="addAnim delAnim modAnim">
        <pc:chgData name="Vaibhav Ambhire" userId="S::vaibhav13046@tsecedu.org::09ddf9ea-3199-4586-aea1-b2614813806f" providerId="AD" clId="Web-{8CB79505-D007-5B6D-F0FB-1048C002BED5}" dt="2021-08-04T04:44:12.980" v="72"/>
        <pc:sldMkLst>
          <pc:docMk/>
          <pc:sldMk cId="1096298894" sldId="348"/>
        </pc:sldMkLst>
      </pc:sldChg>
      <pc:sldChg chg="addAnim delAnim modAnim">
        <pc:chgData name="Vaibhav Ambhire" userId="S::vaibhav13046@tsecedu.org::09ddf9ea-3199-4586-aea1-b2614813806f" providerId="AD" clId="Web-{8CB79505-D007-5B6D-F0FB-1048C002BED5}" dt="2021-08-04T04:44:22.183" v="76"/>
        <pc:sldMkLst>
          <pc:docMk/>
          <pc:sldMk cId="3628374639" sldId="349"/>
        </pc:sldMkLst>
      </pc:sldChg>
      <pc:sldChg chg="addAnim delAnim modAnim">
        <pc:chgData name="Vaibhav Ambhire" userId="S::vaibhav13046@tsecedu.org::09ddf9ea-3199-4586-aea1-b2614813806f" providerId="AD" clId="Web-{8CB79505-D007-5B6D-F0FB-1048C002BED5}" dt="2021-08-04T04:44:33.043" v="80"/>
        <pc:sldMkLst>
          <pc:docMk/>
          <pc:sldMk cId="3419348857" sldId="35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A525172-BE17-4658-9CD5-390E0BE21CDD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5AE506-B168-46D9-8F56-F197BFE7C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HTML5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8FEFE09-540E-4F8B-9D4F-DF1ED36E6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280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070CF-F655-48AF-98C9-8648BA1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6568"/>
            <a:ext cx="9905998" cy="924162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FF0000"/>
                </a:solidFill>
              </a:rPr>
              <a:t>HTML Form Elements</a:t>
            </a:r>
            <a:endParaRPr lang="en-IN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73C63-836A-4B70-A8CF-E28D0B8A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9636"/>
            <a:ext cx="9905999" cy="49411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HTML &lt;form&gt; element can contain one or more of the following form elements: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&lt;input&gt;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&lt;label&gt;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&lt;select&gt;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3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textarea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&lt;button&gt;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3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fieldset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&lt;legend&gt;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3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datalist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&lt;output&gt;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&lt;option&gt;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3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optgroup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1842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76" y="89866"/>
            <a:ext cx="4734017" cy="810307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Form Elements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89" y="949911"/>
            <a:ext cx="619371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3F5CF3-309A-40BD-8820-2B0633792D81}"/>
              </a:ext>
            </a:extLst>
          </p:cNvPr>
          <p:cNvSpPr txBox="1"/>
          <p:nvPr/>
        </p:nvSpPr>
        <p:spPr>
          <a:xfrm>
            <a:off x="6560599" y="1422969"/>
            <a:ext cx="51224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&lt;input&gt; Element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One of the most used form element is the &lt;input&gt; element.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The &lt;input&gt; element can be displayed in several ways, depending on the type attribute.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&lt;label&gt; Element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It defines a label for several form elements.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It is useful for screen-reader users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The &lt;label&gt; element also help users who have difficulty clicking on very small regions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The for attribute of the &lt;label&gt; tag should be equal to the id attribute of the &lt;input&gt; element to bind them together.</a:t>
            </a:r>
          </a:p>
        </p:txBody>
      </p:sp>
    </p:spTree>
    <p:extLst>
      <p:ext uri="{BB962C8B-B14F-4D97-AF65-F5344CB8AC3E}">
        <p14:creationId xmlns:p14="http://schemas.microsoft.com/office/powerpoint/2010/main" val="32809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446" y="89866"/>
            <a:ext cx="4734017" cy="810307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Form Elements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89" y="949911"/>
            <a:ext cx="619371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011D126-26E5-4257-BC0C-DB6439B718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4983" r="19994" b="42830"/>
          <a:stretch/>
        </p:blipFill>
        <p:spPr>
          <a:xfrm>
            <a:off x="6939378" y="1473693"/>
            <a:ext cx="4795422" cy="28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8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723" y="0"/>
            <a:ext cx="4734017" cy="648688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Form Elements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26" y="527538"/>
            <a:ext cx="6207597" cy="633046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name: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IN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name: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IN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="cars"&gt;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Choose a car: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="cars"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="cars"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size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=“1"&gt;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/option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/option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="fiat"&gt;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Fiat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/option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/option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/select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3F5CF3-309A-40BD-8820-2B0633792D81}"/>
              </a:ext>
            </a:extLst>
          </p:cNvPr>
          <p:cNvSpPr txBox="1"/>
          <p:nvPr/>
        </p:nvSpPr>
        <p:spPr>
          <a:xfrm>
            <a:off x="6560599" y="1422969"/>
            <a:ext cx="512247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&lt;select&gt; Element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It defines drop-down list</a:t>
            </a:r>
          </a:p>
          <a:p>
            <a:pPr>
              <a:lnSpc>
                <a:spcPct val="200000"/>
              </a:lnSpc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&lt;option&gt; elements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It defines an option that can be selected.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By default, the first item in the drop-down list is selected.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To define a pre-selected option, add the </a:t>
            </a:r>
            <a:r>
              <a:rPr lang="en-US" sz="12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selected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attribute to the option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Use the </a:t>
            </a:r>
            <a:r>
              <a:rPr lang="en-US" sz="12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multiple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attribute to allow the user to select more than one value: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attribute of the &lt;input&gt; element to bind them together.</a:t>
            </a:r>
          </a:p>
        </p:txBody>
      </p:sp>
    </p:spTree>
    <p:extLst>
      <p:ext uri="{BB962C8B-B14F-4D97-AF65-F5344CB8AC3E}">
        <p14:creationId xmlns:p14="http://schemas.microsoft.com/office/powerpoint/2010/main" val="416001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9866"/>
            <a:ext cx="4734017" cy="810307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Form Elements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89" y="949911"/>
            <a:ext cx="619371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="cars"&gt;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Choose a car: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="cars"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="cars"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size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=“1"&gt;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/option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/option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="fiat"&gt;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Fiat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/option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/option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/select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AA3ACB9-4A9E-4E88-BC8F-A1EB9E832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7" t="24725" r="13640" b="41877"/>
          <a:stretch/>
        </p:blipFill>
        <p:spPr>
          <a:xfrm>
            <a:off x="6672132" y="1549152"/>
            <a:ext cx="5261960" cy="276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1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384" y="101589"/>
            <a:ext cx="4734017" cy="810307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Form Elements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89" y="971117"/>
            <a:ext cx="5305943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Personalia: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/legend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="name"&gt;</a:t>
            </a: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ame: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="name"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="name"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="John"&gt;&lt;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=“address"&gt;</a:t>
            </a: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="message"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="width:200px; height:200px;"&gt;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     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Mumbai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      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>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>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="alert('Hello World!')"&gt;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Me!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3F5CF3-309A-40BD-8820-2B0633792D81}"/>
              </a:ext>
            </a:extLst>
          </p:cNvPr>
          <p:cNvSpPr txBox="1"/>
          <p:nvPr/>
        </p:nvSpPr>
        <p:spPr>
          <a:xfrm>
            <a:off x="6211069" y="1422969"/>
            <a:ext cx="57113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&lt;</a:t>
            </a:r>
            <a:r>
              <a:rPr lang="en-US" sz="1200" b="1" dirty="0" err="1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textarea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 Element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The 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textarea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element defines a multi-line input field (a text area)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The rows attribute specifies the visible number of lines in a text area.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The cols attribute specifies the visible width of a text area.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&lt;button&gt; element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It defines a clickable button</a:t>
            </a:r>
          </a:p>
          <a:p>
            <a:pPr>
              <a:lnSpc>
                <a:spcPct val="200000"/>
              </a:lnSpc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&lt;</a:t>
            </a:r>
            <a:r>
              <a:rPr lang="en-US" sz="1200" b="1" dirty="0" err="1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fieldset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 and &lt;legend&gt; element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The 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fieldset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element is used to group related data in a form.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The &lt;legend&gt; element defines a caption for the 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fieldset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element.</a:t>
            </a:r>
          </a:p>
          <a:p>
            <a:pPr>
              <a:lnSpc>
                <a:spcPct val="200000"/>
              </a:lnSpc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7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994" y="110876"/>
            <a:ext cx="4734017" cy="810307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Form Elements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89" y="971117"/>
            <a:ext cx="5305943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Personalia: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/legend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="name"&gt;</a:t>
            </a: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ame: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="name"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="name"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="John"&gt;&lt;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=“address"&gt;</a:t>
            </a: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="message"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="width:200px; height:200px;"&gt;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     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Mumbai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      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>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>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="alert('Hello World!')"&gt;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Me!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AF4132-C968-49DC-B896-56C15D46F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114" b="18446"/>
          <a:stretch/>
        </p:blipFill>
        <p:spPr>
          <a:xfrm>
            <a:off x="5809011" y="1704513"/>
            <a:ext cx="6096000" cy="38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71" y="0"/>
            <a:ext cx="4734017" cy="810307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Form Elements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88" y="700529"/>
            <a:ext cx="6193710" cy="615747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=“browser"&gt;</a:t>
            </a: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Browser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list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="browsers"&gt;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="browsers"&gt;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="Internet Explorer"&gt;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="Firefox"&gt;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="Chrome"&gt;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="Opera"&gt;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="Safari"&gt;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3F5CF3-309A-40BD-8820-2B0633792D81}"/>
              </a:ext>
            </a:extLst>
          </p:cNvPr>
          <p:cNvSpPr txBox="1"/>
          <p:nvPr/>
        </p:nvSpPr>
        <p:spPr>
          <a:xfrm>
            <a:off x="6560599" y="1422969"/>
            <a:ext cx="51224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&lt;</a:t>
            </a: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datalist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 Element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It specifies a list of pre-defined options for an &lt;input&gt; element.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Users will see a drop-down list of the pre-defined options as they input data.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The list attribute of the &lt;input&gt; element, must refer to the id attribute of the 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datalist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element.</a:t>
            </a:r>
          </a:p>
        </p:txBody>
      </p:sp>
    </p:spTree>
    <p:extLst>
      <p:ext uri="{BB962C8B-B14F-4D97-AF65-F5344CB8AC3E}">
        <p14:creationId xmlns:p14="http://schemas.microsoft.com/office/powerpoint/2010/main" val="418002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0882"/>
            <a:ext cx="4734017" cy="554142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Form Elements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64" y="783656"/>
            <a:ext cx="6193710" cy="6074344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=“browser"&gt;</a:t>
            </a: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Browser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list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="browsers"&gt;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="browsers"&gt;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="Internet Explorer"&gt;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="Firefox"&gt;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="Chrome"&gt;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="Opera"&gt;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="Safari"&gt;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85C4E8-591F-4CD9-98F0-93BD80468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4466" r="24469" b="31533"/>
          <a:stretch/>
        </p:blipFill>
        <p:spPr>
          <a:xfrm>
            <a:off x="6850602" y="1305017"/>
            <a:ext cx="4134073" cy="40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87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070CF-F655-48AF-98C9-8648BA1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5316"/>
            <a:ext cx="9905998" cy="924162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rgbClr val="FF0000"/>
                </a:solidFill>
              </a:rPr>
              <a:t>HTML Form Input Types</a:t>
            </a:r>
            <a:endParaRPr lang="en-IN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73C63-836A-4B70-A8CF-E28D0B8A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80730"/>
            <a:ext cx="9905999" cy="5220069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There are different input types can be used in HTML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&lt;input type="button"&gt;			&lt;input type="checkbox"&gt;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&lt;input type="color"&gt;			&lt;input type="date"&gt;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&lt;input type="datetime-local"&gt;		&lt;input type="email"&gt;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&lt;input type="file"&gt;			&lt;input type="hidden"&gt;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&lt;input type="image"&gt;			&lt;input type="month"&gt;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&lt;input type="number"&gt;		&lt;input type="password"&gt;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&lt;input type="radio"&gt;			&lt;input type="range"&gt;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&lt;input type="reset"&gt;			&lt;input type="search"&gt;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&lt;input type="submit"&gt;			&lt;input type="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&lt;input type="text"&gt;			&lt;input type="time"&gt;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&lt;input type="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url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"&gt;			&lt;input type="week"&gt;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default value of the type attribute is "text".</a:t>
            </a:r>
          </a:p>
        </p:txBody>
      </p:sp>
    </p:spTree>
    <p:extLst>
      <p:ext uri="{BB962C8B-B14F-4D97-AF65-F5344CB8AC3E}">
        <p14:creationId xmlns:p14="http://schemas.microsoft.com/office/powerpoint/2010/main" val="40435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070CF-F655-48AF-98C9-8648BA1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854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Content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73C63-836A-4B70-A8CF-E28D0B8A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9002"/>
            <a:ext cx="10293027" cy="41221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Image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Control Elements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88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624" y="89048"/>
            <a:ext cx="4734017" cy="564096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Form Input Types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89" y="949911"/>
            <a:ext cx="619371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!DOCTYPE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html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/head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label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for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fname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 name: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/label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type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="text"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id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fname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name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fname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"&gt;&lt;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label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for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=“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pwd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Password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/label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type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=“password"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id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=“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pwd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name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=“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pwd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"&gt;&lt;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type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="submit"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value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="Submit"&gt;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 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type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="reset"&gt;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/form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/body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/html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3F5CF3-309A-40BD-8820-2B0633792D81}"/>
              </a:ext>
            </a:extLst>
          </p:cNvPr>
          <p:cNvSpPr txBox="1"/>
          <p:nvPr/>
        </p:nvSpPr>
        <p:spPr>
          <a:xfrm>
            <a:off x="6782541" y="-6488"/>
            <a:ext cx="512247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Input type Text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&lt;input type="text"&gt; defines a single-line text input field</a:t>
            </a:r>
          </a:p>
          <a:p>
            <a:pPr>
              <a:lnSpc>
                <a:spcPct val="200000"/>
              </a:lnSpc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Input type Password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&lt;input type="password"&gt; defines a password field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The characters in a password field are masked (shown as asterisks or circles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Input type Submit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&lt;input type="submit"&gt; defines a button for submitting form data to a form-handler.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The form-handler is typically a server page with a script for processing input data.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The form-handler is specified in the form's action attribute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If you omit the submit button's value attribute, the button will get a default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</a:p>
          <a:p>
            <a:pPr>
              <a:lnSpc>
                <a:spcPct val="200000"/>
              </a:lnSpc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Input type Reset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&lt;input type="reset"&gt; defines a reset button that will reset all form values to their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87402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352" y="0"/>
            <a:ext cx="4734017" cy="810307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Form Input Types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89" y="949911"/>
            <a:ext cx="619371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sz="15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500" dirty="0"/>
              <a:t/>
            </a:r>
            <a:br>
              <a:rPr lang="en-IN" sz="1500" dirty="0"/>
            </a:b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500" dirty="0"/>
              <a:t/>
            </a:r>
            <a:br>
              <a:rPr lang="en-IN" sz="1500" dirty="0"/>
            </a:b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500" dirty="0"/>
              <a:t/>
            </a:r>
            <a:br>
              <a:rPr lang="en-IN" sz="1500" dirty="0"/>
            </a:b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500" dirty="0"/>
              <a:t/>
            </a:r>
            <a:br>
              <a:rPr lang="en-IN" sz="1500" dirty="0"/>
            </a:b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500" dirty="0"/>
              <a:t/>
            </a:r>
            <a:br>
              <a:rPr lang="en-IN" sz="1500" dirty="0"/>
            </a:br>
            <a:r>
              <a:rPr lang="en-IN" sz="1500" dirty="0"/>
              <a:t/>
            </a:r>
            <a:br>
              <a:rPr lang="en-IN" sz="1500" dirty="0"/>
            </a:b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500" dirty="0"/>
              <a:t/>
            </a:r>
            <a:br>
              <a:rPr lang="en-IN" sz="1500" dirty="0"/>
            </a:br>
            <a:r>
              <a:rPr lang="en-IN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5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5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name: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5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500" dirty="0"/>
              <a:t/>
            </a:r>
            <a:br>
              <a:rPr lang="en-IN" sz="1500" dirty="0"/>
            </a:br>
            <a:r>
              <a:rPr lang="en-IN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5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IN" sz="15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5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5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IN" sz="15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500" dirty="0"/>
              <a:t/>
            </a:r>
            <a:br>
              <a:rPr lang="en-IN" sz="1500" dirty="0"/>
            </a:br>
            <a:r>
              <a:rPr lang="en-IN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5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IN" sz="15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en-IN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5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500" dirty="0"/>
              <a:t/>
            </a:r>
            <a:br>
              <a:rPr lang="en-IN" sz="1500" dirty="0"/>
            </a:br>
            <a:r>
              <a:rPr lang="en-IN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5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=“password"</a:t>
            </a:r>
            <a:r>
              <a:rPr lang="en-IN" sz="15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IN" sz="15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IN" sz="15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IN" sz="15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5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500" dirty="0"/>
              <a:t/>
            </a:r>
            <a:br>
              <a:rPr lang="en-IN" sz="1500" dirty="0"/>
            </a:br>
            <a:r>
              <a:rPr lang="en-IN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5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="submit"</a:t>
            </a:r>
            <a:r>
              <a:rPr lang="en-IN" sz="15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="Submit"&gt;</a:t>
            </a:r>
            <a:r>
              <a:rPr lang="en-IN" sz="1500" dirty="0"/>
              <a:t/>
            </a:r>
            <a:br>
              <a:rPr lang="en-IN" sz="1500" dirty="0"/>
            </a:br>
            <a:r>
              <a:rPr lang="en-IN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5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="reset"&gt;</a:t>
            </a:r>
            <a:r>
              <a:rPr lang="en-IN" sz="1500" dirty="0"/>
              <a:t/>
            </a:r>
            <a:br>
              <a:rPr lang="en-IN" sz="1500" dirty="0"/>
            </a:b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500" dirty="0"/>
              <a:t/>
            </a:r>
            <a:br>
              <a:rPr lang="en-IN" sz="1500" dirty="0"/>
            </a:b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500" dirty="0"/>
              <a:t/>
            </a:r>
            <a:br>
              <a:rPr lang="en-IN" sz="1500" dirty="0"/>
            </a:b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IN" sz="15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AC9C92-F80F-45F7-9F44-306D86CFF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33" t="24465" r="22783" b="45438"/>
          <a:stretch/>
        </p:blipFill>
        <p:spPr>
          <a:xfrm>
            <a:off x="6968971" y="1642369"/>
            <a:ext cx="4854062" cy="307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43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66" y="0"/>
            <a:ext cx="4734017" cy="649030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Form Input Types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54" y="554125"/>
            <a:ext cx="6193710" cy="630387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="radio"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fav_language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="radio"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fav_language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="CSS"&gt;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="radio"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fav_language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="JavaScript"&gt;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="checkbox"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="vehicle1"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="vehicle1"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="Bike"&gt;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="vehicle1"&gt;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have a bike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="checkbox"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="vehicle2"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="vehicle2"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="vehicle2"&gt;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have a car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="checkbox"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="vehicle3"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="vehicle3"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="Boat"&gt;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="vehicle3"&gt;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have a boat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3F5CF3-309A-40BD-8820-2B0633792D81}"/>
              </a:ext>
            </a:extLst>
          </p:cNvPr>
          <p:cNvSpPr txBox="1"/>
          <p:nvPr/>
        </p:nvSpPr>
        <p:spPr>
          <a:xfrm>
            <a:off x="6720397" y="1793560"/>
            <a:ext cx="51224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Input type Radio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&lt;input type="radio"&gt; defines a radio button.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Radio buttons let a user select ONLY ONE of a limited number of choices</a:t>
            </a:r>
          </a:p>
          <a:p>
            <a:pPr>
              <a:lnSpc>
                <a:spcPct val="200000"/>
              </a:lnSpc>
            </a:pPr>
            <a:endParaRPr lang="en-US" sz="1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Input type Checkbox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&lt;input type="checkbox"&gt; defines a checkbox.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Checkboxes let a user select ZERO or MORE options of a limited number of choices.</a:t>
            </a:r>
          </a:p>
        </p:txBody>
      </p:sp>
    </p:spTree>
    <p:extLst>
      <p:ext uri="{BB962C8B-B14F-4D97-AF65-F5344CB8AC3E}">
        <p14:creationId xmlns:p14="http://schemas.microsoft.com/office/powerpoint/2010/main" val="19051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66" y="0"/>
            <a:ext cx="4734017" cy="649030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Form Input Types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89" y="668741"/>
            <a:ext cx="6193710" cy="6060534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="radio"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fav_language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="radio"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fav_language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="CSS"&gt;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="radio"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fav_language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="JavaScript"&gt;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="checkbox"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="vehicle1"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="vehicle1"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="Bike"&gt;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="vehicle1"&gt;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have a bike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="checkbox"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="vehicle2"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="vehicle2"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="vehicle2"&gt;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have a car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="checkbox"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="vehicle3"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="vehicle3"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="Boat"&gt;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="vehicle3"&gt;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have a boat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F1B7CDB-FA6D-4BEB-87FD-B7961D1EE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4982" r="19539" b="40584"/>
          <a:stretch/>
        </p:blipFill>
        <p:spPr>
          <a:xfrm>
            <a:off x="6751581" y="1580225"/>
            <a:ext cx="5027063" cy="31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37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66" y="0"/>
            <a:ext cx="4734017" cy="649030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Form Input Types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89" y="690604"/>
            <a:ext cx="6193710" cy="614520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="alert('Hello World!')"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="Click Me!"&gt;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your favorite color: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datemax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a date before 1980-01-01: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datemax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datemax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max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="1979-12-31"&gt;&lt;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datemin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a date after 2000-01-01: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datemin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datemin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min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="2000-01-02"&gt; 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a file: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="file"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your email: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="email"&gt;</a:t>
            </a:r>
            <a:endParaRPr lang="en-IN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3F5CF3-309A-40BD-8820-2B0633792D81}"/>
              </a:ext>
            </a:extLst>
          </p:cNvPr>
          <p:cNvSpPr txBox="1"/>
          <p:nvPr/>
        </p:nvSpPr>
        <p:spPr>
          <a:xfrm>
            <a:off x="6587231" y="22726"/>
            <a:ext cx="5477522" cy="681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Input type Button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&lt;input type="button"&gt; defines a button</a:t>
            </a:r>
          </a:p>
          <a:p>
            <a:pPr>
              <a:lnSpc>
                <a:spcPct val="200000"/>
              </a:lnSpc>
            </a:pPr>
            <a:endParaRPr lang="en-US" sz="1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Input type Color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The &lt;input type="color"&gt; is used for input fields that should contain a color.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Depending on browser support, a color picker can show up in the input field.</a:t>
            </a:r>
          </a:p>
          <a:p>
            <a:pPr>
              <a:lnSpc>
                <a:spcPct val="200000"/>
              </a:lnSpc>
            </a:pPr>
            <a:endParaRPr lang="en-US" sz="1000" b="1" dirty="0">
              <a:solidFill>
                <a:schemeClr val="accent3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Input type Date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The &lt;input type="date"&gt; is used for input fields that should contain a date.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Depending on browser support, a date picker can show up in the input field.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You can also use the min and max attributes to add restrictions to dates</a:t>
            </a:r>
          </a:p>
          <a:p>
            <a:pPr>
              <a:lnSpc>
                <a:spcPct val="200000"/>
              </a:lnSpc>
            </a:pPr>
            <a:endParaRPr lang="en-US" sz="1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Input type File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The &lt;input type="file"&gt; defines a file-select field and a "Browse" button for file uploads.</a:t>
            </a:r>
          </a:p>
          <a:p>
            <a:pPr>
              <a:lnSpc>
                <a:spcPct val="200000"/>
              </a:lnSpc>
            </a:pPr>
            <a:endParaRPr lang="en-US" sz="1000" b="1" dirty="0">
              <a:solidFill>
                <a:schemeClr val="accent3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Input type Email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The &lt;input type="email"&gt; is used for input fields that should contain an e-mail address.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The e-mail address can be automatically validated when submitted.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Some smartphones recognize the email type, and add ".com" to the keyboard to match email input.</a:t>
            </a:r>
          </a:p>
        </p:txBody>
      </p:sp>
    </p:spTree>
    <p:extLst>
      <p:ext uri="{BB962C8B-B14F-4D97-AF65-F5344CB8AC3E}">
        <p14:creationId xmlns:p14="http://schemas.microsoft.com/office/powerpoint/2010/main" val="12473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66" y="0"/>
            <a:ext cx="4734017" cy="649030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Form Input Types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89" y="600501"/>
            <a:ext cx="6193710" cy="612877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="alert('Hello World!')"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="Click Me!"&gt;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your favorite color: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datemax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a date before 1980-01-01: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datemax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datemax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max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="1979-12-31"&gt;&lt;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datemin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a date after 2000-01-01: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datemin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datemin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min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="2000-01-02"&gt; 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a file: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="file"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your email: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="email"&gt;</a:t>
            </a:r>
            <a:endParaRPr lang="en-IN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ABF4267-66E6-4D4B-96B8-4AE3C4D03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243" r="20895" b="37463"/>
          <a:stretch/>
        </p:blipFill>
        <p:spPr>
          <a:xfrm>
            <a:off x="6810233" y="826949"/>
            <a:ext cx="5002807" cy="360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88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66" y="0"/>
            <a:ext cx="4734017" cy="649030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Form Input Types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79" y="581422"/>
            <a:ext cx="6193710" cy="609233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="alert('Hello World!')"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="Click Me!"&gt;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your favorite color: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datemax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a date before 1980-01-01: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datemax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datemax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max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="1979-12-31"&gt;&lt;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datemin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a date after 2000-01-01: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datemin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datemin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min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="2000-01-02"&gt; 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a file: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="file"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your email: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="email"&gt;</a:t>
            </a:r>
            <a:endParaRPr lang="en-IN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927E2C-C17F-41DB-924D-E9A36B6B8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4465" r="12354" b="28009"/>
          <a:stretch/>
        </p:blipFill>
        <p:spPr>
          <a:xfrm>
            <a:off x="6519466" y="616668"/>
            <a:ext cx="5569982" cy="39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01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66" y="0"/>
            <a:ext cx="4734017" cy="649030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Form Input Types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12" y="614149"/>
            <a:ext cx="6248687" cy="611512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="alert('Hello World!')"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="Click Me!"&gt;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your favorite color: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datemax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a date before 1980-01-01: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datemax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datemax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max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="1979-12-31"&gt;&lt;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datemin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a date after 2000-01-01: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datemin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datemin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min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="2000-01-02"&gt; 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a file: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="file"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your email: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="email"&gt;</a:t>
            </a:r>
            <a:endParaRPr lang="en-IN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00B5D42-3EC3-4198-B6DF-FA3F6273C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99" t="25241" r="16491" b="20697"/>
          <a:stretch/>
        </p:blipFill>
        <p:spPr>
          <a:xfrm>
            <a:off x="6655293" y="1191993"/>
            <a:ext cx="5068134" cy="45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02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66" y="0"/>
            <a:ext cx="4734017" cy="649030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Form Input Types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55" y="546374"/>
            <a:ext cx="6193710" cy="611373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="alert('Hello World!')"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="Click Me!"&gt;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your favorite color: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datemax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a date before 1980-01-01: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datemax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datemax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max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="1979-12-31"&gt;&lt;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datemin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a date after 2000-01-01: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datemin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datemin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min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="2000-01-02"&gt; 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a file: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="file"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dirty="0">
                <a:solidFill>
                  <a:srgbClr val="A52A2A"/>
                </a:solidFill>
                <a:latin typeface="Consolas" panose="020B0609020204030204" pitchFamily="49" charset="0"/>
              </a:rPr>
              <a:t>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your email: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="email"&gt;</a:t>
            </a:r>
            <a:endParaRPr lang="en-IN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F742BE6-24E5-4890-8325-3BC69C28D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4726" r="5897" b="8047"/>
          <a:stretch/>
        </p:blipFill>
        <p:spPr>
          <a:xfrm>
            <a:off x="6408127" y="574133"/>
            <a:ext cx="5665341" cy="48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27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070CF-F655-48AF-98C9-8648BA1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6568"/>
            <a:ext cx="9905998" cy="739719"/>
          </a:xfrm>
        </p:spPr>
        <p:txBody>
          <a:bodyPr>
            <a:normAutofit fontScale="90000"/>
          </a:bodyPr>
          <a:lstStyle/>
          <a:p>
            <a:r>
              <a:rPr lang="en-US" b="1" cap="none" dirty="0">
                <a:solidFill>
                  <a:srgbClr val="FF0000"/>
                </a:solidFill>
              </a:rPr>
              <a:t>HTML Form Attributes</a:t>
            </a:r>
            <a:endParaRPr lang="en-IN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73C63-836A-4B70-A8CF-E28D0B8A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14652"/>
            <a:ext cx="9905999" cy="51861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Action Attribute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action attribute defines the action to be performed when the form is submitted.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Usually, the form data is sent to a file on the server when the user clicks on the submit button.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300" dirty="0">
              <a:solidFill>
                <a:schemeClr val="accent5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Target Attribute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target attribute specifies where to display the response that is received after submitting the form.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300" dirty="0" smtClean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target attribute can have one of the following values: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300" dirty="0" smtClean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3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</a:t>
            </a: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13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Description</a:t>
            </a:r>
            <a:endParaRPr lang="en-US" sz="13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_blank	</a:t>
            </a:r>
            <a:r>
              <a:rPr lang="en-US" sz="1300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The 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response is displayed in a new window or tab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_self	</a:t>
            </a:r>
            <a:r>
              <a:rPr lang="en-US" sz="1300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The 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response is displayed in the current window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_parent	</a:t>
            </a:r>
            <a:r>
              <a:rPr lang="en-US" sz="1300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The 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response is displayed in the parent frame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_top	</a:t>
            </a:r>
            <a:r>
              <a:rPr lang="en-US" sz="1300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The 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response is displayed in the full body of the window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 err="1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framename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The response is displayed in a named iframe</a:t>
            </a:r>
          </a:p>
        </p:txBody>
      </p:sp>
    </p:spTree>
    <p:extLst>
      <p:ext uri="{BB962C8B-B14F-4D97-AF65-F5344CB8AC3E}">
        <p14:creationId xmlns:p14="http://schemas.microsoft.com/office/powerpoint/2010/main" val="269599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070CF-F655-48AF-98C9-8648BA1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6568"/>
            <a:ext cx="9905998" cy="924162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rgbClr val="FF0000"/>
                </a:solidFill>
              </a:rPr>
              <a:t>HTML Images</a:t>
            </a:r>
            <a:endParaRPr lang="en-IN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73C63-836A-4B70-A8CF-E28D0B8A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9636"/>
            <a:ext cx="9905999" cy="49411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Images can improve the design and the appearance of a web page.</a:t>
            </a:r>
          </a:p>
          <a:p>
            <a:pPr>
              <a:lnSpc>
                <a:spcPct val="200000"/>
              </a:lnSpc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HTML &lt;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img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 tag is used to embed an image in a web page.</a:t>
            </a:r>
          </a:p>
          <a:p>
            <a:pPr>
              <a:lnSpc>
                <a:spcPct val="200000"/>
              </a:lnSpc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Images are not technically inserted into a web page; images are linked to web pages. </a:t>
            </a:r>
          </a:p>
          <a:p>
            <a:pPr>
              <a:lnSpc>
                <a:spcPct val="200000"/>
              </a:lnSpc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&lt;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img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 tag creates a holding space for the referenced image.</a:t>
            </a:r>
          </a:p>
          <a:p>
            <a:pPr>
              <a:lnSpc>
                <a:spcPct val="200000"/>
              </a:lnSpc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&lt;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img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 tag is empty, it contains attributes only, and does not have a closing tag.</a:t>
            </a:r>
          </a:p>
          <a:p>
            <a:pPr>
              <a:lnSpc>
                <a:spcPct val="200000"/>
              </a:lnSpc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&lt;</a:t>
            </a:r>
            <a:r>
              <a:rPr lang="en-US" sz="15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img</a:t>
            </a: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 tag has two required attributes:</a:t>
            </a:r>
          </a:p>
          <a:p>
            <a:pPr lvl="1">
              <a:lnSpc>
                <a:spcPct val="200000"/>
              </a:lnSpc>
            </a:pPr>
            <a:r>
              <a:rPr lang="en-US" sz="13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Specifies the path to the image</a:t>
            </a:r>
          </a:p>
          <a:p>
            <a:pPr lvl="1">
              <a:lnSpc>
                <a:spcPct val="200000"/>
              </a:lnSpc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alt - Specifies an alternate text for the image</a:t>
            </a:r>
          </a:p>
          <a:p>
            <a:pPr>
              <a:lnSpc>
                <a:spcPct val="200000"/>
              </a:lnSpc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broken link icon and the alt text are shown if the browser cannot find the image.</a:t>
            </a:r>
          </a:p>
        </p:txBody>
      </p:sp>
    </p:spTree>
    <p:extLst>
      <p:ext uri="{BB962C8B-B14F-4D97-AF65-F5344CB8AC3E}">
        <p14:creationId xmlns:p14="http://schemas.microsoft.com/office/powerpoint/2010/main" val="185917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070CF-F655-48AF-98C9-8648BA1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6568"/>
            <a:ext cx="9905998" cy="924162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rgbClr val="FF0000"/>
                </a:solidFill>
              </a:rPr>
              <a:t>HTML Form Attributes</a:t>
            </a:r>
            <a:endParaRPr lang="en-IN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73C63-836A-4B70-A8CF-E28D0B8A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01004"/>
            <a:ext cx="9905999" cy="565699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Method Attribute</a:t>
            </a:r>
          </a:p>
          <a:p>
            <a:pPr>
              <a:lnSpc>
                <a:spcPct val="200000"/>
              </a:lnSpc>
            </a:pP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method attribute specifies the HTTP method to be used when submitting the form data.</a:t>
            </a:r>
          </a:p>
          <a:p>
            <a:pPr>
              <a:lnSpc>
                <a:spcPct val="200000"/>
              </a:lnSpc>
            </a:pP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form-data can be sent as URL variables (with method="get") or as HTTP post transaction (with method="post").</a:t>
            </a:r>
          </a:p>
          <a:p>
            <a:pPr>
              <a:lnSpc>
                <a:spcPct val="200000"/>
              </a:lnSpc>
            </a:pP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default HTTP method when submitting form data is GET.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3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 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</a:rPr>
              <a:t>&lt;form action="/</a:t>
            </a:r>
            <a:r>
              <a:rPr lang="en-US" sz="1300" dirty="0" err="1">
                <a:solidFill>
                  <a:schemeClr val="accent1">
                    <a:lumMod val="50000"/>
                  </a:schemeClr>
                </a:solidFill>
              </a:rPr>
              <a:t>action_page.php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</a:rPr>
              <a:t>" method="get"&gt;</a:t>
            </a:r>
          </a:p>
          <a:p>
            <a:pPr marL="0" indent="0">
              <a:lnSpc>
                <a:spcPct val="200000"/>
              </a:lnSpc>
              <a:buNone/>
            </a:pPr>
            <a:endParaRPr lang="en-US" sz="1300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Important points about GET:</a:t>
            </a:r>
          </a:p>
          <a:p>
            <a:pPr>
              <a:lnSpc>
                <a:spcPct val="200000"/>
              </a:lnSpc>
            </a:pP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Appends the form data to the URL, in name/value pairs</a:t>
            </a:r>
          </a:p>
          <a:p>
            <a:pPr>
              <a:lnSpc>
                <a:spcPct val="200000"/>
              </a:lnSpc>
            </a:pP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NEVER use GET to send sensitive data! (the submitted form data is visible in the URL!)</a:t>
            </a:r>
          </a:p>
          <a:p>
            <a:pPr>
              <a:lnSpc>
                <a:spcPct val="200000"/>
              </a:lnSpc>
            </a:pP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length of a URL is limited (2048 characters)</a:t>
            </a:r>
          </a:p>
          <a:p>
            <a:pPr>
              <a:lnSpc>
                <a:spcPct val="200000"/>
              </a:lnSpc>
            </a:pP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Useful for form submissions where a user wants to bookmark the result</a:t>
            </a:r>
          </a:p>
          <a:p>
            <a:pPr>
              <a:lnSpc>
                <a:spcPct val="200000"/>
              </a:lnSpc>
            </a:pP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 is good for non-secure data, like query strings in Google</a:t>
            </a:r>
          </a:p>
        </p:txBody>
      </p:sp>
    </p:spTree>
    <p:extLst>
      <p:ext uri="{BB962C8B-B14F-4D97-AF65-F5344CB8AC3E}">
        <p14:creationId xmlns:p14="http://schemas.microsoft.com/office/powerpoint/2010/main" val="109629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070CF-F655-48AF-98C9-8648BA1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6568"/>
            <a:ext cx="9905998" cy="924162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rgbClr val="FF0000"/>
                </a:solidFill>
              </a:rPr>
              <a:t>HTML Form Attributes</a:t>
            </a:r>
            <a:endParaRPr lang="en-IN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73C63-836A-4B70-A8CF-E28D0B8A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9636"/>
            <a:ext cx="9905999" cy="539836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Method Attribute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method attribute specifies the HTTP method to be used when submitting the form data.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form-data can be sent as URL variables (with method="get") or as HTTP post transaction (with method="post").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default HTTP method when submitting form data is GET.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&lt;form action="/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action_page.php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" method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=“POST"&gt;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400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Important points on POST: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Appends the form data inside the body of the HTTP request (the submitted form data is not shown in the URL)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 has no size limitations, and can be used to send large amounts of data.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Form submissions with POST cannot be bookmarked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Always use POST if the form data contains sensitive or personal information!</a:t>
            </a:r>
          </a:p>
          <a:p>
            <a:pPr marL="0" indent="0">
              <a:lnSpc>
                <a:spcPct val="200000"/>
              </a:lnSpc>
              <a:buNone/>
            </a:pPr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7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070CF-F655-48AF-98C9-8648BA1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6568"/>
            <a:ext cx="9905998" cy="924162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FF0000"/>
                </a:solidFill>
              </a:rPr>
              <a:t>HTML Form Attributes</a:t>
            </a:r>
            <a:endParaRPr lang="en-IN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73C63-836A-4B70-A8CF-E28D0B8A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9636"/>
            <a:ext cx="9905999" cy="49411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Autocomplete Attribute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autocomplete attribute specifies whether a form should have autocomplete on or off.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autocomplete is on, the browser automatically complete values based on values that the user has entered before.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&lt;form action="/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action_page.php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" autocomplete="on"&gt;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Novalidate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attribute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novalidate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attribute is a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boolean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attribute.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present, it specifies that the form-data (input) should not be validated when submitted.</a:t>
            </a:r>
          </a:p>
        </p:txBody>
      </p:sp>
    </p:spTree>
    <p:extLst>
      <p:ext uri="{BB962C8B-B14F-4D97-AF65-F5344CB8AC3E}">
        <p14:creationId xmlns:p14="http://schemas.microsoft.com/office/powerpoint/2010/main" val="341934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385" y="0"/>
            <a:ext cx="4734017" cy="810307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Images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89" y="949911"/>
            <a:ext cx="619371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=“smiley.jpg"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=“smiley image"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="500"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="600"&gt;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="/images/html5.gif"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="HTML5 Icon"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="width:128px;height:128px;"&gt;</a:t>
            </a:r>
            <a:endParaRPr lang="en-US" sz="1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="https://www.w3schools.com/images/w3schools_green.jpg"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="W3Schools.com"&gt;</a:t>
            </a:r>
            <a:endParaRPr lang="en-US" sz="10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sz="10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3F5CF3-309A-40BD-8820-2B0633792D81}"/>
              </a:ext>
            </a:extLst>
          </p:cNvPr>
          <p:cNvSpPr txBox="1"/>
          <p:nvPr/>
        </p:nvSpPr>
        <p:spPr>
          <a:xfrm>
            <a:off x="6480699" y="1488009"/>
            <a:ext cx="5637376" cy="37021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/>
                <a:ea typeface="Verdana"/>
              </a:rPr>
              <a:t>Style attribute can be used to specify width and height of the image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/>
                <a:ea typeface="Verdana"/>
              </a:rPr>
              <a:t>Another alternative: Use width and height attribute. 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/>
                <a:ea typeface="Verdana"/>
              </a:rPr>
              <a:t>Values are always mentioned in pixels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/>
                <a:ea typeface="Verdana"/>
              </a:rPr>
              <a:t>If images are in subfolder then include folder name in </a:t>
            </a:r>
            <a:r>
              <a:rPr lang="en-US" sz="1200" dirty="0" err="1">
                <a:latin typeface="Verdana"/>
                <a:ea typeface="Verdana"/>
              </a:rPr>
              <a:t>src</a:t>
            </a:r>
            <a:r>
              <a:rPr lang="en-US" sz="1200" dirty="0">
                <a:latin typeface="Verdana"/>
                <a:ea typeface="Verdana"/>
              </a:rPr>
              <a:t> attribute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/>
                <a:ea typeface="Verdana"/>
              </a:rPr>
              <a:t>Some web sites point to an image on another server.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To point to an image on another server, specify an absolute (full) URL in the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attribute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/>
                <a:ea typeface="Verdana"/>
              </a:rPr>
              <a:t>Animated images are also supported such as gif</a:t>
            </a:r>
          </a:p>
        </p:txBody>
      </p:sp>
    </p:spTree>
    <p:extLst>
      <p:ext uri="{BB962C8B-B14F-4D97-AF65-F5344CB8AC3E}">
        <p14:creationId xmlns:p14="http://schemas.microsoft.com/office/powerpoint/2010/main" val="258828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662" y="0"/>
            <a:ext cx="4734017" cy="810307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Images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89" y="949911"/>
            <a:ext cx="619371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=“smiley.jpg"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=“smiley image"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="500"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="600"&gt;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="/images/html5.gif"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="HTML5 Icon"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="width:128px;height:128px;"&gt;</a:t>
            </a:r>
            <a:endParaRPr lang="en-US" sz="1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="https://www.w3schools.com/images/w3schools_green.jpg"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="W3Schools.com"&gt;</a:t>
            </a:r>
            <a:endParaRPr lang="en-US" sz="10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sz="10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3F5CF3-309A-40BD-8820-2B0633792D81}"/>
              </a:ext>
            </a:extLst>
          </p:cNvPr>
          <p:cNvSpPr txBox="1"/>
          <p:nvPr/>
        </p:nvSpPr>
        <p:spPr>
          <a:xfrm>
            <a:off x="6480699" y="1869009"/>
            <a:ext cx="571130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Common Image Formats</a:t>
            </a:r>
          </a:p>
          <a:p>
            <a:pPr>
              <a:lnSpc>
                <a:spcPct val="200000"/>
              </a:lnSpc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The most common image file types, which are supported in all browsers: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Abbreviation	</a:t>
            </a: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</a:rPr>
              <a:t>	File Format				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File </a:t>
            </a: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</a:rPr>
              <a:t>Extension</a:t>
            </a:r>
          </a:p>
          <a:p>
            <a:pPr>
              <a:lnSpc>
                <a:spcPct val="200000"/>
              </a:lnSpc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APNG		Animated Portable Network Graphics	.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apng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GIF		Graphics Interchange Format		.gif</a:t>
            </a:r>
          </a:p>
          <a:p>
            <a:pPr>
              <a:lnSpc>
                <a:spcPct val="200000"/>
              </a:lnSpc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ICO		Microsoft Icon					.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ico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, .cur</a:t>
            </a:r>
          </a:p>
          <a:p>
            <a:pPr>
              <a:lnSpc>
                <a:spcPct val="200000"/>
              </a:lnSpc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JPEG		Joint Photographic Expert Group image	.jpg, .jpeg, .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jfif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, .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pjpeg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, .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pjp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PNG		Portable Network Graphics			.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png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SVG		Scalable Vector Graphics			.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svg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830" y="0"/>
            <a:ext cx="4734017" cy="810307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Images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89" y="949911"/>
            <a:ext cx="619371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=“smiley.jpg"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=“smiley image"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="500"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="600"&gt;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="/images/html5.gif"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="HTML5 Icon"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="width:128px;height:128px;"&gt;</a:t>
            </a:r>
            <a:endParaRPr lang="en-US" sz="1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="https://www.w3schools.com/images/w3schools_green.jpg"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="W3Schools.com"&gt;</a:t>
            </a:r>
            <a:endParaRPr lang="en-US" sz="10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sz="10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1A3DF2-EEB4-4F2A-8C5D-228A9D916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198" b="12492"/>
          <a:stretch/>
        </p:blipFill>
        <p:spPr>
          <a:xfrm>
            <a:off x="6738152" y="1358283"/>
            <a:ext cx="4955508" cy="48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7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77" y="113312"/>
            <a:ext cx="4734017" cy="636965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Images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89" y="949911"/>
            <a:ext cx="619371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width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100%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="html5.gif"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="HTML5 Icon"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="128"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="128"&gt;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="html5.gif"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="HTML5 Icon"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="width:128px;height:128px;"&gt;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3F5CF3-309A-40BD-8820-2B0633792D81}"/>
              </a:ext>
            </a:extLst>
          </p:cNvPr>
          <p:cNvSpPr txBox="1"/>
          <p:nvPr/>
        </p:nvSpPr>
        <p:spPr>
          <a:xfrm>
            <a:off x="6480699" y="1869009"/>
            <a:ext cx="5637376" cy="1393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The width, height, and style attributes are all valid in HTML.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Using the style attribute is always preferable.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It prevents styles sheets from changing the size of images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2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77" y="113312"/>
            <a:ext cx="4734017" cy="810307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Images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89" y="949911"/>
            <a:ext cx="619371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width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100%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="html5.gif"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="HTML5 Icon"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="128"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="128"&gt;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="html5.gif"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="HTML5 Icon"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="width:128px;height:128px;"&gt;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A625E27-BAAC-4EEB-9DFA-121408EB5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6" t="1877" r="50000" b="4387"/>
          <a:stretch/>
        </p:blipFill>
        <p:spPr>
          <a:xfrm>
            <a:off x="7474998" y="214803"/>
            <a:ext cx="4027504" cy="64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4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070CF-F655-48AF-98C9-8648BA1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6568"/>
            <a:ext cx="9905998" cy="924162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FF0000"/>
                </a:solidFill>
              </a:rPr>
              <a:t>HTML Forms</a:t>
            </a:r>
            <a:endParaRPr lang="en-IN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73C63-836A-4B70-A8CF-E28D0B8A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9636"/>
            <a:ext cx="9905999" cy="4941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HTML form is used to collect user input. 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user input is most often sent to a server for processing.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3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&lt;form&gt; Element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HTML &lt;form&gt; element is used to create an HTML form for user input: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&lt;form&gt;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. . 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form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. .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&lt;/form&gt;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&lt;form&gt; element is a container for different types of input elements, such as: text fields, checkboxes, radio buttons, submit buttons, etc.</a:t>
            </a:r>
          </a:p>
        </p:txBody>
      </p:sp>
    </p:spTree>
    <p:extLst>
      <p:ext uri="{BB962C8B-B14F-4D97-AF65-F5344CB8AC3E}">
        <p14:creationId xmlns:p14="http://schemas.microsoft.com/office/powerpoint/2010/main" val="277008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1138</TotalTime>
  <Words>1408</Words>
  <Application>Microsoft Office PowerPoint</Application>
  <PresentationFormat>Custom</PresentationFormat>
  <Paragraphs>334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Executive</vt:lpstr>
      <vt:lpstr>HTML5</vt:lpstr>
      <vt:lpstr>Content</vt:lpstr>
      <vt:lpstr>HTML Images</vt:lpstr>
      <vt:lpstr>HTML Images</vt:lpstr>
      <vt:lpstr>HTML Images</vt:lpstr>
      <vt:lpstr>HTML Images</vt:lpstr>
      <vt:lpstr>HTML Images</vt:lpstr>
      <vt:lpstr>HTML Images</vt:lpstr>
      <vt:lpstr>HTML Forms</vt:lpstr>
      <vt:lpstr>HTML Form Elements</vt:lpstr>
      <vt:lpstr>HTML Form Elements</vt:lpstr>
      <vt:lpstr>HTML Form Elements</vt:lpstr>
      <vt:lpstr>HTML Form Elements</vt:lpstr>
      <vt:lpstr>HTML Form Elements</vt:lpstr>
      <vt:lpstr>HTML Form Elements</vt:lpstr>
      <vt:lpstr>HTML Form Elements</vt:lpstr>
      <vt:lpstr>HTML Form Elements</vt:lpstr>
      <vt:lpstr>HTML Form Elements</vt:lpstr>
      <vt:lpstr>HTML Form Input Types</vt:lpstr>
      <vt:lpstr>HTML Form Input Types</vt:lpstr>
      <vt:lpstr>HTML Form Input Types</vt:lpstr>
      <vt:lpstr>HTML Form Input Types</vt:lpstr>
      <vt:lpstr>HTML Form Input Types</vt:lpstr>
      <vt:lpstr>HTML Form Input Types</vt:lpstr>
      <vt:lpstr>HTML Form Input Types</vt:lpstr>
      <vt:lpstr>HTML Form Input Types</vt:lpstr>
      <vt:lpstr>HTML Form Input Types</vt:lpstr>
      <vt:lpstr>HTML Form Input Types</vt:lpstr>
      <vt:lpstr>HTML Form Attributes</vt:lpstr>
      <vt:lpstr>HTML Form Attributes</vt:lpstr>
      <vt:lpstr>HTML Form Attributes</vt:lpstr>
      <vt:lpstr>HTML Form Attributes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Vaibhav Ambhire</dc:creator>
  <cp:lastModifiedBy>Vaibhav</cp:lastModifiedBy>
  <cp:revision>184</cp:revision>
  <dcterms:created xsi:type="dcterms:W3CDTF">2021-07-26T04:14:07Z</dcterms:created>
  <dcterms:modified xsi:type="dcterms:W3CDTF">2022-07-27T02:47:56Z</dcterms:modified>
</cp:coreProperties>
</file>