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95" r:id="rId4"/>
    <p:sldId id="351" r:id="rId5"/>
    <p:sldId id="294" r:id="rId6"/>
    <p:sldId id="352" r:id="rId7"/>
    <p:sldId id="353" r:id="rId8"/>
    <p:sldId id="354" r:id="rId9"/>
    <p:sldId id="359" r:id="rId10"/>
    <p:sldId id="355" r:id="rId11"/>
    <p:sldId id="358" r:id="rId12"/>
    <p:sldId id="356" r:id="rId13"/>
    <p:sldId id="357" r:id="rId14"/>
    <p:sldId id="360" r:id="rId15"/>
    <p:sldId id="361" r:id="rId16"/>
    <p:sldId id="362" r:id="rId17"/>
    <p:sldId id="364" r:id="rId18"/>
    <p:sldId id="363" r:id="rId19"/>
    <p:sldId id="319" r:id="rId20"/>
    <p:sldId id="365" r:id="rId21"/>
    <p:sldId id="366" r:id="rId22"/>
    <p:sldId id="367" r:id="rId23"/>
    <p:sldId id="368" r:id="rId24"/>
    <p:sldId id="369" r:id="rId25"/>
    <p:sldId id="370" r:id="rId26"/>
    <p:sldId id="371" r:id="rId27"/>
    <p:sldId id="373" r:id="rId28"/>
    <p:sldId id="374" r:id="rId29"/>
    <p:sldId id="378" r:id="rId30"/>
    <p:sldId id="379" r:id="rId31"/>
    <p:sldId id="38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74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A525172-BE17-4658-9CD5-390E0BE21CDD}" type="datetimeFigureOut">
              <a:rPr lang="en-IN" smtClean="0"/>
              <a:t>27-07-2022</a:t>
            </a:fld>
            <a:endParaRPr lang="en-IN"/>
          </a:p>
        </p:txBody>
      </p:sp>
      <p:sp>
        <p:nvSpPr>
          <p:cNvPr id="8" name="Slide Number Placeholder 7"/>
          <p:cNvSpPr>
            <a:spLocks noGrp="1"/>
          </p:cNvSpPr>
          <p:nvPr>
            <p:ph type="sldNum" sz="quarter" idx="11"/>
          </p:nvPr>
        </p:nvSpPr>
        <p:spPr/>
        <p:txBody>
          <a:bodyPr/>
          <a:lstStyle/>
          <a:p>
            <a:fld id="{5D05E6ED-AC15-4050-A33B-7DC4B3A419C6}"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525172-BE17-4658-9CD5-390E0BE21CDD}"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05E6ED-AC15-4050-A33B-7DC4B3A419C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525172-BE17-4658-9CD5-390E0BE21CDD}"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05E6ED-AC15-4050-A33B-7DC4B3A419C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A525172-BE17-4658-9CD5-390E0BE21CDD}"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05E6ED-AC15-4050-A33B-7DC4B3A419C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25172-BE17-4658-9CD5-390E0BE21CDD}"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05E6ED-AC15-4050-A33B-7DC4B3A419C6}" type="slidenum">
              <a:rPr lang="en-IN" smtClean="0"/>
              <a:t>‹#›</a:t>
            </a:fld>
            <a:endParaRPr lang="en-IN"/>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A525172-BE17-4658-9CD5-390E0BE21CDD}"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05E6ED-AC15-4050-A33B-7DC4B3A419C6}" type="slidenum">
              <a:rPr lang="en-IN" smtClean="0"/>
              <a:t>‹#›</a:t>
            </a:fld>
            <a:endParaRPr lang="en-IN"/>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A525172-BE17-4658-9CD5-390E0BE21CDD}" type="datetimeFigureOut">
              <a:rPr lang="en-IN" smtClean="0"/>
              <a:t>27-07-2022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05E6ED-AC15-4050-A33B-7DC4B3A419C6}" type="slidenum">
              <a:rPr lang="en-IN" smtClean="0"/>
              <a:t>‹#›</a:t>
            </a:fld>
            <a:endParaRPr lang="en-IN"/>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525172-BE17-4658-9CD5-390E0BE21CDD}" type="datetimeFigureOut">
              <a:rPr lang="en-IN" smtClean="0"/>
              <a:t>27-07-2022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05E6ED-AC15-4050-A33B-7DC4B3A419C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25172-BE17-4658-9CD5-390E0BE21CDD}" type="datetimeFigureOut">
              <a:rPr lang="en-IN" smtClean="0"/>
              <a:t>27-07-2022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05E6ED-AC15-4050-A33B-7DC4B3A419C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525172-BE17-4658-9CD5-390E0BE21CDD}"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05E6ED-AC15-4050-A33B-7DC4B3A419C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525172-BE17-4658-9CD5-390E0BE21CDD}"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05E6ED-AC15-4050-A33B-7DC4B3A419C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A525172-BE17-4658-9CD5-390E0BE21CDD}" type="datetimeFigureOut">
              <a:rPr lang="en-IN" smtClean="0"/>
              <a:t>27-07-2022</a:t>
            </a:fld>
            <a:endParaRPr lang="en-IN"/>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5D05E6ED-AC15-4050-A33B-7DC4B3A419C6}" type="slidenum">
              <a:rPr lang="en-IN" smtClean="0"/>
              <a:t>‹#›</a:t>
            </a:fld>
            <a:endParaRPr lang="en-IN"/>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5AE506-B168-46D9-8F56-F197BFE7CA61}"/>
              </a:ext>
            </a:extLst>
          </p:cNvPr>
          <p:cNvSpPr>
            <a:spLocks noGrp="1"/>
          </p:cNvSpPr>
          <p:nvPr>
            <p:ph type="ctrTitle"/>
          </p:nvPr>
        </p:nvSpPr>
        <p:spPr/>
        <p:txBody>
          <a:bodyPr/>
          <a:lstStyle/>
          <a:p>
            <a:r>
              <a:rPr lang="en-US" b="1" dirty="0">
                <a:solidFill>
                  <a:schemeClr val="accent1"/>
                </a:solidFill>
              </a:rPr>
              <a:t>HTML5</a:t>
            </a:r>
            <a:endParaRPr lang="en-IN" b="1" dirty="0">
              <a:solidFill>
                <a:schemeClr val="accent1"/>
              </a:solidFill>
            </a:endParaRPr>
          </a:p>
        </p:txBody>
      </p:sp>
      <p:sp>
        <p:nvSpPr>
          <p:cNvPr id="5" name="Subtitle 4">
            <a:extLst>
              <a:ext uri="{FF2B5EF4-FFF2-40B4-BE49-F238E27FC236}">
                <a16:creationId xmlns="" xmlns:a16="http://schemas.microsoft.com/office/drawing/2014/main" id="{38FEFE09-540E-4F8B-9D4F-DF1ED36E644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29280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829101" y="0"/>
            <a:ext cx="4734017" cy="810307"/>
          </a:xfrm>
        </p:spPr>
        <p:txBody>
          <a:bodyPr>
            <a:normAutofit fontScale="90000"/>
          </a:bodyPr>
          <a:lstStyle/>
          <a:p>
            <a:r>
              <a:rPr lang="en-US" sz="3200" b="1" cap="none" dirty="0">
                <a:solidFill>
                  <a:srgbClr val="FF0000"/>
                </a:solidFill>
              </a:rPr>
              <a:t>HTML Semantic Element</a:t>
            </a:r>
            <a:endParaRPr lang="en-IN" sz="3200" b="1"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286989" y="736979"/>
            <a:ext cx="6193710" cy="6121021"/>
          </a:xfrm>
          <a:solidFill>
            <a:schemeClr val="accent1">
              <a:lumMod val="40000"/>
              <a:lumOff val="60000"/>
            </a:schemeClr>
          </a:solidFill>
        </p:spPr>
        <p:txBody>
          <a:bodyPr>
            <a:noAutofit/>
          </a:bodyPr>
          <a:lstStyle/>
          <a:p>
            <a:pPr marL="0" indent="0">
              <a:lnSpc>
                <a:spcPct val="150000"/>
              </a:lnSpc>
              <a:spcBef>
                <a:spcPts val="0"/>
              </a:spcBef>
              <a:buNone/>
            </a:pP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!DOCTYPE</a:t>
            </a:r>
            <a:r>
              <a:rPr lang="en-US" sz="1200" b="0" i="0" dirty="0">
                <a:solidFill>
                  <a:srgbClr val="FF0000"/>
                </a:solidFill>
                <a:effectLst/>
                <a:latin typeface="Consolas" panose="020B0609020204030204" pitchFamily="49" charset="0"/>
              </a:rPr>
              <a:t> html</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html lang = </a:t>
            </a:r>
            <a:r>
              <a:rPr lang="en-IN" sz="1200" b="0" i="0" dirty="0">
                <a:solidFill>
                  <a:srgbClr val="0000CD"/>
                </a:solidFill>
                <a:effectLst/>
                <a:latin typeface="Consolas" panose="020B0609020204030204" pitchFamily="49" charset="0"/>
              </a:rPr>
              <a:t>"</a:t>
            </a:r>
            <a:r>
              <a:rPr lang="en-IN" sz="1200" b="0" i="0" dirty="0" err="1">
                <a:solidFill>
                  <a:srgbClr val="0000CD"/>
                </a:solidFill>
                <a:effectLst/>
                <a:latin typeface="Consolas" panose="020B0609020204030204" pitchFamily="49" charset="0"/>
              </a:rPr>
              <a:t>en</a:t>
            </a:r>
            <a:r>
              <a:rPr lang="en-IN" sz="1200" b="0" i="0" dirty="0">
                <a:solidFill>
                  <a:srgbClr val="0000CD"/>
                </a:solidFill>
                <a:effectLst/>
                <a:latin typeface="Consolas" panose="020B0609020204030204" pitchFamily="49" charset="0"/>
              </a:rPr>
              <a:t>-US"</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title</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Images</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/title</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body</a:t>
            </a:r>
            <a:r>
              <a:rPr lang="en-US" sz="1200" b="0" i="0" dirty="0">
                <a:solidFill>
                  <a:srgbClr val="0000CD"/>
                </a:solidFill>
                <a:effectLst/>
                <a:latin typeface="Consolas" panose="020B0609020204030204" pitchFamily="49" charset="0"/>
              </a:rPr>
              <a:t>&gt;</a:t>
            </a:r>
          </a:p>
          <a:p>
            <a:pPr marL="0" indent="0">
              <a:lnSpc>
                <a:spcPct val="150000"/>
              </a:lnSpc>
              <a:spcBef>
                <a:spcPts val="0"/>
              </a:spcBef>
              <a:buNone/>
            </a:pPr>
            <a:endParaRPr lang="en-US" sz="1200" b="0" i="0" dirty="0">
              <a:solidFill>
                <a:srgbClr val="0000CD"/>
              </a:solidFill>
              <a:effectLst/>
              <a:latin typeface="Consolas" panose="020B0609020204030204" pitchFamily="49" charset="0"/>
            </a:endParaRPr>
          </a:p>
          <a:p>
            <a:pPr marL="0" indent="0" algn="l">
              <a:lnSpc>
                <a:spcPct val="150000"/>
              </a:lnSpc>
              <a:spcBef>
                <a:spcPts val="0"/>
              </a:spcBef>
              <a:buNone/>
            </a:pP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article</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header</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h1</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What Does WWF Do?</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/h1</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WWF's mission:</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/header</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WWF's mission is to stop the degradation of our planet's natural environment,</a:t>
            </a:r>
            <a:r>
              <a:rPr lang="en-US" sz="1200" dirty="0"/>
              <a:t/>
            </a:r>
            <a:br>
              <a:rPr lang="en-US" sz="1200" dirty="0"/>
            </a:br>
            <a:r>
              <a:rPr lang="en-US" sz="1200" b="0" i="0" dirty="0">
                <a:solidFill>
                  <a:srgbClr val="000000"/>
                </a:solidFill>
                <a:effectLst/>
                <a:latin typeface="Consolas" panose="020B0609020204030204" pitchFamily="49" charset="0"/>
              </a:rPr>
              <a:t>  and build a future in which humans live in harmony with nature.</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/article</a:t>
            </a:r>
            <a:r>
              <a:rPr lang="en-US" sz="1200" b="0" i="0" dirty="0">
                <a:solidFill>
                  <a:srgbClr val="0000CD"/>
                </a:solidFill>
                <a:effectLst/>
                <a:latin typeface="Consolas" panose="020B0609020204030204" pitchFamily="49" charset="0"/>
              </a:rPr>
              <a:t>&gt;</a:t>
            </a:r>
          </a:p>
          <a:p>
            <a:pPr marL="0" indent="0" algn="l">
              <a:lnSpc>
                <a:spcPct val="150000"/>
              </a:lnSpc>
              <a:spcBef>
                <a:spcPts val="0"/>
              </a:spcBef>
              <a:buNone/>
            </a:pP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footer</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Author: Hege </a:t>
            </a:r>
            <a:r>
              <a:rPr lang="en-US" sz="1200" b="0" i="0" dirty="0" err="1">
                <a:solidFill>
                  <a:srgbClr val="000000"/>
                </a:solidFill>
                <a:effectLst/>
                <a:latin typeface="Consolas" panose="020B0609020204030204" pitchFamily="49" charset="0"/>
              </a:rPr>
              <a:t>Refsnes</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&gt;&lt;</a:t>
            </a:r>
            <a:r>
              <a:rPr lang="en-US" sz="1200" b="0" i="0" dirty="0">
                <a:solidFill>
                  <a:srgbClr val="A52A2A"/>
                </a:solidFill>
                <a:effectLst/>
                <a:latin typeface="Consolas" panose="020B0609020204030204" pitchFamily="49" charset="0"/>
              </a:rPr>
              <a:t>a</a:t>
            </a:r>
            <a:r>
              <a:rPr lang="en-US" sz="1200" b="0" i="0" dirty="0">
                <a:solidFill>
                  <a:srgbClr val="FF0000"/>
                </a:solidFill>
                <a:effectLst/>
                <a:latin typeface="Consolas" panose="020B0609020204030204" pitchFamily="49" charset="0"/>
              </a:rPr>
              <a:t> </a:t>
            </a:r>
            <a:r>
              <a:rPr lang="en-US" sz="1200" b="0" i="0" dirty="0" err="1">
                <a:solidFill>
                  <a:srgbClr val="FF0000"/>
                </a:solidFill>
                <a:effectLst/>
                <a:latin typeface="Consolas" panose="020B0609020204030204" pitchFamily="49" charset="0"/>
              </a:rPr>
              <a:t>href</a:t>
            </a:r>
            <a:r>
              <a:rPr lang="en-US" sz="1200" b="0" i="0" dirty="0">
                <a:solidFill>
                  <a:srgbClr val="0000CD"/>
                </a:solidFill>
                <a:effectLst/>
                <a:latin typeface="Consolas" panose="020B0609020204030204" pitchFamily="49" charset="0"/>
              </a:rPr>
              <a:t>="mailto:hege@example.com"&gt;</a:t>
            </a:r>
            <a:r>
              <a:rPr lang="en-US" sz="1200" b="0" i="0" dirty="0">
                <a:solidFill>
                  <a:srgbClr val="000000"/>
                </a:solidFill>
                <a:effectLst/>
                <a:latin typeface="Consolas" panose="020B0609020204030204" pitchFamily="49" charset="0"/>
              </a:rPr>
              <a:t>hege@example.com</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/a</a:t>
            </a:r>
            <a:r>
              <a:rPr lang="en-US" sz="1200" b="0" i="0" dirty="0">
                <a:solidFill>
                  <a:srgbClr val="0000CD"/>
                </a:solidFill>
                <a:effectLst/>
                <a:latin typeface="Consolas" panose="020B0609020204030204" pitchFamily="49" charset="0"/>
              </a:rPr>
              <a:t>&gt;&lt;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/footer</a:t>
            </a:r>
            <a:r>
              <a:rPr lang="en-US" sz="1200" b="0" i="0" dirty="0">
                <a:solidFill>
                  <a:srgbClr val="0000CD"/>
                </a:solidFill>
                <a:effectLst/>
                <a:latin typeface="Consolas" panose="020B0609020204030204" pitchFamily="49" charset="0"/>
              </a:rPr>
              <a:t>&gt;</a:t>
            </a:r>
          </a:p>
          <a:p>
            <a:pPr marL="0" indent="0" algn="l">
              <a:lnSpc>
                <a:spcPct val="150000"/>
              </a:lnSpc>
              <a:spcBef>
                <a:spcPts val="0"/>
              </a:spcBef>
              <a:buNone/>
            </a:pPr>
            <a:r>
              <a:rPr lang="en-US" sz="1200" b="0" i="0" dirty="0">
                <a:solidFill>
                  <a:srgbClr val="0000CD"/>
                </a:solidFill>
                <a:effectLst/>
                <a:latin typeface="Consolas" panose="020B0609020204030204" pitchFamily="49" charset="0"/>
              </a:rPr>
              <a:t>&lt;</a:t>
            </a:r>
            <a:r>
              <a:rPr lang="en-US" sz="1200" dirty="0">
                <a:solidFill>
                  <a:srgbClr val="A52A2A"/>
                </a:solidFill>
                <a:latin typeface="Consolas" panose="020B0609020204030204" pitchFamily="49" charset="0"/>
              </a:rPr>
              <a:t>/</a:t>
            </a:r>
            <a:r>
              <a:rPr lang="en-US" sz="1200" b="0" i="0" dirty="0">
                <a:solidFill>
                  <a:srgbClr val="A52A2A"/>
                </a:solidFill>
                <a:effectLst/>
                <a:latin typeface="Consolas" panose="020B0609020204030204" pitchFamily="49" charset="0"/>
              </a:rPr>
              <a:t>body</a:t>
            </a:r>
            <a:r>
              <a:rPr lang="en-US" sz="1200" b="0" i="0" dirty="0">
                <a:solidFill>
                  <a:srgbClr val="0000CD"/>
                </a:solidFill>
                <a:effectLst/>
                <a:latin typeface="Consolas" panose="020B0609020204030204" pitchFamily="49" charset="0"/>
              </a:rPr>
              <a:t>&gt;</a:t>
            </a:r>
            <a:endParaRPr lang="en-US" sz="1200" dirty="0">
              <a:solidFill>
                <a:srgbClr val="0000CD"/>
              </a:solidFill>
              <a:latin typeface="Consolas" panose="020B0609020204030204" pitchFamily="49" charset="0"/>
            </a:endParaRPr>
          </a:p>
          <a:p>
            <a:pPr marL="0" indent="0">
              <a:lnSpc>
                <a:spcPct val="150000"/>
              </a:lnSpc>
              <a:spcBef>
                <a:spcPts val="0"/>
              </a:spcBef>
              <a:buNone/>
            </a:pP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/html</a:t>
            </a:r>
            <a:r>
              <a:rPr lang="en-US" sz="1200" b="0" i="0" dirty="0">
                <a:solidFill>
                  <a:srgbClr val="0000CD"/>
                </a:solidFill>
                <a:effectLst/>
                <a:latin typeface="Consolas" panose="020B0609020204030204" pitchFamily="49" charset="0"/>
              </a:rPr>
              <a:t>&gt;</a:t>
            </a:r>
            <a:endParaRPr lang="en-IN" sz="1200" dirty="0"/>
          </a:p>
        </p:txBody>
      </p:sp>
      <p:sp>
        <p:nvSpPr>
          <p:cNvPr id="8" name="TextBox 7">
            <a:extLst>
              <a:ext uri="{FF2B5EF4-FFF2-40B4-BE49-F238E27FC236}">
                <a16:creationId xmlns="" xmlns:a16="http://schemas.microsoft.com/office/drawing/2014/main" id="{8E3F5CF3-309A-40BD-8820-2B0633792D81}"/>
              </a:ext>
            </a:extLst>
          </p:cNvPr>
          <p:cNvSpPr txBox="1"/>
          <p:nvPr/>
        </p:nvSpPr>
        <p:spPr>
          <a:xfrm>
            <a:off x="6480699" y="378886"/>
            <a:ext cx="5637376" cy="6054286"/>
          </a:xfrm>
          <a:prstGeom prst="rect">
            <a:avLst/>
          </a:prstGeom>
          <a:noFill/>
        </p:spPr>
        <p:txBody>
          <a:bodyPr wrap="square">
            <a:spAutoFit/>
          </a:bodyPr>
          <a:lstStyle/>
          <a:p>
            <a:pPr>
              <a:lnSpc>
                <a:spcPct val="200000"/>
              </a:lnSpc>
            </a:pPr>
            <a:r>
              <a:rPr lang="en-US" sz="1400" b="1" dirty="0">
                <a:solidFill>
                  <a:schemeClr val="accent3">
                    <a:lumMod val="75000"/>
                  </a:schemeClr>
                </a:solidFill>
                <a:latin typeface="Verdana" panose="020B0604030504040204" pitchFamily="34" charset="0"/>
                <a:ea typeface="Verdana" panose="020B0604030504040204" pitchFamily="34" charset="0"/>
              </a:rPr>
              <a:t>HTML &lt;footer&gt; Element</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The &lt;footer&gt; element defines a footer for a document or section.</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A &lt;footer&gt; element typically contains:</a:t>
            </a:r>
          </a:p>
          <a:p>
            <a:pPr marL="628650" lvl="1"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authorship information</a:t>
            </a:r>
          </a:p>
          <a:p>
            <a:pPr marL="628650" lvl="1"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copyright information</a:t>
            </a:r>
          </a:p>
          <a:p>
            <a:pPr marL="628650" lvl="1"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contact information</a:t>
            </a:r>
          </a:p>
          <a:p>
            <a:pPr marL="628650" lvl="1"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sitemap</a:t>
            </a:r>
          </a:p>
          <a:p>
            <a:pPr marL="628650" lvl="1"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back to top links</a:t>
            </a:r>
          </a:p>
          <a:p>
            <a:pPr marL="628650" lvl="1"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related documents</a:t>
            </a:r>
          </a:p>
          <a:p>
            <a:pPr marL="171450" indent="-171450">
              <a:lnSpc>
                <a:spcPct val="200000"/>
              </a:lnSpc>
              <a:buFont typeface="Arial" panose="020B0604020202020204" pitchFamily="34" charset="0"/>
              <a:buChar char="•"/>
            </a:pPr>
            <a:endParaRPr lang="en-US" sz="1400" dirty="0">
              <a:latin typeface="Verdana" panose="020B0604030504040204" pitchFamily="34" charset="0"/>
              <a:ea typeface="Verdana" panose="020B0604030504040204" pitchFamily="34" charset="0"/>
            </a:endParaRP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We can have several &lt;footer&gt; elements in one document.</a:t>
            </a:r>
          </a:p>
          <a:p>
            <a:pPr marL="171450" indent="-171450">
              <a:lnSpc>
                <a:spcPct val="200000"/>
              </a:lnSpc>
              <a:buFont typeface="Arial" panose="020B0604020202020204" pitchFamily="34" charset="0"/>
              <a:buChar char="•"/>
            </a:pPr>
            <a:endParaRPr lang="en-US" sz="1400" dirty="0">
              <a:latin typeface="Verdana" panose="020B0604030504040204" pitchFamily="34" charset="0"/>
              <a:ea typeface="Verdana" panose="020B0604030504040204" pitchFamily="34" charset="0"/>
            </a:endParaRPr>
          </a:p>
          <a:p>
            <a:pPr>
              <a:lnSpc>
                <a:spcPct val="200000"/>
              </a:lnSpc>
            </a:pPr>
            <a:endParaRPr lang="en-IN" sz="1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93041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856397" y="0"/>
            <a:ext cx="4734017" cy="614149"/>
          </a:xfrm>
        </p:spPr>
        <p:txBody>
          <a:bodyPr>
            <a:normAutofit fontScale="90000"/>
          </a:bodyPr>
          <a:lstStyle/>
          <a:p>
            <a:r>
              <a:rPr lang="en-US" sz="3200" b="1" cap="none" dirty="0">
                <a:solidFill>
                  <a:srgbClr val="FF0000"/>
                </a:solidFill>
              </a:rPr>
              <a:t>HTML Semantic Element</a:t>
            </a:r>
            <a:endParaRPr lang="en-IN" sz="3200" b="1"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286989" y="614149"/>
            <a:ext cx="6193710" cy="6115125"/>
          </a:xfrm>
          <a:solidFill>
            <a:schemeClr val="accent1">
              <a:lumMod val="40000"/>
              <a:lumOff val="60000"/>
            </a:schemeClr>
          </a:solidFill>
        </p:spPr>
        <p:txBody>
          <a:bodyPr>
            <a:noAutofit/>
          </a:bodyPr>
          <a:lstStyle/>
          <a:p>
            <a:pPr marL="0" indent="0">
              <a:lnSpc>
                <a:spcPct val="150000"/>
              </a:lnSpc>
              <a:spcBef>
                <a:spcPts val="0"/>
              </a:spcBef>
              <a:buNone/>
            </a:pP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!DOCTYPE</a:t>
            </a:r>
            <a:r>
              <a:rPr lang="en-US" sz="1200" b="0" i="0" dirty="0">
                <a:solidFill>
                  <a:srgbClr val="FF0000"/>
                </a:solidFill>
                <a:effectLst/>
                <a:latin typeface="Consolas" panose="020B0609020204030204" pitchFamily="49" charset="0"/>
              </a:rPr>
              <a:t> html</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html lang = </a:t>
            </a:r>
            <a:r>
              <a:rPr lang="en-IN" sz="1200" b="0" i="0" dirty="0">
                <a:solidFill>
                  <a:srgbClr val="0000CD"/>
                </a:solidFill>
                <a:effectLst/>
                <a:latin typeface="Consolas" panose="020B0609020204030204" pitchFamily="49" charset="0"/>
              </a:rPr>
              <a:t>"</a:t>
            </a:r>
            <a:r>
              <a:rPr lang="en-IN" sz="1200" b="0" i="0" dirty="0" err="1">
                <a:solidFill>
                  <a:srgbClr val="0000CD"/>
                </a:solidFill>
                <a:effectLst/>
                <a:latin typeface="Consolas" panose="020B0609020204030204" pitchFamily="49" charset="0"/>
              </a:rPr>
              <a:t>en</a:t>
            </a:r>
            <a:r>
              <a:rPr lang="en-IN" sz="1200" b="0" i="0" dirty="0">
                <a:solidFill>
                  <a:srgbClr val="0000CD"/>
                </a:solidFill>
                <a:effectLst/>
                <a:latin typeface="Consolas" panose="020B0609020204030204" pitchFamily="49" charset="0"/>
              </a:rPr>
              <a:t>-US"</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title</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Images</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/title</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body</a:t>
            </a:r>
            <a:r>
              <a:rPr lang="en-US" sz="1200" b="0" i="0" dirty="0">
                <a:solidFill>
                  <a:srgbClr val="0000CD"/>
                </a:solidFill>
                <a:effectLst/>
                <a:latin typeface="Consolas" panose="020B0609020204030204" pitchFamily="49" charset="0"/>
              </a:rPr>
              <a:t>&gt;</a:t>
            </a:r>
          </a:p>
          <a:p>
            <a:pPr marL="0" indent="0">
              <a:lnSpc>
                <a:spcPct val="150000"/>
              </a:lnSpc>
              <a:spcBef>
                <a:spcPts val="0"/>
              </a:spcBef>
              <a:buNone/>
            </a:pPr>
            <a:endParaRPr lang="en-US" sz="1200" b="0" i="0" dirty="0">
              <a:solidFill>
                <a:srgbClr val="0000CD"/>
              </a:solidFill>
              <a:effectLst/>
              <a:latin typeface="Consolas" panose="020B0609020204030204" pitchFamily="49" charset="0"/>
            </a:endParaRPr>
          </a:p>
          <a:p>
            <a:pPr marL="0" indent="0" algn="l">
              <a:lnSpc>
                <a:spcPct val="150000"/>
              </a:lnSpc>
              <a:spcBef>
                <a:spcPts val="0"/>
              </a:spcBef>
              <a:buNone/>
            </a:pP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article</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header</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h1</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What Does WWF Do?</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/h1</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WWF's mission:</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/header</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WWF's mission is to stop the degradation of our planet's natural environment,</a:t>
            </a:r>
            <a:r>
              <a:rPr lang="en-US" sz="1200" dirty="0"/>
              <a:t/>
            </a:r>
            <a:br>
              <a:rPr lang="en-US" sz="1200" dirty="0"/>
            </a:br>
            <a:r>
              <a:rPr lang="en-US" sz="1200" b="0" i="0" dirty="0">
                <a:solidFill>
                  <a:srgbClr val="000000"/>
                </a:solidFill>
                <a:effectLst/>
                <a:latin typeface="Consolas" panose="020B0609020204030204" pitchFamily="49" charset="0"/>
              </a:rPr>
              <a:t>  and build a future in which humans live in harmony with nature.</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/article</a:t>
            </a:r>
            <a:r>
              <a:rPr lang="en-US" sz="1200" b="0" i="0" dirty="0">
                <a:solidFill>
                  <a:srgbClr val="0000CD"/>
                </a:solidFill>
                <a:effectLst/>
                <a:latin typeface="Consolas" panose="020B0609020204030204" pitchFamily="49" charset="0"/>
              </a:rPr>
              <a:t>&gt;</a:t>
            </a:r>
          </a:p>
          <a:p>
            <a:pPr marL="0" indent="0" algn="l">
              <a:lnSpc>
                <a:spcPct val="150000"/>
              </a:lnSpc>
              <a:spcBef>
                <a:spcPts val="0"/>
              </a:spcBef>
              <a:buNone/>
            </a:pP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footer</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Author: Hege </a:t>
            </a:r>
            <a:r>
              <a:rPr lang="en-US" sz="1200" b="0" i="0" dirty="0" err="1">
                <a:solidFill>
                  <a:srgbClr val="000000"/>
                </a:solidFill>
                <a:effectLst/>
                <a:latin typeface="Consolas" panose="020B0609020204030204" pitchFamily="49" charset="0"/>
              </a:rPr>
              <a:t>Refsnes</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&gt;&lt;</a:t>
            </a:r>
            <a:r>
              <a:rPr lang="en-US" sz="1200" b="0" i="0" dirty="0">
                <a:solidFill>
                  <a:srgbClr val="A52A2A"/>
                </a:solidFill>
                <a:effectLst/>
                <a:latin typeface="Consolas" panose="020B0609020204030204" pitchFamily="49" charset="0"/>
              </a:rPr>
              <a:t>a</a:t>
            </a:r>
            <a:r>
              <a:rPr lang="en-US" sz="1200" b="0" i="0" dirty="0">
                <a:solidFill>
                  <a:srgbClr val="FF0000"/>
                </a:solidFill>
                <a:effectLst/>
                <a:latin typeface="Consolas" panose="020B0609020204030204" pitchFamily="49" charset="0"/>
              </a:rPr>
              <a:t> </a:t>
            </a:r>
            <a:r>
              <a:rPr lang="en-US" sz="1200" b="0" i="0" dirty="0" err="1">
                <a:solidFill>
                  <a:srgbClr val="FF0000"/>
                </a:solidFill>
                <a:effectLst/>
                <a:latin typeface="Consolas" panose="020B0609020204030204" pitchFamily="49" charset="0"/>
              </a:rPr>
              <a:t>href</a:t>
            </a:r>
            <a:r>
              <a:rPr lang="en-US" sz="1200" b="0" i="0" dirty="0">
                <a:solidFill>
                  <a:srgbClr val="0000CD"/>
                </a:solidFill>
                <a:effectLst/>
                <a:latin typeface="Consolas" panose="020B0609020204030204" pitchFamily="49" charset="0"/>
              </a:rPr>
              <a:t>="mailto:hege@example.com"&gt;</a:t>
            </a:r>
            <a:r>
              <a:rPr lang="en-US" sz="1200" b="0" i="0" dirty="0">
                <a:solidFill>
                  <a:srgbClr val="000000"/>
                </a:solidFill>
                <a:effectLst/>
                <a:latin typeface="Consolas" panose="020B0609020204030204" pitchFamily="49" charset="0"/>
              </a:rPr>
              <a:t>hege@example.com</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/a</a:t>
            </a:r>
            <a:r>
              <a:rPr lang="en-US" sz="1200" b="0" i="0" dirty="0">
                <a:solidFill>
                  <a:srgbClr val="0000CD"/>
                </a:solidFill>
                <a:effectLst/>
                <a:latin typeface="Consolas" panose="020B0609020204030204" pitchFamily="49" charset="0"/>
              </a:rPr>
              <a:t>&gt;&lt;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/footer</a:t>
            </a:r>
            <a:r>
              <a:rPr lang="en-US" sz="1200" b="0" i="0" dirty="0">
                <a:solidFill>
                  <a:srgbClr val="0000CD"/>
                </a:solidFill>
                <a:effectLst/>
                <a:latin typeface="Consolas" panose="020B0609020204030204" pitchFamily="49" charset="0"/>
              </a:rPr>
              <a:t>&gt;</a:t>
            </a:r>
          </a:p>
          <a:p>
            <a:pPr marL="0" indent="0" algn="l">
              <a:lnSpc>
                <a:spcPct val="150000"/>
              </a:lnSpc>
              <a:spcBef>
                <a:spcPts val="0"/>
              </a:spcBef>
              <a:buNone/>
            </a:pPr>
            <a:r>
              <a:rPr lang="en-US" sz="1200" b="0" i="0" dirty="0">
                <a:solidFill>
                  <a:srgbClr val="0000CD"/>
                </a:solidFill>
                <a:effectLst/>
                <a:latin typeface="Consolas" panose="020B0609020204030204" pitchFamily="49" charset="0"/>
              </a:rPr>
              <a:t>&lt;</a:t>
            </a:r>
            <a:r>
              <a:rPr lang="en-US" sz="1200" dirty="0">
                <a:solidFill>
                  <a:srgbClr val="A52A2A"/>
                </a:solidFill>
                <a:latin typeface="Consolas" panose="020B0609020204030204" pitchFamily="49" charset="0"/>
              </a:rPr>
              <a:t>/</a:t>
            </a:r>
            <a:r>
              <a:rPr lang="en-US" sz="1200" b="0" i="0" dirty="0">
                <a:solidFill>
                  <a:srgbClr val="A52A2A"/>
                </a:solidFill>
                <a:effectLst/>
                <a:latin typeface="Consolas" panose="020B0609020204030204" pitchFamily="49" charset="0"/>
              </a:rPr>
              <a:t>body</a:t>
            </a:r>
            <a:r>
              <a:rPr lang="en-US" sz="1200" b="0" i="0" dirty="0">
                <a:solidFill>
                  <a:srgbClr val="0000CD"/>
                </a:solidFill>
                <a:effectLst/>
                <a:latin typeface="Consolas" panose="020B0609020204030204" pitchFamily="49" charset="0"/>
              </a:rPr>
              <a:t>&gt;</a:t>
            </a:r>
            <a:endParaRPr lang="en-US" sz="1200" dirty="0">
              <a:solidFill>
                <a:srgbClr val="0000CD"/>
              </a:solidFill>
              <a:latin typeface="Consolas" panose="020B0609020204030204" pitchFamily="49" charset="0"/>
            </a:endParaRPr>
          </a:p>
          <a:p>
            <a:pPr marL="0" indent="0">
              <a:lnSpc>
                <a:spcPct val="150000"/>
              </a:lnSpc>
              <a:spcBef>
                <a:spcPts val="0"/>
              </a:spcBef>
              <a:buNone/>
            </a:pP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/html</a:t>
            </a:r>
            <a:r>
              <a:rPr lang="en-US" sz="1200" b="0" i="0" dirty="0">
                <a:solidFill>
                  <a:srgbClr val="0000CD"/>
                </a:solidFill>
                <a:effectLst/>
                <a:latin typeface="Consolas" panose="020B0609020204030204" pitchFamily="49" charset="0"/>
              </a:rPr>
              <a:t>&gt;</a:t>
            </a:r>
            <a:endParaRPr lang="en-IN" sz="1200" dirty="0"/>
          </a:p>
        </p:txBody>
      </p:sp>
      <p:pic>
        <p:nvPicPr>
          <p:cNvPr id="5" name="Picture 4">
            <a:extLst>
              <a:ext uri="{FF2B5EF4-FFF2-40B4-BE49-F238E27FC236}">
                <a16:creationId xmlns="" xmlns:a16="http://schemas.microsoft.com/office/drawing/2014/main" id="{27994E43-93CD-499E-B5C1-9C8D6F2A685B}"/>
              </a:ext>
            </a:extLst>
          </p:cNvPr>
          <p:cNvPicPr>
            <a:picLocks noChangeAspect="1"/>
          </p:cNvPicPr>
          <p:nvPr/>
        </p:nvPicPr>
        <p:blipFill rotWithShape="1">
          <a:blip r:embed="rId2"/>
          <a:srcRect l="50680" t="25667" r="1011" b="46090"/>
          <a:stretch/>
        </p:blipFill>
        <p:spPr>
          <a:xfrm>
            <a:off x="4067392" y="900410"/>
            <a:ext cx="8010878" cy="2634360"/>
          </a:xfrm>
          <a:prstGeom prst="rect">
            <a:avLst/>
          </a:prstGeom>
        </p:spPr>
      </p:pic>
    </p:spTree>
    <p:extLst>
      <p:ext uri="{BB962C8B-B14F-4D97-AF65-F5344CB8AC3E}">
        <p14:creationId xmlns:p14="http://schemas.microsoft.com/office/powerpoint/2010/main" val="405812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1010630" y="122830"/>
            <a:ext cx="4734017" cy="427088"/>
          </a:xfrm>
        </p:spPr>
        <p:txBody>
          <a:bodyPr>
            <a:normAutofit fontScale="90000"/>
          </a:bodyPr>
          <a:lstStyle/>
          <a:p>
            <a:r>
              <a:rPr lang="en-US" sz="3200" b="1" cap="none" dirty="0">
                <a:solidFill>
                  <a:srgbClr val="FF0000"/>
                </a:solidFill>
              </a:rPr>
              <a:t>HTML Semantic Element</a:t>
            </a:r>
            <a:endParaRPr lang="en-IN" sz="3200" b="1"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286989" y="555815"/>
            <a:ext cx="6193710" cy="6173460"/>
          </a:xfrm>
          <a:solidFill>
            <a:schemeClr val="accent1">
              <a:lumMod val="40000"/>
              <a:lumOff val="60000"/>
            </a:schemeClr>
          </a:solidFill>
        </p:spPr>
        <p:txBody>
          <a:bodyPr>
            <a:noAutofit/>
          </a:bodyPr>
          <a:lstStyle/>
          <a:p>
            <a:pPr marL="0" indent="0">
              <a:spcBef>
                <a:spcPts val="0"/>
              </a:spcBef>
              <a:buNone/>
            </a:pP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!DOCTYPE</a:t>
            </a:r>
            <a:r>
              <a:rPr lang="en-US" sz="1300" b="0" i="0" dirty="0">
                <a:solidFill>
                  <a:srgbClr val="FF0000"/>
                </a:solidFill>
                <a:effectLst/>
                <a:latin typeface="Consolas" panose="020B0609020204030204" pitchFamily="49" charset="0"/>
              </a:rPr>
              <a:t> html</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html lang = </a:t>
            </a:r>
            <a:r>
              <a:rPr lang="en-IN" sz="1300" b="0" i="0" dirty="0">
                <a:solidFill>
                  <a:srgbClr val="0000CD"/>
                </a:solidFill>
                <a:effectLst/>
                <a:latin typeface="Consolas" panose="020B0609020204030204" pitchFamily="49" charset="0"/>
              </a:rPr>
              <a:t>"</a:t>
            </a:r>
            <a:r>
              <a:rPr lang="en-IN" sz="1300" b="0" i="0" dirty="0" err="1">
                <a:solidFill>
                  <a:srgbClr val="0000CD"/>
                </a:solidFill>
                <a:effectLst/>
                <a:latin typeface="Consolas" panose="020B0609020204030204" pitchFamily="49" charset="0"/>
              </a:rPr>
              <a:t>en</a:t>
            </a:r>
            <a:r>
              <a:rPr lang="en-IN" sz="1300" b="0" i="0" dirty="0">
                <a:solidFill>
                  <a:srgbClr val="0000CD"/>
                </a:solidFill>
                <a:effectLst/>
                <a:latin typeface="Consolas" panose="020B0609020204030204" pitchFamily="49" charset="0"/>
              </a:rPr>
              <a:t>-US"</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head</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title</a:t>
            </a:r>
            <a:r>
              <a:rPr lang="en-US" sz="1300" b="0" i="0" dirty="0">
                <a:solidFill>
                  <a:srgbClr val="0000CD"/>
                </a:solidFill>
                <a:effectLst/>
                <a:latin typeface="Consolas" panose="020B0609020204030204" pitchFamily="49" charset="0"/>
              </a:rPr>
              <a:t>&gt;</a:t>
            </a:r>
            <a:r>
              <a:rPr lang="en-US" sz="1300" b="0" i="0" dirty="0">
                <a:solidFill>
                  <a:srgbClr val="000000"/>
                </a:solidFill>
                <a:effectLst/>
                <a:latin typeface="Consolas" panose="020B0609020204030204" pitchFamily="49" charset="0"/>
              </a:rPr>
              <a:t>Images</a:t>
            </a: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/title</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/head</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body</a:t>
            </a:r>
            <a:r>
              <a:rPr lang="en-US" sz="1300" b="0" i="0" dirty="0">
                <a:solidFill>
                  <a:srgbClr val="0000CD"/>
                </a:solidFill>
                <a:effectLst/>
                <a:latin typeface="Consolas" panose="020B0609020204030204" pitchFamily="49" charset="0"/>
              </a:rPr>
              <a:t>&gt;</a:t>
            </a:r>
          </a:p>
          <a:p>
            <a:pPr marL="0" indent="0">
              <a:spcBef>
                <a:spcPts val="0"/>
              </a:spcBef>
              <a:buNone/>
            </a:pP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nav</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00"/>
                </a:solidFill>
                <a:effectLst/>
                <a:latin typeface="Consolas" panose="020B0609020204030204" pitchFamily="49" charset="0"/>
              </a:rPr>
              <a:t>  </a:t>
            </a: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a</a:t>
            </a:r>
            <a:r>
              <a:rPr lang="en-IN" sz="1300" b="0" i="0" dirty="0">
                <a:solidFill>
                  <a:srgbClr val="FF0000"/>
                </a:solidFill>
                <a:effectLst/>
                <a:latin typeface="Consolas" panose="020B0609020204030204" pitchFamily="49" charset="0"/>
              </a:rPr>
              <a:t> </a:t>
            </a:r>
            <a:r>
              <a:rPr lang="en-IN" sz="1300" b="0" i="0" dirty="0" err="1">
                <a:solidFill>
                  <a:srgbClr val="FF0000"/>
                </a:solidFill>
                <a:effectLst/>
                <a:latin typeface="Consolas" panose="020B0609020204030204" pitchFamily="49" charset="0"/>
              </a:rPr>
              <a:t>href</a:t>
            </a:r>
            <a:r>
              <a:rPr lang="en-IN" sz="1300" b="0" i="0" dirty="0">
                <a:solidFill>
                  <a:srgbClr val="0000CD"/>
                </a:solidFill>
                <a:effectLst/>
                <a:latin typeface="Consolas" panose="020B0609020204030204" pitchFamily="49" charset="0"/>
              </a:rPr>
              <a:t>="/html/"&gt;</a:t>
            </a:r>
            <a:r>
              <a:rPr lang="en-IN" sz="1300" b="0" i="0" dirty="0">
                <a:solidFill>
                  <a:srgbClr val="000000"/>
                </a:solidFill>
                <a:effectLst/>
                <a:latin typeface="Consolas" panose="020B0609020204030204" pitchFamily="49" charset="0"/>
              </a:rPr>
              <a:t>HTML</a:t>
            </a: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/a</a:t>
            </a:r>
            <a:r>
              <a:rPr lang="en-IN" sz="1300" b="0" i="0" dirty="0">
                <a:solidFill>
                  <a:srgbClr val="0000CD"/>
                </a:solidFill>
                <a:effectLst/>
                <a:latin typeface="Consolas" panose="020B0609020204030204" pitchFamily="49" charset="0"/>
              </a:rPr>
              <a:t>&gt;</a:t>
            </a:r>
            <a:r>
              <a:rPr lang="en-IN" sz="1300" b="0" i="0" dirty="0">
                <a:solidFill>
                  <a:srgbClr val="000000"/>
                </a:solidFill>
                <a:effectLst/>
                <a:latin typeface="Consolas" panose="020B0609020204030204" pitchFamily="49" charset="0"/>
              </a:rPr>
              <a:t> |</a:t>
            </a:r>
            <a:r>
              <a:rPr lang="en-IN" sz="1300" dirty="0"/>
              <a:t/>
            </a:r>
            <a:br>
              <a:rPr lang="en-IN" sz="1300" dirty="0"/>
            </a:br>
            <a:r>
              <a:rPr lang="en-IN" sz="1300" b="0" i="0" dirty="0">
                <a:solidFill>
                  <a:srgbClr val="000000"/>
                </a:solidFill>
                <a:effectLst/>
                <a:latin typeface="Consolas" panose="020B0609020204030204" pitchFamily="49" charset="0"/>
              </a:rPr>
              <a:t>  </a:t>
            </a: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a</a:t>
            </a:r>
            <a:r>
              <a:rPr lang="en-IN" sz="1300" b="0" i="0" dirty="0">
                <a:solidFill>
                  <a:srgbClr val="FF0000"/>
                </a:solidFill>
                <a:effectLst/>
                <a:latin typeface="Consolas" panose="020B0609020204030204" pitchFamily="49" charset="0"/>
              </a:rPr>
              <a:t> </a:t>
            </a:r>
            <a:r>
              <a:rPr lang="en-IN" sz="1300" b="0" i="0" dirty="0" err="1">
                <a:solidFill>
                  <a:srgbClr val="FF0000"/>
                </a:solidFill>
                <a:effectLst/>
                <a:latin typeface="Consolas" panose="020B0609020204030204" pitchFamily="49" charset="0"/>
              </a:rPr>
              <a:t>href</a:t>
            </a:r>
            <a:r>
              <a:rPr lang="en-IN" sz="1300" b="0" i="0" dirty="0">
                <a:solidFill>
                  <a:srgbClr val="0000CD"/>
                </a:solidFill>
                <a:effectLst/>
                <a:latin typeface="Consolas" panose="020B0609020204030204" pitchFamily="49" charset="0"/>
              </a:rPr>
              <a:t>="/</a:t>
            </a:r>
            <a:r>
              <a:rPr lang="en-IN" sz="1300" b="0" i="0" dirty="0" err="1">
                <a:solidFill>
                  <a:srgbClr val="0000CD"/>
                </a:solidFill>
                <a:effectLst/>
                <a:latin typeface="Consolas" panose="020B0609020204030204" pitchFamily="49" charset="0"/>
              </a:rPr>
              <a:t>css</a:t>
            </a:r>
            <a:r>
              <a:rPr lang="en-IN" sz="1300" b="0" i="0" dirty="0">
                <a:solidFill>
                  <a:srgbClr val="0000CD"/>
                </a:solidFill>
                <a:effectLst/>
                <a:latin typeface="Consolas" panose="020B0609020204030204" pitchFamily="49" charset="0"/>
              </a:rPr>
              <a:t>/"&gt;</a:t>
            </a:r>
            <a:r>
              <a:rPr lang="en-IN" sz="1300" b="0" i="0" dirty="0">
                <a:solidFill>
                  <a:srgbClr val="000000"/>
                </a:solidFill>
                <a:effectLst/>
                <a:latin typeface="Consolas" panose="020B0609020204030204" pitchFamily="49" charset="0"/>
              </a:rPr>
              <a:t>CSS</a:t>
            </a: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/a</a:t>
            </a:r>
            <a:r>
              <a:rPr lang="en-IN" sz="1300" b="0" i="0" dirty="0">
                <a:solidFill>
                  <a:srgbClr val="0000CD"/>
                </a:solidFill>
                <a:effectLst/>
                <a:latin typeface="Consolas" panose="020B0609020204030204" pitchFamily="49" charset="0"/>
              </a:rPr>
              <a:t>&gt;</a:t>
            </a:r>
            <a:r>
              <a:rPr lang="en-IN" sz="1300" b="0" i="0" dirty="0">
                <a:solidFill>
                  <a:srgbClr val="000000"/>
                </a:solidFill>
                <a:effectLst/>
                <a:latin typeface="Consolas" panose="020B0609020204030204" pitchFamily="49" charset="0"/>
              </a:rPr>
              <a:t> |</a:t>
            </a:r>
            <a:r>
              <a:rPr lang="en-IN" sz="1300" dirty="0"/>
              <a:t/>
            </a:r>
            <a:br>
              <a:rPr lang="en-IN" sz="1300" dirty="0"/>
            </a:br>
            <a:r>
              <a:rPr lang="en-IN" sz="1300" b="0" i="0" dirty="0">
                <a:solidFill>
                  <a:srgbClr val="000000"/>
                </a:solidFill>
                <a:effectLst/>
                <a:latin typeface="Consolas" panose="020B0609020204030204" pitchFamily="49" charset="0"/>
              </a:rPr>
              <a:t>  </a:t>
            </a: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a</a:t>
            </a:r>
            <a:r>
              <a:rPr lang="en-IN" sz="1300" b="0" i="0" dirty="0">
                <a:solidFill>
                  <a:srgbClr val="FF0000"/>
                </a:solidFill>
                <a:effectLst/>
                <a:latin typeface="Consolas" panose="020B0609020204030204" pitchFamily="49" charset="0"/>
              </a:rPr>
              <a:t> </a:t>
            </a:r>
            <a:r>
              <a:rPr lang="en-IN" sz="1300" b="0" i="0" dirty="0" err="1">
                <a:solidFill>
                  <a:srgbClr val="FF0000"/>
                </a:solidFill>
                <a:effectLst/>
                <a:latin typeface="Consolas" panose="020B0609020204030204" pitchFamily="49" charset="0"/>
              </a:rPr>
              <a:t>href</a:t>
            </a:r>
            <a:r>
              <a:rPr lang="en-IN" sz="1300" b="0" i="0" dirty="0">
                <a:solidFill>
                  <a:srgbClr val="0000CD"/>
                </a:solidFill>
                <a:effectLst/>
                <a:latin typeface="Consolas" panose="020B0609020204030204" pitchFamily="49" charset="0"/>
              </a:rPr>
              <a:t>="/</a:t>
            </a:r>
            <a:r>
              <a:rPr lang="en-IN" sz="1300" b="0" i="0" dirty="0" err="1">
                <a:solidFill>
                  <a:srgbClr val="0000CD"/>
                </a:solidFill>
                <a:effectLst/>
                <a:latin typeface="Consolas" panose="020B0609020204030204" pitchFamily="49" charset="0"/>
              </a:rPr>
              <a:t>js</a:t>
            </a:r>
            <a:r>
              <a:rPr lang="en-IN" sz="1300" b="0" i="0" dirty="0">
                <a:solidFill>
                  <a:srgbClr val="0000CD"/>
                </a:solidFill>
                <a:effectLst/>
                <a:latin typeface="Consolas" panose="020B0609020204030204" pitchFamily="49" charset="0"/>
              </a:rPr>
              <a:t>/"&gt;</a:t>
            </a:r>
            <a:r>
              <a:rPr lang="en-IN" sz="1300" b="0" i="0" dirty="0">
                <a:solidFill>
                  <a:srgbClr val="000000"/>
                </a:solidFill>
                <a:effectLst/>
                <a:latin typeface="Consolas" panose="020B0609020204030204" pitchFamily="49" charset="0"/>
              </a:rPr>
              <a:t>JavaScript</a:t>
            </a: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/a</a:t>
            </a:r>
            <a:r>
              <a:rPr lang="en-IN" sz="1300" b="0" i="0" dirty="0">
                <a:solidFill>
                  <a:srgbClr val="0000CD"/>
                </a:solidFill>
                <a:effectLst/>
                <a:latin typeface="Consolas" panose="020B0609020204030204" pitchFamily="49" charset="0"/>
              </a:rPr>
              <a:t>&gt;</a:t>
            </a:r>
            <a:r>
              <a:rPr lang="en-IN" sz="1300" b="0" i="0" dirty="0">
                <a:solidFill>
                  <a:srgbClr val="000000"/>
                </a:solidFill>
                <a:effectLst/>
                <a:latin typeface="Consolas" panose="020B0609020204030204" pitchFamily="49" charset="0"/>
              </a:rPr>
              <a:t> |</a:t>
            </a:r>
            <a:r>
              <a:rPr lang="en-IN" sz="1300" dirty="0"/>
              <a:t/>
            </a:r>
            <a:br>
              <a:rPr lang="en-IN" sz="1300" dirty="0"/>
            </a:br>
            <a:r>
              <a:rPr lang="en-IN" sz="1300" b="0" i="0" dirty="0">
                <a:solidFill>
                  <a:srgbClr val="000000"/>
                </a:solidFill>
                <a:effectLst/>
                <a:latin typeface="Consolas" panose="020B0609020204030204" pitchFamily="49" charset="0"/>
              </a:rPr>
              <a:t>  </a:t>
            </a: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a</a:t>
            </a:r>
            <a:r>
              <a:rPr lang="en-IN" sz="1300" b="0" i="0" dirty="0">
                <a:solidFill>
                  <a:srgbClr val="FF0000"/>
                </a:solidFill>
                <a:effectLst/>
                <a:latin typeface="Consolas" panose="020B0609020204030204" pitchFamily="49" charset="0"/>
              </a:rPr>
              <a:t> </a:t>
            </a:r>
            <a:r>
              <a:rPr lang="en-IN" sz="1300" b="0" i="0" dirty="0" err="1">
                <a:solidFill>
                  <a:srgbClr val="FF0000"/>
                </a:solidFill>
                <a:effectLst/>
                <a:latin typeface="Consolas" panose="020B0609020204030204" pitchFamily="49" charset="0"/>
              </a:rPr>
              <a:t>href</a:t>
            </a:r>
            <a:r>
              <a:rPr lang="en-IN" sz="1300" b="0" i="0" dirty="0">
                <a:solidFill>
                  <a:srgbClr val="0000CD"/>
                </a:solidFill>
                <a:effectLst/>
                <a:latin typeface="Consolas" panose="020B0609020204030204" pitchFamily="49" charset="0"/>
              </a:rPr>
              <a:t>="/</a:t>
            </a:r>
            <a:r>
              <a:rPr lang="en-IN" sz="1300" b="0" i="0" dirty="0" err="1">
                <a:solidFill>
                  <a:srgbClr val="0000CD"/>
                </a:solidFill>
                <a:effectLst/>
                <a:latin typeface="Consolas" panose="020B0609020204030204" pitchFamily="49" charset="0"/>
              </a:rPr>
              <a:t>jquery</a:t>
            </a:r>
            <a:r>
              <a:rPr lang="en-IN" sz="1300" b="0" i="0" dirty="0">
                <a:solidFill>
                  <a:srgbClr val="0000CD"/>
                </a:solidFill>
                <a:effectLst/>
                <a:latin typeface="Consolas" panose="020B0609020204030204" pitchFamily="49" charset="0"/>
              </a:rPr>
              <a:t>/"&gt;</a:t>
            </a:r>
            <a:r>
              <a:rPr lang="en-IN" sz="1300" b="0" i="0" dirty="0">
                <a:solidFill>
                  <a:srgbClr val="000000"/>
                </a:solidFill>
                <a:effectLst/>
                <a:latin typeface="Consolas" panose="020B0609020204030204" pitchFamily="49" charset="0"/>
              </a:rPr>
              <a:t>jQuery</a:t>
            </a: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/a</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/nav</a:t>
            </a:r>
            <a:r>
              <a:rPr lang="en-IN" sz="1300" b="0" i="0" dirty="0">
                <a:solidFill>
                  <a:srgbClr val="0000CD"/>
                </a:solidFill>
                <a:effectLst/>
                <a:latin typeface="Consolas" panose="020B0609020204030204" pitchFamily="49" charset="0"/>
              </a:rPr>
              <a:t>&gt;</a:t>
            </a:r>
            <a:endParaRPr lang="en-US" sz="1300" b="0" i="0" dirty="0">
              <a:solidFill>
                <a:srgbClr val="0000CD"/>
              </a:solidFill>
              <a:effectLst/>
              <a:latin typeface="Consolas" panose="020B0609020204030204" pitchFamily="49" charset="0"/>
            </a:endParaRPr>
          </a:p>
          <a:p>
            <a:pPr marL="0" indent="0" algn="l">
              <a:spcBef>
                <a:spcPts val="0"/>
              </a:spcBef>
              <a:buNone/>
            </a:pP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article</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b="0" i="0" dirty="0">
                <a:solidFill>
                  <a:srgbClr val="000000"/>
                </a:solidFill>
                <a:effectLst/>
                <a:latin typeface="Consolas" panose="020B0609020204030204" pitchFamily="49" charset="0"/>
              </a:rPr>
              <a:t>  </a:t>
            </a: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header</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b="0" i="0" dirty="0">
                <a:solidFill>
                  <a:srgbClr val="000000"/>
                </a:solidFill>
                <a:effectLst/>
                <a:latin typeface="Consolas" panose="020B0609020204030204" pitchFamily="49" charset="0"/>
              </a:rPr>
              <a:t>    </a:t>
            </a: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h1</a:t>
            </a:r>
            <a:r>
              <a:rPr lang="en-US" sz="1300" b="0" i="0" dirty="0">
                <a:solidFill>
                  <a:srgbClr val="0000CD"/>
                </a:solidFill>
                <a:effectLst/>
                <a:latin typeface="Consolas" panose="020B0609020204030204" pitchFamily="49" charset="0"/>
              </a:rPr>
              <a:t>&gt;</a:t>
            </a:r>
            <a:r>
              <a:rPr lang="en-US" sz="1300" b="0" i="0" dirty="0">
                <a:solidFill>
                  <a:srgbClr val="000000"/>
                </a:solidFill>
                <a:effectLst/>
                <a:latin typeface="Consolas" panose="020B0609020204030204" pitchFamily="49" charset="0"/>
              </a:rPr>
              <a:t>What Does WWF Do?</a:t>
            </a: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/h1</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b="0" i="0" dirty="0">
                <a:solidFill>
                  <a:srgbClr val="000000"/>
                </a:solidFill>
                <a:effectLst/>
                <a:latin typeface="Consolas" panose="020B0609020204030204" pitchFamily="49" charset="0"/>
              </a:rPr>
              <a:t>    </a:t>
            </a: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p</a:t>
            </a:r>
            <a:r>
              <a:rPr lang="en-US" sz="1300" b="0" i="0" dirty="0">
                <a:solidFill>
                  <a:srgbClr val="0000CD"/>
                </a:solidFill>
                <a:effectLst/>
                <a:latin typeface="Consolas" panose="020B0609020204030204" pitchFamily="49" charset="0"/>
              </a:rPr>
              <a:t>&gt;</a:t>
            </a:r>
            <a:r>
              <a:rPr lang="en-US" sz="1300" b="0" i="0" dirty="0">
                <a:solidFill>
                  <a:srgbClr val="000000"/>
                </a:solidFill>
                <a:effectLst/>
                <a:latin typeface="Consolas" panose="020B0609020204030204" pitchFamily="49" charset="0"/>
              </a:rPr>
              <a:t>WWF's mission:</a:t>
            </a: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/p</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b="0" i="0" dirty="0">
                <a:solidFill>
                  <a:srgbClr val="000000"/>
                </a:solidFill>
                <a:effectLst/>
                <a:latin typeface="Consolas" panose="020B0609020204030204" pitchFamily="49" charset="0"/>
              </a:rPr>
              <a:t>  </a:t>
            </a: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/header</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b="0" i="0" dirty="0">
                <a:solidFill>
                  <a:srgbClr val="000000"/>
                </a:solidFill>
                <a:effectLst/>
                <a:latin typeface="Consolas" panose="020B0609020204030204" pitchFamily="49" charset="0"/>
              </a:rPr>
              <a:t>  </a:t>
            </a: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p</a:t>
            </a:r>
            <a:r>
              <a:rPr lang="en-US" sz="1300" b="0" i="0" dirty="0">
                <a:solidFill>
                  <a:srgbClr val="0000CD"/>
                </a:solidFill>
                <a:effectLst/>
                <a:latin typeface="Consolas" panose="020B0609020204030204" pitchFamily="49" charset="0"/>
              </a:rPr>
              <a:t>&gt;</a:t>
            </a:r>
            <a:r>
              <a:rPr lang="en-US" sz="1300" b="0" i="0" dirty="0">
                <a:solidFill>
                  <a:srgbClr val="000000"/>
                </a:solidFill>
                <a:effectLst/>
                <a:latin typeface="Consolas" panose="020B0609020204030204" pitchFamily="49" charset="0"/>
              </a:rPr>
              <a:t>WWF's mission is to stop the degradation of our planet's natural environment,</a:t>
            </a:r>
            <a:r>
              <a:rPr lang="en-US" sz="1300" dirty="0"/>
              <a:t/>
            </a:r>
            <a:br>
              <a:rPr lang="en-US" sz="1300" dirty="0"/>
            </a:br>
            <a:r>
              <a:rPr lang="en-US" sz="1300" b="0" i="0" dirty="0">
                <a:solidFill>
                  <a:srgbClr val="000000"/>
                </a:solidFill>
                <a:effectLst/>
                <a:latin typeface="Consolas" panose="020B0609020204030204" pitchFamily="49" charset="0"/>
              </a:rPr>
              <a:t>  and build a future in which humans live in harmony with nature.</a:t>
            </a: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/p</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/article</a:t>
            </a:r>
            <a:r>
              <a:rPr lang="en-US" sz="1300" b="0" i="0" dirty="0">
                <a:solidFill>
                  <a:srgbClr val="0000CD"/>
                </a:solidFill>
                <a:effectLst/>
                <a:latin typeface="Consolas" panose="020B0609020204030204" pitchFamily="49" charset="0"/>
              </a:rPr>
              <a:t>&gt;</a:t>
            </a:r>
          </a:p>
          <a:p>
            <a:pPr marL="0" indent="0" algn="l">
              <a:spcBef>
                <a:spcPts val="0"/>
              </a:spcBef>
              <a:buNone/>
            </a:pP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footer</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b="0" i="0" dirty="0">
                <a:solidFill>
                  <a:srgbClr val="000000"/>
                </a:solidFill>
                <a:effectLst/>
                <a:latin typeface="Consolas" panose="020B0609020204030204" pitchFamily="49" charset="0"/>
              </a:rPr>
              <a:t>  </a:t>
            </a: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p</a:t>
            </a:r>
            <a:r>
              <a:rPr lang="en-US" sz="1300" b="0" i="0" dirty="0">
                <a:solidFill>
                  <a:srgbClr val="0000CD"/>
                </a:solidFill>
                <a:effectLst/>
                <a:latin typeface="Consolas" panose="020B0609020204030204" pitchFamily="49" charset="0"/>
              </a:rPr>
              <a:t>&gt;</a:t>
            </a:r>
            <a:r>
              <a:rPr lang="en-US" sz="1300" b="0" i="0" dirty="0">
                <a:solidFill>
                  <a:srgbClr val="000000"/>
                </a:solidFill>
                <a:effectLst/>
                <a:latin typeface="Consolas" panose="020B0609020204030204" pitchFamily="49" charset="0"/>
              </a:rPr>
              <a:t>Author: Hege </a:t>
            </a:r>
            <a:r>
              <a:rPr lang="en-US" sz="1300" b="0" i="0" dirty="0" err="1">
                <a:solidFill>
                  <a:srgbClr val="000000"/>
                </a:solidFill>
                <a:effectLst/>
                <a:latin typeface="Consolas" panose="020B0609020204030204" pitchFamily="49" charset="0"/>
              </a:rPr>
              <a:t>Refsnes</a:t>
            </a: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/p</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b="0" i="0" dirty="0">
                <a:solidFill>
                  <a:srgbClr val="000000"/>
                </a:solidFill>
                <a:effectLst/>
                <a:latin typeface="Consolas" panose="020B0609020204030204" pitchFamily="49" charset="0"/>
              </a:rPr>
              <a:t>  </a:t>
            </a: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p</a:t>
            </a:r>
            <a:r>
              <a:rPr lang="en-US" sz="1300" b="0" i="0" dirty="0">
                <a:solidFill>
                  <a:srgbClr val="0000CD"/>
                </a:solidFill>
                <a:effectLst/>
                <a:latin typeface="Consolas" panose="020B0609020204030204" pitchFamily="49" charset="0"/>
              </a:rPr>
              <a:t>&gt;&lt;</a:t>
            </a:r>
            <a:r>
              <a:rPr lang="en-US" sz="1300" b="0" i="0" dirty="0">
                <a:solidFill>
                  <a:srgbClr val="A52A2A"/>
                </a:solidFill>
                <a:effectLst/>
                <a:latin typeface="Consolas" panose="020B0609020204030204" pitchFamily="49" charset="0"/>
              </a:rPr>
              <a:t>a</a:t>
            </a:r>
            <a:r>
              <a:rPr lang="en-US" sz="1300" b="0" i="0" dirty="0">
                <a:solidFill>
                  <a:srgbClr val="FF0000"/>
                </a:solidFill>
                <a:effectLst/>
                <a:latin typeface="Consolas" panose="020B0609020204030204" pitchFamily="49" charset="0"/>
              </a:rPr>
              <a:t> </a:t>
            </a:r>
            <a:r>
              <a:rPr lang="en-US" sz="1300" b="0" i="0" dirty="0" err="1">
                <a:solidFill>
                  <a:srgbClr val="FF0000"/>
                </a:solidFill>
                <a:effectLst/>
                <a:latin typeface="Consolas" panose="020B0609020204030204" pitchFamily="49" charset="0"/>
              </a:rPr>
              <a:t>href</a:t>
            </a:r>
            <a:r>
              <a:rPr lang="en-US" sz="1300" b="0" i="0" dirty="0">
                <a:solidFill>
                  <a:srgbClr val="0000CD"/>
                </a:solidFill>
                <a:effectLst/>
                <a:latin typeface="Consolas" panose="020B0609020204030204" pitchFamily="49" charset="0"/>
              </a:rPr>
              <a:t>="mailto:hege@example.com"&gt;</a:t>
            </a:r>
            <a:r>
              <a:rPr lang="en-US" sz="1300" b="0" i="0" dirty="0">
                <a:solidFill>
                  <a:srgbClr val="000000"/>
                </a:solidFill>
                <a:effectLst/>
                <a:latin typeface="Consolas" panose="020B0609020204030204" pitchFamily="49" charset="0"/>
              </a:rPr>
              <a:t>hege@example.com</a:t>
            </a: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/a</a:t>
            </a:r>
            <a:r>
              <a:rPr lang="en-US" sz="1300" b="0" i="0" dirty="0">
                <a:solidFill>
                  <a:srgbClr val="0000CD"/>
                </a:solidFill>
                <a:effectLst/>
                <a:latin typeface="Consolas" panose="020B0609020204030204" pitchFamily="49" charset="0"/>
              </a:rPr>
              <a:t>&gt;&lt;</a:t>
            </a:r>
            <a:r>
              <a:rPr lang="en-US" sz="1300" b="0" i="0" dirty="0">
                <a:solidFill>
                  <a:srgbClr val="A52A2A"/>
                </a:solidFill>
                <a:effectLst/>
                <a:latin typeface="Consolas" panose="020B0609020204030204" pitchFamily="49" charset="0"/>
              </a:rPr>
              <a:t>/p</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/footer</a:t>
            </a:r>
            <a:r>
              <a:rPr lang="en-US" sz="1300" b="0" i="0" dirty="0">
                <a:solidFill>
                  <a:srgbClr val="0000CD"/>
                </a:solidFill>
                <a:effectLst/>
                <a:latin typeface="Consolas" panose="020B0609020204030204" pitchFamily="49" charset="0"/>
              </a:rPr>
              <a:t>&gt;</a:t>
            </a:r>
          </a:p>
          <a:p>
            <a:pPr marL="0" indent="0" algn="l">
              <a:spcBef>
                <a:spcPts val="0"/>
              </a:spcBef>
              <a:buNone/>
            </a:pPr>
            <a:r>
              <a:rPr lang="en-US" sz="1300" b="0" i="0" dirty="0">
                <a:solidFill>
                  <a:srgbClr val="0000CD"/>
                </a:solidFill>
                <a:effectLst/>
                <a:latin typeface="Consolas" panose="020B0609020204030204" pitchFamily="49" charset="0"/>
              </a:rPr>
              <a:t>&lt;</a:t>
            </a:r>
            <a:r>
              <a:rPr lang="en-US" sz="1300" dirty="0">
                <a:solidFill>
                  <a:srgbClr val="A52A2A"/>
                </a:solidFill>
                <a:latin typeface="Consolas" panose="020B0609020204030204" pitchFamily="49" charset="0"/>
              </a:rPr>
              <a:t>/</a:t>
            </a:r>
            <a:r>
              <a:rPr lang="en-US" sz="1300" b="0" i="0" dirty="0">
                <a:solidFill>
                  <a:srgbClr val="A52A2A"/>
                </a:solidFill>
                <a:effectLst/>
                <a:latin typeface="Consolas" panose="020B0609020204030204" pitchFamily="49" charset="0"/>
              </a:rPr>
              <a:t>body</a:t>
            </a:r>
            <a:r>
              <a:rPr lang="en-US" sz="1300" b="0" i="0" dirty="0">
                <a:solidFill>
                  <a:srgbClr val="0000CD"/>
                </a:solidFill>
                <a:effectLst/>
                <a:latin typeface="Consolas" panose="020B0609020204030204" pitchFamily="49" charset="0"/>
              </a:rPr>
              <a:t>&gt;</a:t>
            </a:r>
            <a:endParaRPr lang="en-US" sz="1300" dirty="0">
              <a:solidFill>
                <a:srgbClr val="0000CD"/>
              </a:solidFill>
              <a:latin typeface="Consolas" panose="020B0609020204030204" pitchFamily="49" charset="0"/>
            </a:endParaRPr>
          </a:p>
          <a:p>
            <a:pPr marL="0" indent="0">
              <a:spcBef>
                <a:spcPts val="0"/>
              </a:spcBef>
              <a:buNone/>
            </a:pP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/html</a:t>
            </a:r>
            <a:r>
              <a:rPr lang="en-US" sz="1300" b="0" i="0" dirty="0">
                <a:solidFill>
                  <a:srgbClr val="0000CD"/>
                </a:solidFill>
                <a:effectLst/>
                <a:latin typeface="Consolas" panose="020B0609020204030204" pitchFamily="49" charset="0"/>
              </a:rPr>
              <a:t>&gt;</a:t>
            </a:r>
            <a:endParaRPr lang="en-IN" sz="1300" dirty="0"/>
          </a:p>
        </p:txBody>
      </p:sp>
      <p:sp>
        <p:nvSpPr>
          <p:cNvPr id="8" name="TextBox 7">
            <a:extLst>
              <a:ext uri="{FF2B5EF4-FFF2-40B4-BE49-F238E27FC236}">
                <a16:creationId xmlns="" xmlns:a16="http://schemas.microsoft.com/office/drawing/2014/main" id="{8E3F5CF3-309A-40BD-8820-2B0633792D81}"/>
              </a:ext>
            </a:extLst>
          </p:cNvPr>
          <p:cNvSpPr txBox="1"/>
          <p:nvPr/>
        </p:nvSpPr>
        <p:spPr>
          <a:xfrm>
            <a:off x="6480699" y="1238695"/>
            <a:ext cx="5637376" cy="2677656"/>
          </a:xfrm>
          <a:prstGeom prst="rect">
            <a:avLst/>
          </a:prstGeom>
          <a:noFill/>
        </p:spPr>
        <p:txBody>
          <a:bodyPr wrap="square">
            <a:spAutoFit/>
          </a:bodyPr>
          <a:lstStyle/>
          <a:p>
            <a:pPr>
              <a:lnSpc>
                <a:spcPct val="200000"/>
              </a:lnSpc>
            </a:pPr>
            <a:r>
              <a:rPr lang="en-US" sz="1200" b="1" dirty="0">
                <a:solidFill>
                  <a:schemeClr val="accent3">
                    <a:lumMod val="75000"/>
                  </a:schemeClr>
                </a:solidFill>
                <a:latin typeface="Verdana" panose="020B0604030504040204" pitchFamily="34" charset="0"/>
                <a:ea typeface="Verdana" panose="020B0604030504040204" pitchFamily="34" charset="0"/>
              </a:rPr>
              <a:t>HTML &lt;nav&gt; Element</a:t>
            </a:r>
          </a:p>
          <a:p>
            <a:pPr marL="171450" indent="-171450">
              <a:lnSpc>
                <a:spcPct val="200000"/>
              </a:lnSpc>
              <a:buFont typeface="Arial" panose="020B0604020202020204" pitchFamily="34" charset="0"/>
              <a:buChar char="•"/>
            </a:pPr>
            <a:r>
              <a:rPr lang="en-US" sz="1200" dirty="0">
                <a:latin typeface="Verdana" panose="020B0604030504040204" pitchFamily="34" charset="0"/>
                <a:ea typeface="Verdana" panose="020B0604030504040204" pitchFamily="34" charset="0"/>
              </a:rPr>
              <a:t>The &lt;nav&gt; element defines a set of navigation links.</a:t>
            </a:r>
          </a:p>
          <a:p>
            <a:pPr marL="171450" indent="-171450">
              <a:lnSpc>
                <a:spcPct val="200000"/>
              </a:lnSpc>
              <a:buFont typeface="Arial" panose="020B0604020202020204" pitchFamily="34" charset="0"/>
              <a:buChar char="•"/>
            </a:pPr>
            <a:r>
              <a:rPr lang="en-US" sz="1200" dirty="0">
                <a:latin typeface="Verdana" panose="020B0604030504040204" pitchFamily="34" charset="0"/>
                <a:ea typeface="Verdana" panose="020B0604030504040204" pitchFamily="34" charset="0"/>
              </a:rPr>
              <a:t>Notice that NOT all links of a document should be inside a &lt;nav&gt; element. </a:t>
            </a:r>
          </a:p>
          <a:p>
            <a:pPr marL="171450" indent="-171450">
              <a:lnSpc>
                <a:spcPct val="200000"/>
              </a:lnSpc>
              <a:buFont typeface="Arial" panose="020B0604020202020204" pitchFamily="34" charset="0"/>
              <a:buChar char="•"/>
            </a:pPr>
            <a:r>
              <a:rPr lang="en-US" sz="1200" dirty="0">
                <a:latin typeface="Verdana" panose="020B0604030504040204" pitchFamily="34" charset="0"/>
                <a:ea typeface="Verdana" panose="020B0604030504040204" pitchFamily="34" charset="0"/>
              </a:rPr>
              <a:t>The &lt;nav&gt; element is intended only for major block of navigation links.</a:t>
            </a:r>
          </a:p>
          <a:p>
            <a:pPr>
              <a:lnSpc>
                <a:spcPct val="200000"/>
              </a:lnSpc>
            </a:pPr>
            <a:endParaRPr lang="en-IN"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71002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1160755" y="128726"/>
            <a:ext cx="4734017" cy="427088"/>
          </a:xfrm>
        </p:spPr>
        <p:txBody>
          <a:bodyPr>
            <a:normAutofit fontScale="90000"/>
          </a:bodyPr>
          <a:lstStyle/>
          <a:p>
            <a:r>
              <a:rPr lang="en-US" sz="3200" b="1" cap="none" dirty="0">
                <a:solidFill>
                  <a:srgbClr val="FF0000"/>
                </a:solidFill>
              </a:rPr>
              <a:t>HTML Semantic Element</a:t>
            </a:r>
            <a:endParaRPr lang="en-IN" sz="3200" b="1"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286989" y="555815"/>
            <a:ext cx="6193710" cy="6173460"/>
          </a:xfrm>
          <a:solidFill>
            <a:schemeClr val="accent1">
              <a:lumMod val="40000"/>
              <a:lumOff val="60000"/>
            </a:schemeClr>
          </a:solidFill>
        </p:spPr>
        <p:txBody>
          <a:bodyPr>
            <a:normAutofit fontScale="92500" lnSpcReduction="20000"/>
          </a:bodyPr>
          <a:lstStyle/>
          <a:p>
            <a:pPr marL="0" indent="0">
              <a:lnSpc>
                <a:spcPct val="150000"/>
              </a:lnSpc>
              <a:spcBef>
                <a:spcPts val="0"/>
              </a:spcBef>
              <a:buNone/>
            </a:pP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!DOCTYPE</a:t>
            </a:r>
            <a:r>
              <a:rPr lang="en-US" sz="1200" b="0" i="0" dirty="0">
                <a:solidFill>
                  <a:srgbClr val="FF0000"/>
                </a:solidFill>
                <a:effectLst/>
                <a:latin typeface="Consolas" panose="020B0609020204030204" pitchFamily="49" charset="0"/>
              </a:rPr>
              <a:t> html</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html lang = </a:t>
            </a:r>
            <a:r>
              <a:rPr lang="en-IN" sz="1200" b="0" i="0" dirty="0">
                <a:solidFill>
                  <a:srgbClr val="0000CD"/>
                </a:solidFill>
                <a:effectLst/>
                <a:latin typeface="Consolas" panose="020B0609020204030204" pitchFamily="49" charset="0"/>
              </a:rPr>
              <a:t>"</a:t>
            </a:r>
            <a:r>
              <a:rPr lang="en-IN" sz="1200" b="0" i="0" dirty="0" err="1">
                <a:solidFill>
                  <a:srgbClr val="0000CD"/>
                </a:solidFill>
                <a:effectLst/>
                <a:latin typeface="Consolas" panose="020B0609020204030204" pitchFamily="49" charset="0"/>
              </a:rPr>
              <a:t>en</a:t>
            </a:r>
            <a:r>
              <a:rPr lang="en-IN" sz="1200" b="0" i="0" dirty="0">
                <a:solidFill>
                  <a:srgbClr val="0000CD"/>
                </a:solidFill>
                <a:effectLst/>
                <a:latin typeface="Consolas" panose="020B0609020204030204" pitchFamily="49" charset="0"/>
              </a:rPr>
              <a:t>-US"</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title</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Images</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/title</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body</a:t>
            </a:r>
            <a:r>
              <a:rPr lang="en-US" sz="1200" b="0" i="0" dirty="0">
                <a:solidFill>
                  <a:srgbClr val="0000CD"/>
                </a:solidFill>
                <a:effectLst/>
                <a:latin typeface="Consolas" panose="020B0609020204030204" pitchFamily="49" charset="0"/>
              </a:rPr>
              <a:t>&gt;</a:t>
            </a:r>
          </a:p>
          <a:p>
            <a:pPr marL="0" indent="0">
              <a:lnSpc>
                <a:spcPct val="150000"/>
              </a:lnSpc>
              <a:spcBef>
                <a:spcPts val="0"/>
              </a:spcBef>
              <a:buNone/>
            </a:pPr>
            <a:r>
              <a:rPr lang="en-IN" sz="1050" b="0" i="0" dirty="0">
                <a:solidFill>
                  <a:srgbClr val="0000CD"/>
                </a:solidFill>
                <a:effectLst/>
                <a:latin typeface="Consolas" panose="020B0609020204030204" pitchFamily="49" charset="0"/>
              </a:rPr>
              <a:t>&lt;</a:t>
            </a:r>
            <a:r>
              <a:rPr lang="en-IN" sz="1050" b="0" i="0" dirty="0">
                <a:solidFill>
                  <a:srgbClr val="A52A2A"/>
                </a:solidFill>
                <a:effectLst/>
                <a:latin typeface="Consolas" panose="020B0609020204030204" pitchFamily="49" charset="0"/>
              </a:rPr>
              <a:t>nav</a:t>
            </a:r>
            <a:r>
              <a:rPr lang="en-IN" sz="1050" b="0" i="0" dirty="0">
                <a:solidFill>
                  <a:srgbClr val="0000CD"/>
                </a:solidFill>
                <a:effectLst/>
                <a:latin typeface="Consolas" panose="020B0609020204030204" pitchFamily="49" charset="0"/>
              </a:rPr>
              <a:t>&gt;</a:t>
            </a:r>
            <a:r>
              <a:rPr lang="en-IN" sz="1050" dirty="0"/>
              <a:t/>
            </a:r>
            <a:br>
              <a:rPr lang="en-IN" sz="1050" dirty="0"/>
            </a:br>
            <a:r>
              <a:rPr lang="en-IN" sz="1050" b="0" i="0" dirty="0">
                <a:solidFill>
                  <a:srgbClr val="000000"/>
                </a:solidFill>
                <a:effectLst/>
                <a:latin typeface="Consolas" panose="020B0609020204030204" pitchFamily="49" charset="0"/>
              </a:rPr>
              <a:t> </a:t>
            </a: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FF0000"/>
                </a:solidFill>
                <a:effectLst/>
                <a:latin typeface="Consolas" panose="020B0609020204030204" pitchFamily="49" charset="0"/>
              </a:rPr>
              <a:t> </a:t>
            </a:r>
            <a:r>
              <a:rPr lang="en-IN" sz="1200" b="0" i="0" dirty="0" err="1">
                <a:solidFill>
                  <a:srgbClr val="FF0000"/>
                </a:solidFill>
                <a:effectLst/>
                <a:latin typeface="Consolas" panose="020B0609020204030204" pitchFamily="49" charset="0"/>
              </a:rPr>
              <a:t>href</a:t>
            </a:r>
            <a:r>
              <a:rPr lang="en-IN" sz="1200" b="0" i="0" dirty="0">
                <a:solidFill>
                  <a:srgbClr val="0000CD"/>
                </a:solidFill>
                <a:effectLst/>
                <a:latin typeface="Consolas" panose="020B0609020204030204" pitchFamily="49" charset="0"/>
              </a:rPr>
              <a:t>="/html/"&gt;</a:t>
            </a:r>
            <a:r>
              <a:rPr lang="en-IN" sz="1200" b="0" i="0" dirty="0">
                <a:solidFill>
                  <a:srgbClr val="000000"/>
                </a:solidFill>
                <a:effectLst/>
                <a:latin typeface="Consolas" panose="020B0609020204030204" pitchFamily="49" charset="0"/>
              </a:rPr>
              <a:t>HTML</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0000CD"/>
                </a:solidFill>
                <a:effectLst/>
                <a:latin typeface="Consolas" panose="020B0609020204030204" pitchFamily="49" charset="0"/>
              </a:rPr>
              <a:t>&gt;</a:t>
            </a:r>
            <a:r>
              <a:rPr lang="en-IN" sz="1200" b="0" i="0" dirty="0">
                <a:solidFill>
                  <a:srgbClr val="000000"/>
                </a:solidFill>
                <a:effectLst/>
                <a:latin typeface="Consolas" panose="020B0609020204030204" pitchFamily="49" charset="0"/>
              </a:rPr>
              <a:t> |</a:t>
            </a:r>
            <a:r>
              <a:rPr lang="en-IN" sz="1200" dirty="0"/>
              <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FF0000"/>
                </a:solidFill>
                <a:effectLst/>
                <a:latin typeface="Consolas" panose="020B0609020204030204" pitchFamily="49" charset="0"/>
              </a:rPr>
              <a:t> </a:t>
            </a:r>
            <a:r>
              <a:rPr lang="en-IN" sz="1200" b="0" i="0" dirty="0" err="1">
                <a:solidFill>
                  <a:srgbClr val="FF0000"/>
                </a:solidFill>
                <a:effectLst/>
                <a:latin typeface="Consolas" panose="020B0609020204030204" pitchFamily="49" charset="0"/>
              </a:rPr>
              <a:t>href</a:t>
            </a:r>
            <a:r>
              <a:rPr lang="en-IN" sz="1200" b="0" i="0" dirty="0">
                <a:solidFill>
                  <a:srgbClr val="0000CD"/>
                </a:solidFill>
                <a:effectLst/>
                <a:latin typeface="Consolas" panose="020B0609020204030204" pitchFamily="49" charset="0"/>
              </a:rPr>
              <a:t>="/</a:t>
            </a:r>
            <a:r>
              <a:rPr lang="en-IN" sz="1200" b="0" i="0" dirty="0" err="1">
                <a:solidFill>
                  <a:srgbClr val="0000CD"/>
                </a:solidFill>
                <a:effectLst/>
                <a:latin typeface="Consolas" panose="020B0609020204030204" pitchFamily="49" charset="0"/>
              </a:rPr>
              <a:t>css</a:t>
            </a:r>
            <a:r>
              <a:rPr lang="en-IN" sz="1200" b="0" i="0" dirty="0">
                <a:solidFill>
                  <a:srgbClr val="0000CD"/>
                </a:solidFill>
                <a:effectLst/>
                <a:latin typeface="Consolas" panose="020B0609020204030204" pitchFamily="49" charset="0"/>
              </a:rPr>
              <a:t>/"&gt;</a:t>
            </a:r>
            <a:r>
              <a:rPr lang="en-IN" sz="1200" b="0" i="0" dirty="0">
                <a:solidFill>
                  <a:srgbClr val="000000"/>
                </a:solidFill>
                <a:effectLst/>
                <a:latin typeface="Consolas" panose="020B0609020204030204" pitchFamily="49" charset="0"/>
              </a:rPr>
              <a:t>CSS</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0000CD"/>
                </a:solidFill>
                <a:effectLst/>
                <a:latin typeface="Consolas" panose="020B0609020204030204" pitchFamily="49" charset="0"/>
              </a:rPr>
              <a:t>&gt;</a:t>
            </a:r>
            <a:r>
              <a:rPr lang="en-IN" sz="1200" b="0" i="0" dirty="0">
                <a:solidFill>
                  <a:srgbClr val="000000"/>
                </a:solidFill>
                <a:effectLst/>
                <a:latin typeface="Consolas" panose="020B0609020204030204" pitchFamily="49" charset="0"/>
              </a:rPr>
              <a:t> |</a:t>
            </a:r>
            <a:r>
              <a:rPr lang="en-IN" sz="1200" dirty="0"/>
              <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FF0000"/>
                </a:solidFill>
                <a:effectLst/>
                <a:latin typeface="Consolas" panose="020B0609020204030204" pitchFamily="49" charset="0"/>
              </a:rPr>
              <a:t> </a:t>
            </a:r>
            <a:r>
              <a:rPr lang="en-IN" sz="1200" b="0" i="0" dirty="0" err="1">
                <a:solidFill>
                  <a:srgbClr val="FF0000"/>
                </a:solidFill>
                <a:effectLst/>
                <a:latin typeface="Consolas" panose="020B0609020204030204" pitchFamily="49" charset="0"/>
              </a:rPr>
              <a:t>href</a:t>
            </a:r>
            <a:r>
              <a:rPr lang="en-IN" sz="1200" b="0" i="0" dirty="0">
                <a:solidFill>
                  <a:srgbClr val="0000CD"/>
                </a:solidFill>
                <a:effectLst/>
                <a:latin typeface="Consolas" panose="020B0609020204030204" pitchFamily="49" charset="0"/>
              </a:rPr>
              <a:t>="/</a:t>
            </a:r>
            <a:r>
              <a:rPr lang="en-IN" sz="1200" b="0" i="0" dirty="0" err="1">
                <a:solidFill>
                  <a:srgbClr val="0000CD"/>
                </a:solidFill>
                <a:effectLst/>
                <a:latin typeface="Consolas" panose="020B0609020204030204" pitchFamily="49" charset="0"/>
              </a:rPr>
              <a:t>js</a:t>
            </a:r>
            <a:r>
              <a:rPr lang="en-IN" sz="1200" b="0" i="0" dirty="0">
                <a:solidFill>
                  <a:srgbClr val="0000CD"/>
                </a:solidFill>
                <a:effectLst/>
                <a:latin typeface="Consolas" panose="020B0609020204030204" pitchFamily="49" charset="0"/>
              </a:rPr>
              <a:t>/"&gt;</a:t>
            </a:r>
            <a:r>
              <a:rPr lang="en-IN" sz="1200" b="0" i="0" dirty="0">
                <a:solidFill>
                  <a:srgbClr val="000000"/>
                </a:solidFill>
                <a:effectLst/>
                <a:latin typeface="Consolas" panose="020B0609020204030204" pitchFamily="49" charset="0"/>
              </a:rPr>
              <a:t>JavaScript</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0000CD"/>
                </a:solidFill>
                <a:effectLst/>
                <a:latin typeface="Consolas" panose="020B0609020204030204" pitchFamily="49" charset="0"/>
              </a:rPr>
              <a:t>&gt;</a:t>
            </a:r>
            <a:r>
              <a:rPr lang="en-IN" sz="1200" b="0" i="0" dirty="0">
                <a:solidFill>
                  <a:srgbClr val="000000"/>
                </a:solidFill>
                <a:effectLst/>
                <a:latin typeface="Consolas" panose="020B0609020204030204" pitchFamily="49" charset="0"/>
              </a:rPr>
              <a:t> |</a:t>
            </a:r>
            <a:r>
              <a:rPr lang="en-IN" sz="1200" dirty="0"/>
              <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FF0000"/>
                </a:solidFill>
                <a:effectLst/>
                <a:latin typeface="Consolas" panose="020B0609020204030204" pitchFamily="49" charset="0"/>
              </a:rPr>
              <a:t> </a:t>
            </a:r>
            <a:r>
              <a:rPr lang="en-IN" sz="1200" b="0" i="0" dirty="0" err="1">
                <a:solidFill>
                  <a:srgbClr val="FF0000"/>
                </a:solidFill>
                <a:effectLst/>
                <a:latin typeface="Consolas" panose="020B0609020204030204" pitchFamily="49" charset="0"/>
              </a:rPr>
              <a:t>href</a:t>
            </a:r>
            <a:r>
              <a:rPr lang="en-IN" sz="1200" b="0" i="0" dirty="0">
                <a:solidFill>
                  <a:srgbClr val="0000CD"/>
                </a:solidFill>
                <a:effectLst/>
                <a:latin typeface="Consolas" panose="020B0609020204030204" pitchFamily="49" charset="0"/>
              </a:rPr>
              <a:t>="/</a:t>
            </a:r>
            <a:r>
              <a:rPr lang="en-IN" sz="1200" b="0" i="0" dirty="0" err="1">
                <a:solidFill>
                  <a:srgbClr val="0000CD"/>
                </a:solidFill>
                <a:effectLst/>
                <a:latin typeface="Consolas" panose="020B0609020204030204" pitchFamily="49" charset="0"/>
              </a:rPr>
              <a:t>jquery</a:t>
            </a:r>
            <a:r>
              <a:rPr lang="en-IN" sz="1200" b="0" i="0" dirty="0">
                <a:solidFill>
                  <a:srgbClr val="0000CD"/>
                </a:solidFill>
                <a:effectLst/>
                <a:latin typeface="Consolas" panose="020B0609020204030204" pitchFamily="49" charset="0"/>
              </a:rPr>
              <a:t>/"&gt;</a:t>
            </a:r>
            <a:r>
              <a:rPr lang="en-IN" sz="1200" b="0" i="0" dirty="0">
                <a:solidFill>
                  <a:srgbClr val="000000"/>
                </a:solidFill>
                <a:effectLst/>
                <a:latin typeface="Consolas" panose="020B0609020204030204" pitchFamily="49" charset="0"/>
              </a:rPr>
              <a:t>jQuery</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0000CD"/>
                </a:solidFill>
                <a:effectLst/>
                <a:latin typeface="Consolas" panose="020B0609020204030204" pitchFamily="49" charset="0"/>
              </a:rPr>
              <a:t>&gt;</a:t>
            </a:r>
            <a:r>
              <a:rPr lang="en-IN" sz="1200" dirty="0"/>
              <a:t/>
            </a:r>
            <a:br>
              <a:rPr lang="en-IN" sz="1200" dirty="0"/>
            </a:b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/nav</a:t>
            </a:r>
            <a:r>
              <a:rPr lang="en-IN" sz="1200" b="0" i="0" dirty="0">
                <a:solidFill>
                  <a:srgbClr val="0000CD"/>
                </a:solidFill>
                <a:effectLst/>
                <a:latin typeface="Consolas" panose="020B0609020204030204" pitchFamily="49" charset="0"/>
              </a:rPr>
              <a:t>&gt;</a:t>
            </a:r>
            <a:endParaRPr lang="en-US" sz="1200" b="0" i="0" dirty="0">
              <a:solidFill>
                <a:srgbClr val="0000CD"/>
              </a:solidFill>
              <a:effectLst/>
              <a:latin typeface="Consolas" panose="020B0609020204030204" pitchFamily="49" charset="0"/>
            </a:endParaRPr>
          </a:p>
          <a:p>
            <a:pPr marL="0" indent="0" algn="l">
              <a:lnSpc>
                <a:spcPct val="150000"/>
              </a:lnSpc>
              <a:spcBef>
                <a:spcPts val="0"/>
              </a:spcBef>
              <a:buNone/>
            </a:pP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article</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header</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h1</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What Does WWF Do?</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/h1</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WWF's mission:</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/header</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WWF's mission is to stop the degradation of our planet's natural environment,</a:t>
            </a:r>
            <a:r>
              <a:rPr lang="en-US" sz="1200" dirty="0"/>
              <a:t/>
            </a:r>
            <a:br>
              <a:rPr lang="en-US" sz="1200" dirty="0"/>
            </a:br>
            <a:r>
              <a:rPr lang="en-US" sz="1200" b="0" i="0" dirty="0">
                <a:solidFill>
                  <a:srgbClr val="000000"/>
                </a:solidFill>
                <a:effectLst/>
                <a:latin typeface="Consolas" panose="020B0609020204030204" pitchFamily="49" charset="0"/>
              </a:rPr>
              <a:t>  and build a future in which humans live in harmony with nature.</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/article</a:t>
            </a:r>
            <a:r>
              <a:rPr lang="en-US" sz="1200" b="0" i="0" dirty="0">
                <a:solidFill>
                  <a:srgbClr val="0000CD"/>
                </a:solidFill>
                <a:effectLst/>
                <a:latin typeface="Consolas" panose="020B0609020204030204" pitchFamily="49" charset="0"/>
              </a:rPr>
              <a:t>&gt;</a:t>
            </a:r>
          </a:p>
          <a:p>
            <a:pPr marL="0" indent="0" algn="l">
              <a:lnSpc>
                <a:spcPct val="150000"/>
              </a:lnSpc>
              <a:spcBef>
                <a:spcPts val="0"/>
              </a:spcBef>
              <a:buNone/>
            </a:pP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footer</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Author: Hege </a:t>
            </a:r>
            <a:r>
              <a:rPr lang="en-US" sz="1200" b="0" i="0" dirty="0" err="1">
                <a:solidFill>
                  <a:srgbClr val="000000"/>
                </a:solidFill>
                <a:effectLst/>
                <a:latin typeface="Consolas" panose="020B0609020204030204" pitchFamily="49" charset="0"/>
              </a:rPr>
              <a:t>Refsnes</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&gt;&lt;</a:t>
            </a:r>
            <a:r>
              <a:rPr lang="en-US" sz="1200" b="0" i="0" dirty="0">
                <a:solidFill>
                  <a:srgbClr val="A52A2A"/>
                </a:solidFill>
                <a:effectLst/>
                <a:latin typeface="Consolas" panose="020B0609020204030204" pitchFamily="49" charset="0"/>
              </a:rPr>
              <a:t>a</a:t>
            </a:r>
            <a:r>
              <a:rPr lang="en-US" sz="1200" b="0" i="0" dirty="0">
                <a:solidFill>
                  <a:srgbClr val="FF0000"/>
                </a:solidFill>
                <a:effectLst/>
                <a:latin typeface="Consolas" panose="020B0609020204030204" pitchFamily="49" charset="0"/>
              </a:rPr>
              <a:t> </a:t>
            </a:r>
            <a:r>
              <a:rPr lang="en-US" sz="1200" b="0" i="0" dirty="0" err="1">
                <a:solidFill>
                  <a:srgbClr val="FF0000"/>
                </a:solidFill>
                <a:effectLst/>
                <a:latin typeface="Consolas" panose="020B0609020204030204" pitchFamily="49" charset="0"/>
              </a:rPr>
              <a:t>href</a:t>
            </a:r>
            <a:r>
              <a:rPr lang="en-US" sz="1200" b="0" i="0" dirty="0">
                <a:solidFill>
                  <a:srgbClr val="0000CD"/>
                </a:solidFill>
                <a:effectLst/>
                <a:latin typeface="Consolas" panose="020B0609020204030204" pitchFamily="49" charset="0"/>
              </a:rPr>
              <a:t>="mailto:hege@example.com"&gt;</a:t>
            </a:r>
            <a:r>
              <a:rPr lang="en-US" sz="1200" b="0" i="0" dirty="0">
                <a:solidFill>
                  <a:srgbClr val="000000"/>
                </a:solidFill>
                <a:effectLst/>
                <a:latin typeface="Consolas" panose="020B0609020204030204" pitchFamily="49" charset="0"/>
              </a:rPr>
              <a:t>hege@example.com</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/a</a:t>
            </a:r>
            <a:r>
              <a:rPr lang="en-US" sz="1200" b="0" i="0" dirty="0">
                <a:solidFill>
                  <a:srgbClr val="0000CD"/>
                </a:solidFill>
                <a:effectLst/>
                <a:latin typeface="Consolas" panose="020B0609020204030204" pitchFamily="49" charset="0"/>
              </a:rPr>
              <a:t>&gt;&lt;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/footer</a:t>
            </a:r>
            <a:r>
              <a:rPr lang="en-US" sz="1200" b="0" i="0" dirty="0">
                <a:solidFill>
                  <a:srgbClr val="0000CD"/>
                </a:solidFill>
                <a:effectLst/>
                <a:latin typeface="Consolas" panose="020B0609020204030204" pitchFamily="49" charset="0"/>
              </a:rPr>
              <a:t>&gt;</a:t>
            </a:r>
          </a:p>
          <a:p>
            <a:pPr marL="0" indent="0" algn="l">
              <a:lnSpc>
                <a:spcPct val="150000"/>
              </a:lnSpc>
              <a:spcBef>
                <a:spcPts val="0"/>
              </a:spcBef>
              <a:buNone/>
            </a:pPr>
            <a:r>
              <a:rPr lang="en-US" sz="1200" b="0" i="0" dirty="0">
                <a:solidFill>
                  <a:srgbClr val="0000CD"/>
                </a:solidFill>
                <a:effectLst/>
                <a:latin typeface="Consolas" panose="020B0609020204030204" pitchFamily="49" charset="0"/>
              </a:rPr>
              <a:t>&lt;</a:t>
            </a:r>
            <a:r>
              <a:rPr lang="en-US" sz="1200" dirty="0">
                <a:solidFill>
                  <a:srgbClr val="A52A2A"/>
                </a:solidFill>
                <a:latin typeface="Consolas" panose="020B0609020204030204" pitchFamily="49" charset="0"/>
              </a:rPr>
              <a:t>/</a:t>
            </a:r>
            <a:r>
              <a:rPr lang="en-US" sz="1200" b="0" i="0" dirty="0">
                <a:solidFill>
                  <a:srgbClr val="A52A2A"/>
                </a:solidFill>
                <a:effectLst/>
                <a:latin typeface="Consolas" panose="020B0609020204030204" pitchFamily="49" charset="0"/>
              </a:rPr>
              <a:t>body</a:t>
            </a:r>
            <a:r>
              <a:rPr lang="en-US" sz="1200" b="0" i="0" dirty="0">
                <a:solidFill>
                  <a:srgbClr val="0000CD"/>
                </a:solidFill>
                <a:effectLst/>
                <a:latin typeface="Consolas" panose="020B0609020204030204" pitchFamily="49" charset="0"/>
              </a:rPr>
              <a:t>&gt;</a:t>
            </a:r>
            <a:endParaRPr lang="en-US" sz="1200" dirty="0">
              <a:solidFill>
                <a:srgbClr val="0000CD"/>
              </a:solidFill>
              <a:latin typeface="Consolas" panose="020B0609020204030204" pitchFamily="49" charset="0"/>
            </a:endParaRPr>
          </a:p>
          <a:p>
            <a:pPr marL="0" indent="0">
              <a:lnSpc>
                <a:spcPct val="150000"/>
              </a:lnSpc>
              <a:spcBef>
                <a:spcPts val="0"/>
              </a:spcBef>
              <a:buNone/>
            </a:pP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/html</a:t>
            </a:r>
            <a:r>
              <a:rPr lang="en-US" sz="1200" b="0" i="0" dirty="0">
                <a:solidFill>
                  <a:srgbClr val="0000CD"/>
                </a:solidFill>
                <a:effectLst/>
                <a:latin typeface="Consolas" panose="020B0609020204030204" pitchFamily="49" charset="0"/>
              </a:rPr>
              <a:t>&gt;</a:t>
            </a:r>
            <a:endParaRPr lang="en-IN" sz="1200" dirty="0"/>
          </a:p>
        </p:txBody>
      </p:sp>
      <p:pic>
        <p:nvPicPr>
          <p:cNvPr id="5" name="Picture 4">
            <a:extLst>
              <a:ext uri="{FF2B5EF4-FFF2-40B4-BE49-F238E27FC236}">
                <a16:creationId xmlns="" xmlns:a16="http://schemas.microsoft.com/office/drawing/2014/main" id="{4320BDB5-176E-4210-AD38-95B25C4EE4F1}"/>
              </a:ext>
            </a:extLst>
          </p:cNvPr>
          <p:cNvPicPr>
            <a:picLocks noChangeAspect="1"/>
          </p:cNvPicPr>
          <p:nvPr/>
        </p:nvPicPr>
        <p:blipFill rotWithShape="1">
          <a:blip r:embed="rId2"/>
          <a:srcRect l="50000" t="23948" r="1149" b="46566"/>
          <a:stretch/>
        </p:blipFill>
        <p:spPr>
          <a:xfrm>
            <a:off x="4324988" y="605138"/>
            <a:ext cx="7261962" cy="2465607"/>
          </a:xfrm>
          <a:prstGeom prst="rect">
            <a:avLst/>
          </a:prstGeom>
        </p:spPr>
      </p:pic>
    </p:spTree>
    <p:extLst>
      <p:ext uri="{BB962C8B-B14F-4D97-AF65-F5344CB8AC3E}">
        <p14:creationId xmlns:p14="http://schemas.microsoft.com/office/powerpoint/2010/main" val="2146454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1160755" y="128726"/>
            <a:ext cx="4734017" cy="427088"/>
          </a:xfrm>
        </p:spPr>
        <p:txBody>
          <a:bodyPr>
            <a:normAutofit fontScale="90000"/>
          </a:bodyPr>
          <a:lstStyle/>
          <a:p>
            <a:r>
              <a:rPr lang="en-US" sz="3200" b="1" cap="none" dirty="0">
                <a:solidFill>
                  <a:srgbClr val="FF0000"/>
                </a:solidFill>
              </a:rPr>
              <a:t>HTML Semantic Element</a:t>
            </a:r>
            <a:endParaRPr lang="en-IN" sz="3200" b="1"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286989" y="555815"/>
            <a:ext cx="6193710" cy="6173460"/>
          </a:xfrm>
          <a:solidFill>
            <a:schemeClr val="accent1">
              <a:lumMod val="40000"/>
              <a:lumOff val="60000"/>
            </a:schemeClr>
          </a:solidFill>
        </p:spPr>
        <p:txBody>
          <a:bodyPr>
            <a:noAutofit/>
          </a:bodyPr>
          <a:lstStyle/>
          <a:p>
            <a:pPr marL="0" indent="0">
              <a:spcBef>
                <a:spcPts val="0"/>
              </a:spcBef>
              <a:buNone/>
            </a:pP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html</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head</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style</a:t>
            </a:r>
            <a:r>
              <a:rPr lang="en-US" sz="1300" b="0" i="0" dirty="0">
                <a:solidFill>
                  <a:srgbClr val="0000CD"/>
                </a:solidFill>
                <a:effectLst/>
                <a:latin typeface="Consolas" panose="020B0609020204030204" pitchFamily="49" charset="0"/>
              </a:rPr>
              <a:t>&gt;</a:t>
            </a:r>
            <a:r>
              <a:rPr lang="en-US" sz="1300" b="0" i="0" dirty="0">
                <a:solidFill>
                  <a:srgbClr val="A52A2A"/>
                </a:solidFill>
                <a:effectLst/>
                <a:latin typeface="Consolas" panose="020B0609020204030204" pitchFamily="49" charset="0"/>
              </a:rPr>
              <a:t/>
            </a:r>
            <a:br>
              <a:rPr lang="en-US" sz="1300" b="0" i="0" dirty="0">
                <a:solidFill>
                  <a:srgbClr val="A52A2A"/>
                </a:solidFill>
                <a:effectLst/>
                <a:latin typeface="Consolas" panose="020B0609020204030204" pitchFamily="49" charset="0"/>
              </a:rPr>
            </a:br>
            <a:r>
              <a:rPr lang="en-US" sz="1300" b="0" i="0" dirty="0">
                <a:solidFill>
                  <a:srgbClr val="A52A2A"/>
                </a:solidFill>
                <a:effectLst/>
                <a:latin typeface="Consolas" panose="020B0609020204030204" pitchFamily="49" charset="0"/>
              </a:rPr>
              <a:t>aside </a:t>
            </a:r>
            <a:r>
              <a:rPr lang="en-US" sz="1300" b="0" i="0" dirty="0">
                <a:solidFill>
                  <a:srgbClr val="000000"/>
                </a:solidFill>
                <a:effectLst/>
                <a:latin typeface="Consolas" panose="020B0609020204030204" pitchFamily="49" charset="0"/>
              </a:rPr>
              <a:t>{</a:t>
            </a:r>
            <a:r>
              <a:rPr lang="en-US" sz="1300" b="0" i="0" dirty="0">
                <a:solidFill>
                  <a:srgbClr val="FF0000"/>
                </a:solidFill>
                <a:effectLst/>
                <a:latin typeface="Consolas" panose="020B0609020204030204" pitchFamily="49" charset="0"/>
              </a:rPr>
              <a:t/>
            </a:r>
            <a:br>
              <a:rPr lang="en-US" sz="1300" b="0" i="0" dirty="0">
                <a:solidFill>
                  <a:srgbClr val="FF0000"/>
                </a:solidFill>
                <a:effectLst/>
                <a:latin typeface="Consolas" panose="020B0609020204030204" pitchFamily="49" charset="0"/>
              </a:rPr>
            </a:br>
            <a:r>
              <a:rPr lang="en-US" sz="1300" b="0" i="0" dirty="0">
                <a:solidFill>
                  <a:srgbClr val="FF0000"/>
                </a:solidFill>
                <a:effectLst/>
                <a:latin typeface="Consolas" panose="020B0609020204030204" pitchFamily="49" charset="0"/>
              </a:rPr>
              <a:t>  width</a:t>
            </a:r>
            <a:r>
              <a:rPr lang="en-US" sz="1300" b="0" i="0" dirty="0">
                <a:solidFill>
                  <a:srgbClr val="000000"/>
                </a:solidFill>
                <a:effectLst/>
                <a:latin typeface="Consolas" panose="020B0609020204030204" pitchFamily="49" charset="0"/>
              </a:rPr>
              <a:t>:</a:t>
            </a:r>
            <a:r>
              <a:rPr lang="en-US" sz="1300" b="0" i="0" dirty="0">
                <a:solidFill>
                  <a:srgbClr val="0000CD"/>
                </a:solidFill>
                <a:effectLst/>
                <a:latin typeface="Consolas" panose="020B0609020204030204" pitchFamily="49" charset="0"/>
              </a:rPr>
              <a:t> 30%</a:t>
            </a:r>
            <a:r>
              <a:rPr lang="en-US" sz="1300" b="0" i="0" dirty="0">
                <a:solidFill>
                  <a:srgbClr val="000000"/>
                </a:solidFill>
                <a:effectLst/>
                <a:latin typeface="Consolas" panose="020B0609020204030204" pitchFamily="49" charset="0"/>
              </a:rPr>
              <a:t>;</a:t>
            </a:r>
            <a:r>
              <a:rPr lang="en-US" sz="1300" b="0" i="0" dirty="0">
                <a:solidFill>
                  <a:srgbClr val="FF0000"/>
                </a:solidFill>
                <a:effectLst/>
                <a:latin typeface="Consolas" panose="020B0609020204030204" pitchFamily="49" charset="0"/>
              </a:rPr>
              <a:t/>
            </a:r>
            <a:br>
              <a:rPr lang="en-US" sz="1300" b="0" i="0" dirty="0">
                <a:solidFill>
                  <a:srgbClr val="FF0000"/>
                </a:solidFill>
                <a:effectLst/>
                <a:latin typeface="Consolas" panose="020B0609020204030204" pitchFamily="49" charset="0"/>
              </a:rPr>
            </a:br>
            <a:r>
              <a:rPr lang="en-US" sz="1300" b="0" i="0" dirty="0">
                <a:solidFill>
                  <a:srgbClr val="FF0000"/>
                </a:solidFill>
                <a:effectLst/>
                <a:latin typeface="Consolas" panose="020B0609020204030204" pitchFamily="49" charset="0"/>
              </a:rPr>
              <a:t>  padding-left</a:t>
            </a:r>
            <a:r>
              <a:rPr lang="en-US" sz="1300" b="0" i="0" dirty="0">
                <a:solidFill>
                  <a:srgbClr val="000000"/>
                </a:solidFill>
                <a:effectLst/>
                <a:latin typeface="Consolas" panose="020B0609020204030204" pitchFamily="49" charset="0"/>
              </a:rPr>
              <a:t>:</a:t>
            </a:r>
            <a:r>
              <a:rPr lang="en-US" sz="1300" b="0" i="0" dirty="0">
                <a:solidFill>
                  <a:srgbClr val="0000CD"/>
                </a:solidFill>
                <a:effectLst/>
                <a:latin typeface="Consolas" panose="020B0609020204030204" pitchFamily="49" charset="0"/>
              </a:rPr>
              <a:t> 15px</a:t>
            </a:r>
            <a:r>
              <a:rPr lang="en-US" sz="1300" b="0" i="0" dirty="0">
                <a:solidFill>
                  <a:srgbClr val="000000"/>
                </a:solidFill>
                <a:effectLst/>
                <a:latin typeface="Consolas" panose="020B0609020204030204" pitchFamily="49" charset="0"/>
              </a:rPr>
              <a:t>;</a:t>
            </a:r>
            <a:r>
              <a:rPr lang="en-US" sz="1300" b="0" i="0" dirty="0">
                <a:solidFill>
                  <a:srgbClr val="FF0000"/>
                </a:solidFill>
                <a:effectLst/>
                <a:latin typeface="Consolas" panose="020B0609020204030204" pitchFamily="49" charset="0"/>
              </a:rPr>
              <a:t/>
            </a:r>
            <a:br>
              <a:rPr lang="en-US" sz="1300" b="0" i="0" dirty="0">
                <a:solidFill>
                  <a:srgbClr val="FF0000"/>
                </a:solidFill>
                <a:effectLst/>
                <a:latin typeface="Consolas" panose="020B0609020204030204" pitchFamily="49" charset="0"/>
              </a:rPr>
            </a:br>
            <a:r>
              <a:rPr lang="en-US" sz="1300" b="0" i="0" dirty="0">
                <a:solidFill>
                  <a:srgbClr val="FF0000"/>
                </a:solidFill>
                <a:effectLst/>
                <a:latin typeface="Consolas" panose="020B0609020204030204" pitchFamily="49" charset="0"/>
              </a:rPr>
              <a:t>  margin-left</a:t>
            </a:r>
            <a:r>
              <a:rPr lang="en-US" sz="1300" b="0" i="0" dirty="0">
                <a:solidFill>
                  <a:srgbClr val="000000"/>
                </a:solidFill>
                <a:effectLst/>
                <a:latin typeface="Consolas" panose="020B0609020204030204" pitchFamily="49" charset="0"/>
              </a:rPr>
              <a:t>:</a:t>
            </a:r>
            <a:r>
              <a:rPr lang="en-US" sz="1300" b="0" i="0" dirty="0">
                <a:solidFill>
                  <a:srgbClr val="0000CD"/>
                </a:solidFill>
                <a:effectLst/>
                <a:latin typeface="Consolas" panose="020B0609020204030204" pitchFamily="49" charset="0"/>
              </a:rPr>
              <a:t> 15px</a:t>
            </a:r>
            <a:r>
              <a:rPr lang="en-US" sz="1300" b="0" i="0" dirty="0">
                <a:solidFill>
                  <a:srgbClr val="000000"/>
                </a:solidFill>
                <a:effectLst/>
                <a:latin typeface="Consolas" panose="020B0609020204030204" pitchFamily="49" charset="0"/>
              </a:rPr>
              <a:t>;</a:t>
            </a:r>
            <a:r>
              <a:rPr lang="en-US" sz="1300" b="0" i="0" dirty="0">
                <a:solidFill>
                  <a:srgbClr val="FF0000"/>
                </a:solidFill>
                <a:effectLst/>
                <a:latin typeface="Consolas" panose="020B0609020204030204" pitchFamily="49" charset="0"/>
              </a:rPr>
              <a:t/>
            </a:r>
            <a:br>
              <a:rPr lang="en-US" sz="1300" b="0" i="0" dirty="0">
                <a:solidFill>
                  <a:srgbClr val="FF0000"/>
                </a:solidFill>
                <a:effectLst/>
                <a:latin typeface="Consolas" panose="020B0609020204030204" pitchFamily="49" charset="0"/>
              </a:rPr>
            </a:br>
            <a:r>
              <a:rPr lang="en-US" sz="1300" b="0" i="0" dirty="0">
                <a:solidFill>
                  <a:srgbClr val="FF0000"/>
                </a:solidFill>
                <a:effectLst/>
                <a:latin typeface="Consolas" panose="020B0609020204030204" pitchFamily="49" charset="0"/>
              </a:rPr>
              <a:t>  float</a:t>
            </a:r>
            <a:r>
              <a:rPr lang="en-US" sz="1300" b="0" i="0" dirty="0">
                <a:solidFill>
                  <a:srgbClr val="000000"/>
                </a:solidFill>
                <a:effectLst/>
                <a:latin typeface="Consolas" panose="020B0609020204030204" pitchFamily="49" charset="0"/>
              </a:rPr>
              <a:t>:</a:t>
            </a:r>
            <a:r>
              <a:rPr lang="en-US" sz="1300" b="0" i="0" dirty="0">
                <a:solidFill>
                  <a:srgbClr val="0000CD"/>
                </a:solidFill>
                <a:effectLst/>
                <a:latin typeface="Consolas" panose="020B0609020204030204" pitchFamily="49" charset="0"/>
              </a:rPr>
              <a:t> right</a:t>
            </a:r>
            <a:r>
              <a:rPr lang="en-US" sz="1300" b="0" i="0" dirty="0">
                <a:solidFill>
                  <a:srgbClr val="000000"/>
                </a:solidFill>
                <a:effectLst/>
                <a:latin typeface="Consolas" panose="020B0609020204030204" pitchFamily="49" charset="0"/>
              </a:rPr>
              <a:t>;</a:t>
            </a:r>
            <a:r>
              <a:rPr lang="en-US" sz="1300" b="0" i="0" dirty="0">
                <a:solidFill>
                  <a:srgbClr val="FF0000"/>
                </a:solidFill>
                <a:effectLst/>
                <a:latin typeface="Consolas" panose="020B0609020204030204" pitchFamily="49" charset="0"/>
              </a:rPr>
              <a:t/>
            </a:r>
            <a:br>
              <a:rPr lang="en-US" sz="1300" b="0" i="0" dirty="0">
                <a:solidFill>
                  <a:srgbClr val="FF0000"/>
                </a:solidFill>
                <a:effectLst/>
                <a:latin typeface="Consolas" panose="020B0609020204030204" pitchFamily="49" charset="0"/>
              </a:rPr>
            </a:br>
            <a:r>
              <a:rPr lang="en-US" sz="1300" b="0" i="0" dirty="0">
                <a:solidFill>
                  <a:srgbClr val="FF0000"/>
                </a:solidFill>
                <a:effectLst/>
                <a:latin typeface="Consolas" panose="020B0609020204030204" pitchFamily="49" charset="0"/>
              </a:rPr>
              <a:t>  font-style</a:t>
            </a:r>
            <a:r>
              <a:rPr lang="en-US" sz="1300" b="0" i="0" dirty="0">
                <a:solidFill>
                  <a:srgbClr val="000000"/>
                </a:solidFill>
                <a:effectLst/>
                <a:latin typeface="Consolas" panose="020B0609020204030204" pitchFamily="49" charset="0"/>
              </a:rPr>
              <a:t>:</a:t>
            </a:r>
            <a:r>
              <a:rPr lang="en-US" sz="1300" b="0" i="0" dirty="0">
                <a:solidFill>
                  <a:srgbClr val="0000CD"/>
                </a:solidFill>
                <a:effectLst/>
                <a:latin typeface="Consolas" panose="020B0609020204030204" pitchFamily="49" charset="0"/>
              </a:rPr>
              <a:t> italic</a:t>
            </a:r>
            <a:r>
              <a:rPr lang="en-US" sz="1300" b="0" i="0" dirty="0">
                <a:solidFill>
                  <a:srgbClr val="000000"/>
                </a:solidFill>
                <a:effectLst/>
                <a:latin typeface="Consolas" panose="020B0609020204030204" pitchFamily="49" charset="0"/>
              </a:rPr>
              <a:t>;</a:t>
            </a:r>
            <a:r>
              <a:rPr lang="en-US" sz="1300" b="0" i="0" dirty="0">
                <a:solidFill>
                  <a:srgbClr val="FF0000"/>
                </a:solidFill>
                <a:effectLst/>
                <a:latin typeface="Consolas" panose="020B0609020204030204" pitchFamily="49" charset="0"/>
              </a:rPr>
              <a:t/>
            </a:r>
            <a:br>
              <a:rPr lang="en-US" sz="1300" b="0" i="0" dirty="0">
                <a:solidFill>
                  <a:srgbClr val="FF0000"/>
                </a:solidFill>
                <a:effectLst/>
                <a:latin typeface="Consolas" panose="020B0609020204030204" pitchFamily="49" charset="0"/>
              </a:rPr>
            </a:br>
            <a:r>
              <a:rPr lang="en-US" sz="1300" b="0" i="0" dirty="0">
                <a:solidFill>
                  <a:srgbClr val="FF0000"/>
                </a:solidFill>
                <a:effectLst/>
                <a:latin typeface="Consolas" panose="020B0609020204030204" pitchFamily="49" charset="0"/>
              </a:rPr>
              <a:t>  background-color</a:t>
            </a:r>
            <a:r>
              <a:rPr lang="en-US" sz="1300" b="0" i="0" dirty="0">
                <a:solidFill>
                  <a:srgbClr val="000000"/>
                </a:solidFill>
                <a:effectLst/>
                <a:latin typeface="Consolas" panose="020B0609020204030204" pitchFamily="49" charset="0"/>
              </a:rPr>
              <a:t>:</a:t>
            </a:r>
            <a:r>
              <a:rPr lang="en-US" sz="1300" b="0" i="0" dirty="0">
                <a:solidFill>
                  <a:srgbClr val="0000CD"/>
                </a:solidFill>
                <a:effectLst/>
                <a:latin typeface="Consolas" panose="020B0609020204030204" pitchFamily="49" charset="0"/>
              </a:rPr>
              <a:t> </a:t>
            </a:r>
            <a:r>
              <a:rPr lang="en-US" sz="1300" b="0" i="0" dirty="0" err="1">
                <a:solidFill>
                  <a:srgbClr val="0000CD"/>
                </a:solidFill>
                <a:effectLst/>
                <a:latin typeface="Consolas" panose="020B0609020204030204" pitchFamily="49" charset="0"/>
              </a:rPr>
              <a:t>lightgray</a:t>
            </a:r>
            <a:r>
              <a:rPr lang="en-US" sz="1300" b="0" i="0" dirty="0">
                <a:solidFill>
                  <a:srgbClr val="000000"/>
                </a:solidFill>
                <a:effectLst/>
                <a:latin typeface="Consolas" panose="020B0609020204030204" pitchFamily="49" charset="0"/>
              </a:rPr>
              <a:t>;</a:t>
            </a:r>
            <a:r>
              <a:rPr lang="en-US" sz="1300" b="0" i="0" dirty="0">
                <a:solidFill>
                  <a:srgbClr val="FF0000"/>
                </a:solidFill>
                <a:effectLst/>
                <a:latin typeface="Consolas" panose="020B0609020204030204" pitchFamily="49" charset="0"/>
              </a:rPr>
              <a:t/>
            </a:r>
            <a:br>
              <a:rPr lang="en-US" sz="1300" b="0" i="0" dirty="0">
                <a:solidFill>
                  <a:srgbClr val="FF0000"/>
                </a:solidFill>
                <a:effectLst/>
                <a:latin typeface="Consolas" panose="020B0609020204030204" pitchFamily="49" charset="0"/>
              </a:rPr>
            </a:br>
            <a:r>
              <a:rPr lang="en-US" sz="1300" b="0" i="0" dirty="0">
                <a:solidFill>
                  <a:srgbClr val="000000"/>
                </a:solidFill>
                <a:effectLst/>
                <a:latin typeface="Consolas" panose="020B0609020204030204" pitchFamily="49" charset="0"/>
              </a:rPr>
              <a:t>}</a:t>
            </a:r>
            <a:r>
              <a:rPr lang="en-US" sz="1300" b="0" i="0" dirty="0">
                <a:solidFill>
                  <a:srgbClr val="A52A2A"/>
                </a:solidFill>
                <a:effectLst/>
                <a:latin typeface="Consolas" panose="020B0609020204030204" pitchFamily="49" charset="0"/>
              </a:rPr>
              <a:t/>
            </a:r>
            <a:br>
              <a:rPr lang="en-US" sz="1300" b="0" i="0" dirty="0">
                <a:solidFill>
                  <a:srgbClr val="A52A2A"/>
                </a:solidFill>
                <a:effectLst/>
                <a:latin typeface="Consolas" panose="020B0609020204030204" pitchFamily="49" charset="0"/>
              </a:rPr>
            </a:b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/style</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/head</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body</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dirty="0"/>
              <a:t/>
            </a:r>
            <a:br>
              <a:rPr lang="en-US" sz="1300" dirty="0"/>
            </a:b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p</a:t>
            </a:r>
            <a:r>
              <a:rPr lang="en-US" sz="1300" b="0" i="0" dirty="0">
                <a:solidFill>
                  <a:srgbClr val="0000CD"/>
                </a:solidFill>
                <a:effectLst/>
                <a:latin typeface="Consolas" panose="020B0609020204030204" pitchFamily="49" charset="0"/>
              </a:rPr>
              <a:t>&gt;</a:t>
            </a:r>
            <a:r>
              <a:rPr lang="en-US" sz="1300" b="0" i="0" dirty="0">
                <a:solidFill>
                  <a:srgbClr val="000000"/>
                </a:solidFill>
                <a:effectLst/>
                <a:latin typeface="Consolas" panose="020B0609020204030204" pitchFamily="49" charset="0"/>
              </a:rPr>
              <a:t>My family and I visited The Epcot center this summer. The weather was nice, and Epcot was amazing! I had a great summer together with my family!</a:t>
            </a: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/p</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dirty="0"/>
              <a:t/>
            </a:r>
            <a:br>
              <a:rPr lang="en-US" sz="1300" dirty="0"/>
            </a:b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aside</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p</a:t>
            </a:r>
            <a:r>
              <a:rPr lang="en-US" sz="1300" b="0" i="0" dirty="0">
                <a:solidFill>
                  <a:srgbClr val="0000CD"/>
                </a:solidFill>
                <a:effectLst/>
                <a:latin typeface="Consolas" panose="020B0609020204030204" pitchFamily="49" charset="0"/>
              </a:rPr>
              <a:t>&gt;</a:t>
            </a:r>
            <a:r>
              <a:rPr lang="en-US" sz="1300" b="0" i="0" dirty="0">
                <a:solidFill>
                  <a:srgbClr val="000000"/>
                </a:solidFill>
                <a:effectLst/>
                <a:latin typeface="Consolas" panose="020B0609020204030204" pitchFamily="49" charset="0"/>
              </a:rPr>
              <a:t>The Epcot center is a theme park at Walt Disney World Resort featuring exciting attractions, international pavilions, award-winning fireworks and seasonal special events.</a:t>
            </a: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/p</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/aside</a:t>
            </a:r>
            <a:r>
              <a:rPr lang="en-US" sz="1300" b="0" i="0" dirty="0">
                <a:solidFill>
                  <a:srgbClr val="0000CD"/>
                </a:solidFill>
                <a:effectLst/>
                <a:latin typeface="Consolas" panose="020B0609020204030204" pitchFamily="49" charset="0"/>
              </a:rPr>
              <a:t>&gt;</a:t>
            </a:r>
            <a:r>
              <a:rPr lang="en-US" sz="1300" dirty="0"/>
              <a:t/>
            </a:r>
            <a:br>
              <a:rPr lang="en-US" sz="1300" dirty="0"/>
            </a:br>
            <a:r>
              <a:rPr lang="en-US" sz="1300" dirty="0"/>
              <a:t/>
            </a:r>
            <a:br>
              <a:rPr lang="en-US" sz="1300" dirty="0"/>
            </a:b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p</a:t>
            </a:r>
            <a:r>
              <a:rPr lang="en-US" sz="1300" b="0" i="0" dirty="0">
                <a:solidFill>
                  <a:srgbClr val="0000CD"/>
                </a:solidFill>
                <a:effectLst/>
                <a:latin typeface="Consolas" panose="020B0609020204030204" pitchFamily="49" charset="0"/>
              </a:rPr>
              <a:t>&gt;</a:t>
            </a:r>
            <a:r>
              <a:rPr lang="en-US" sz="1300" b="0" i="0" dirty="0">
                <a:solidFill>
                  <a:srgbClr val="000000"/>
                </a:solidFill>
                <a:effectLst/>
                <a:latin typeface="Consolas" panose="020B0609020204030204" pitchFamily="49" charset="0"/>
              </a:rPr>
              <a:t>My family and I visited The Epcot center this summer. The weather was nice, and Epcot was amazing! I had a great summer together with my family!</a:t>
            </a: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/p</a:t>
            </a:r>
            <a:r>
              <a:rPr lang="en-US" sz="1300" b="0" i="0" dirty="0">
                <a:solidFill>
                  <a:srgbClr val="0000CD"/>
                </a:solidFill>
                <a:effectLst/>
                <a:latin typeface="Consolas" panose="020B0609020204030204" pitchFamily="49" charset="0"/>
              </a:rPr>
              <a:t>&gt;</a:t>
            </a:r>
          </a:p>
          <a:p>
            <a:pPr marL="0" indent="0">
              <a:spcBef>
                <a:spcPts val="0"/>
              </a:spcBef>
              <a:buNone/>
            </a:pPr>
            <a:endParaRPr lang="en-US" sz="1300" dirty="0">
              <a:solidFill>
                <a:srgbClr val="0000CD"/>
              </a:solidFill>
              <a:latin typeface="Consolas" panose="020B0609020204030204" pitchFamily="49" charset="0"/>
            </a:endParaRPr>
          </a:p>
          <a:p>
            <a:pPr marL="0" indent="0">
              <a:spcBef>
                <a:spcPts val="0"/>
              </a:spcBef>
              <a:buNone/>
            </a:pPr>
            <a:r>
              <a:rPr lang="en-US" sz="1300" b="0" i="0" dirty="0">
                <a:solidFill>
                  <a:srgbClr val="0000CD"/>
                </a:solidFill>
                <a:effectLst/>
                <a:latin typeface="Consolas" panose="020B0609020204030204" pitchFamily="49" charset="0"/>
              </a:rPr>
              <a:t>&lt;</a:t>
            </a:r>
            <a:r>
              <a:rPr lang="en-US" sz="1300" dirty="0">
                <a:solidFill>
                  <a:srgbClr val="A52A2A"/>
                </a:solidFill>
                <a:latin typeface="Consolas" panose="020B0609020204030204" pitchFamily="49" charset="0"/>
              </a:rPr>
              <a:t>/</a:t>
            </a:r>
            <a:r>
              <a:rPr lang="en-US" sz="1300" b="0" i="0" dirty="0">
                <a:solidFill>
                  <a:srgbClr val="A52A2A"/>
                </a:solidFill>
                <a:effectLst/>
                <a:latin typeface="Consolas" panose="020B0609020204030204" pitchFamily="49" charset="0"/>
              </a:rPr>
              <a:t>body</a:t>
            </a:r>
            <a:r>
              <a:rPr lang="en-US" sz="1300" b="0" i="0" dirty="0">
                <a:solidFill>
                  <a:srgbClr val="0000CD"/>
                </a:solidFill>
                <a:effectLst/>
                <a:latin typeface="Consolas" panose="020B0609020204030204" pitchFamily="49" charset="0"/>
              </a:rPr>
              <a:t>&gt;</a:t>
            </a:r>
            <a:endParaRPr lang="en-US" sz="1300" dirty="0">
              <a:solidFill>
                <a:srgbClr val="0000CD"/>
              </a:solidFill>
              <a:latin typeface="Consolas" panose="020B0609020204030204" pitchFamily="49" charset="0"/>
            </a:endParaRPr>
          </a:p>
          <a:p>
            <a:pPr marL="0" indent="0">
              <a:spcBef>
                <a:spcPts val="0"/>
              </a:spcBef>
              <a:buNone/>
            </a:pPr>
            <a:r>
              <a:rPr lang="en-US" sz="1300" b="0" i="0" dirty="0">
                <a:solidFill>
                  <a:srgbClr val="0000CD"/>
                </a:solidFill>
                <a:effectLst/>
                <a:latin typeface="Consolas" panose="020B0609020204030204" pitchFamily="49" charset="0"/>
              </a:rPr>
              <a:t>&lt;</a:t>
            </a:r>
            <a:r>
              <a:rPr lang="en-US" sz="1300" b="0" i="0" dirty="0">
                <a:solidFill>
                  <a:srgbClr val="A52A2A"/>
                </a:solidFill>
                <a:effectLst/>
                <a:latin typeface="Consolas" panose="020B0609020204030204" pitchFamily="49" charset="0"/>
              </a:rPr>
              <a:t>/html</a:t>
            </a:r>
            <a:r>
              <a:rPr lang="en-US" sz="1300" b="0" i="0" dirty="0">
                <a:solidFill>
                  <a:srgbClr val="0000CD"/>
                </a:solidFill>
                <a:effectLst/>
                <a:latin typeface="Consolas" panose="020B0609020204030204" pitchFamily="49" charset="0"/>
              </a:rPr>
              <a:t>&gt;</a:t>
            </a:r>
            <a:endParaRPr lang="en-IN" sz="1300" dirty="0"/>
          </a:p>
        </p:txBody>
      </p:sp>
      <p:sp>
        <p:nvSpPr>
          <p:cNvPr id="8" name="TextBox 7">
            <a:extLst>
              <a:ext uri="{FF2B5EF4-FFF2-40B4-BE49-F238E27FC236}">
                <a16:creationId xmlns="" xmlns:a16="http://schemas.microsoft.com/office/drawing/2014/main" id="{8E3F5CF3-309A-40BD-8820-2B0633792D81}"/>
              </a:ext>
            </a:extLst>
          </p:cNvPr>
          <p:cNvSpPr txBox="1"/>
          <p:nvPr/>
        </p:nvSpPr>
        <p:spPr>
          <a:xfrm>
            <a:off x="6480699" y="1238695"/>
            <a:ext cx="5637376" cy="2176301"/>
          </a:xfrm>
          <a:prstGeom prst="rect">
            <a:avLst/>
          </a:prstGeom>
          <a:noFill/>
        </p:spPr>
        <p:txBody>
          <a:bodyPr wrap="square">
            <a:spAutoFit/>
          </a:bodyPr>
          <a:lstStyle/>
          <a:p>
            <a:pPr>
              <a:lnSpc>
                <a:spcPct val="200000"/>
              </a:lnSpc>
            </a:pPr>
            <a:r>
              <a:rPr lang="en-US" sz="1400" b="1" dirty="0">
                <a:solidFill>
                  <a:schemeClr val="accent3">
                    <a:lumMod val="75000"/>
                  </a:schemeClr>
                </a:solidFill>
                <a:latin typeface="Verdana" panose="020B0604030504040204" pitchFamily="34" charset="0"/>
                <a:ea typeface="Verdana" panose="020B0604030504040204" pitchFamily="34" charset="0"/>
              </a:rPr>
              <a:t>HTML &lt;aside&gt; Element</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The &lt;aside&gt; element defines some content aside from the content it is placed in (like a sidebar).</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The &lt;aside&gt; content should be indirectly related to the surrounding content.</a:t>
            </a:r>
            <a:endParaRPr lang="en-IN" sz="1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53299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1160755" y="0"/>
            <a:ext cx="4734017" cy="555814"/>
          </a:xfrm>
        </p:spPr>
        <p:txBody>
          <a:bodyPr>
            <a:normAutofit fontScale="90000"/>
          </a:bodyPr>
          <a:lstStyle/>
          <a:p>
            <a:r>
              <a:rPr lang="en-US" sz="3200" b="1" cap="none" dirty="0">
                <a:solidFill>
                  <a:srgbClr val="FF0000"/>
                </a:solidFill>
              </a:rPr>
              <a:t>HTML Semantic Element</a:t>
            </a:r>
            <a:endParaRPr lang="en-IN" sz="3200" b="1"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286989" y="382136"/>
            <a:ext cx="6193710" cy="6475863"/>
          </a:xfrm>
          <a:solidFill>
            <a:schemeClr val="accent1">
              <a:lumMod val="40000"/>
              <a:lumOff val="60000"/>
            </a:schemeClr>
          </a:solidFill>
        </p:spPr>
        <p:txBody>
          <a:bodyPr>
            <a:noAutofit/>
          </a:bodyPr>
          <a:lstStyle/>
          <a:p>
            <a:pPr marL="0" indent="0">
              <a:lnSpc>
                <a:spcPct val="120000"/>
              </a:lnSpc>
              <a:spcBef>
                <a:spcPts val="0"/>
              </a:spcBef>
              <a:buNone/>
            </a:pPr>
            <a:r>
              <a:rPr lang="en-US" sz="1150" b="0" i="0" dirty="0">
                <a:solidFill>
                  <a:srgbClr val="0000CD"/>
                </a:solidFill>
                <a:effectLst/>
                <a:latin typeface="Consolas" panose="020B0609020204030204" pitchFamily="49" charset="0"/>
              </a:rPr>
              <a:t>&lt;</a:t>
            </a:r>
            <a:r>
              <a:rPr lang="en-US" sz="1150" b="0" i="0" dirty="0">
                <a:solidFill>
                  <a:srgbClr val="A52A2A"/>
                </a:solidFill>
                <a:effectLst/>
                <a:latin typeface="Consolas" panose="020B0609020204030204" pitchFamily="49" charset="0"/>
              </a:rPr>
              <a:t>html</a:t>
            </a:r>
            <a:r>
              <a:rPr lang="en-US" sz="1150" b="0" i="0" dirty="0">
                <a:solidFill>
                  <a:srgbClr val="0000CD"/>
                </a:solidFill>
                <a:effectLst/>
                <a:latin typeface="Consolas" panose="020B0609020204030204" pitchFamily="49" charset="0"/>
              </a:rPr>
              <a:t>&gt;</a:t>
            </a:r>
            <a:r>
              <a:rPr lang="en-US" sz="1150" dirty="0"/>
              <a:t/>
            </a:r>
            <a:br>
              <a:rPr lang="en-US" sz="1150" dirty="0"/>
            </a:br>
            <a:r>
              <a:rPr lang="en-US" sz="1150" b="0" i="0" dirty="0">
                <a:solidFill>
                  <a:srgbClr val="0000CD"/>
                </a:solidFill>
                <a:effectLst/>
                <a:latin typeface="Consolas" panose="020B0609020204030204" pitchFamily="49" charset="0"/>
              </a:rPr>
              <a:t>&lt;</a:t>
            </a:r>
            <a:r>
              <a:rPr lang="en-US" sz="1150" b="0" i="0" dirty="0">
                <a:solidFill>
                  <a:srgbClr val="A52A2A"/>
                </a:solidFill>
                <a:effectLst/>
                <a:latin typeface="Consolas" panose="020B0609020204030204" pitchFamily="49" charset="0"/>
              </a:rPr>
              <a:t>head</a:t>
            </a:r>
            <a:r>
              <a:rPr lang="en-US" sz="1150" b="0" i="0" dirty="0">
                <a:solidFill>
                  <a:srgbClr val="0000CD"/>
                </a:solidFill>
                <a:effectLst/>
                <a:latin typeface="Consolas" panose="020B0609020204030204" pitchFamily="49" charset="0"/>
              </a:rPr>
              <a:t>&gt;</a:t>
            </a:r>
            <a:r>
              <a:rPr lang="en-US" sz="1150" dirty="0"/>
              <a:t/>
            </a:r>
            <a:br>
              <a:rPr lang="en-US" sz="1150" dirty="0"/>
            </a:br>
            <a:r>
              <a:rPr lang="en-US" sz="1150" b="0" i="0" dirty="0">
                <a:solidFill>
                  <a:srgbClr val="0000CD"/>
                </a:solidFill>
                <a:effectLst/>
                <a:latin typeface="Consolas" panose="020B0609020204030204" pitchFamily="49" charset="0"/>
              </a:rPr>
              <a:t>&lt;</a:t>
            </a:r>
            <a:r>
              <a:rPr lang="en-US" sz="1150" b="0" i="0" dirty="0">
                <a:solidFill>
                  <a:srgbClr val="A52A2A"/>
                </a:solidFill>
                <a:effectLst/>
                <a:latin typeface="Consolas" panose="020B0609020204030204" pitchFamily="49" charset="0"/>
              </a:rPr>
              <a:t>style</a:t>
            </a:r>
            <a:r>
              <a:rPr lang="en-US" sz="1150" b="0" i="0" dirty="0">
                <a:solidFill>
                  <a:srgbClr val="0000CD"/>
                </a:solidFill>
                <a:effectLst/>
                <a:latin typeface="Consolas" panose="020B0609020204030204" pitchFamily="49" charset="0"/>
              </a:rPr>
              <a:t>&gt;</a:t>
            </a:r>
            <a:r>
              <a:rPr lang="en-US" sz="1150" b="0" i="0" dirty="0">
                <a:solidFill>
                  <a:srgbClr val="A52A2A"/>
                </a:solidFill>
                <a:effectLst/>
                <a:latin typeface="Consolas" panose="020B0609020204030204" pitchFamily="49" charset="0"/>
              </a:rPr>
              <a:t/>
            </a:r>
            <a:br>
              <a:rPr lang="en-US" sz="1150" b="0" i="0" dirty="0">
                <a:solidFill>
                  <a:srgbClr val="A52A2A"/>
                </a:solidFill>
                <a:effectLst/>
                <a:latin typeface="Consolas" panose="020B0609020204030204" pitchFamily="49" charset="0"/>
              </a:rPr>
            </a:br>
            <a:r>
              <a:rPr lang="en-US" sz="1150" b="0" i="0" dirty="0">
                <a:solidFill>
                  <a:srgbClr val="A52A2A"/>
                </a:solidFill>
                <a:effectLst/>
                <a:latin typeface="Consolas" panose="020B0609020204030204" pitchFamily="49" charset="0"/>
              </a:rPr>
              <a:t>aside </a:t>
            </a:r>
            <a:r>
              <a:rPr lang="en-US" sz="1150" b="0" i="0" dirty="0">
                <a:solidFill>
                  <a:srgbClr val="000000"/>
                </a:solidFill>
                <a:effectLst/>
                <a:latin typeface="Consolas" panose="020B0609020204030204" pitchFamily="49" charset="0"/>
              </a:rPr>
              <a:t>{</a:t>
            </a:r>
            <a:r>
              <a:rPr lang="en-US" sz="1150" b="0" i="0" dirty="0">
                <a:solidFill>
                  <a:srgbClr val="FF0000"/>
                </a:solidFill>
                <a:effectLst/>
                <a:latin typeface="Consolas" panose="020B0609020204030204" pitchFamily="49" charset="0"/>
              </a:rPr>
              <a:t/>
            </a:r>
            <a:br>
              <a:rPr lang="en-US" sz="1150" b="0" i="0" dirty="0">
                <a:solidFill>
                  <a:srgbClr val="FF0000"/>
                </a:solidFill>
                <a:effectLst/>
                <a:latin typeface="Consolas" panose="020B0609020204030204" pitchFamily="49" charset="0"/>
              </a:rPr>
            </a:br>
            <a:r>
              <a:rPr lang="en-US" sz="1150" b="0" i="0" dirty="0">
                <a:solidFill>
                  <a:srgbClr val="FF0000"/>
                </a:solidFill>
                <a:effectLst/>
                <a:latin typeface="Consolas" panose="020B0609020204030204" pitchFamily="49" charset="0"/>
              </a:rPr>
              <a:t>  width</a:t>
            </a:r>
            <a:r>
              <a:rPr lang="en-US" sz="1150" b="0" i="0" dirty="0">
                <a:solidFill>
                  <a:srgbClr val="000000"/>
                </a:solidFill>
                <a:effectLst/>
                <a:latin typeface="Consolas" panose="020B0609020204030204" pitchFamily="49" charset="0"/>
              </a:rPr>
              <a:t>:</a:t>
            </a:r>
            <a:r>
              <a:rPr lang="en-US" sz="1150" b="0" i="0" dirty="0">
                <a:solidFill>
                  <a:srgbClr val="0000CD"/>
                </a:solidFill>
                <a:effectLst/>
                <a:latin typeface="Consolas" panose="020B0609020204030204" pitchFamily="49" charset="0"/>
              </a:rPr>
              <a:t> 30%</a:t>
            </a:r>
            <a:r>
              <a:rPr lang="en-US" sz="1150" b="0" i="0" dirty="0">
                <a:solidFill>
                  <a:srgbClr val="000000"/>
                </a:solidFill>
                <a:effectLst/>
                <a:latin typeface="Consolas" panose="020B0609020204030204" pitchFamily="49" charset="0"/>
              </a:rPr>
              <a:t>;</a:t>
            </a:r>
            <a:r>
              <a:rPr lang="en-US" sz="1150" b="0" i="0" dirty="0">
                <a:solidFill>
                  <a:srgbClr val="FF0000"/>
                </a:solidFill>
                <a:effectLst/>
                <a:latin typeface="Consolas" panose="020B0609020204030204" pitchFamily="49" charset="0"/>
              </a:rPr>
              <a:t/>
            </a:r>
            <a:br>
              <a:rPr lang="en-US" sz="1150" b="0" i="0" dirty="0">
                <a:solidFill>
                  <a:srgbClr val="FF0000"/>
                </a:solidFill>
                <a:effectLst/>
                <a:latin typeface="Consolas" panose="020B0609020204030204" pitchFamily="49" charset="0"/>
              </a:rPr>
            </a:br>
            <a:r>
              <a:rPr lang="en-US" sz="1150" b="0" i="0" dirty="0">
                <a:solidFill>
                  <a:srgbClr val="FF0000"/>
                </a:solidFill>
                <a:effectLst/>
                <a:latin typeface="Consolas" panose="020B0609020204030204" pitchFamily="49" charset="0"/>
              </a:rPr>
              <a:t>  padding-left</a:t>
            </a:r>
            <a:r>
              <a:rPr lang="en-US" sz="1150" b="0" i="0" dirty="0">
                <a:solidFill>
                  <a:srgbClr val="000000"/>
                </a:solidFill>
                <a:effectLst/>
                <a:latin typeface="Consolas" panose="020B0609020204030204" pitchFamily="49" charset="0"/>
              </a:rPr>
              <a:t>:</a:t>
            </a:r>
            <a:r>
              <a:rPr lang="en-US" sz="1150" b="0" i="0" dirty="0">
                <a:solidFill>
                  <a:srgbClr val="0000CD"/>
                </a:solidFill>
                <a:effectLst/>
                <a:latin typeface="Consolas" panose="020B0609020204030204" pitchFamily="49" charset="0"/>
              </a:rPr>
              <a:t> 15px</a:t>
            </a:r>
            <a:r>
              <a:rPr lang="en-US" sz="1150" b="0" i="0" dirty="0">
                <a:solidFill>
                  <a:srgbClr val="000000"/>
                </a:solidFill>
                <a:effectLst/>
                <a:latin typeface="Consolas" panose="020B0609020204030204" pitchFamily="49" charset="0"/>
              </a:rPr>
              <a:t>;</a:t>
            </a:r>
            <a:r>
              <a:rPr lang="en-US" sz="1150" b="0" i="0" dirty="0">
                <a:solidFill>
                  <a:srgbClr val="FF0000"/>
                </a:solidFill>
                <a:effectLst/>
                <a:latin typeface="Consolas" panose="020B0609020204030204" pitchFamily="49" charset="0"/>
              </a:rPr>
              <a:t/>
            </a:r>
            <a:br>
              <a:rPr lang="en-US" sz="1150" b="0" i="0" dirty="0">
                <a:solidFill>
                  <a:srgbClr val="FF0000"/>
                </a:solidFill>
                <a:effectLst/>
                <a:latin typeface="Consolas" panose="020B0609020204030204" pitchFamily="49" charset="0"/>
              </a:rPr>
            </a:br>
            <a:r>
              <a:rPr lang="en-US" sz="1150" b="0" i="0" dirty="0">
                <a:solidFill>
                  <a:srgbClr val="FF0000"/>
                </a:solidFill>
                <a:effectLst/>
                <a:latin typeface="Consolas" panose="020B0609020204030204" pitchFamily="49" charset="0"/>
              </a:rPr>
              <a:t>  margin-left</a:t>
            </a:r>
            <a:r>
              <a:rPr lang="en-US" sz="1150" b="0" i="0" dirty="0">
                <a:solidFill>
                  <a:srgbClr val="000000"/>
                </a:solidFill>
                <a:effectLst/>
                <a:latin typeface="Consolas" panose="020B0609020204030204" pitchFamily="49" charset="0"/>
              </a:rPr>
              <a:t>:</a:t>
            </a:r>
            <a:r>
              <a:rPr lang="en-US" sz="1150" b="0" i="0" dirty="0">
                <a:solidFill>
                  <a:srgbClr val="0000CD"/>
                </a:solidFill>
                <a:effectLst/>
                <a:latin typeface="Consolas" panose="020B0609020204030204" pitchFamily="49" charset="0"/>
              </a:rPr>
              <a:t> 15px</a:t>
            </a:r>
            <a:r>
              <a:rPr lang="en-US" sz="1150" b="0" i="0" dirty="0">
                <a:solidFill>
                  <a:srgbClr val="000000"/>
                </a:solidFill>
                <a:effectLst/>
                <a:latin typeface="Consolas" panose="020B0609020204030204" pitchFamily="49" charset="0"/>
              </a:rPr>
              <a:t>;</a:t>
            </a:r>
            <a:r>
              <a:rPr lang="en-US" sz="1150" b="0" i="0" dirty="0">
                <a:solidFill>
                  <a:srgbClr val="FF0000"/>
                </a:solidFill>
                <a:effectLst/>
                <a:latin typeface="Consolas" panose="020B0609020204030204" pitchFamily="49" charset="0"/>
              </a:rPr>
              <a:t/>
            </a:r>
            <a:br>
              <a:rPr lang="en-US" sz="1150" b="0" i="0" dirty="0">
                <a:solidFill>
                  <a:srgbClr val="FF0000"/>
                </a:solidFill>
                <a:effectLst/>
                <a:latin typeface="Consolas" panose="020B0609020204030204" pitchFamily="49" charset="0"/>
              </a:rPr>
            </a:br>
            <a:r>
              <a:rPr lang="en-US" sz="1150" b="0" i="0" dirty="0">
                <a:solidFill>
                  <a:srgbClr val="FF0000"/>
                </a:solidFill>
                <a:effectLst/>
                <a:latin typeface="Consolas" panose="020B0609020204030204" pitchFamily="49" charset="0"/>
              </a:rPr>
              <a:t>  float</a:t>
            </a:r>
            <a:r>
              <a:rPr lang="en-US" sz="1150" b="0" i="0" dirty="0">
                <a:solidFill>
                  <a:srgbClr val="000000"/>
                </a:solidFill>
                <a:effectLst/>
                <a:latin typeface="Consolas" panose="020B0609020204030204" pitchFamily="49" charset="0"/>
              </a:rPr>
              <a:t>:</a:t>
            </a:r>
            <a:r>
              <a:rPr lang="en-US" sz="1150" b="0" i="0" dirty="0">
                <a:solidFill>
                  <a:srgbClr val="0000CD"/>
                </a:solidFill>
                <a:effectLst/>
                <a:latin typeface="Consolas" panose="020B0609020204030204" pitchFamily="49" charset="0"/>
              </a:rPr>
              <a:t> right</a:t>
            </a:r>
            <a:r>
              <a:rPr lang="en-US" sz="1150" b="0" i="0" dirty="0">
                <a:solidFill>
                  <a:srgbClr val="000000"/>
                </a:solidFill>
                <a:effectLst/>
                <a:latin typeface="Consolas" panose="020B0609020204030204" pitchFamily="49" charset="0"/>
              </a:rPr>
              <a:t>;</a:t>
            </a:r>
            <a:r>
              <a:rPr lang="en-US" sz="1150" b="0" i="0" dirty="0">
                <a:solidFill>
                  <a:srgbClr val="FF0000"/>
                </a:solidFill>
                <a:effectLst/>
                <a:latin typeface="Consolas" panose="020B0609020204030204" pitchFamily="49" charset="0"/>
              </a:rPr>
              <a:t/>
            </a:r>
            <a:br>
              <a:rPr lang="en-US" sz="1150" b="0" i="0" dirty="0">
                <a:solidFill>
                  <a:srgbClr val="FF0000"/>
                </a:solidFill>
                <a:effectLst/>
                <a:latin typeface="Consolas" panose="020B0609020204030204" pitchFamily="49" charset="0"/>
              </a:rPr>
            </a:br>
            <a:r>
              <a:rPr lang="en-US" sz="1150" b="0" i="0" dirty="0">
                <a:solidFill>
                  <a:srgbClr val="FF0000"/>
                </a:solidFill>
                <a:effectLst/>
                <a:latin typeface="Consolas" panose="020B0609020204030204" pitchFamily="49" charset="0"/>
              </a:rPr>
              <a:t>  font-style</a:t>
            </a:r>
            <a:r>
              <a:rPr lang="en-US" sz="1150" b="0" i="0" dirty="0">
                <a:solidFill>
                  <a:srgbClr val="000000"/>
                </a:solidFill>
                <a:effectLst/>
                <a:latin typeface="Consolas" panose="020B0609020204030204" pitchFamily="49" charset="0"/>
              </a:rPr>
              <a:t>:</a:t>
            </a:r>
            <a:r>
              <a:rPr lang="en-US" sz="1150" b="0" i="0" dirty="0">
                <a:solidFill>
                  <a:srgbClr val="0000CD"/>
                </a:solidFill>
                <a:effectLst/>
                <a:latin typeface="Consolas" panose="020B0609020204030204" pitchFamily="49" charset="0"/>
              </a:rPr>
              <a:t> italic</a:t>
            </a:r>
            <a:r>
              <a:rPr lang="en-US" sz="1150" b="0" i="0" dirty="0">
                <a:solidFill>
                  <a:srgbClr val="000000"/>
                </a:solidFill>
                <a:effectLst/>
                <a:latin typeface="Consolas" panose="020B0609020204030204" pitchFamily="49" charset="0"/>
              </a:rPr>
              <a:t>;</a:t>
            </a:r>
            <a:r>
              <a:rPr lang="en-US" sz="1150" b="0" i="0" dirty="0">
                <a:solidFill>
                  <a:srgbClr val="FF0000"/>
                </a:solidFill>
                <a:effectLst/>
                <a:latin typeface="Consolas" panose="020B0609020204030204" pitchFamily="49" charset="0"/>
              </a:rPr>
              <a:t/>
            </a:r>
            <a:br>
              <a:rPr lang="en-US" sz="1150" b="0" i="0" dirty="0">
                <a:solidFill>
                  <a:srgbClr val="FF0000"/>
                </a:solidFill>
                <a:effectLst/>
                <a:latin typeface="Consolas" panose="020B0609020204030204" pitchFamily="49" charset="0"/>
              </a:rPr>
            </a:br>
            <a:r>
              <a:rPr lang="en-US" sz="1150" b="0" i="0" dirty="0">
                <a:solidFill>
                  <a:srgbClr val="FF0000"/>
                </a:solidFill>
                <a:effectLst/>
                <a:latin typeface="Consolas" panose="020B0609020204030204" pitchFamily="49" charset="0"/>
              </a:rPr>
              <a:t>  background-color</a:t>
            </a:r>
            <a:r>
              <a:rPr lang="en-US" sz="1150" b="0" i="0" dirty="0">
                <a:solidFill>
                  <a:srgbClr val="000000"/>
                </a:solidFill>
                <a:effectLst/>
                <a:latin typeface="Consolas" panose="020B0609020204030204" pitchFamily="49" charset="0"/>
              </a:rPr>
              <a:t>:</a:t>
            </a:r>
            <a:r>
              <a:rPr lang="en-US" sz="1150" b="0" i="0" dirty="0">
                <a:solidFill>
                  <a:srgbClr val="0000CD"/>
                </a:solidFill>
                <a:effectLst/>
                <a:latin typeface="Consolas" panose="020B0609020204030204" pitchFamily="49" charset="0"/>
              </a:rPr>
              <a:t> </a:t>
            </a:r>
            <a:r>
              <a:rPr lang="en-US" sz="1150" b="0" i="0" dirty="0" err="1">
                <a:solidFill>
                  <a:srgbClr val="0000CD"/>
                </a:solidFill>
                <a:effectLst/>
                <a:latin typeface="Consolas" panose="020B0609020204030204" pitchFamily="49" charset="0"/>
              </a:rPr>
              <a:t>lightgray</a:t>
            </a:r>
            <a:r>
              <a:rPr lang="en-US" sz="1150" b="0" i="0" dirty="0">
                <a:solidFill>
                  <a:srgbClr val="000000"/>
                </a:solidFill>
                <a:effectLst/>
                <a:latin typeface="Consolas" panose="020B0609020204030204" pitchFamily="49" charset="0"/>
              </a:rPr>
              <a:t>;</a:t>
            </a:r>
            <a:r>
              <a:rPr lang="en-US" sz="1150" b="0" i="0" dirty="0">
                <a:solidFill>
                  <a:srgbClr val="FF0000"/>
                </a:solidFill>
                <a:effectLst/>
                <a:latin typeface="Consolas" panose="020B0609020204030204" pitchFamily="49" charset="0"/>
              </a:rPr>
              <a:t/>
            </a:r>
            <a:br>
              <a:rPr lang="en-US" sz="1150" b="0" i="0" dirty="0">
                <a:solidFill>
                  <a:srgbClr val="FF0000"/>
                </a:solidFill>
                <a:effectLst/>
                <a:latin typeface="Consolas" panose="020B0609020204030204" pitchFamily="49" charset="0"/>
              </a:rPr>
            </a:br>
            <a:r>
              <a:rPr lang="en-US" sz="1150" b="0" i="0" dirty="0">
                <a:solidFill>
                  <a:srgbClr val="000000"/>
                </a:solidFill>
                <a:effectLst/>
                <a:latin typeface="Consolas" panose="020B0609020204030204" pitchFamily="49" charset="0"/>
              </a:rPr>
              <a:t>}</a:t>
            </a:r>
            <a:r>
              <a:rPr lang="en-US" sz="1150" b="0" i="0" dirty="0">
                <a:solidFill>
                  <a:srgbClr val="A52A2A"/>
                </a:solidFill>
                <a:effectLst/>
                <a:latin typeface="Consolas" panose="020B0609020204030204" pitchFamily="49" charset="0"/>
              </a:rPr>
              <a:t/>
            </a:r>
            <a:br>
              <a:rPr lang="en-US" sz="1150" b="0" i="0" dirty="0">
                <a:solidFill>
                  <a:srgbClr val="A52A2A"/>
                </a:solidFill>
                <a:effectLst/>
                <a:latin typeface="Consolas" panose="020B0609020204030204" pitchFamily="49" charset="0"/>
              </a:rPr>
            </a:br>
            <a:r>
              <a:rPr lang="en-US" sz="1150" b="0" i="0" dirty="0">
                <a:solidFill>
                  <a:srgbClr val="0000CD"/>
                </a:solidFill>
                <a:effectLst/>
                <a:latin typeface="Consolas" panose="020B0609020204030204" pitchFamily="49" charset="0"/>
              </a:rPr>
              <a:t>&lt;</a:t>
            </a:r>
            <a:r>
              <a:rPr lang="en-US" sz="1150" b="0" i="0" dirty="0">
                <a:solidFill>
                  <a:srgbClr val="A52A2A"/>
                </a:solidFill>
                <a:effectLst/>
                <a:latin typeface="Consolas" panose="020B0609020204030204" pitchFamily="49" charset="0"/>
              </a:rPr>
              <a:t>/style</a:t>
            </a:r>
            <a:r>
              <a:rPr lang="en-US" sz="1150" b="0" i="0" dirty="0">
                <a:solidFill>
                  <a:srgbClr val="0000CD"/>
                </a:solidFill>
                <a:effectLst/>
                <a:latin typeface="Consolas" panose="020B0609020204030204" pitchFamily="49" charset="0"/>
              </a:rPr>
              <a:t>&gt;</a:t>
            </a:r>
            <a:r>
              <a:rPr lang="en-US" sz="1150" dirty="0"/>
              <a:t/>
            </a:r>
            <a:br>
              <a:rPr lang="en-US" sz="1150" dirty="0"/>
            </a:br>
            <a:r>
              <a:rPr lang="en-US" sz="1150" b="0" i="0" dirty="0">
                <a:solidFill>
                  <a:srgbClr val="0000CD"/>
                </a:solidFill>
                <a:effectLst/>
                <a:latin typeface="Consolas" panose="020B0609020204030204" pitchFamily="49" charset="0"/>
              </a:rPr>
              <a:t>&lt;</a:t>
            </a:r>
            <a:r>
              <a:rPr lang="en-US" sz="1150" b="0" i="0" dirty="0">
                <a:solidFill>
                  <a:srgbClr val="A52A2A"/>
                </a:solidFill>
                <a:effectLst/>
                <a:latin typeface="Consolas" panose="020B0609020204030204" pitchFamily="49" charset="0"/>
              </a:rPr>
              <a:t>/head</a:t>
            </a:r>
            <a:r>
              <a:rPr lang="en-US" sz="1150" b="0" i="0" dirty="0">
                <a:solidFill>
                  <a:srgbClr val="0000CD"/>
                </a:solidFill>
                <a:effectLst/>
                <a:latin typeface="Consolas" panose="020B0609020204030204" pitchFamily="49" charset="0"/>
              </a:rPr>
              <a:t>&gt;</a:t>
            </a:r>
            <a:r>
              <a:rPr lang="en-US" sz="1150" dirty="0"/>
              <a:t/>
            </a:r>
            <a:br>
              <a:rPr lang="en-US" sz="1150" dirty="0"/>
            </a:br>
            <a:r>
              <a:rPr lang="en-US" sz="1150" b="0" i="0" dirty="0">
                <a:solidFill>
                  <a:srgbClr val="0000CD"/>
                </a:solidFill>
                <a:effectLst/>
                <a:latin typeface="Consolas" panose="020B0609020204030204" pitchFamily="49" charset="0"/>
              </a:rPr>
              <a:t>&lt;</a:t>
            </a:r>
            <a:r>
              <a:rPr lang="en-US" sz="1150" b="0" i="0" dirty="0">
                <a:solidFill>
                  <a:srgbClr val="A52A2A"/>
                </a:solidFill>
                <a:effectLst/>
                <a:latin typeface="Consolas" panose="020B0609020204030204" pitchFamily="49" charset="0"/>
              </a:rPr>
              <a:t>body</a:t>
            </a:r>
            <a:r>
              <a:rPr lang="en-US" sz="1150" b="0" i="0" dirty="0">
                <a:solidFill>
                  <a:srgbClr val="0000CD"/>
                </a:solidFill>
                <a:effectLst/>
                <a:latin typeface="Consolas" panose="020B0609020204030204" pitchFamily="49" charset="0"/>
              </a:rPr>
              <a:t>&gt;</a:t>
            </a:r>
            <a:r>
              <a:rPr lang="en-US" sz="1150" dirty="0"/>
              <a:t/>
            </a:r>
            <a:br>
              <a:rPr lang="en-US" sz="1150" dirty="0"/>
            </a:br>
            <a:r>
              <a:rPr lang="en-US" sz="1150" dirty="0"/>
              <a:t/>
            </a:r>
            <a:br>
              <a:rPr lang="en-US" sz="1150" dirty="0"/>
            </a:br>
            <a:r>
              <a:rPr lang="en-US" sz="1150" b="0" i="0" dirty="0">
                <a:solidFill>
                  <a:srgbClr val="0000CD"/>
                </a:solidFill>
                <a:effectLst/>
                <a:latin typeface="Consolas" panose="020B0609020204030204" pitchFamily="49" charset="0"/>
              </a:rPr>
              <a:t>&lt;</a:t>
            </a:r>
            <a:r>
              <a:rPr lang="en-US" sz="1150" b="0" i="0" dirty="0">
                <a:solidFill>
                  <a:srgbClr val="A52A2A"/>
                </a:solidFill>
                <a:effectLst/>
                <a:latin typeface="Consolas" panose="020B0609020204030204" pitchFamily="49" charset="0"/>
              </a:rPr>
              <a:t>p</a:t>
            </a:r>
            <a:r>
              <a:rPr lang="en-US" sz="1150" b="0" i="0" dirty="0">
                <a:solidFill>
                  <a:srgbClr val="0000CD"/>
                </a:solidFill>
                <a:effectLst/>
                <a:latin typeface="Consolas" panose="020B0609020204030204" pitchFamily="49" charset="0"/>
              </a:rPr>
              <a:t>&gt;</a:t>
            </a:r>
            <a:r>
              <a:rPr lang="en-US" sz="1150" b="0" i="0" dirty="0">
                <a:solidFill>
                  <a:srgbClr val="000000"/>
                </a:solidFill>
                <a:effectLst/>
                <a:latin typeface="Consolas" panose="020B0609020204030204" pitchFamily="49" charset="0"/>
              </a:rPr>
              <a:t>My family and I visited The Epcot center this summer. The weather was nice, and Epcot was amazing! I had a great summer together with my family!</a:t>
            </a:r>
            <a:r>
              <a:rPr lang="en-US" sz="1150" b="0" i="0" dirty="0">
                <a:solidFill>
                  <a:srgbClr val="0000CD"/>
                </a:solidFill>
                <a:effectLst/>
                <a:latin typeface="Consolas" panose="020B0609020204030204" pitchFamily="49" charset="0"/>
              </a:rPr>
              <a:t>&lt;</a:t>
            </a:r>
            <a:r>
              <a:rPr lang="en-US" sz="1150" b="0" i="0" dirty="0">
                <a:solidFill>
                  <a:srgbClr val="A52A2A"/>
                </a:solidFill>
                <a:effectLst/>
                <a:latin typeface="Consolas" panose="020B0609020204030204" pitchFamily="49" charset="0"/>
              </a:rPr>
              <a:t>/p</a:t>
            </a:r>
            <a:r>
              <a:rPr lang="en-US" sz="1150" b="0" i="0" dirty="0">
                <a:solidFill>
                  <a:srgbClr val="0000CD"/>
                </a:solidFill>
                <a:effectLst/>
                <a:latin typeface="Consolas" panose="020B0609020204030204" pitchFamily="49" charset="0"/>
              </a:rPr>
              <a:t>&gt;</a:t>
            </a:r>
            <a:r>
              <a:rPr lang="en-US" sz="1150" dirty="0"/>
              <a:t/>
            </a:r>
            <a:br>
              <a:rPr lang="en-US" sz="1150" dirty="0"/>
            </a:br>
            <a:r>
              <a:rPr lang="en-US" sz="1150" dirty="0"/>
              <a:t/>
            </a:r>
            <a:br>
              <a:rPr lang="en-US" sz="1150" dirty="0"/>
            </a:br>
            <a:r>
              <a:rPr lang="en-US" sz="1150" b="0" i="0" dirty="0">
                <a:solidFill>
                  <a:srgbClr val="0000CD"/>
                </a:solidFill>
                <a:effectLst/>
                <a:latin typeface="Consolas" panose="020B0609020204030204" pitchFamily="49" charset="0"/>
              </a:rPr>
              <a:t>&lt;</a:t>
            </a:r>
            <a:r>
              <a:rPr lang="en-US" sz="1150" b="0" i="0" dirty="0">
                <a:solidFill>
                  <a:srgbClr val="A52A2A"/>
                </a:solidFill>
                <a:effectLst/>
                <a:latin typeface="Consolas" panose="020B0609020204030204" pitchFamily="49" charset="0"/>
              </a:rPr>
              <a:t>aside</a:t>
            </a:r>
            <a:r>
              <a:rPr lang="en-US" sz="1150" b="0" i="0" dirty="0">
                <a:solidFill>
                  <a:srgbClr val="0000CD"/>
                </a:solidFill>
                <a:effectLst/>
                <a:latin typeface="Consolas" panose="020B0609020204030204" pitchFamily="49" charset="0"/>
              </a:rPr>
              <a:t>&gt;</a:t>
            </a:r>
            <a:r>
              <a:rPr lang="en-US" sz="1150" dirty="0"/>
              <a:t/>
            </a:r>
            <a:br>
              <a:rPr lang="en-US" sz="1150" dirty="0"/>
            </a:br>
            <a:r>
              <a:rPr lang="en-US" sz="1150" b="0" i="0" dirty="0">
                <a:solidFill>
                  <a:srgbClr val="0000CD"/>
                </a:solidFill>
                <a:effectLst/>
                <a:latin typeface="Consolas" panose="020B0609020204030204" pitchFamily="49" charset="0"/>
              </a:rPr>
              <a:t>&lt;</a:t>
            </a:r>
            <a:r>
              <a:rPr lang="en-US" sz="1150" b="0" i="0" dirty="0">
                <a:solidFill>
                  <a:srgbClr val="A52A2A"/>
                </a:solidFill>
                <a:effectLst/>
                <a:latin typeface="Consolas" panose="020B0609020204030204" pitchFamily="49" charset="0"/>
              </a:rPr>
              <a:t>p</a:t>
            </a:r>
            <a:r>
              <a:rPr lang="en-US" sz="1150" b="0" i="0" dirty="0">
                <a:solidFill>
                  <a:srgbClr val="0000CD"/>
                </a:solidFill>
                <a:effectLst/>
                <a:latin typeface="Consolas" panose="020B0609020204030204" pitchFamily="49" charset="0"/>
              </a:rPr>
              <a:t>&gt;</a:t>
            </a:r>
            <a:r>
              <a:rPr lang="en-US" sz="1150" b="0" i="0" dirty="0">
                <a:solidFill>
                  <a:srgbClr val="000000"/>
                </a:solidFill>
                <a:effectLst/>
                <a:latin typeface="Consolas" panose="020B0609020204030204" pitchFamily="49" charset="0"/>
              </a:rPr>
              <a:t>The Epcot center is a theme park at Walt Disney World Resort featuring exciting attractions, international pavilions, award-winning fireworks and seasonal special events.</a:t>
            </a:r>
            <a:r>
              <a:rPr lang="en-US" sz="1150" b="0" i="0" dirty="0">
                <a:solidFill>
                  <a:srgbClr val="0000CD"/>
                </a:solidFill>
                <a:effectLst/>
                <a:latin typeface="Consolas" panose="020B0609020204030204" pitchFamily="49" charset="0"/>
              </a:rPr>
              <a:t>&lt;</a:t>
            </a:r>
            <a:r>
              <a:rPr lang="en-US" sz="1150" b="0" i="0" dirty="0">
                <a:solidFill>
                  <a:srgbClr val="A52A2A"/>
                </a:solidFill>
                <a:effectLst/>
                <a:latin typeface="Consolas" panose="020B0609020204030204" pitchFamily="49" charset="0"/>
              </a:rPr>
              <a:t>/p</a:t>
            </a:r>
            <a:r>
              <a:rPr lang="en-US" sz="1150" b="0" i="0" dirty="0">
                <a:solidFill>
                  <a:srgbClr val="0000CD"/>
                </a:solidFill>
                <a:effectLst/>
                <a:latin typeface="Consolas" panose="020B0609020204030204" pitchFamily="49" charset="0"/>
              </a:rPr>
              <a:t>&gt;</a:t>
            </a:r>
            <a:r>
              <a:rPr lang="en-US" sz="1150" dirty="0"/>
              <a:t/>
            </a:r>
            <a:br>
              <a:rPr lang="en-US" sz="1150" dirty="0"/>
            </a:br>
            <a:r>
              <a:rPr lang="en-US" sz="1150" b="0" i="0" dirty="0">
                <a:solidFill>
                  <a:srgbClr val="0000CD"/>
                </a:solidFill>
                <a:effectLst/>
                <a:latin typeface="Consolas" panose="020B0609020204030204" pitchFamily="49" charset="0"/>
              </a:rPr>
              <a:t>&lt;</a:t>
            </a:r>
            <a:r>
              <a:rPr lang="en-US" sz="1150" b="0" i="0" dirty="0">
                <a:solidFill>
                  <a:srgbClr val="A52A2A"/>
                </a:solidFill>
                <a:effectLst/>
                <a:latin typeface="Consolas" panose="020B0609020204030204" pitchFamily="49" charset="0"/>
              </a:rPr>
              <a:t>/aside</a:t>
            </a:r>
            <a:r>
              <a:rPr lang="en-US" sz="1150" b="0" i="0" dirty="0">
                <a:solidFill>
                  <a:srgbClr val="0000CD"/>
                </a:solidFill>
                <a:effectLst/>
                <a:latin typeface="Consolas" panose="020B0609020204030204" pitchFamily="49" charset="0"/>
              </a:rPr>
              <a:t>&gt;</a:t>
            </a:r>
            <a:r>
              <a:rPr lang="en-US" sz="1150" dirty="0"/>
              <a:t/>
            </a:r>
            <a:br>
              <a:rPr lang="en-US" sz="1150" dirty="0"/>
            </a:br>
            <a:r>
              <a:rPr lang="en-US" sz="1150" dirty="0"/>
              <a:t/>
            </a:r>
            <a:br>
              <a:rPr lang="en-US" sz="1150" dirty="0"/>
            </a:br>
            <a:r>
              <a:rPr lang="en-US" sz="1150" b="0" i="0" dirty="0">
                <a:solidFill>
                  <a:srgbClr val="0000CD"/>
                </a:solidFill>
                <a:effectLst/>
                <a:latin typeface="Consolas" panose="020B0609020204030204" pitchFamily="49" charset="0"/>
              </a:rPr>
              <a:t>&lt;</a:t>
            </a:r>
            <a:r>
              <a:rPr lang="en-US" sz="1150" b="0" i="0" dirty="0">
                <a:solidFill>
                  <a:srgbClr val="A52A2A"/>
                </a:solidFill>
                <a:effectLst/>
                <a:latin typeface="Consolas" panose="020B0609020204030204" pitchFamily="49" charset="0"/>
              </a:rPr>
              <a:t>p</a:t>
            </a:r>
            <a:r>
              <a:rPr lang="en-US" sz="1150" b="0" i="0" dirty="0">
                <a:solidFill>
                  <a:srgbClr val="0000CD"/>
                </a:solidFill>
                <a:effectLst/>
                <a:latin typeface="Consolas" panose="020B0609020204030204" pitchFamily="49" charset="0"/>
              </a:rPr>
              <a:t>&gt;</a:t>
            </a:r>
            <a:r>
              <a:rPr lang="en-US" sz="1150" b="0" i="0" dirty="0">
                <a:solidFill>
                  <a:srgbClr val="000000"/>
                </a:solidFill>
                <a:effectLst/>
                <a:latin typeface="Consolas" panose="020B0609020204030204" pitchFamily="49" charset="0"/>
              </a:rPr>
              <a:t>My family and I visited The Epcot center this summer. The weather was nice, and Epcot was amazing! I had a great summer together with my family!</a:t>
            </a:r>
            <a:r>
              <a:rPr lang="en-US" sz="1150" b="0" i="0" dirty="0">
                <a:solidFill>
                  <a:srgbClr val="0000CD"/>
                </a:solidFill>
                <a:effectLst/>
                <a:latin typeface="Consolas" panose="020B0609020204030204" pitchFamily="49" charset="0"/>
              </a:rPr>
              <a:t>&lt;</a:t>
            </a:r>
            <a:r>
              <a:rPr lang="en-US" sz="1150" b="0" i="0" dirty="0">
                <a:solidFill>
                  <a:srgbClr val="A52A2A"/>
                </a:solidFill>
                <a:effectLst/>
                <a:latin typeface="Consolas" panose="020B0609020204030204" pitchFamily="49" charset="0"/>
              </a:rPr>
              <a:t>/p</a:t>
            </a:r>
            <a:r>
              <a:rPr lang="en-US" sz="1150" b="0" i="0" dirty="0">
                <a:solidFill>
                  <a:srgbClr val="0000CD"/>
                </a:solidFill>
                <a:effectLst/>
                <a:latin typeface="Consolas" panose="020B0609020204030204" pitchFamily="49" charset="0"/>
              </a:rPr>
              <a:t>&gt;</a:t>
            </a:r>
          </a:p>
          <a:p>
            <a:pPr marL="0" indent="0">
              <a:lnSpc>
                <a:spcPct val="120000"/>
              </a:lnSpc>
              <a:spcBef>
                <a:spcPts val="0"/>
              </a:spcBef>
              <a:buNone/>
            </a:pPr>
            <a:endParaRPr lang="en-US" sz="1150" dirty="0">
              <a:solidFill>
                <a:srgbClr val="0000CD"/>
              </a:solidFill>
              <a:latin typeface="Consolas" panose="020B0609020204030204" pitchFamily="49" charset="0"/>
            </a:endParaRPr>
          </a:p>
          <a:p>
            <a:pPr marL="0" indent="0">
              <a:lnSpc>
                <a:spcPct val="120000"/>
              </a:lnSpc>
              <a:spcBef>
                <a:spcPts val="0"/>
              </a:spcBef>
              <a:buNone/>
            </a:pPr>
            <a:r>
              <a:rPr lang="en-US" sz="1150" b="0" i="0" dirty="0">
                <a:solidFill>
                  <a:srgbClr val="0000CD"/>
                </a:solidFill>
                <a:effectLst/>
                <a:latin typeface="Consolas" panose="020B0609020204030204" pitchFamily="49" charset="0"/>
              </a:rPr>
              <a:t>&lt;</a:t>
            </a:r>
            <a:r>
              <a:rPr lang="en-US" sz="1150" dirty="0">
                <a:solidFill>
                  <a:srgbClr val="A52A2A"/>
                </a:solidFill>
                <a:latin typeface="Consolas" panose="020B0609020204030204" pitchFamily="49" charset="0"/>
              </a:rPr>
              <a:t>/</a:t>
            </a:r>
            <a:r>
              <a:rPr lang="en-US" sz="1150" b="0" i="0" dirty="0">
                <a:solidFill>
                  <a:srgbClr val="A52A2A"/>
                </a:solidFill>
                <a:effectLst/>
                <a:latin typeface="Consolas" panose="020B0609020204030204" pitchFamily="49" charset="0"/>
              </a:rPr>
              <a:t>body</a:t>
            </a:r>
            <a:r>
              <a:rPr lang="en-US" sz="1150" b="0" i="0" dirty="0">
                <a:solidFill>
                  <a:srgbClr val="0000CD"/>
                </a:solidFill>
                <a:effectLst/>
                <a:latin typeface="Consolas" panose="020B0609020204030204" pitchFamily="49" charset="0"/>
              </a:rPr>
              <a:t>&gt;</a:t>
            </a:r>
            <a:endParaRPr lang="en-US" sz="1150" dirty="0">
              <a:solidFill>
                <a:srgbClr val="0000CD"/>
              </a:solidFill>
              <a:latin typeface="Consolas" panose="020B0609020204030204" pitchFamily="49" charset="0"/>
            </a:endParaRPr>
          </a:p>
          <a:p>
            <a:pPr marL="0" indent="0">
              <a:lnSpc>
                <a:spcPct val="120000"/>
              </a:lnSpc>
              <a:spcBef>
                <a:spcPts val="0"/>
              </a:spcBef>
              <a:buNone/>
            </a:pPr>
            <a:r>
              <a:rPr lang="en-US" sz="1150" b="0" i="0" dirty="0">
                <a:solidFill>
                  <a:srgbClr val="0000CD"/>
                </a:solidFill>
                <a:effectLst/>
                <a:latin typeface="Consolas" panose="020B0609020204030204" pitchFamily="49" charset="0"/>
              </a:rPr>
              <a:t>&lt;</a:t>
            </a:r>
            <a:r>
              <a:rPr lang="en-US" sz="1150" b="0" i="0" dirty="0">
                <a:solidFill>
                  <a:srgbClr val="A52A2A"/>
                </a:solidFill>
                <a:effectLst/>
                <a:latin typeface="Consolas" panose="020B0609020204030204" pitchFamily="49" charset="0"/>
              </a:rPr>
              <a:t>/html</a:t>
            </a:r>
            <a:r>
              <a:rPr lang="en-US" sz="1150" b="0" i="0" dirty="0">
                <a:solidFill>
                  <a:srgbClr val="0000CD"/>
                </a:solidFill>
                <a:effectLst/>
                <a:latin typeface="Consolas" panose="020B0609020204030204" pitchFamily="49" charset="0"/>
              </a:rPr>
              <a:t>&gt;</a:t>
            </a:r>
            <a:endParaRPr lang="en-IN" sz="1150" dirty="0"/>
          </a:p>
        </p:txBody>
      </p:sp>
      <p:pic>
        <p:nvPicPr>
          <p:cNvPr id="5" name="Picture 4">
            <a:extLst>
              <a:ext uri="{FF2B5EF4-FFF2-40B4-BE49-F238E27FC236}">
                <a16:creationId xmlns="" xmlns:a16="http://schemas.microsoft.com/office/drawing/2014/main" id="{5442CF5D-EA66-45AF-9D08-A677D670DD50}"/>
              </a:ext>
            </a:extLst>
          </p:cNvPr>
          <p:cNvPicPr>
            <a:picLocks noChangeAspect="1"/>
          </p:cNvPicPr>
          <p:nvPr/>
        </p:nvPicPr>
        <p:blipFill rotWithShape="1">
          <a:blip r:embed="rId2"/>
          <a:srcRect l="50000" t="25372" r="965" b="47111"/>
          <a:stretch/>
        </p:blipFill>
        <p:spPr>
          <a:xfrm>
            <a:off x="3972710" y="680267"/>
            <a:ext cx="7832603" cy="2472365"/>
          </a:xfrm>
          <a:prstGeom prst="rect">
            <a:avLst/>
          </a:prstGeom>
        </p:spPr>
      </p:pic>
    </p:spTree>
    <p:extLst>
      <p:ext uri="{BB962C8B-B14F-4D97-AF65-F5344CB8AC3E}">
        <p14:creationId xmlns:p14="http://schemas.microsoft.com/office/powerpoint/2010/main" val="352983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1160755" y="0"/>
            <a:ext cx="4734017" cy="555814"/>
          </a:xfrm>
        </p:spPr>
        <p:txBody>
          <a:bodyPr>
            <a:normAutofit fontScale="90000"/>
          </a:bodyPr>
          <a:lstStyle/>
          <a:p>
            <a:r>
              <a:rPr lang="en-US" sz="3200" b="1" cap="none" dirty="0">
                <a:solidFill>
                  <a:srgbClr val="FF0000"/>
                </a:solidFill>
              </a:rPr>
              <a:t>HTML Semantic Element</a:t>
            </a:r>
            <a:endParaRPr lang="en-IN" sz="3200" b="1"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286989" y="555815"/>
            <a:ext cx="6193710" cy="6173460"/>
          </a:xfrm>
          <a:solidFill>
            <a:schemeClr val="accent1">
              <a:lumMod val="40000"/>
              <a:lumOff val="60000"/>
            </a:schemeClr>
          </a:solidFill>
        </p:spPr>
        <p:txBody>
          <a:bodyPr>
            <a:normAutofit/>
          </a:bodyPr>
          <a:lstStyle/>
          <a:p>
            <a:pPr marL="0" indent="0">
              <a:lnSpc>
                <a:spcPct val="150000"/>
              </a:lnSpc>
              <a:spcBef>
                <a:spcPts val="0"/>
              </a:spcBef>
              <a:buNone/>
            </a:pP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html</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head</a:t>
            </a:r>
            <a:r>
              <a:rPr lang="en-US" sz="1400" b="0" i="0" dirty="0">
                <a:solidFill>
                  <a:srgbClr val="0000CD"/>
                </a:solidFill>
                <a:effectLst/>
                <a:latin typeface="Consolas" panose="020B0609020204030204" pitchFamily="49" charset="0"/>
              </a:rPr>
              <a:t>&gt;</a:t>
            </a:r>
          </a:p>
          <a:p>
            <a:pPr marL="0" indent="0">
              <a:lnSpc>
                <a:spcPct val="150000"/>
              </a:lnSpc>
              <a:spcBef>
                <a:spcPts val="0"/>
              </a:spcBef>
              <a:buNone/>
            </a:pP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title</a:t>
            </a:r>
            <a:r>
              <a:rPr lang="en-US" sz="1400" b="0" i="0" dirty="0">
                <a:solidFill>
                  <a:srgbClr val="0000CD"/>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Images</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/title</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/head</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body</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dirty="0"/>
              <a:t/>
            </a:r>
            <a:br>
              <a:rPr lang="en-US" sz="1400" dirty="0"/>
            </a:b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figure</a:t>
            </a:r>
            <a:r>
              <a:rPr lang="en-IN" sz="1400" b="0" i="0" dirty="0">
                <a:solidFill>
                  <a:srgbClr val="0000CD"/>
                </a:solidFill>
                <a:effectLst/>
                <a:latin typeface="Consolas" panose="020B0609020204030204" pitchFamily="49" charset="0"/>
              </a:rPr>
              <a:t>&gt;</a:t>
            </a:r>
            <a:r>
              <a:rPr lang="en-IN" sz="1400" dirty="0"/>
              <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err="1">
                <a:solidFill>
                  <a:srgbClr val="A52A2A"/>
                </a:solidFill>
                <a:effectLst/>
                <a:latin typeface="Consolas" panose="020B0609020204030204" pitchFamily="49" charset="0"/>
              </a:rPr>
              <a:t>img</a:t>
            </a: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src</a:t>
            </a:r>
            <a:r>
              <a:rPr lang="en-IN" sz="1400" b="0" i="0" dirty="0">
                <a:solidFill>
                  <a:srgbClr val="0000CD"/>
                </a:solidFill>
                <a:effectLst/>
                <a:latin typeface="Consolas" panose="020B0609020204030204" pitchFamily="49" charset="0"/>
              </a:rPr>
              <a:t>="pic_trulli.jpg"</a:t>
            </a:r>
            <a:r>
              <a:rPr lang="en-IN" sz="1400" b="0" i="0" dirty="0">
                <a:solidFill>
                  <a:srgbClr val="FF0000"/>
                </a:solidFill>
                <a:effectLst/>
                <a:latin typeface="Consolas" panose="020B0609020204030204" pitchFamily="49" charset="0"/>
              </a:rPr>
              <a:t> alt</a:t>
            </a:r>
            <a:r>
              <a:rPr lang="en-IN" sz="1400" b="0" i="0" dirty="0">
                <a:solidFill>
                  <a:srgbClr val="0000CD"/>
                </a:solidFill>
                <a:effectLst/>
                <a:latin typeface="Consolas" panose="020B0609020204030204" pitchFamily="49" charset="0"/>
              </a:rPr>
              <a:t>="</a:t>
            </a:r>
            <a:r>
              <a:rPr lang="en-IN" sz="1400" b="0" i="0" dirty="0" err="1">
                <a:solidFill>
                  <a:srgbClr val="0000CD"/>
                </a:solidFill>
                <a:effectLst/>
                <a:latin typeface="Consolas" panose="020B0609020204030204" pitchFamily="49" charset="0"/>
              </a:rPr>
              <a:t>Trulli</a:t>
            </a:r>
            <a:r>
              <a:rPr lang="en-IN" sz="1400" b="0" i="0" dirty="0">
                <a:solidFill>
                  <a:srgbClr val="0000CD"/>
                </a:solidFill>
                <a:effectLst/>
                <a:latin typeface="Consolas" panose="020B0609020204030204" pitchFamily="49" charset="0"/>
              </a:rPr>
              <a:t>"&gt;</a:t>
            </a:r>
            <a:r>
              <a:rPr lang="en-IN" sz="1400" dirty="0"/>
              <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err="1">
                <a:solidFill>
                  <a:srgbClr val="A52A2A"/>
                </a:solidFill>
                <a:effectLst/>
                <a:latin typeface="Consolas" panose="020B0609020204030204" pitchFamily="49" charset="0"/>
              </a:rPr>
              <a:t>figcaption</a:t>
            </a:r>
            <a:r>
              <a:rPr lang="en-IN" sz="1400" b="0" i="0" dirty="0">
                <a:solidFill>
                  <a:srgbClr val="0000CD"/>
                </a:solidFill>
                <a:effectLst/>
                <a:latin typeface="Consolas" panose="020B0609020204030204" pitchFamily="49" charset="0"/>
              </a:rPr>
              <a:t>&gt;</a:t>
            </a:r>
            <a:r>
              <a:rPr lang="en-IN" sz="1400" b="0" i="0" dirty="0">
                <a:solidFill>
                  <a:srgbClr val="000000"/>
                </a:solidFill>
                <a:effectLst/>
                <a:latin typeface="Consolas" panose="020B0609020204030204" pitchFamily="49" charset="0"/>
              </a:rPr>
              <a:t>Fig1. - </a:t>
            </a:r>
            <a:r>
              <a:rPr lang="en-IN" sz="1400" b="0" i="0" dirty="0" err="1">
                <a:solidFill>
                  <a:srgbClr val="000000"/>
                </a:solidFill>
                <a:effectLst/>
                <a:latin typeface="Consolas" panose="020B0609020204030204" pitchFamily="49" charset="0"/>
              </a:rPr>
              <a:t>Trulli</a:t>
            </a:r>
            <a:r>
              <a:rPr lang="en-IN" sz="1400" b="0" i="0" dirty="0">
                <a:solidFill>
                  <a:srgbClr val="000000"/>
                </a:solidFill>
                <a:effectLst/>
                <a:latin typeface="Consolas" panose="020B0609020204030204" pitchFamily="49" charset="0"/>
              </a:rPr>
              <a:t>, Puglia, Italy.</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a:t>
            </a:r>
            <a:r>
              <a:rPr lang="en-IN" sz="1400" b="0" i="0" dirty="0" err="1">
                <a:solidFill>
                  <a:srgbClr val="A52A2A"/>
                </a:solidFill>
                <a:effectLst/>
                <a:latin typeface="Consolas" panose="020B0609020204030204" pitchFamily="49" charset="0"/>
              </a:rPr>
              <a:t>figcaption</a:t>
            </a:r>
            <a:r>
              <a:rPr lang="en-IN" sz="1400" b="0" i="0" dirty="0">
                <a:solidFill>
                  <a:srgbClr val="0000CD"/>
                </a:solidFill>
                <a:effectLst/>
                <a:latin typeface="Consolas" panose="020B0609020204030204" pitchFamily="49" charset="0"/>
              </a:rPr>
              <a:t>&gt;</a:t>
            </a:r>
            <a:r>
              <a:rPr lang="en-IN" sz="1400" dirty="0"/>
              <a:t/>
            </a:r>
            <a:br>
              <a:rPr lang="en-IN" sz="1400" dirty="0"/>
            </a:b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/figure</a:t>
            </a:r>
            <a:r>
              <a:rPr lang="en-IN" sz="1400" b="0" i="0" dirty="0">
                <a:solidFill>
                  <a:srgbClr val="0000CD"/>
                </a:solidFill>
                <a:effectLst/>
                <a:latin typeface="Consolas" panose="020B0609020204030204" pitchFamily="49" charset="0"/>
              </a:rPr>
              <a:t>&gt;</a:t>
            </a:r>
            <a:endParaRPr lang="en-US" sz="1400" dirty="0">
              <a:solidFill>
                <a:srgbClr val="0000CD"/>
              </a:solidFill>
              <a:latin typeface="Consolas" panose="020B0609020204030204" pitchFamily="49" charset="0"/>
            </a:endParaRPr>
          </a:p>
          <a:p>
            <a:pPr marL="0" indent="0">
              <a:lnSpc>
                <a:spcPct val="150000"/>
              </a:lnSpc>
              <a:spcBef>
                <a:spcPts val="0"/>
              </a:spcBef>
              <a:buNone/>
            </a:pPr>
            <a:r>
              <a:rPr lang="en-US" sz="1400" b="0" i="0" dirty="0">
                <a:solidFill>
                  <a:srgbClr val="0000CD"/>
                </a:solidFill>
                <a:effectLst/>
                <a:latin typeface="Consolas" panose="020B0609020204030204" pitchFamily="49" charset="0"/>
              </a:rPr>
              <a:t>&lt;</a:t>
            </a:r>
            <a:r>
              <a:rPr lang="en-US" sz="1400" dirty="0">
                <a:solidFill>
                  <a:srgbClr val="A52A2A"/>
                </a:solidFill>
                <a:latin typeface="Consolas" panose="020B0609020204030204" pitchFamily="49" charset="0"/>
              </a:rPr>
              <a:t>/</a:t>
            </a:r>
            <a:r>
              <a:rPr lang="en-US" sz="1400" b="0" i="0" dirty="0">
                <a:solidFill>
                  <a:srgbClr val="A52A2A"/>
                </a:solidFill>
                <a:effectLst/>
                <a:latin typeface="Consolas" panose="020B0609020204030204" pitchFamily="49" charset="0"/>
              </a:rPr>
              <a:t>body</a:t>
            </a:r>
            <a:r>
              <a:rPr lang="en-US" sz="1400" b="0" i="0" dirty="0">
                <a:solidFill>
                  <a:srgbClr val="0000CD"/>
                </a:solidFill>
                <a:effectLst/>
                <a:latin typeface="Consolas" panose="020B0609020204030204" pitchFamily="49" charset="0"/>
              </a:rPr>
              <a:t>&gt;</a:t>
            </a:r>
            <a:endParaRPr lang="en-US" sz="1400" dirty="0">
              <a:solidFill>
                <a:srgbClr val="0000CD"/>
              </a:solidFill>
              <a:latin typeface="Consolas" panose="020B0609020204030204" pitchFamily="49" charset="0"/>
            </a:endParaRPr>
          </a:p>
          <a:p>
            <a:pPr marL="0" indent="0">
              <a:lnSpc>
                <a:spcPct val="150000"/>
              </a:lnSpc>
              <a:spcBef>
                <a:spcPts val="0"/>
              </a:spcBef>
              <a:buNone/>
            </a:pP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/html</a:t>
            </a:r>
            <a:r>
              <a:rPr lang="en-US" sz="1400" b="0" i="0" dirty="0">
                <a:solidFill>
                  <a:srgbClr val="0000CD"/>
                </a:solidFill>
                <a:effectLst/>
                <a:latin typeface="Consolas" panose="020B0609020204030204" pitchFamily="49" charset="0"/>
              </a:rPr>
              <a:t>&gt;</a:t>
            </a:r>
            <a:endParaRPr lang="en-IN" sz="1400" dirty="0"/>
          </a:p>
        </p:txBody>
      </p:sp>
      <p:sp>
        <p:nvSpPr>
          <p:cNvPr id="8" name="TextBox 7">
            <a:extLst>
              <a:ext uri="{FF2B5EF4-FFF2-40B4-BE49-F238E27FC236}">
                <a16:creationId xmlns="" xmlns:a16="http://schemas.microsoft.com/office/drawing/2014/main" id="{8E3F5CF3-309A-40BD-8820-2B0633792D81}"/>
              </a:ext>
            </a:extLst>
          </p:cNvPr>
          <p:cNvSpPr txBox="1"/>
          <p:nvPr/>
        </p:nvSpPr>
        <p:spPr>
          <a:xfrm>
            <a:off x="6480699" y="1238695"/>
            <a:ext cx="5637376" cy="2677656"/>
          </a:xfrm>
          <a:prstGeom prst="rect">
            <a:avLst/>
          </a:prstGeom>
          <a:noFill/>
        </p:spPr>
        <p:txBody>
          <a:bodyPr wrap="square">
            <a:spAutoFit/>
          </a:bodyPr>
          <a:lstStyle/>
          <a:p>
            <a:pPr>
              <a:lnSpc>
                <a:spcPct val="200000"/>
              </a:lnSpc>
            </a:pPr>
            <a:r>
              <a:rPr lang="en-US" sz="1200" b="1" dirty="0">
                <a:solidFill>
                  <a:schemeClr val="accent3">
                    <a:lumMod val="75000"/>
                  </a:schemeClr>
                </a:solidFill>
                <a:latin typeface="Verdana" panose="020B0604030504040204" pitchFamily="34" charset="0"/>
                <a:ea typeface="Verdana" panose="020B0604030504040204" pitchFamily="34" charset="0"/>
              </a:rPr>
              <a:t>HTML &lt;figure&gt; and &lt;</a:t>
            </a:r>
            <a:r>
              <a:rPr lang="en-US" sz="1200" b="1" dirty="0" err="1">
                <a:solidFill>
                  <a:schemeClr val="accent3">
                    <a:lumMod val="75000"/>
                  </a:schemeClr>
                </a:solidFill>
                <a:latin typeface="Verdana" panose="020B0604030504040204" pitchFamily="34" charset="0"/>
                <a:ea typeface="Verdana" panose="020B0604030504040204" pitchFamily="34" charset="0"/>
              </a:rPr>
              <a:t>figcaption</a:t>
            </a:r>
            <a:r>
              <a:rPr lang="en-US" sz="1200" b="1" dirty="0">
                <a:solidFill>
                  <a:schemeClr val="accent3">
                    <a:lumMod val="75000"/>
                  </a:schemeClr>
                </a:solidFill>
                <a:latin typeface="Verdana" panose="020B0604030504040204" pitchFamily="34" charset="0"/>
                <a:ea typeface="Verdana" panose="020B0604030504040204" pitchFamily="34" charset="0"/>
              </a:rPr>
              <a:t>&gt; Element</a:t>
            </a:r>
          </a:p>
          <a:p>
            <a:pPr marL="171450" indent="-171450">
              <a:lnSpc>
                <a:spcPct val="200000"/>
              </a:lnSpc>
              <a:buFont typeface="Arial" panose="020B0604020202020204" pitchFamily="34" charset="0"/>
              <a:buChar char="•"/>
            </a:pPr>
            <a:r>
              <a:rPr lang="en-US" sz="1200" dirty="0">
                <a:solidFill>
                  <a:schemeClr val="accent1">
                    <a:lumMod val="50000"/>
                  </a:schemeClr>
                </a:solidFill>
                <a:latin typeface="Verdana" panose="020B0604030504040204" pitchFamily="34" charset="0"/>
                <a:ea typeface="Verdana" panose="020B0604030504040204" pitchFamily="34" charset="0"/>
              </a:rPr>
              <a:t>The &lt;figure&gt; tag specifies self-contained content, like illustrations, diagrams, photos, code listings, etc.</a:t>
            </a:r>
          </a:p>
          <a:p>
            <a:pPr marL="171450" indent="-171450">
              <a:lnSpc>
                <a:spcPct val="200000"/>
              </a:lnSpc>
              <a:buFont typeface="Arial" panose="020B0604020202020204" pitchFamily="34" charset="0"/>
              <a:buChar char="•"/>
            </a:pPr>
            <a:r>
              <a:rPr lang="en-US" sz="1200" dirty="0">
                <a:solidFill>
                  <a:schemeClr val="accent1">
                    <a:lumMod val="50000"/>
                  </a:schemeClr>
                </a:solidFill>
                <a:latin typeface="Verdana" panose="020B0604030504040204" pitchFamily="34" charset="0"/>
                <a:ea typeface="Verdana" panose="020B0604030504040204" pitchFamily="34" charset="0"/>
              </a:rPr>
              <a:t>The &lt;</a:t>
            </a:r>
            <a:r>
              <a:rPr lang="en-US" sz="1200" dirty="0" err="1">
                <a:solidFill>
                  <a:schemeClr val="accent1">
                    <a:lumMod val="50000"/>
                  </a:schemeClr>
                </a:solidFill>
                <a:latin typeface="Verdana" panose="020B0604030504040204" pitchFamily="34" charset="0"/>
                <a:ea typeface="Verdana" panose="020B0604030504040204" pitchFamily="34" charset="0"/>
              </a:rPr>
              <a:t>figcaption</a:t>
            </a:r>
            <a:r>
              <a:rPr lang="en-US" sz="1200" dirty="0">
                <a:solidFill>
                  <a:schemeClr val="accent1">
                    <a:lumMod val="50000"/>
                  </a:schemeClr>
                </a:solidFill>
                <a:latin typeface="Verdana" panose="020B0604030504040204" pitchFamily="34" charset="0"/>
                <a:ea typeface="Verdana" panose="020B0604030504040204" pitchFamily="34" charset="0"/>
              </a:rPr>
              <a:t>&gt; tag defines a caption for a &lt;figure&gt; element. </a:t>
            </a:r>
          </a:p>
          <a:p>
            <a:pPr marL="171450" indent="-171450">
              <a:lnSpc>
                <a:spcPct val="200000"/>
              </a:lnSpc>
              <a:buFont typeface="Arial" panose="020B0604020202020204" pitchFamily="34" charset="0"/>
              <a:buChar char="•"/>
            </a:pPr>
            <a:r>
              <a:rPr lang="en-US" sz="1200" dirty="0">
                <a:solidFill>
                  <a:schemeClr val="accent1">
                    <a:lumMod val="50000"/>
                  </a:schemeClr>
                </a:solidFill>
                <a:latin typeface="Verdana" panose="020B0604030504040204" pitchFamily="34" charset="0"/>
                <a:ea typeface="Verdana" panose="020B0604030504040204" pitchFamily="34" charset="0"/>
              </a:rPr>
              <a:t>The &lt;</a:t>
            </a:r>
            <a:r>
              <a:rPr lang="en-US" sz="1200" dirty="0" err="1">
                <a:solidFill>
                  <a:schemeClr val="accent1">
                    <a:lumMod val="50000"/>
                  </a:schemeClr>
                </a:solidFill>
                <a:latin typeface="Verdana" panose="020B0604030504040204" pitchFamily="34" charset="0"/>
                <a:ea typeface="Verdana" panose="020B0604030504040204" pitchFamily="34" charset="0"/>
              </a:rPr>
              <a:t>figcaption</a:t>
            </a:r>
            <a:r>
              <a:rPr lang="en-US" sz="1200" dirty="0">
                <a:solidFill>
                  <a:schemeClr val="accent1">
                    <a:lumMod val="50000"/>
                  </a:schemeClr>
                </a:solidFill>
                <a:latin typeface="Verdana" panose="020B0604030504040204" pitchFamily="34" charset="0"/>
                <a:ea typeface="Verdana" panose="020B0604030504040204" pitchFamily="34" charset="0"/>
              </a:rPr>
              <a:t>&gt; element can be placed as the first or as the last child of a &lt;figure&gt; element.</a:t>
            </a:r>
          </a:p>
          <a:p>
            <a:pPr marL="171450" indent="-171450">
              <a:lnSpc>
                <a:spcPct val="200000"/>
              </a:lnSpc>
              <a:buFont typeface="Arial" panose="020B0604020202020204" pitchFamily="34" charset="0"/>
              <a:buChar char="•"/>
            </a:pPr>
            <a:r>
              <a:rPr lang="en-US" sz="1200" dirty="0">
                <a:solidFill>
                  <a:schemeClr val="accent1">
                    <a:lumMod val="50000"/>
                  </a:schemeClr>
                </a:solidFill>
                <a:latin typeface="Verdana" panose="020B0604030504040204" pitchFamily="34" charset="0"/>
                <a:ea typeface="Verdana" panose="020B0604030504040204" pitchFamily="34" charset="0"/>
              </a:rPr>
              <a:t>The &lt;</a:t>
            </a:r>
            <a:r>
              <a:rPr lang="en-US" sz="1200" dirty="0" err="1">
                <a:solidFill>
                  <a:schemeClr val="accent1">
                    <a:lumMod val="50000"/>
                  </a:schemeClr>
                </a:solidFill>
                <a:latin typeface="Verdana" panose="020B0604030504040204" pitchFamily="34" charset="0"/>
                <a:ea typeface="Verdana" panose="020B0604030504040204" pitchFamily="34" charset="0"/>
              </a:rPr>
              <a:t>img</a:t>
            </a:r>
            <a:r>
              <a:rPr lang="en-US" sz="1200" dirty="0">
                <a:solidFill>
                  <a:schemeClr val="accent1">
                    <a:lumMod val="50000"/>
                  </a:schemeClr>
                </a:solidFill>
                <a:latin typeface="Verdana" panose="020B0604030504040204" pitchFamily="34" charset="0"/>
                <a:ea typeface="Verdana" panose="020B0604030504040204" pitchFamily="34" charset="0"/>
              </a:rPr>
              <a:t>&gt; element defines the actual image/illustration. </a:t>
            </a:r>
            <a:endParaRPr lang="en-IN" sz="1200" dirty="0">
              <a:solidFill>
                <a:schemeClr val="accent1">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70927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1160755" y="128726"/>
            <a:ext cx="4734017" cy="427088"/>
          </a:xfrm>
        </p:spPr>
        <p:txBody>
          <a:bodyPr>
            <a:normAutofit fontScale="90000"/>
          </a:bodyPr>
          <a:lstStyle/>
          <a:p>
            <a:r>
              <a:rPr lang="en-US" sz="3200" b="1" cap="none" dirty="0">
                <a:solidFill>
                  <a:srgbClr val="FF0000"/>
                </a:solidFill>
              </a:rPr>
              <a:t>HTML Semantic Element</a:t>
            </a:r>
            <a:endParaRPr lang="en-IN" sz="3200" b="1"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286989" y="555815"/>
            <a:ext cx="6193710" cy="6173460"/>
          </a:xfrm>
          <a:solidFill>
            <a:schemeClr val="accent1">
              <a:lumMod val="40000"/>
              <a:lumOff val="60000"/>
            </a:schemeClr>
          </a:solidFill>
        </p:spPr>
        <p:txBody>
          <a:bodyPr>
            <a:normAutofit/>
          </a:bodyPr>
          <a:lstStyle/>
          <a:p>
            <a:pPr marL="0" indent="0">
              <a:lnSpc>
                <a:spcPct val="150000"/>
              </a:lnSpc>
              <a:spcBef>
                <a:spcPts val="0"/>
              </a:spcBef>
              <a:buNone/>
            </a:pP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html</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head</a:t>
            </a:r>
            <a:r>
              <a:rPr lang="en-US" sz="1400" b="0" i="0" dirty="0">
                <a:solidFill>
                  <a:srgbClr val="0000CD"/>
                </a:solidFill>
                <a:effectLst/>
                <a:latin typeface="Consolas" panose="020B0609020204030204" pitchFamily="49" charset="0"/>
              </a:rPr>
              <a:t>&gt;</a:t>
            </a:r>
          </a:p>
          <a:p>
            <a:pPr marL="0" indent="0">
              <a:lnSpc>
                <a:spcPct val="150000"/>
              </a:lnSpc>
              <a:spcBef>
                <a:spcPts val="0"/>
              </a:spcBef>
              <a:buNone/>
            </a:pP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title</a:t>
            </a:r>
            <a:r>
              <a:rPr lang="en-US" sz="1400" b="0" i="0" dirty="0">
                <a:solidFill>
                  <a:srgbClr val="0000CD"/>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Images</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/title</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/head</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body</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dirty="0"/>
              <a:t/>
            </a:r>
            <a:br>
              <a:rPr lang="en-US" sz="1400" dirty="0"/>
            </a:b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figure</a:t>
            </a:r>
            <a:r>
              <a:rPr lang="en-IN" sz="1400" b="0" i="0" dirty="0">
                <a:solidFill>
                  <a:srgbClr val="0000CD"/>
                </a:solidFill>
                <a:effectLst/>
                <a:latin typeface="Consolas" panose="020B0609020204030204" pitchFamily="49" charset="0"/>
              </a:rPr>
              <a:t>&gt;</a:t>
            </a:r>
            <a:r>
              <a:rPr lang="en-IN" sz="1400" dirty="0"/>
              <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err="1">
                <a:solidFill>
                  <a:srgbClr val="A52A2A"/>
                </a:solidFill>
                <a:effectLst/>
                <a:latin typeface="Consolas" panose="020B0609020204030204" pitchFamily="49" charset="0"/>
              </a:rPr>
              <a:t>img</a:t>
            </a: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src</a:t>
            </a:r>
            <a:r>
              <a:rPr lang="en-IN" sz="1400" b="0" i="0" dirty="0">
                <a:solidFill>
                  <a:srgbClr val="0000CD"/>
                </a:solidFill>
                <a:effectLst/>
                <a:latin typeface="Consolas" panose="020B0609020204030204" pitchFamily="49" charset="0"/>
              </a:rPr>
              <a:t>="pic_trulli.jpg"</a:t>
            </a:r>
            <a:r>
              <a:rPr lang="en-IN" sz="1400" b="0" i="0" dirty="0">
                <a:solidFill>
                  <a:srgbClr val="FF0000"/>
                </a:solidFill>
                <a:effectLst/>
                <a:latin typeface="Consolas" panose="020B0609020204030204" pitchFamily="49" charset="0"/>
              </a:rPr>
              <a:t> alt</a:t>
            </a:r>
            <a:r>
              <a:rPr lang="en-IN" sz="1400" b="0" i="0" dirty="0">
                <a:solidFill>
                  <a:srgbClr val="0000CD"/>
                </a:solidFill>
                <a:effectLst/>
                <a:latin typeface="Consolas" panose="020B0609020204030204" pitchFamily="49" charset="0"/>
              </a:rPr>
              <a:t>="</a:t>
            </a:r>
            <a:r>
              <a:rPr lang="en-IN" sz="1400" b="0" i="0" dirty="0" err="1">
                <a:solidFill>
                  <a:srgbClr val="0000CD"/>
                </a:solidFill>
                <a:effectLst/>
                <a:latin typeface="Consolas" panose="020B0609020204030204" pitchFamily="49" charset="0"/>
              </a:rPr>
              <a:t>Trulli</a:t>
            </a:r>
            <a:r>
              <a:rPr lang="en-IN" sz="1400" b="0" i="0" dirty="0">
                <a:solidFill>
                  <a:srgbClr val="0000CD"/>
                </a:solidFill>
                <a:effectLst/>
                <a:latin typeface="Consolas" panose="020B0609020204030204" pitchFamily="49" charset="0"/>
              </a:rPr>
              <a:t>"&gt;</a:t>
            </a:r>
            <a:r>
              <a:rPr lang="en-IN" sz="1400" dirty="0"/>
              <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err="1">
                <a:solidFill>
                  <a:srgbClr val="A52A2A"/>
                </a:solidFill>
                <a:effectLst/>
                <a:latin typeface="Consolas" panose="020B0609020204030204" pitchFamily="49" charset="0"/>
              </a:rPr>
              <a:t>figcaption</a:t>
            </a:r>
            <a:r>
              <a:rPr lang="en-IN" sz="1400" b="0" i="0" dirty="0">
                <a:solidFill>
                  <a:srgbClr val="0000CD"/>
                </a:solidFill>
                <a:effectLst/>
                <a:latin typeface="Consolas" panose="020B0609020204030204" pitchFamily="49" charset="0"/>
              </a:rPr>
              <a:t>&gt;</a:t>
            </a:r>
            <a:r>
              <a:rPr lang="en-IN" sz="1400" b="0" i="0" dirty="0">
                <a:solidFill>
                  <a:srgbClr val="000000"/>
                </a:solidFill>
                <a:effectLst/>
                <a:latin typeface="Consolas" panose="020B0609020204030204" pitchFamily="49" charset="0"/>
              </a:rPr>
              <a:t>Fig1. - </a:t>
            </a:r>
            <a:r>
              <a:rPr lang="en-IN" sz="1400" b="0" i="0" dirty="0" err="1">
                <a:solidFill>
                  <a:srgbClr val="000000"/>
                </a:solidFill>
                <a:effectLst/>
                <a:latin typeface="Consolas" panose="020B0609020204030204" pitchFamily="49" charset="0"/>
              </a:rPr>
              <a:t>Trulli</a:t>
            </a:r>
            <a:r>
              <a:rPr lang="en-IN" sz="1400" b="0" i="0" dirty="0">
                <a:solidFill>
                  <a:srgbClr val="000000"/>
                </a:solidFill>
                <a:effectLst/>
                <a:latin typeface="Consolas" panose="020B0609020204030204" pitchFamily="49" charset="0"/>
              </a:rPr>
              <a:t>, Puglia, Italy.</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a:t>
            </a:r>
            <a:r>
              <a:rPr lang="en-IN" sz="1400" b="0" i="0" dirty="0" err="1">
                <a:solidFill>
                  <a:srgbClr val="A52A2A"/>
                </a:solidFill>
                <a:effectLst/>
                <a:latin typeface="Consolas" panose="020B0609020204030204" pitchFamily="49" charset="0"/>
              </a:rPr>
              <a:t>figcaption</a:t>
            </a:r>
            <a:r>
              <a:rPr lang="en-IN" sz="1400" b="0" i="0" dirty="0">
                <a:solidFill>
                  <a:srgbClr val="0000CD"/>
                </a:solidFill>
                <a:effectLst/>
                <a:latin typeface="Consolas" panose="020B0609020204030204" pitchFamily="49" charset="0"/>
              </a:rPr>
              <a:t>&gt;</a:t>
            </a:r>
            <a:r>
              <a:rPr lang="en-IN" sz="1400" dirty="0"/>
              <a:t/>
            </a:r>
            <a:br>
              <a:rPr lang="en-IN" sz="1400" dirty="0"/>
            </a:b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/figure</a:t>
            </a:r>
            <a:r>
              <a:rPr lang="en-IN" sz="1400" b="0" i="0" dirty="0">
                <a:solidFill>
                  <a:srgbClr val="0000CD"/>
                </a:solidFill>
                <a:effectLst/>
                <a:latin typeface="Consolas" panose="020B0609020204030204" pitchFamily="49" charset="0"/>
              </a:rPr>
              <a:t>&gt;</a:t>
            </a:r>
            <a:endParaRPr lang="en-US" sz="1400" dirty="0">
              <a:solidFill>
                <a:srgbClr val="0000CD"/>
              </a:solidFill>
              <a:latin typeface="Consolas" panose="020B0609020204030204" pitchFamily="49" charset="0"/>
            </a:endParaRPr>
          </a:p>
          <a:p>
            <a:pPr marL="0" indent="0">
              <a:lnSpc>
                <a:spcPct val="150000"/>
              </a:lnSpc>
              <a:spcBef>
                <a:spcPts val="0"/>
              </a:spcBef>
              <a:buNone/>
            </a:pPr>
            <a:r>
              <a:rPr lang="en-US" sz="1400" b="0" i="0" dirty="0">
                <a:solidFill>
                  <a:srgbClr val="0000CD"/>
                </a:solidFill>
                <a:effectLst/>
                <a:latin typeface="Consolas" panose="020B0609020204030204" pitchFamily="49" charset="0"/>
              </a:rPr>
              <a:t>&lt;</a:t>
            </a:r>
            <a:r>
              <a:rPr lang="en-US" sz="1400" dirty="0">
                <a:solidFill>
                  <a:srgbClr val="A52A2A"/>
                </a:solidFill>
                <a:latin typeface="Consolas" panose="020B0609020204030204" pitchFamily="49" charset="0"/>
              </a:rPr>
              <a:t>/</a:t>
            </a:r>
            <a:r>
              <a:rPr lang="en-US" sz="1400" b="0" i="0" dirty="0">
                <a:solidFill>
                  <a:srgbClr val="A52A2A"/>
                </a:solidFill>
                <a:effectLst/>
                <a:latin typeface="Consolas" panose="020B0609020204030204" pitchFamily="49" charset="0"/>
              </a:rPr>
              <a:t>body</a:t>
            </a:r>
            <a:r>
              <a:rPr lang="en-US" sz="1400" b="0" i="0" dirty="0">
                <a:solidFill>
                  <a:srgbClr val="0000CD"/>
                </a:solidFill>
                <a:effectLst/>
                <a:latin typeface="Consolas" panose="020B0609020204030204" pitchFamily="49" charset="0"/>
              </a:rPr>
              <a:t>&gt;</a:t>
            </a:r>
            <a:endParaRPr lang="en-US" sz="1400" dirty="0">
              <a:solidFill>
                <a:srgbClr val="0000CD"/>
              </a:solidFill>
              <a:latin typeface="Consolas" panose="020B0609020204030204" pitchFamily="49" charset="0"/>
            </a:endParaRPr>
          </a:p>
          <a:p>
            <a:pPr marL="0" indent="0">
              <a:lnSpc>
                <a:spcPct val="150000"/>
              </a:lnSpc>
              <a:spcBef>
                <a:spcPts val="0"/>
              </a:spcBef>
              <a:buNone/>
            </a:pP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/html</a:t>
            </a:r>
            <a:r>
              <a:rPr lang="en-US" sz="1400" b="0" i="0" dirty="0">
                <a:solidFill>
                  <a:srgbClr val="0000CD"/>
                </a:solidFill>
                <a:effectLst/>
                <a:latin typeface="Consolas" panose="020B0609020204030204" pitchFamily="49" charset="0"/>
              </a:rPr>
              <a:t>&gt;</a:t>
            </a:r>
            <a:endParaRPr lang="en-IN" sz="1400" dirty="0"/>
          </a:p>
        </p:txBody>
      </p:sp>
      <p:pic>
        <p:nvPicPr>
          <p:cNvPr id="5" name="Picture 4">
            <a:extLst>
              <a:ext uri="{FF2B5EF4-FFF2-40B4-BE49-F238E27FC236}">
                <a16:creationId xmlns="" xmlns:a16="http://schemas.microsoft.com/office/drawing/2014/main" id="{C389C439-16C3-4FEB-AB28-295614013509}"/>
              </a:ext>
            </a:extLst>
          </p:cNvPr>
          <p:cNvPicPr>
            <a:picLocks noChangeAspect="1"/>
          </p:cNvPicPr>
          <p:nvPr/>
        </p:nvPicPr>
        <p:blipFill rotWithShape="1">
          <a:blip r:embed="rId2"/>
          <a:srcRect l="50000" t="23884" b="5242"/>
          <a:stretch/>
        </p:blipFill>
        <p:spPr>
          <a:xfrm>
            <a:off x="6915704" y="1637931"/>
            <a:ext cx="5276295" cy="4206949"/>
          </a:xfrm>
          <a:prstGeom prst="rect">
            <a:avLst/>
          </a:prstGeom>
        </p:spPr>
      </p:pic>
    </p:spTree>
    <p:extLst>
      <p:ext uri="{BB962C8B-B14F-4D97-AF65-F5344CB8AC3E}">
        <p14:creationId xmlns:p14="http://schemas.microsoft.com/office/powerpoint/2010/main" val="3664309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729BFA-339E-4974-937B-4CBC710BE539}"/>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540B02B2-75C4-4303-8FD1-3BB6FFA5732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42239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1143000" y="300882"/>
            <a:ext cx="4734017" cy="649030"/>
          </a:xfrm>
        </p:spPr>
        <p:txBody>
          <a:bodyPr>
            <a:normAutofit fontScale="90000"/>
          </a:bodyPr>
          <a:lstStyle/>
          <a:p>
            <a:r>
              <a:rPr lang="en-US" sz="3200" b="1" cap="none" dirty="0">
                <a:solidFill>
                  <a:srgbClr val="FF0000"/>
                </a:solidFill>
              </a:rPr>
              <a:t>HTML Audio</a:t>
            </a:r>
            <a:endParaRPr lang="en-IN" sz="3200" b="1"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286989" y="949911"/>
            <a:ext cx="6193710" cy="5779363"/>
          </a:xfrm>
          <a:solidFill>
            <a:schemeClr val="accent1">
              <a:lumMod val="40000"/>
              <a:lumOff val="60000"/>
            </a:schemeClr>
          </a:solidFill>
        </p:spPr>
        <p:txBody>
          <a:bodyPr>
            <a:normAutofit/>
          </a:bodyPr>
          <a:lstStyle/>
          <a:p>
            <a:pPr marL="0" indent="0">
              <a:lnSpc>
                <a:spcPct val="150000"/>
              </a:lnSpc>
              <a:spcBef>
                <a:spcPts val="0"/>
              </a:spcBef>
              <a:buNone/>
            </a:pP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!DOCTYPE</a:t>
            </a:r>
            <a:r>
              <a:rPr lang="en-US" sz="1400" b="0" i="0" dirty="0">
                <a:solidFill>
                  <a:srgbClr val="FF0000"/>
                </a:solidFill>
                <a:effectLst/>
                <a:latin typeface="Consolas" panose="020B0609020204030204" pitchFamily="49" charset="0"/>
              </a:rPr>
              <a:t> html</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html lang = </a:t>
            </a:r>
            <a:r>
              <a:rPr lang="en-IN" sz="1400" b="0" i="0" dirty="0">
                <a:solidFill>
                  <a:srgbClr val="0000CD"/>
                </a:solidFill>
                <a:effectLst/>
                <a:latin typeface="Consolas" panose="020B0609020204030204" pitchFamily="49" charset="0"/>
              </a:rPr>
              <a:t>"</a:t>
            </a:r>
            <a:r>
              <a:rPr lang="en-IN" sz="1400" b="0" i="0" dirty="0" err="1">
                <a:solidFill>
                  <a:srgbClr val="0000CD"/>
                </a:solidFill>
                <a:effectLst/>
                <a:latin typeface="Consolas" panose="020B0609020204030204" pitchFamily="49" charset="0"/>
              </a:rPr>
              <a:t>en</a:t>
            </a:r>
            <a:r>
              <a:rPr lang="en-IN" sz="1400" b="0" i="0" dirty="0">
                <a:solidFill>
                  <a:srgbClr val="0000CD"/>
                </a:solidFill>
                <a:effectLst/>
                <a:latin typeface="Consolas" panose="020B0609020204030204" pitchFamily="49" charset="0"/>
              </a:rPr>
              <a:t>-US"</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head</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title</a:t>
            </a:r>
            <a:r>
              <a:rPr lang="en-US" sz="1400" b="0" i="0" dirty="0">
                <a:solidFill>
                  <a:srgbClr val="0000CD"/>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Images</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/title</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/head</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body</a:t>
            </a:r>
            <a:r>
              <a:rPr lang="en-US" sz="1400" b="0" i="0" dirty="0">
                <a:solidFill>
                  <a:srgbClr val="0000CD"/>
                </a:solidFill>
                <a:effectLst/>
                <a:latin typeface="Consolas" panose="020B0609020204030204" pitchFamily="49" charset="0"/>
              </a:rPr>
              <a:t>&gt;</a:t>
            </a:r>
          </a:p>
          <a:p>
            <a:pPr marL="0" indent="0" algn="l">
              <a:lnSpc>
                <a:spcPct val="150000"/>
              </a:lnSpc>
              <a:spcBef>
                <a:spcPts val="0"/>
              </a:spcBef>
              <a:buNone/>
            </a:pPr>
            <a:endParaRPr lang="en-US" sz="1400" dirty="0">
              <a:solidFill>
                <a:srgbClr val="0000CD"/>
              </a:solidFill>
              <a:latin typeface="Consolas" panose="020B0609020204030204" pitchFamily="49" charset="0"/>
            </a:endParaRPr>
          </a:p>
          <a:p>
            <a:pPr marL="0" indent="0" algn="l">
              <a:lnSpc>
                <a:spcPct val="150000"/>
              </a:lnSpc>
              <a:spcBef>
                <a:spcPts val="0"/>
              </a:spcBef>
              <a:buNone/>
            </a:pP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audio</a:t>
            </a:r>
            <a:r>
              <a:rPr lang="en-IN" sz="1400" b="0" i="0" dirty="0">
                <a:solidFill>
                  <a:srgbClr val="FF0000"/>
                </a:solidFill>
                <a:effectLst/>
                <a:latin typeface="Consolas" panose="020B0609020204030204" pitchFamily="49" charset="0"/>
              </a:rPr>
              <a:t> controls </a:t>
            </a:r>
            <a:r>
              <a:rPr lang="en-IN" sz="1400" b="0" i="0" dirty="0" err="1">
                <a:solidFill>
                  <a:srgbClr val="FF0000"/>
                </a:solidFill>
                <a:effectLst/>
                <a:latin typeface="Consolas" panose="020B0609020204030204" pitchFamily="49" charset="0"/>
              </a:rPr>
              <a:t>autoplay</a:t>
            </a:r>
            <a:r>
              <a:rPr lang="en-IN" sz="1400" b="0" i="0" dirty="0">
                <a:solidFill>
                  <a:srgbClr val="FF0000"/>
                </a:solidFill>
                <a:effectLst/>
                <a:latin typeface="Consolas" panose="020B0609020204030204" pitchFamily="49" charset="0"/>
              </a:rPr>
              <a:t> muted</a:t>
            </a:r>
            <a:r>
              <a:rPr lang="en-IN" sz="1400" b="0" i="0" dirty="0">
                <a:solidFill>
                  <a:srgbClr val="0000CD"/>
                </a:solidFill>
                <a:effectLst/>
                <a:latin typeface="Consolas" panose="020B0609020204030204" pitchFamily="49" charset="0"/>
              </a:rPr>
              <a:t>&gt;</a:t>
            </a:r>
            <a:r>
              <a:rPr lang="en-IN" sz="1400" dirty="0"/>
              <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source</a:t>
            </a: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src</a:t>
            </a:r>
            <a:r>
              <a:rPr lang="en-IN" sz="1400" b="0" i="0" dirty="0">
                <a:solidFill>
                  <a:srgbClr val="0000CD"/>
                </a:solidFill>
                <a:effectLst/>
                <a:latin typeface="Consolas" panose="020B0609020204030204" pitchFamily="49" charset="0"/>
              </a:rPr>
              <a:t>="horse.ogg"</a:t>
            </a:r>
            <a:r>
              <a:rPr lang="en-IN" sz="1400" b="0" i="0" dirty="0">
                <a:solidFill>
                  <a:srgbClr val="FF0000"/>
                </a:solidFill>
                <a:effectLst/>
                <a:latin typeface="Consolas" panose="020B0609020204030204" pitchFamily="49" charset="0"/>
              </a:rPr>
              <a:t> type</a:t>
            </a:r>
            <a:r>
              <a:rPr lang="en-IN" sz="1400" b="0" i="0" dirty="0">
                <a:solidFill>
                  <a:srgbClr val="0000CD"/>
                </a:solidFill>
                <a:effectLst/>
                <a:latin typeface="Consolas" panose="020B0609020204030204" pitchFamily="49" charset="0"/>
              </a:rPr>
              <a:t>="audio/</a:t>
            </a:r>
            <a:r>
              <a:rPr lang="en-IN" sz="1400" b="0" i="0" dirty="0" err="1">
                <a:solidFill>
                  <a:srgbClr val="0000CD"/>
                </a:solidFill>
                <a:effectLst/>
                <a:latin typeface="Consolas" panose="020B0609020204030204" pitchFamily="49" charset="0"/>
              </a:rPr>
              <a:t>ogg</a:t>
            </a:r>
            <a:r>
              <a:rPr lang="en-IN" sz="1400" b="0" i="0" dirty="0">
                <a:solidFill>
                  <a:srgbClr val="0000CD"/>
                </a:solidFill>
                <a:effectLst/>
                <a:latin typeface="Consolas" panose="020B0609020204030204" pitchFamily="49" charset="0"/>
              </a:rPr>
              <a:t>"&gt;</a:t>
            </a:r>
            <a:r>
              <a:rPr lang="en-IN" sz="1400" dirty="0"/>
              <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source</a:t>
            </a: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src</a:t>
            </a:r>
            <a:r>
              <a:rPr lang="en-IN" sz="1400" b="0" i="0" dirty="0">
                <a:solidFill>
                  <a:srgbClr val="0000CD"/>
                </a:solidFill>
                <a:effectLst/>
                <a:latin typeface="Consolas" panose="020B0609020204030204" pitchFamily="49" charset="0"/>
              </a:rPr>
              <a:t>="horse.mp3"</a:t>
            </a:r>
            <a:r>
              <a:rPr lang="en-IN" sz="1400" b="0" i="0" dirty="0">
                <a:solidFill>
                  <a:srgbClr val="FF0000"/>
                </a:solidFill>
                <a:effectLst/>
                <a:latin typeface="Consolas" panose="020B0609020204030204" pitchFamily="49" charset="0"/>
              </a:rPr>
              <a:t> type</a:t>
            </a:r>
            <a:r>
              <a:rPr lang="en-IN" sz="1400" b="0" i="0" dirty="0">
                <a:solidFill>
                  <a:srgbClr val="0000CD"/>
                </a:solidFill>
                <a:effectLst/>
                <a:latin typeface="Consolas" panose="020B0609020204030204" pitchFamily="49" charset="0"/>
              </a:rPr>
              <a:t>="audio/mpeg"&gt;</a:t>
            </a:r>
            <a:r>
              <a:rPr lang="en-IN" sz="1400" dirty="0"/>
              <a:t/>
            </a:r>
            <a:br>
              <a:rPr lang="en-IN" sz="1400" dirty="0"/>
            </a:br>
            <a:r>
              <a:rPr lang="en-IN" sz="1400" b="0" i="0" dirty="0">
                <a:solidFill>
                  <a:srgbClr val="000000"/>
                </a:solidFill>
                <a:effectLst/>
                <a:latin typeface="Consolas" panose="020B0609020204030204" pitchFamily="49" charset="0"/>
              </a:rPr>
              <a:t>Your browser does not support the audio element.</a:t>
            </a:r>
            <a:r>
              <a:rPr lang="en-IN" sz="1400" dirty="0"/>
              <a:t/>
            </a:r>
            <a:br>
              <a:rPr lang="en-IN" sz="1400" dirty="0"/>
            </a:b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/audio</a:t>
            </a:r>
            <a:r>
              <a:rPr lang="en-IN" sz="1400" b="0" i="0" dirty="0">
                <a:solidFill>
                  <a:srgbClr val="0000CD"/>
                </a:solidFill>
                <a:effectLst/>
                <a:latin typeface="Consolas" panose="020B0609020204030204" pitchFamily="49" charset="0"/>
              </a:rPr>
              <a:t>&gt;</a:t>
            </a:r>
          </a:p>
          <a:p>
            <a:pPr marL="0" indent="0" algn="l">
              <a:lnSpc>
                <a:spcPct val="150000"/>
              </a:lnSpc>
              <a:spcBef>
                <a:spcPts val="0"/>
              </a:spcBef>
              <a:buNone/>
            </a:pPr>
            <a:r>
              <a:rPr lang="en-US" sz="1400" b="0" i="0" dirty="0">
                <a:solidFill>
                  <a:srgbClr val="0000CD"/>
                </a:solidFill>
                <a:effectLst/>
                <a:latin typeface="Consolas" panose="020B0609020204030204" pitchFamily="49" charset="0"/>
              </a:rPr>
              <a:t>&lt;</a:t>
            </a:r>
            <a:r>
              <a:rPr lang="en-US" sz="1400" dirty="0">
                <a:solidFill>
                  <a:srgbClr val="A52A2A"/>
                </a:solidFill>
                <a:latin typeface="Consolas" panose="020B0609020204030204" pitchFamily="49" charset="0"/>
              </a:rPr>
              <a:t>/</a:t>
            </a:r>
            <a:r>
              <a:rPr lang="en-US" sz="1400" b="0" i="0" dirty="0">
                <a:solidFill>
                  <a:srgbClr val="A52A2A"/>
                </a:solidFill>
                <a:effectLst/>
                <a:latin typeface="Consolas" panose="020B0609020204030204" pitchFamily="49" charset="0"/>
              </a:rPr>
              <a:t>body</a:t>
            </a:r>
            <a:r>
              <a:rPr lang="en-US" sz="1400" b="0" i="0" dirty="0">
                <a:solidFill>
                  <a:srgbClr val="0000CD"/>
                </a:solidFill>
                <a:effectLst/>
                <a:latin typeface="Consolas" panose="020B0609020204030204" pitchFamily="49" charset="0"/>
              </a:rPr>
              <a:t>&gt;</a:t>
            </a:r>
            <a:endParaRPr lang="en-US" sz="1400" dirty="0">
              <a:solidFill>
                <a:srgbClr val="0000CD"/>
              </a:solidFill>
              <a:latin typeface="Consolas" panose="020B0609020204030204" pitchFamily="49" charset="0"/>
            </a:endParaRPr>
          </a:p>
          <a:p>
            <a:pPr marL="0" indent="0">
              <a:lnSpc>
                <a:spcPct val="150000"/>
              </a:lnSpc>
              <a:spcBef>
                <a:spcPts val="0"/>
              </a:spcBef>
              <a:buNone/>
            </a:pP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/html</a:t>
            </a:r>
            <a:r>
              <a:rPr lang="en-US" sz="1400" b="0" i="0" dirty="0">
                <a:solidFill>
                  <a:srgbClr val="0000CD"/>
                </a:solidFill>
                <a:effectLst/>
                <a:latin typeface="Consolas" panose="020B0609020204030204" pitchFamily="49" charset="0"/>
              </a:rPr>
              <a:t>&gt;</a:t>
            </a:r>
            <a:endParaRPr lang="en-IN" sz="1400" dirty="0"/>
          </a:p>
        </p:txBody>
      </p:sp>
      <p:sp>
        <p:nvSpPr>
          <p:cNvPr id="8" name="TextBox 7">
            <a:extLst>
              <a:ext uri="{FF2B5EF4-FFF2-40B4-BE49-F238E27FC236}">
                <a16:creationId xmlns="" xmlns:a16="http://schemas.microsoft.com/office/drawing/2014/main" id="{8E3F5CF3-309A-40BD-8820-2B0633792D81}"/>
              </a:ext>
            </a:extLst>
          </p:cNvPr>
          <p:cNvSpPr txBox="1"/>
          <p:nvPr/>
        </p:nvSpPr>
        <p:spPr>
          <a:xfrm>
            <a:off x="6480698" y="371068"/>
            <a:ext cx="5570275" cy="6124754"/>
          </a:xfrm>
          <a:prstGeom prst="rect">
            <a:avLst/>
          </a:prstGeom>
          <a:noFill/>
        </p:spPr>
        <p:txBody>
          <a:bodyPr wrap="square">
            <a:spAutoFit/>
          </a:bodyPr>
          <a:lstStyle/>
          <a:p>
            <a:pPr marL="171450" indent="-171450">
              <a:lnSpc>
                <a:spcPct val="200000"/>
              </a:lnSpc>
              <a:buFont typeface="Arial" panose="020B0604020202020204" pitchFamily="34" charset="0"/>
              <a:buChar char="•"/>
            </a:pPr>
            <a:r>
              <a:rPr lang="en-US" sz="1400" dirty="0">
                <a:solidFill>
                  <a:schemeClr val="tx2">
                    <a:lumMod val="50000"/>
                  </a:schemeClr>
                </a:solidFill>
                <a:latin typeface="Verdana" panose="020B0604030504040204" pitchFamily="34" charset="0"/>
                <a:ea typeface="Verdana" panose="020B0604030504040204" pitchFamily="34" charset="0"/>
              </a:rPr>
              <a:t>The HTML &lt;audio&gt; element is used to play an audio file on a web page.</a:t>
            </a:r>
          </a:p>
          <a:p>
            <a:pPr marL="171450" indent="-171450">
              <a:lnSpc>
                <a:spcPct val="200000"/>
              </a:lnSpc>
              <a:buFont typeface="Arial" panose="020B0604020202020204" pitchFamily="34" charset="0"/>
              <a:buChar char="•"/>
            </a:pPr>
            <a:r>
              <a:rPr lang="en-US" sz="1400" dirty="0">
                <a:solidFill>
                  <a:schemeClr val="tx2">
                    <a:lumMod val="50000"/>
                  </a:schemeClr>
                </a:solidFill>
                <a:latin typeface="Verdana" panose="020B0604030504040204" pitchFamily="34" charset="0"/>
                <a:ea typeface="Verdana" panose="020B0604030504040204" pitchFamily="34" charset="0"/>
              </a:rPr>
              <a:t>The controls attribute adds audio controls, like play, pause, and volume.</a:t>
            </a:r>
          </a:p>
          <a:p>
            <a:pPr marL="171450" indent="-171450">
              <a:lnSpc>
                <a:spcPct val="200000"/>
              </a:lnSpc>
              <a:buFont typeface="Arial" panose="020B0604020202020204" pitchFamily="34" charset="0"/>
              <a:buChar char="•"/>
            </a:pPr>
            <a:r>
              <a:rPr lang="en-US" sz="1400" dirty="0">
                <a:solidFill>
                  <a:schemeClr val="tx2">
                    <a:lumMod val="50000"/>
                  </a:schemeClr>
                </a:solidFill>
                <a:latin typeface="Verdana" panose="020B0604030504040204" pitchFamily="34" charset="0"/>
                <a:ea typeface="Verdana" panose="020B0604030504040204" pitchFamily="34" charset="0"/>
              </a:rPr>
              <a:t>The &lt;source&gt; element allows you to specify alternative audio files which the browser may choose from. </a:t>
            </a:r>
          </a:p>
          <a:p>
            <a:pPr marL="171450" indent="-171450">
              <a:lnSpc>
                <a:spcPct val="200000"/>
              </a:lnSpc>
              <a:buFont typeface="Arial" panose="020B0604020202020204" pitchFamily="34" charset="0"/>
              <a:buChar char="•"/>
            </a:pPr>
            <a:r>
              <a:rPr lang="en-US" sz="1400" dirty="0">
                <a:solidFill>
                  <a:schemeClr val="tx2">
                    <a:lumMod val="50000"/>
                  </a:schemeClr>
                </a:solidFill>
                <a:latin typeface="Verdana" panose="020B0604030504040204" pitchFamily="34" charset="0"/>
                <a:ea typeface="Verdana" panose="020B0604030504040204" pitchFamily="34" charset="0"/>
              </a:rPr>
              <a:t>The browser will use the first recognized format.</a:t>
            </a:r>
          </a:p>
          <a:p>
            <a:pPr marL="171450" indent="-171450">
              <a:lnSpc>
                <a:spcPct val="200000"/>
              </a:lnSpc>
              <a:buFont typeface="Arial" panose="020B0604020202020204" pitchFamily="34" charset="0"/>
              <a:buChar char="•"/>
            </a:pPr>
            <a:r>
              <a:rPr lang="en-US" sz="1400" dirty="0">
                <a:solidFill>
                  <a:schemeClr val="tx2">
                    <a:lumMod val="50000"/>
                  </a:schemeClr>
                </a:solidFill>
                <a:latin typeface="Verdana" panose="020B0604030504040204" pitchFamily="34" charset="0"/>
                <a:ea typeface="Verdana" panose="020B0604030504040204" pitchFamily="34" charset="0"/>
              </a:rPr>
              <a:t>The text between the &lt;audio&gt; and &lt;/audio&gt; tags will only be displayed in browsers that do not support the &lt;audio&gt; element.</a:t>
            </a:r>
          </a:p>
          <a:p>
            <a:pPr marL="171450" indent="-171450">
              <a:lnSpc>
                <a:spcPct val="200000"/>
              </a:lnSpc>
              <a:buFont typeface="Arial" panose="020B0604020202020204" pitchFamily="34" charset="0"/>
              <a:buChar char="•"/>
            </a:pPr>
            <a:r>
              <a:rPr lang="en-US" sz="1400" dirty="0">
                <a:solidFill>
                  <a:schemeClr val="tx2">
                    <a:lumMod val="50000"/>
                  </a:schemeClr>
                </a:solidFill>
                <a:latin typeface="Verdana" panose="020B0604030504040204" pitchFamily="34" charset="0"/>
                <a:ea typeface="Verdana" panose="020B0604030504040204" pitchFamily="34" charset="0"/>
              </a:rPr>
              <a:t>To start an audio file automatically, use the </a:t>
            </a:r>
            <a:r>
              <a:rPr lang="en-US" sz="1400" dirty="0" err="1">
                <a:solidFill>
                  <a:schemeClr val="tx2">
                    <a:lumMod val="50000"/>
                  </a:schemeClr>
                </a:solidFill>
                <a:latin typeface="Verdana" panose="020B0604030504040204" pitchFamily="34" charset="0"/>
                <a:ea typeface="Verdana" panose="020B0604030504040204" pitchFamily="34" charset="0"/>
              </a:rPr>
              <a:t>autoplay</a:t>
            </a:r>
            <a:r>
              <a:rPr lang="en-US" sz="1400" dirty="0">
                <a:solidFill>
                  <a:schemeClr val="tx2">
                    <a:lumMod val="50000"/>
                  </a:schemeClr>
                </a:solidFill>
                <a:latin typeface="Verdana" panose="020B0604030504040204" pitchFamily="34" charset="0"/>
                <a:ea typeface="Verdana" panose="020B0604030504040204" pitchFamily="34" charset="0"/>
              </a:rPr>
              <a:t> attribute</a:t>
            </a:r>
          </a:p>
          <a:p>
            <a:pPr marL="171450" indent="-171450">
              <a:lnSpc>
                <a:spcPct val="200000"/>
              </a:lnSpc>
              <a:buFont typeface="Arial" panose="020B0604020202020204" pitchFamily="34" charset="0"/>
              <a:buChar char="•"/>
            </a:pPr>
            <a:r>
              <a:rPr lang="en-US" sz="1400" dirty="0">
                <a:solidFill>
                  <a:schemeClr val="tx2">
                    <a:lumMod val="50000"/>
                  </a:schemeClr>
                </a:solidFill>
                <a:latin typeface="Verdana" panose="020B0604030504040204" pitchFamily="34" charset="0"/>
                <a:ea typeface="Verdana" panose="020B0604030504040204" pitchFamily="34" charset="0"/>
              </a:rPr>
              <a:t>Add muted after </a:t>
            </a:r>
            <a:r>
              <a:rPr lang="en-US" sz="1400" dirty="0" err="1">
                <a:solidFill>
                  <a:schemeClr val="tx2">
                    <a:lumMod val="50000"/>
                  </a:schemeClr>
                </a:solidFill>
                <a:latin typeface="Verdana" panose="020B0604030504040204" pitchFamily="34" charset="0"/>
                <a:ea typeface="Verdana" panose="020B0604030504040204" pitchFamily="34" charset="0"/>
              </a:rPr>
              <a:t>autoplay</a:t>
            </a:r>
            <a:r>
              <a:rPr lang="en-US" sz="1400" dirty="0">
                <a:solidFill>
                  <a:schemeClr val="tx2">
                    <a:lumMod val="50000"/>
                  </a:schemeClr>
                </a:solidFill>
                <a:latin typeface="Verdana" panose="020B0604030504040204" pitchFamily="34" charset="0"/>
                <a:ea typeface="Verdana" panose="020B0604030504040204" pitchFamily="34" charset="0"/>
              </a:rPr>
              <a:t> to let your audio file start playing automatically (but muted)</a:t>
            </a:r>
          </a:p>
        </p:txBody>
      </p:sp>
    </p:spTree>
    <p:extLst>
      <p:ext uri="{BB962C8B-B14F-4D97-AF65-F5344CB8AC3E}">
        <p14:creationId xmlns:p14="http://schemas.microsoft.com/office/powerpoint/2010/main" val="340946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3070CF-F655-48AF-98C9-8648BA18F089}"/>
              </a:ext>
            </a:extLst>
          </p:cNvPr>
          <p:cNvSpPr>
            <a:spLocks noGrp="1"/>
          </p:cNvSpPr>
          <p:nvPr>
            <p:ph type="title"/>
          </p:nvPr>
        </p:nvSpPr>
        <p:spPr>
          <a:xfrm>
            <a:off x="1141413" y="618518"/>
            <a:ext cx="9905998" cy="828542"/>
          </a:xfrm>
        </p:spPr>
        <p:txBody>
          <a:bodyPr/>
          <a:lstStyle/>
          <a:p>
            <a:r>
              <a:rPr lang="en-US" dirty="0">
                <a:solidFill>
                  <a:schemeClr val="accent6">
                    <a:lumMod val="75000"/>
                  </a:schemeClr>
                </a:solidFill>
              </a:rPr>
              <a:t>Content</a:t>
            </a:r>
            <a:endParaRPr lang="en-IN" dirty="0">
              <a:solidFill>
                <a:schemeClr val="accent6">
                  <a:lumMod val="75000"/>
                </a:schemeClr>
              </a:solidFill>
            </a:endParaRPr>
          </a:p>
        </p:txBody>
      </p:sp>
      <p:sp>
        <p:nvSpPr>
          <p:cNvPr id="3" name="Content Placeholder 2">
            <a:extLst>
              <a:ext uri="{FF2B5EF4-FFF2-40B4-BE49-F238E27FC236}">
                <a16:creationId xmlns="" xmlns:a16="http://schemas.microsoft.com/office/drawing/2014/main" id="{C0873C63-836A-4B70-A8CF-E28D0B8A51B4}"/>
              </a:ext>
            </a:extLst>
          </p:cNvPr>
          <p:cNvSpPr>
            <a:spLocks noGrp="1"/>
          </p:cNvSpPr>
          <p:nvPr>
            <p:ph idx="1"/>
          </p:nvPr>
        </p:nvSpPr>
        <p:spPr>
          <a:xfrm>
            <a:off x="1141412" y="1669002"/>
            <a:ext cx="10293027" cy="4122199"/>
          </a:xfrm>
        </p:spPr>
        <p:txBody>
          <a:bodyPr>
            <a:normAutofit/>
          </a:bodyPr>
          <a:lstStyle/>
          <a:p>
            <a:pPr marL="0" indent="0">
              <a:lnSpc>
                <a:spcPct val="150000"/>
              </a:lnSpc>
              <a:buNone/>
            </a:pPr>
            <a:endParaRPr lang="en-US" sz="2000" dirty="0"/>
          </a:p>
          <a:p>
            <a:pPr>
              <a:lnSpc>
                <a:spcPct val="150000"/>
              </a:lnSpc>
            </a:pPr>
            <a:r>
              <a:rPr lang="en-US" sz="2000" dirty="0"/>
              <a:t>Semantic Elements</a:t>
            </a:r>
          </a:p>
          <a:p>
            <a:pPr>
              <a:lnSpc>
                <a:spcPct val="150000"/>
              </a:lnSpc>
            </a:pPr>
            <a:r>
              <a:rPr lang="en-US" sz="2000" dirty="0"/>
              <a:t>Control Elements</a:t>
            </a:r>
          </a:p>
          <a:p>
            <a:pPr>
              <a:lnSpc>
                <a:spcPct val="150000"/>
              </a:lnSpc>
            </a:pPr>
            <a:r>
              <a:rPr lang="en-US" sz="2000" dirty="0"/>
              <a:t>Semantic Elements</a:t>
            </a:r>
          </a:p>
          <a:p>
            <a:pPr>
              <a:lnSpc>
                <a:spcPct val="150000"/>
              </a:lnSpc>
            </a:pPr>
            <a:endParaRPr lang="en-US" sz="2000" dirty="0"/>
          </a:p>
          <a:p>
            <a:pPr>
              <a:lnSpc>
                <a:spcPct val="150000"/>
              </a:lnSpc>
            </a:pPr>
            <a:endParaRPr lang="en-US" sz="2000" dirty="0"/>
          </a:p>
        </p:txBody>
      </p:sp>
    </p:spTree>
    <p:extLst>
      <p:ext uri="{BB962C8B-B14F-4D97-AF65-F5344CB8AC3E}">
        <p14:creationId xmlns:p14="http://schemas.microsoft.com/office/powerpoint/2010/main" val="3200688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1143000" y="300882"/>
            <a:ext cx="4734017" cy="649030"/>
          </a:xfrm>
        </p:spPr>
        <p:txBody>
          <a:bodyPr>
            <a:normAutofit fontScale="90000"/>
          </a:bodyPr>
          <a:lstStyle/>
          <a:p>
            <a:r>
              <a:rPr lang="en-US" sz="3200" b="1" cap="none" dirty="0">
                <a:solidFill>
                  <a:srgbClr val="FF0000"/>
                </a:solidFill>
              </a:rPr>
              <a:t>HTML Audio</a:t>
            </a:r>
            <a:endParaRPr lang="en-IN" sz="3200" b="1"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286989" y="949911"/>
            <a:ext cx="6193710" cy="5779363"/>
          </a:xfrm>
          <a:solidFill>
            <a:schemeClr val="accent1">
              <a:lumMod val="40000"/>
              <a:lumOff val="60000"/>
            </a:schemeClr>
          </a:solidFill>
        </p:spPr>
        <p:txBody>
          <a:bodyPr>
            <a:normAutofit/>
          </a:bodyPr>
          <a:lstStyle/>
          <a:p>
            <a:pPr marL="0" indent="0">
              <a:lnSpc>
                <a:spcPct val="150000"/>
              </a:lnSpc>
              <a:spcBef>
                <a:spcPts val="0"/>
              </a:spcBef>
              <a:buNone/>
            </a:pP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!DOCTYPE</a:t>
            </a:r>
            <a:r>
              <a:rPr lang="en-US" sz="1400" b="0" i="0" dirty="0">
                <a:solidFill>
                  <a:srgbClr val="FF0000"/>
                </a:solidFill>
                <a:effectLst/>
                <a:latin typeface="Consolas" panose="020B0609020204030204" pitchFamily="49" charset="0"/>
              </a:rPr>
              <a:t> html</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html lang = </a:t>
            </a:r>
            <a:r>
              <a:rPr lang="en-IN" sz="1400" b="0" i="0" dirty="0">
                <a:solidFill>
                  <a:srgbClr val="0000CD"/>
                </a:solidFill>
                <a:effectLst/>
                <a:latin typeface="Consolas" panose="020B0609020204030204" pitchFamily="49" charset="0"/>
              </a:rPr>
              <a:t>"</a:t>
            </a:r>
            <a:r>
              <a:rPr lang="en-IN" sz="1400" b="0" i="0" dirty="0" err="1">
                <a:solidFill>
                  <a:srgbClr val="0000CD"/>
                </a:solidFill>
                <a:effectLst/>
                <a:latin typeface="Consolas" panose="020B0609020204030204" pitchFamily="49" charset="0"/>
              </a:rPr>
              <a:t>en</a:t>
            </a:r>
            <a:r>
              <a:rPr lang="en-IN" sz="1400" b="0" i="0" dirty="0">
                <a:solidFill>
                  <a:srgbClr val="0000CD"/>
                </a:solidFill>
                <a:effectLst/>
                <a:latin typeface="Consolas" panose="020B0609020204030204" pitchFamily="49" charset="0"/>
              </a:rPr>
              <a:t>-US"</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head</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title</a:t>
            </a:r>
            <a:r>
              <a:rPr lang="en-US" sz="1400" b="0" i="0" dirty="0">
                <a:solidFill>
                  <a:srgbClr val="0000CD"/>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Images</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/title</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/head</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body</a:t>
            </a:r>
            <a:r>
              <a:rPr lang="en-US" sz="1400" b="0" i="0" dirty="0">
                <a:solidFill>
                  <a:srgbClr val="0000CD"/>
                </a:solidFill>
                <a:effectLst/>
                <a:latin typeface="Consolas" panose="020B0609020204030204" pitchFamily="49" charset="0"/>
              </a:rPr>
              <a:t>&gt;</a:t>
            </a:r>
          </a:p>
          <a:p>
            <a:pPr marL="0" indent="0" algn="l">
              <a:lnSpc>
                <a:spcPct val="150000"/>
              </a:lnSpc>
              <a:spcBef>
                <a:spcPts val="0"/>
              </a:spcBef>
              <a:buNone/>
            </a:pPr>
            <a:endParaRPr lang="en-US" sz="1400" dirty="0">
              <a:solidFill>
                <a:srgbClr val="0000CD"/>
              </a:solidFill>
              <a:latin typeface="Consolas" panose="020B0609020204030204" pitchFamily="49" charset="0"/>
            </a:endParaRPr>
          </a:p>
          <a:p>
            <a:pPr marL="0" indent="0" algn="l">
              <a:lnSpc>
                <a:spcPct val="150000"/>
              </a:lnSpc>
              <a:spcBef>
                <a:spcPts val="0"/>
              </a:spcBef>
              <a:buNone/>
            </a:pP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audio</a:t>
            </a:r>
            <a:r>
              <a:rPr lang="en-IN" sz="1400" b="0" i="0" dirty="0">
                <a:solidFill>
                  <a:srgbClr val="FF0000"/>
                </a:solidFill>
                <a:effectLst/>
                <a:latin typeface="Consolas" panose="020B0609020204030204" pitchFamily="49" charset="0"/>
              </a:rPr>
              <a:t> controls </a:t>
            </a:r>
            <a:r>
              <a:rPr lang="en-IN" sz="1400" b="0" i="0" dirty="0" err="1">
                <a:solidFill>
                  <a:srgbClr val="FF0000"/>
                </a:solidFill>
                <a:effectLst/>
                <a:latin typeface="Consolas" panose="020B0609020204030204" pitchFamily="49" charset="0"/>
              </a:rPr>
              <a:t>autoplay</a:t>
            </a:r>
            <a:r>
              <a:rPr lang="en-IN" sz="1400" b="0" i="0" dirty="0">
                <a:solidFill>
                  <a:srgbClr val="FF0000"/>
                </a:solidFill>
                <a:effectLst/>
                <a:latin typeface="Consolas" panose="020B0609020204030204" pitchFamily="49" charset="0"/>
              </a:rPr>
              <a:t> muted</a:t>
            </a:r>
            <a:r>
              <a:rPr lang="en-IN" sz="1400" b="0" i="0" dirty="0">
                <a:solidFill>
                  <a:srgbClr val="0000CD"/>
                </a:solidFill>
                <a:effectLst/>
                <a:latin typeface="Consolas" panose="020B0609020204030204" pitchFamily="49" charset="0"/>
              </a:rPr>
              <a:t>&gt;</a:t>
            </a:r>
            <a:r>
              <a:rPr lang="en-IN" sz="1400" dirty="0"/>
              <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source</a:t>
            </a: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src</a:t>
            </a:r>
            <a:r>
              <a:rPr lang="en-IN" sz="1400" b="0" i="0" dirty="0">
                <a:solidFill>
                  <a:srgbClr val="0000CD"/>
                </a:solidFill>
                <a:effectLst/>
                <a:latin typeface="Consolas" panose="020B0609020204030204" pitchFamily="49" charset="0"/>
              </a:rPr>
              <a:t>="horse.ogg"</a:t>
            </a:r>
            <a:r>
              <a:rPr lang="en-IN" sz="1400" b="0" i="0" dirty="0">
                <a:solidFill>
                  <a:srgbClr val="FF0000"/>
                </a:solidFill>
                <a:effectLst/>
                <a:latin typeface="Consolas" panose="020B0609020204030204" pitchFamily="49" charset="0"/>
              </a:rPr>
              <a:t> type</a:t>
            </a:r>
            <a:r>
              <a:rPr lang="en-IN" sz="1400" b="0" i="0" dirty="0">
                <a:solidFill>
                  <a:srgbClr val="0000CD"/>
                </a:solidFill>
                <a:effectLst/>
                <a:latin typeface="Consolas" panose="020B0609020204030204" pitchFamily="49" charset="0"/>
              </a:rPr>
              <a:t>="audio/</a:t>
            </a:r>
            <a:r>
              <a:rPr lang="en-IN" sz="1400" b="0" i="0" dirty="0" err="1">
                <a:solidFill>
                  <a:srgbClr val="0000CD"/>
                </a:solidFill>
                <a:effectLst/>
                <a:latin typeface="Consolas" panose="020B0609020204030204" pitchFamily="49" charset="0"/>
              </a:rPr>
              <a:t>ogg</a:t>
            </a:r>
            <a:r>
              <a:rPr lang="en-IN" sz="1400" b="0" i="0" dirty="0">
                <a:solidFill>
                  <a:srgbClr val="0000CD"/>
                </a:solidFill>
                <a:effectLst/>
                <a:latin typeface="Consolas" panose="020B0609020204030204" pitchFamily="49" charset="0"/>
              </a:rPr>
              <a:t>"&gt;</a:t>
            </a:r>
            <a:r>
              <a:rPr lang="en-IN" sz="1400" dirty="0"/>
              <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source</a:t>
            </a: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src</a:t>
            </a:r>
            <a:r>
              <a:rPr lang="en-IN" sz="1400" b="0" i="0" dirty="0">
                <a:solidFill>
                  <a:srgbClr val="0000CD"/>
                </a:solidFill>
                <a:effectLst/>
                <a:latin typeface="Consolas" panose="020B0609020204030204" pitchFamily="49" charset="0"/>
              </a:rPr>
              <a:t>="horse.mp3"</a:t>
            </a:r>
            <a:r>
              <a:rPr lang="en-IN" sz="1400" b="0" i="0" dirty="0">
                <a:solidFill>
                  <a:srgbClr val="FF0000"/>
                </a:solidFill>
                <a:effectLst/>
                <a:latin typeface="Consolas" panose="020B0609020204030204" pitchFamily="49" charset="0"/>
              </a:rPr>
              <a:t> type</a:t>
            </a:r>
            <a:r>
              <a:rPr lang="en-IN" sz="1400" b="0" i="0" dirty="0">
                <a:solidFill>
                  <a:srgbClr val="0000CD"/>
                </a:solidFill>
                <a:effectLst/>
                <a:latin typeface="Consolas" panose="020B0609020204030204" pitchFamily="49" charset="0"/>
              </a:rPr>
              <a:t>="audio/mpeg"&gt;</a:t>
            </a:r>
            <a:r>
              <a:rPr lang="en-IN" sz="1400" dirty="0"/>
              <a:t/>
            </a:r>
            <a:br>
              <a:rPr lang="en-IN" sz="1400" dirty="0"/>
            </a:br>
            <a:r>
              <a:rPr lang="en-IN" sz="1400" b="0" i="0" dirty="0">
                <a:solidFill>
                  <a:srgbClr val="000000"/>
                </a:solidFill>
                <a:effectLst/>
                <a:latin typeface="Consolas" panose="020B0609020204030204" pitchFamily="49" charset="0"/>
              </a:rPr>
              <a:t>Your browser does not support the audio element.</a:t>
            </a:r>
            <a:r>
              <a:rPr lang="en-IN" sz="1400" dirty="0"/>
              <a:t/>
            </a:r>
            <a:br>
              <a:rPr lang="en-IN" sz="1400" dirty="0"/>
            </a:b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/audio</a:t>
            </a:r>
            <a:r>
              <a:rPr lang="en-IN" sz="1400" b="0" i="0" dirty="0">
                <a:solidFill>
                  <a:srgbClr val="0000CD"/>
                </a:solidFill>
                <a:effectLst/>
                <a:latin typeface="Consolas" panose="020B0609020204030204" pitchFamily="49" charset="0"/>
              </a:rPr>
              <a:t>&gt;</a:t>
            </a:r>
          </a:p>
          <a:p>
            <a:pPr marL="0" indent="0" algn="l">
              <a:lnSpc>
                <a:spcPct val="150000"/>
              </a:lnSpc>
              <a:spcBef>
                <a:spcPts val="0"/>
              </a:spcBef>
              <a:buNone/>
            </a:pPr>
            <a:r>
              <a:rPr lang="en-US" sz="1400" b="0" i="0" dirty="0">
                <a:solidFill>
                  <a:srgbClr val="0000CD"/>
                </a:solidFill>
                <a:effectLst/>
                <a:latin typeface="Consolas" panose="020B0609020204030204" pitchFamily="49" charset="0"/>
              </a:rPr>
              <a:t>&lt;</a:t>
            </a:r>
            <a:r>
              <a:rPr lang="en-US" sz="1400" dirty="0">
                <a:solidFill>
                  <a:srgbClr val="A52A2A"/>
                </a:solidFill>
                <a:latin typeface="Consolas" panose="020B0609020204030204" pitchFamily="49" charset="0"/>
              </a:rPr>
              <a:t>/</a:t>
            </a:r>
            <a:r>
              <a:rPr lang="en-US" sz="1400" b="0" i="0" dirty="0">
                <a:solidFill>
                  <a:srgbClr val="A52A2A"/>
                </a:solidFill>
                <a:effectLst/>
                <a:latin typeface="Consolas" panose="020B0609020204030204" pitchFamily="49" charset="0"/>
              </a:rPr>
              <a:t>body</a:t>
            </a:r>
            <a:r>
              <a:rPr lang="en-US" sz="1400" b="0" i="0" dirty="0">
                <a:solidFill>
                  <a:srgbClr val="0000CD"/>
                </a:solidFill>
                <a:effectLst/>
                <a:latin typeface="Consolas" panose="020B0609020204030204" pitchFamily="49" charset="0"/>
              </a:rPr>
              <a:t>&gt;</a:t>
            </a:r>
            <a:endParaRPr lang="en-US" sz="1400" dirty="0">
              <a:solidFill>
                <a:srgbClr val="0000CD"/>
              </a:solidFill>
              <a:latin typeface="Consolas" panose="020B0609020204030204" pitchFamily="49" charset="0"/>
            </a:endParaRPr>
          </a:p>
          <a:p>
            <a:pPr marL="0" indent="0">
              <a:lnSpc>
                <a:spcPct val="150000"/>
              </a:lnSpc>
              <a:spcBef>
                <a:spcPts val="0"/>
              </a:spcBef>
              <a:buNone/>
            </a:pP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/html</a:t>
            </a:r>
            <a:r>
              <a:rPr lang="en-US" sz="1400" b="0" i="0" dirty="0">
                <a:solidFill>
                  <a:srgbClr val="0000CD"/>
                </a:solidFill>
                <a:effectLst/>
                <a:latin typeface="Consolas" panose="020B0609020204030204" pitchFamily="49" charset="0"/>
              </a:rPr>
              <a:t>&gt;</a:t>
            </a:r>
            <a:endParaRPr lang="en-IN" sz="1400" dirty="0"/>
          </a:p>
        </p:txBody>
      </p:sp>
      <p:pic>
        <p:nvPicPr>
          <p:cNvPr id="5" name="Picture 4">
            <a:extLst>
              <a:ext uri="{FF2B5EF4-FFF2-40B4-BE49-F238E27FC236}">
                <a16:creationId xmlns="" xmlns:a16="http://schemas.microsoft.com/office/drawing/2014/main" id="{5BF8C753-A446-4185-BD74-BDEB6AA6D2EA}"/>
              </a:ext>
            </a:extLst>
          </p:cNvPr>
          <p:cNvPicPr>
            <a:picLocks noChangeAspect="1"/>
          </p:cNvPicPr>
          <p:nvPr/>
        </p:nvPicPr>
        <p:blipFill rotWithShape="1">
          <a:blip r:embed="rId2"/>
          <a:srcRect l="50000" t="24466" r="20768" b="66712"/>
          <a:stretch/>
        </p:blipFill>
        <p:spPr>
          <a:xfrm>
            <a:off x="6500176" y="2472101"/>
            <a:ext cx="5650969" cy="776066"/>
          </a:xfrm>
          <a:prstGeom prst="rect">
            <a:avLst/>
          </a:prstGeom>
        </p:spPr>
      </p:pic>
    </p:spTree>
    <p:extLst>
      <p:ext uri="{BB962C8B-B14F-4D97-AF65-F5344CB8AC3E}">
        <p14:creationId xmlns:p14="http://schemas.microsoft.com/office/powerpoint/2010/main" val="2295505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1143000" y="0"/>
            <a:ext cx="4734017" cy="649030"/>
          </a:xfrm>
        </p:spPr>
        <p:txBody>
          <a:bodyPr>
            <a:normAutofit fontScale="90000"/>
          </a:bodyPr>
          <a:lstStyle/>
          <a:p>
            <a:r>
              <a:rPr lang="en-US" sz="3200" b="1" cap="none" dirty="0">
                <a:solidFill>
                  <a:srgbClr val="FF0000"/>
                </a:solidFill>
              </a:rPr>
              <a:t>HTML Audio</a:t>
            </a:r>
            <a:endParaRPr lang="en-IN" sz="3200" b="1"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286989" y="949911"/>
            <a:ext cx="6193710" cy="5779363"/>
          </a:xfrm>
          <a:solidFill>
            <a:schemeClr val="accent1">
              <a:lumMod val="40000"/>
              <a:lumOff val="60000"/>
            </a:schemeClr>
          </a:solidFill>
        </p:spPr>
        <p:txBody>
          <a:bodyPr>
            <a:normAutofit/>
          </a:bodyPr>
          <a:lstStyle/>
          <a:p>
            <a:pPr marL="0" indent="0">
              <a:lnSpc>
                <a:spcPct val="150000"/>
              </a:lnSpc>
              <a:spcBef>
                <a:spcPts val="0"/>
              </a:spcBef>
              <a:buNone/>
            </a:pP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!DOCTYPE</a:t>
            </a:r>
            <a:r>
              <a:rPr lang="en-US" sz="1200" b="0" i="0" dirty="0">
                <a:solidFill>
                  <a:srgbClr val="FF0000"/>
                </a:solidFill>
                <a:effectLst/>
                <a:latin typeface="Consolas" panose="020B0609020204030204" pitchFamily="49" charset="0"/>
              </a:rPr>
              <a:t> html</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html lang = </a:t>
            </a:r>
            <a:r>
              <a:rPr lang="en-IN" sz="1200" b="0" i="0" dirty="0">
                <a:solidFill>
                  <a:srgbClr val="0000CD"/>
                </a:solidFill>
                <a:effectLst/>
                <a:latin typeface="Consolas" panose="020B0609020204030204" pitchFamily="49" charset="0"/>
              </a:rPr>
              <a:t>"</a:t>
            </a:r>
            <a:r>
              <a:rPr lang="en-IN" sz="1200" b="0" i="0" dirty="0" err="1">
                <a:solidFill>
                  <a:srgbClr val="0000CD"/>
                </a:solidFill>
                <a:effectLst/>
                <a:latin typeface="Consolas" panose="020B0609020204030204" pitchFamily="49" charset="0"/>
              </a:rPr>
              <a:t>en</a:t>
            </a:r>
            <a:r>
              <a:rPr lang="en-IN" sz="1200" b="0" i="0" dirty="0">
                <a:solidFill>
                  <a:srgbClr val="0000CD"/>
                </a:solidFill>
                <a:effectLst/>
                <a:latin typeface="Consolas" panose="020B0609020204030204" pitchFamily="49" charset="0"/>
              </a:rPr>
              <a:t>-US"</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title</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Images</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/title</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body</a:t>
            </a:r>
            <a:r>
              <a:rPr lang="en-US" sz="1200" b="0" i="0" dirty="0">
                <a:solidFill>
                  <a:srgbClr val="0000CD"/>
                </a:solidFill>
                <a:effectLst/>
                <a:latin typeface="Consolas" panose="020B0609020204030204" pitchFamily="49" charset="0"/>
              </a:rPr>
              <a:t>&gt;</a:t>
            </a:r>
          </a:p>
          <a:p>
            <a:pPr marL="0" indent="0" algn="l">
              <a:lnSpc>
                <a:spcPct val="150000"/>
              </a:lnSpc>
              <a:spcBef>
                <a:spcPts val="0"/>
              </a:spcBef>
              <a:buNone/>
            </a:pPr>
            <a:endParaRPr lang="en-US" sz="1200" dirty="0">
              <a:solidFill>
                <a:srgbClr val="0000CD"/>
              </a:solidFill>
              <a:latin typeface="Consolas" panose="020B0609020204030204" pitchFamily="49" charset="0"/>
            </a:endParaRPr>
          </a:p>
          <a:p>
            <a:pPr marL="0" indent="0" algn="l">
              <a:lnSpc>
                <a:spcPct val="150000"/>
              </a:lnSpc>
              <a:spcBef>
                <a:spcPts val="0"/>
              </a:spcBef>
              <a:buNone/>
            </a:pP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audio</a:t>
            </a:r>
            <a:r>
              <a:rPr lang="en-IN" sz="1200" b="0" i="0" dirty="0">
                <a:solidFill>
                  <a:srgbClr val="FF0000"/>
                </a:solidFill>
                <a:effectLst/>
                <a:latin typeface="Consolas" panose="020B0609020204030204" pitchFamily="49" charset="0"/>
              </a:rPr>
              <a:t> controls </a:t>
            </a:r>
            <a:r>
              <a:rPr lang="en-IN" sz="1200" b="0" i="0" dirty="0" err="1">
                <a:solidFill>
                  <a:srgbClr val="FF0000"/>
                </a:solidFill>
                <a:effectLst/>
                <a:latin typeface="Consolas" panose="020B0609020204030204" pitchFamily="49" charset="0"/>
              </a:rPr>
              <a:t>autoplay</a:t>
            </a:r>
            <a:r>
              <a:rPr lang="en-IN" sz="1200" b="0" i="0" dirty="0">
                <a:solidFill>
                  <a:srgbClr val="FF0000"/>
                </a:solidFill>
                <a:effectLst/>
                <a:latin typeface="Consolas" panose="020B0609020204030204" pitchFamily="49" charset="0"/>
              </a:rPr>
              <a:t> muted</a:t>
            </a:r>
            <a:r>
              <a:rPr lang="en-IN" sz="1200" b="0" i="0" dirty="0">
                <a:solidFill>
                  <a:srgbClr val="0000CD"/>
                </a:solidFill>
                <a:effectLst/>
                <a:latin typeface="Consolas" panose="020B0609020204030204" pitchFamily="49" charset="0"/>
              </a:rPr>
              <a:t>&gt;</a:t>
            </a:r>
            <a:r>
              <a:rPr lang="en-IN" sz="1200" dirty="0"/>
              <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source</a:t>
            </a:r>
            <a:r>
              <a:rPr lang="en-IN" sz="1200" b="0" i="0" dirty="0">
                <a:solidFill>
                  <a:srgbClr val="FF0000"/>
                </a:solidFill>
                <a:effectLst/>
                <a:latin typeface="Consolas" panose="020B0609020204030204" pitchFamily="49" charset="0"/>
              </a:rPr>
              <a:t> </a:t>
            </a:r>
            <a:r>
              <a:rPr lang="en-IN" sz="1200" b="0" i="0" dirty="0" err="1">
                <a:solidFill>
                  <a:srgbClr val="FF0000"/>
                </a:solidFill>
                <a:effectLst/>
                <a:latin typeface="Consolas" panose="020B0609020204030204" pitchFamily="49" charset="0"/>
              </a:rPr>
              <a:t>src</a:t>
            </a:r>
            <a:r>
              <a:rPr lang="en-IN" sz="1200" b="0" i="0" dirty="0">
                <a:solidFill>
                  <a:srgbClr val="0000CD"/>
                </a:solidFill>
                <a:effectLst/>
                <a:latin typeface="Consolas" panose="020B0609020204030204" pitchFamily="49" charset="0"/>
              </a:rPr>
              <a:t>="horse.ogg"</a:t>
            </a:r>
            <a:r>
              <a:rPr lang="en-IN" sz="1200" b="0" i="0" dirty="0">
                <a:solidFill>
                  <a:srgbClr val="FF0000"/>
                </a:solidFill>
                <a:effectLst/>
                <a:latin typeface="Consolas" panose="020B0609020204030204" pitchFamily="49" charset="0"/>
              </a:rPr>
              <a:t> type</a:t>
            </a:r>
            <a:r>
              <a:rPr lang="en-IN" sz="1200" b="0" i="0" dirty="0">
                <a:solidFill>
                  <a:srgbClr val="0000CD"/>
                </a:solidFill>
                <a:effectLst/>
                <a:latin typeface="Consolas" panose="020B0609020204030204" pitchFamily="49" charset="0"/>
              </a:rPr>
              <a:t>="audio/</a:t>
            </a:r>
            <a:r>
              <a:rPr lang="en-IN" sz="1200" b="0" i="0" dirty="0" err="1">
                <a:solidFill>
                  <a:srgbClr val="0000CD"/>
                </a:solidFill>
                <a:effectLst/>
                <a:latin typeface="Consolas" panose="020B0609020204030204" pitchFamily="49" charset="0"/>
              </a:rPr>
              <a:t>ogg</a:t>
            </a:r>
            <a:r>
              <a:rPr lang="en-IN" sz="1200" b="0" i="0" dirty="0">
                <a:solidFill>
                  <a:srgbClr val="0000CD"/>
                </a:solidFill>
                <a:effectLst/>
                <a:latin typeface="Consolas" panose="020B0609020204030204" pitchFamily="49" charset="0"/>
              </a:rPr>
              <a:t>"&gt;</a:t>
            </a:r>
            <a:r>
              <a:rPr lang="en-IN" sz="1200" dirty="0"/>
              <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source</a:t>
            </a:r>
            <a:r>
              <a:rPr lang="en-IN" sz="1200" b="0" i="0" dirty="0">
                <a:solidFill>
                  <a:srgbClr val="FF0000"/>
                </a:solidFill>
                <a:effectLst/>
                <a:latin typeface="Consolas" panose="020B0609020204030204" pitchFamily="49" charset="0"/>
              </a:rPr>
              <a:t> </a:t>
            </a:r>
            <a:r>
              <a:rPr lang="en-IN" sz="1200" b="0" i="0" dirty="0" err="1">
                <a:solidFill>
                  <a:srgbClr val="FF0000"/>
                </a:solidFill>
                <a:effectLst/>
                <a:latin typeface="Consolas" panose="020B0609020204030204" pitchFamily="49" charset="0"/>
              </a:rPr>
              <a:t>src</a:t>
            </a:r>
            <a:r>
              <a:rPr lang="en-IN" sz="1200" b="0" i="0" dirty="0">
                <a:solidFill>
                  <a:srgbClr val="0000CD"/>
                </a:solidFill>
                <a:effectLst/>
                <a:latin typeface="Consolas" panose="020B0609020204030204" pitchFamily="49" charset="0"/>
              </a:rPr>
              <a:t>="horse.mp3"</a:t>
            </a:r>
            <a:r>
              <a:rPr lang="en-IN" sz="1200" b="0" i="0" dirty="0">
                <a:solidFill>
                  <a:srgbClr val="FF0000"/>
                </a:solidFill>
                <a:effectLst/>
                <a:latin typeface="Consolas" panose="020B0609020204030204" pitchFamily="49" charset="0"/>
              </a:rPr>
              <a:t> type</a:t>
            </a:r>
            <a:r>
              <a:rPr lang="en-IN" sz="1200" b="0" i="0" dirty="0">
                <a:solidFill>
                  <a:srgbClr val="0000CD"/>
                </a:solidFill>
                <a:effectLst/>
                <a:latin typeface="Consolas" panose="020B0609020204030204" pitchFamily="49" charset="0"/>
              </a:rPr>
              <a:t>="audio/mpeg"&gt;</a:t>
            </a:r>
            <a:r>
              <a:rPr lang="en-IN" sz="1200" dirty="0"/>
              <a:t/>
            </a:r>
            <a:br>
              <a:rPr lang="en-IN" sz="1200" dirty="0"/>
            </a:br>
            <a:r>
              <a:rPr lang="en-IN" sz="1200" b="0" i="0" dirty="0">
                <a:solidFill>
                  <a:srgbClr val="000000"/>
                </a:solidFill>
                <a:effectLst/>
                <a:latin typeface="Consolas" panose="020B0609020204030204" pitchFamily="49" charset="0"/>
              </a:rPr>
              <a:t>Your browser does not support the audio element.</a:t>
            </a:r>
            <a:r>
              <a:rPr lang="en-IN" sz="1200" dirty="0"/>
              <a:t/>
            </a:r>
            <a:br>
              <a:rPr lang="en-IN" sz="1200" dirty="0"/>
            </a:b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/audio</a:t>
            </a:r>
            <a:r>
              <a:rPr lang="en-IN" sz="1200" b="0" i="0" dirty="0">
                <a:solidFill>
                  <a:srgbClr val="0000CD"/>
                </a:solidFill>
                <a:effectLst/>
                <a:latin typeface="Consolas" panose="020B0609020204030204" pitchFamily="49" charset="0"/>
              </a:rPr>
              <a:t>&gt;</a:t>
            </a:r>
          </a:p>
          <a:p>
            <a:pPr marL="0" indent="0" algn="l">
              <a:lnSpc>
                <a:spcPct val="150000"/>
              </a:lnSpc>
              <a:spcBef>
                <a:spcPts val="0"/>
              </a:spcBef>
              <a:buNone/>
            </a:pPr>
            <a:r>
              <a:rPr lang="en-US" sz="1200" b="0" i="0" dirty="0">
                <a:solidFill>
                  <a:srgbClr val="0000CD"/>
                </a:solidFill>
                <a:effectLst/>
                <a:latin typeface="Consolas" panose="020B0609020204030204" pitchFamily="49" charset="0"/>
              </a:rPr>
              <a:t>&lt;</a:t>
            </a:r>
            <a:r>
              <a:rPr lang="en-US" sz="1200" dirty="0">
                <a:solidFill>
                  <a:srgbClr val="A52A2A"/>
                </a:solidFill>
                <a:latin typeface="Consolas" panose="020B0609020204030204" pitchFamily="49" charset="0"/>
              </a:rPr>
              <a:t>/</a:t>
            </a:r>
            <a:r>
              <a:rPr lang="en-US" sz="1200" b="0" i="0" dirty="0">
                <a:solidFill>
                  <a:srgbClr val="A52A2A"/>
                </a:solidFill>
                <a:effectLst/>
                <a:latin typeface="Consolas" panose="020B0609020204030204" pitchFamily="49" charset="0"/>
              </a:rPr>
              <a:t>body</a:t>
            </a:r>
            <a:r>
              <a:rPr lang="en-US" sz="1200" b="0" i="0" dirty="0">
                <a:solidFill>
                  <a:srgbClr val="0000CD"/>
                </a:solidFill>
                <a:effectLst/>
                <a:latin typeface="Consolas" panose="020B0609020204030204" pitchFamily="49" charset="0"/>
              </a:rPr>
              <a:t>&gt;</a:t>
            </a:r>
            <a:endParaRPr lang="en-US" sz="1200" dirty="0">
              <a:solidFill>
                <a:srgbClr val="0000CD"/>
              </a:solidFill>
              <a:latin typeface="Consolas" panose="020B0609020204030204" pitchFamily="49" charset="0"/>
            </a:endParaRPr>
          </a:p>
          <a:p>
            <a:pPr marL="0" indent="0">
              <a:lnSpc>
                <a:spcPct val="150000"/>
              </a:lnSpc>
              <a:spcBef>
                <a:spcPts val="0"/>
              </a:spcBef>
              <a:buNone/>
            </a:pP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/html</a:t>
            </a:r>
            <a:r>
              <a:rPr lang="en-US" sz="1200" b="0" i="0" dirty="0">
                <a:solidFill>
                  <a:srgbClr val="0000CD"/>
                </a:solidFill>
                <a:effectLst/>
                <a:latin typeface="Consolas" panose="020B0609020204030204" pitchFamily="49" charset="0"/>
              </a:rPr>
              <a:t>&gt;</a:t>
            </a:r>
            <a:endParaRPr lang="en-IN" sz="1200" dirty="0"/>
          </a:p>
        </p:txBody>
      </p:sp>
      <p:sp>
        <p:nvSpPr>
          <p:cNvPr id="8" name="TextBox 7">
            <a:extLst>
              <a:ext uri="{FF2B5EF4-FFF2-40B4-BE49-F238E27FC236}">
                <a16:creationId xmlns="" xmlns:a16="http://schemas.microsoft.com/office/drawing/2014/main" id="{8E3F5CF3-309A-40BD-8820-2B0633792D81}"/>
              </a:ext>
            </a:extLst>
          </p:cNvPr>
          <p:cNvSpPr txBox="1"/>
          <p:nvPr/>
        </p:nvSpPr>
        <p:spPr>
          <a:xfrm>
            <a:off x="6480699" y="821444"/>
            <a:ext cx="5424313" cy="2176301"/>
          </a:xfrm>
          <a:prstGeom prst="rect">
            <a:avLst/>
          </a:prstGeom>
          <a:noFill/>
        </p:spPr>
        <p:txBody>
          <a:bodyPr wrap="square">
            <a:spAutoFit/>
          </a:bodyPr>
          <a:lstStyle/>
          <a:p>
            <a:pPr>
              <a:lnSpc>
                <a:spcPct val="200000"/>
              </a:lnSpc>
            </a:pPr>
            <a:r>
              <a:rPr lang="en-US" sz="1400" dirty="0">
                <a:latin typeface="Verdana" panose="020B0604030504040204" pitchFamily="34" charset="0"/>
                <a:ea typeface="Verdana" panose="020B0604030504040204" pitchFamily="34" charset="0"/>
              </a:rPr>
              <a:t>HTML Audio - Media Types</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File Format	Media Type</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MP3		audio/mpeg</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OGG		audio/</a:t>
            </a:r>
            <a:r>
              <a:rPr lang="en-US" sz="1400" dirty="0" err="1">
                <a:latin typeface="Verdana" panose="020B0604030504040204" pitchFamily="34" charset="0"/>
                <a:ea typeface="Verdana" panose="020B0604030504040204" pitchFamily="34" charset="0"/>
              </a:rPr>
              <a:t>ogg</a:t>
            </a:r>
            <a:endParaRPr lang="en-US" sz="1400" dirty="0">
              <a:latin typeface="Verdana" panose="020B0604030504040204" pitchFamily="34" charset="0"/>
              <a:ea typeface="Verdana" panose="020B0604030504040204" pitchFamily="34" charset="0"/>
            </a:endParaRP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WAV		audio/wav</a:t>
            </a:r>
          </a:p>
        </p:txBody>
      </p:sp>
    </p:spTree>
    <p:extLst>
      <p:ext uri="{BB962C8B-B14F-4D97-AF65-F5344CB8AC3E}">
        <p14:creationId xmlns:p14="http://schemas.microsoft.com/office/powerpoint/2010/main" val="2397111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1115705" y="0"/>
            <a:ext cx="4734017" cy="649030"/>
          </a:xfrm>
        </p:spPr>
        <p:txBody>
          <a:bodyPr>
            <a:normAutofit fontScale="90000"/>
          </a:bodyPr>
          <a:lstStyle/>
          <a:p>
            <a:r>
              <a:rPr lang="en-US" sz="3200" b="1" cap="none" dirty="0">
                <a:solidFill>
                  <a:srgbClr val="FF0000"/>
                </a:solidFill>
              </a:rPr>
              <a:t>HTML Video</a:t>
            </a:r>
            <a:endParaRPr lang="en-IN" sz="3200" b="1"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286989" y="949911"/>
            <a:ext cx="6193710" cy="5779363"/>
          </a:xfrm>
          <a:solidFill>
            <a:schemeClr val="accent1">
              <a:lumMod val="40000"/>
              <a:lumOff val="60000"/>
            </a:schemeClr>
          </a:solidFill>
        </p:spPr>
        <p:txBody>
          <a:bodyPr>
            <a:normAutofit/>
          </a:bodyPr>
          <a:lstStyle/>
          <a:p>
            <a:pPr marL="0" indent="0">
              <a:lnSpc>
                <a:spcPct val="150000"/>
              </a:lnSpc>
              <a:spcBef>
                <a:spcPts val="0"/>
              </a:spcBef>
              <a:buNone/>
            </a:pP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!DOCTYPE</a:t>
            </a:r>
            <a:r>
              <a:rPr lang="en-US" sz="1400" b="0" i="0" dirty="0">
                <a:solidFill>
                  <a:srgbClr val="FF0000"/>
                </a:solidFill>
                <a:effectLst/>
                <a:latin typeface="Consolas" panose="020B0609020204030204" pitchFamily="49" charset="0"/>
              </a:rPr>
              <a:t> html</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html lang = </a:t>
            </a:r>
            <a:r>
              <a:rPr lang="en-IN" sz="1400" b="0" i="0" dirty="0">
                <a:solidFill>
                  <a:srgbClr val="0000CD"/>
                </a:solidFill>
                <a:effectLst/>
                <a:latin typeface="Consolas" panose="020B0609020204030204" pitchFamily="49" charset="0"/>
              </a:rPr>
              <a:t>"</a:t>
            </a:r>
            <a:r>
              <a:rPr lang="en-IN" sz="1400" b="0" i="0" dirty="0" err="1">
                <a:solidFill>
                  <a:srgbClr val="0000CD"/>
                </a:solidFill>
                <a:effectLst/>
                <a:latin typeface="Consolas" panose="020B0609020204030204" pitchFamily="49" charset="0"/>
              </a:rPr>
              <a:t>en</a:t>
            </a:r>
            <a:r>
              <a:rPr lang="en-IN" sz="1400" b="0" i="0" dirty="0">
                <a:solidFill>
                  <a:srgbClr val="0000CD"/>
                </a:solidFill>
                <a:effectLst/>
                <a:latin typeface="Consolas" panose="020B0609020204030204" pitchFamily="49" charset="0"/>
              </a:rPr>
              <a:t>-US"</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head</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title</a:t>
            </a:r>
            <a:r>
              <a:rPr lang="en-US" sz="1400" b="0" i="0" dirty="0">
                <a:solidFill>
                  <a:srgbClr val="0000CD"/>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Images</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/title</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/head</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body</a:t>
            </a:r>
            <a:r>
              <a:rPr lang="en-US" sz="1400" b="0" i="0" dirty="0">
                <a:solidFill>
                  <a:srgbClr val="0000CD"/>
                </a:solidFill>
                <a:effectLst/>
                <a:latin typeface="Consolas" panose="020B0609020204030204" pitchFamily="49" charset="0"/>
              </a:rPr>
              <a:t>&gt;</a:t>
            </a:r>
          </a:p>
          <a:p>
            <a:pPr marL="0" indent="0" algn="l">
              <a:lnSpc>
                <a:spcPct val="150000"/>
              </a:lnSpc>
              <a:spcBef>
                <a:spcPts val="0"/>
              </a:spcBef>
              <a:buNone/>
            </a:pPr>
            <a:endParaRPr lang="en-US" sz="1400" dirty="0">
              <a:solidFill>
                <a:srgbClr val="0000CD"/>
              </a:solidFill>
              <a:latin typeface="Consolas" panose="020B0609020204030204" pitchFamily="49" charset="0"/>
            </a:endParaRPr>
          </a:p>
          <a:p>
            <a:pPr marL="0" indent="0" algn="l">
              <a:lnSpc>
                <a:spcPct val="150000"/>
              </a:lnSpc>
              <a:spcBef>
                <a:spcPts val="0"/>
              </a:spcBef>
              <a:buNone/>
            </a:pP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video</a:t>
            </a:r>
            <a:r>
              <a:rPr lang="en-IN" sz="1400" b="0" i="0" dirty="0">
                <a:solidFill>
                  <a:srgbClr val="FF0000"/>
                </a:solidFill>
                <a:effectLst/>
                <a:latin typeface="Consolas" panose="020B0609020204030204" pitchFamily="49" charset="0"/>
              </a:rPr>
              <a:t> width</a:t>
            </a:r>
            <a:r>
              <a:rPr lang="en-IN" sz="1400" b="0" i="0" dirty="0">
                <a:solidFill>
                  <a:srgbClr val="0000CD"/>
                </a:solidFill>
                <a:effectLst/>
                <a:latin typeface="Consolas" panose="020B0609020204030204" pitchFamily="49" charset="0"/>
              </a:rPr>
              <a:t>="320"</a:t>
            </a:r>
            <a:r>
              <a:rPr lang="en-IN" sz="1400" b="0" i="0" dirty="0">
                <a:solidFill>
                  <a:srgbClr val="FF0000"/>
                </a:solidFill>
                <a:effectLst/>
                <a:latin typeface="Consolas" panose="020B0609020204030204" pitchFamily="49" charset="0"/>
              </a:rPr>
              <a:t> height</a:t>
            </a:r>
            <a:r>
              <a:rPr lang="en-IN" sz="1400" b="0" i="0" dirty="0">
                <a:solidFill>
                  <a:srgbClr val="0000CD"/>
                </a:solidFill>
                <a:effectLst/>
                <a:latin typeface="Consolas" panose="020B0609020204030204" pitchFamily="49" charset="0"/>
              </a:rPr>
              <a:t>="240"</a:t>
            </a: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autoplay</a:t>
            </a:r>
            <a:r>
              <a:rPr lang="en-IN" sz="1400" b="0" i="0" dirty="0">
                <a:solidFill>
                  <a:srgbClr val="FF0000"/>
                </a:solidFill>
                <a:effectLst/>
                <a:latin typeface="Consolas" panose="020B0609020204030204" pitchFamily="49" charset="0"/>
              </a:rPr>
              <a:t> muted</a:t>
            </a:r>
            <a:r>
              <a:rPr lang="en-IN" sz="1400" b="0" i="0" dirty="0">
                <a:solidFill>
                  <a:srgbClr val="0000CD"/>
                </a:solidFill>
                <a:effectLst/>
                <a:latin typeface="Consolas" panose="020B0609020204030204" pitchFamily="49" charset="0"/>
              </a:rPr>
              <a:t>&gt;</a:t>
            </a:r>
            <a:r>
              <a:rPr lang="en-IN" sz="1400" dirty="0"/>
              <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source</a:t>
            </a: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src</a:t>
            </a:r>
            <a:r>
              <a:rPr lang="en-IN" sz="1400" b="0" i="0" dirty="0">
                <a:solidFill>
                  <a:srgbClr val="0000CD"/>
                </a:solidFill>
                <a:effectLst/>
                <a:latin typeface="Consolas" panose="020B0609020204030204" pitchFamily="49" charset="0"/>
              </a:rPr>
              <a:t>="movie.mp4"</a:t>
            </a:r>
            <a:r>
              <a:rPr lang="en-IN" sz="1400" b="0" i="0" dirty="0">
                <a:solidFill>
                  <a:srgbClr val="FF0000"/>
                </a:solidFill>
                <a:effectLst/>
                <a:latin typeface="Consolas" panose="020B0609020204030204" pitchFamily="49" charset="0"/>
              </a:rPr>
              <a:t> type</a:t>
            </a:r>
            <a:r>
              <a:rPr lang="en-IN" sz="1400" b="0" i="0" dirty="0">
                <a:solidFill>
                  <a:srgbClr val="0000CD"/>
                </a:solidFill>
                <a:effectLst/>
                <a:latin typeface="Consolas" panose="020B0609020204030204" pitchFamily="49" charset="0"/>
              </a:rPr>
              <a:t>="video/mp4"&gt;</a:t>
            </a:r>
            <a:r>
              <a:rPr lang="en-IN" sz="1400" dirty="0"/>
              <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source</a:t>
            </a: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src</a:t>
            </a:r>
            <a:r>
              <a:rPr lang="en-IN" sz="1400" b="0" i="0" dirty="0">
                <a:solidFill>
                  <a:srgbClr val="0000CD"/>
                </a:solidFill>
                <a:effectLst/>
                <a:latin typeface="Consolas" panose="020B0609020204030204" pitchFamily="49" charset="0"/>
              </a:rPr>
              <a:t>="movie.ogg"</a:t>
            </a:r>
            <a:r>
              <a:rPr lang="en-IN" sz="1400" b="0" i="0" dirty="0">
                <a:solidFill>
                  <a:srgbClr val="FF0000"/>
                </a:solidFill>
                <a:effectLst/>
                <a:latin typeface="Consolas" panose="020B0609020204030204" pitchFamily="49" charset="0"/>
              </a:rPr>
              <a:t> type</a:t>
            </a:r>
            <a:r>
              <a:rPr lang="en-IN" sz="1400" b="0" i="0" dirty="0">
                <a:solidFill>
                  <a:srgbClr val="0000CD"/>
                </a:solidFill>
                <a:effectLst/>
                <a:latin typeface="Consolas" panose="020B0609020204030204" pitchFamily="49" charset="0"/>
              </a:rPr>
              <a:t>="video/</a:t>
            </a:r>
            <a:r>
              <a:rPr lang="en-IN" sz="1400" b="0" i="0" dirty="0" err="1">
                <a:solidFill>
                  <a:srgbClr val="0000CD"/>
                </a:solidFill>
                <a:effectLst/>
                <a:latin typeface="Consolas" panose="020B0609020204030204" pitchFamily="49" charset="0"/>
              </a:rPr>
              <a:t>ogg</a:t>
            </a:r>
            <a:r>
              <a:rPr lang="en-IN" sz="1400" b="0" i="0" dirty="0">
                <a:solidFill>
                  <a:srgbClr val="0000CD"/>
                </a:solidFill>
                <a:effectLst/>
                <a:latin typeface="Consolas" panose="020B0609020204030204" pitchFamily="49" charset="0"/>
              </a:rPr>
              <a:t>"&gt;</a:t>
            </a:r>
            <a:r>
              <a:rPr lang="en-IN" sz="1400" dirty="0"/>
              <a:t/>
            </a:r>
            <a:br>
              <a:rPr lang="en-IN" sz="1400" dirty="0"/>
            </a:br>
            <a:r>
              <a:rPr lang="en-IN" sz="1400" b="0" i="0" dirty="0">
                <a:solidFill>
                  <a:srgbClr val="000000"/>
                </a:solidFill>
                <a:effectLst/>
                <a:latin typeface="Consolas" panose="020B0609020204030204" pitchFamily="49" charset="0"/>
              </a:rPr>
              <a:t>Your browser does not support the video tag.</a:t>
            </a:r>
            <a:r>
              <a:rPr lang="en-IN" sz="1400" dirty="0"/>
              <a:t/>
            </a:r>
            <a:br>
              <a:rPr lang="en-IN" sz="1400" dirty="0"/>
            </a:b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/video</a:t>
            </a:r>
            <a:r>
              <a:rPr lang="en-IN" sz="1400" b="0" i="0" dirty="0">
                <a:solidFill>
                  <a:srgbClr val="0000CD"/>
                </a:solidFill>
                <a:effectLst/>
                <a:latin typeface="Consolas" panose="020B0609020204030204" pitchFamily="49" charset="0"/>
              </a:rPr>
              <a:t>&gt;</a:t>
            </a:r>
          </a:p>
          <a:p>
            <a:pPr marL="0" indent="0" algn="l">
              <a:lnSpc>
                <a:spcPct val="150000"/>
              </a:lnSpc>
              <a:spcBef>
                <a:spcPts val="0"/>
              </a:spcBef>
              <a:buNone/>
            </a:pPr>
            <a:r>
              <a:rPr lang="en-US" sz="1400" b="0" i="0" dirty="0">
                <a:solidFill>
                  <a:srgbClr val="0000CD"/>
                </a:solidFill>
                <a:effectLst/>
                <a:latin typeface="Consolas" panose="020B0609020204030204" pitchFamily="49" charset="0"/>
              </a:rPr>
              <a:t>&lt;</a:t>
            </a:r>
            <a:r>
              <a:rPr lang="en-US" sz="1400" dirty="0">
                <a:solidFill>
                  <a:srgbClr val="A52A2A"/>
                </a:solidFill>
                <a:latin typeface="Consolas" panose="020B0609020204030204" pitchFamily="49" charset="0"/>
              </a:rPr>
              <a:t>/</a:t>
            </a:r>
            <a:r>
              <a:rPr lang="en-US" sz="1400" b="0" i="0" dirty="0">
                <a:solidFill>
                  <a:srgbClr val="A52A2A"/>
                </a:solidFill>
                <a:effectLst/>
                <a:latin typeface="Consolas" panose="020B0609020204030204" pitchFamily="49" charset="0"/>
              </a:rPr>
              <a:t>body</a:t>
            </a:r>
            <a:r>
              <a:rPr lang="en-US" sz="1400" b="0" i="0" dirty="0">
                <a:solidFill>
                  <a:srgbClr val="0000CD"/>
                </a:solidFill>
                <a:effectLst/>
                <a:latin typeface="Consolas" panose="020B0609020204030204" pitchFamily="49" charset="0"/>
              </a:rPr>
              <a:t>&gt;</a:t>
            </a:r>
            <a:endParaRPr lang="en-US" sz="1400" dirty="0">
              <a:solidFill>
                <a:srgbClr val="0000CD"/>
              </a:solidFill>
              <a:latin typeface="Consolas" panose="020B0609020204030204" pitchFamily="49" charset="0"/>
            </a:endParaRPr>
          </a:p>
          <a:p>
            <a:pPr marL="0" indent="0">
              <a:lnSpc>
                <a:spcPct val="150000"/>
              </a:lnSpc>
              <a:spcBef>
                <a:spcPts val="0"/>
              </a:spcBef>
              <a:buNone/>
            </a:pP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/html</a:t>
            </a:r>
            <a:r>
              <a:rPr lang="en-US" sz="1400" b="0" i="0" dirty="0">
                <a:solidFill>
                  <a:srgbClr val="0000CD"/>
                </a:solidFill>
                <a:effectLst/>
                <a:latin typeface="Consolas" panose="020B0609020204030204" pitchFamily="49" charset="0"/>
              </a:rPr>
              <a:t>&gt;</a:t>
            </a:r>
            <a:endParaRPr lang="en-IN" sz="1400" dirty="0"/>
          </a:p>
        </p:txBody>
      </p:sp>
      <p:sp>
        <p:nvSpPr>
          <p:cNvPr id="8" name="TextBox 7">
            <a:extLst>
              <a:ext uri="{FF2B5EF4-FFF2-40B4-BE49-F238E27FC236}">
                <a16:creationId xmlns="" xmlns:a16="http://schemas.microsoft.com/office/drawing/2014/main" id="{8E3F5CF3-309A-40BD-8820-2B0633792D81}"/>
              </a:ext>
            </a:extLst>
          </p:cNvPr>
          <p:cNvSpPr txBox="1"/>
          <p:nvPr/>
        </p:nvSpPr>
        <p:spPr>
          <a:xfrm>
            <a:off x="6644472" y="0"/>
            <a:ext cx="5424313" cy="6986528"/>
          </a:xfrm>
          <a:prstGeom prst="rect">
            <a:avLst/>
          </a:prstGeom>
          <a:noFill/>
        </p:spPr>
        <p:txBody>
          <a:bodyPr wrap="square">
            <a:spAutoFit/>
          </a:bodyPr>
          <a:lstStyle/>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The HTML &lt;video&gt; element is used to show a video on a web page.</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The controls attribute adds video controls, like play, pause, and volume.</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It is a good idea to always include width and height attributes. </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If height and width are not set, the page might flicker while the video loads.</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The &lt;source&gt; element allows you to specify alternative video files which the browser may choose from. </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The browser will use the first recognized format.</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The text between the &lt;video&gt; and &lt;/video&gt; tags will only be displayed in browsers that do not support the &lt;video&gt; element.</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Add muted after </a:t>
            </a:r>
            <a:r>
              <a:rPr lang="en-US" sz="1400" dirty="0" err="1">
                <a:latin typeface="Verdana" panose="020B0604030504040204" pitchFamily="34" charset="0"/>
                <a:ea typeface="Verdana" panose="020B0604030504040204" pitchFamily="34" charset="0"/>
              </a:rPr>
              <a:t>autoplay</a:t>
            </a:r>
            <a:r>
              <a:rPr lang="en-US" sz="1400" dirty="0">
                <a:latin typeface="Verdana" panose="020B0604030504040204" pitchFamily="34" charset="0"/>
                <a:ea typeface="Verdana" panose="020B0604030504040204" pitchFamily="34" charset="0"/>
              </a:rPr>
              <a:t> to let your video start playing automatically (but muted</a:t>
            </a:r>
            <a:r>
              <a:rPr lang="en-US" sz="1400" dirty="0" smtClean="0">
                <a:latin typeface="Verdana" panose="020B0604030504040204" pitchFamily="34" charset="0"/>
                <a:ea typeface="Verdana" panose="020B0604030504040204" pitchFamily="34" charset="0"/>
              </a:rPr>
              <a:t>)</a:t>
            </a:r>
            <a:endParaRPr lang="en-US" sz="1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73987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1102057" y="0"/>
            <a:ext cx="4734017" cy="649030"/>
          </a:xfrm>
        </p:spPr>
        <p:txBody>
          <a:bodyPr>
            <a:normAutofit fontScale="90000"/>
          </a:bodyPr>
          <a:lstStyle/>
          <a:p>
            <a:r>
              <a:rPr lang="en-US" sz="3200" b="1" cap="none" dirty="0">
                <a:solidFill>
                  <a:srgbClr val="FF0000"/>
                </a:solidFill>
              </a:rPr>
              <a:t>HTML Video</a:t>
            </a:r>
            <a:endParaRPr lang="en-IN" sz="3200" b="1"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286989" y="949911"/>
            <a:ext cx="6193710" cy="5779363"/>
          </a:xfrm>
          <a:solidFill>
            <a:schemeClr val="accent1">
              <a:lumMod val="40000"/>
              <a:lumOff val="60000"/>
            </a:schemeClr>
          </a:solidFill>
        </p:spPr>
        <p:txBody>
          <a:bodyPr>
            <a:normAutofit/>
          </a:bodyPr>
          <a:lstStyle/>
          <a:p>
            <a:pPr marL="0" indent="0">
              <a:lnSpc>
                <a:spcPct val="150000"/>
              </a:lnSpc>
              <a:spcBef>
                <a:spcPts val="0"/>
              </a:spcBef>
              <a:buNone/>
            </a:pP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!DOCTYPE</a:t>
            </a:r>
            <a:r>
              <a:rPr lang="en-US" sz="1400" b="0" i="0" dirty="0">
                <a:solidFill>
                  <a:srgbClr val="FF0000"/>
                </a:solidFill>
                <a:effectLst/>
                <a:latin typeface="Consolas" panose="020B0609020204030204" pitchFamily="49" charset="0"/>
              </a:rPr>
              <a:t> html</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html lang = </a:t>
            </a:r>
            <a:r>
              <a:rPr lang="en-IN" sz="1400" b="0" i="0" dirty="0">
                <a:solidFill>
                  <a:srgbClr val="0000CD"/>
                </a:solidFill>
                <a:effectLst/>
                <a:latin typeface="Consolas" panose="020B0609020204030204" pitchFamily="49" charset="0"/>
              </a:rPr>
              <a:t>"</a:t>
            </a:r>
            <a:r>
              <a:rPr lang="en-IN" sz="1400" b="0" i="0" dirty="0" err="1">
                <a:solidFill>
                  <a:srgbClr val="0000CD"/>
                </a:solidFill>
                <a:effectLst/>
                <a:latin typeface="Consolas" panose="020B0609020204030204" pitchFamily="49" charset="0"/>
              </a:rPr>
              <a:t>en</a:t>
            </a:r>
            <a:r>
              <a:rPr lang="en-IN" sz="1400" b="0" i="0" dirty="0">
                <a:solidFill>
                  <a:srgbClr val="0000CD"/>
                </a:solidFill>
                <a:effectLst/>
                <a:latin typeface="Consolas" panose="020B0609020204030204" pitchFamily="49" charset="0"/>
              </a:rPr>
              <a:t>-US"</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head</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title</a:t>
            </a:r>
            <a:r>
              <a:rPr lang="en-US" sz="1400" b="0" i="0" dirty="0">
                <a:solidFill>
                  <a:srgbClr val="0000CD"/>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Images</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/title</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/head</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body</a:t>
            </a:r>
            <a:r>
              <a:rPr lang="en-US" sz="1400" b="0" i="0" dirty="0">
                <a:solidFill>
                  <a:srgbClr val="0000CD"/>
                </a:solidFill>
                <a:effectLst/>
                <a:latin typeface="Consolas" panose="020B0609020204030204" pitchFamily="49" charset="0"/>
              </a:rPr>
              <a:t>&gt;</a:t>
            </a:r>
          </a:p>
          <a:p>
            <a:pPr marL="0" indent="0" algn="l">
              <a:lnSpc>
                <a:spcPct val="150000"/>
              </a:lnSpc>
              <a:spcBef>
                <a:spcPts val="0"/>
              </a:spcBef>
              <a:buNone/>
            </a:pPr>
            <a:endParaRPr lang="en-US" sz="1400" dirty="0">
              <a:solidFill>
                <a:srgbClr val="0000CD"/>
              </a:solidFill>
              <a:latin typeface="Consolas" panose="020B0609020204030204" pitchFamily="49" charset="0"/>
            </a:endParaRPr>
          </a:p>
          <a:p>
            <a:pPr marL="0" indent="0" algn="l">
              <a:lnSpc>
                <a:spcPct val="150000"/>
              </a:lnSpc>
              <a:spcBef>
                <a:spcPts val="0"/>
              </a:spcBef>
              <a:buNone/>
            </a:pP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video</a:t>
            </a:r>
            <a:r>
              <a:rPr lang="en-IN" sz="1400" b="0" i="0" dirty="0">
                <a:solidFill>
                  <a:srgbClr val="FF0000"/>
                </a:solidFill>
                <a:effectLst/>
                <a:latin typeface="Consolas" panose="020B0609020204030204" pitchFamily="49" charset="0"/>
              </a:rPr>
              <a:t> width</a:t>
            </a:r>
            <a:r>
              <a:rPr lang="en-IN" sz="1400" b="0" i="0" dirty="0">
                <a:solidFill>
                  <a:srgbClr val="0000CD"/>
                </a:solidFill>
                <a:effectLst/>
                <a:latin typeface="Consolas" panose="020B0609020204030204" pitchFamily="49" charset="0"/>
              </a:rPr>
              <a:t>="320"</a:t>
            </a:r>
            <a:r>
              <a:rPr lang="en-IN" sz="1400" b="0" i="0" dirty="0">
                <a:solidFill>
                  <a:srgbClr val="FF0000"/>
                </a:solidFill>
                <a:effectLst/>
                <a:latin typeface="Consolas" panose="020B0609020204030204" pitchFamily="49" charset="0"/>
              </a:rPr>
              <a:t> height</a:t>
            </a:r>
            <a:r>
              <a:rPr lang="en-IN" sz="1400" b="0" i="0" dirty="0">
                <a:solidFill>
                  <a:srgbClr val="0000CD"/>
                </a:solidFill>
                <a:effectLst/>
                <a:latin typeface="Consolas" panose="020B0609020204030204" pitchFamily="49" charset="0"/>
              </a:rPr>
              <a:t>="240"</a:t>
            </a: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autoplay</a:t>
            </a:r>
            <a:r>
              <a:rPr lang="en-IN" sz="1400" b="0" i="0" dirty="0">
                <a:solidFill>
                  <a:srgbClr val="FF0000"/>
                </a:solidFill>
                <a:effectLst/>
                <a:latin typeface="Consolas" panose="020B0609020204030204" pitchFamily="49" charset="0"/>
              </a:rPr>
              <a:t> muted</a:t>
            </a:r>
            <a:r>
              <a:rPr lang="en-IN" sz="1400" b="0" i="0" dirty="0">
                <a:solidFill>
                  <a:srgbClr val="0000CD"/>
                </a:solidFill>
                <a:effectLst/>
                <a:latin typeface="Consolas" panose="020B0609020204030204" pitchFamily="49" charset="0"/>
              </a:rPr>
              <a:t>&gt;</a:t>
            </a:r>
            <a:r>
              <a:rPr lang="en-IN" sz="1400" dirty="0"/>
              <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source</a:t>
            </a: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src</a:t>
            </a:r>
            <a:r>
              <a:rPr lang="en-IN" sz="1400" b="0" i="0" dirty="0">
                <a:solidFill>
                  <a:srgbClr val="0000CD"/>
                </a:solidFill>
                <a:effectLst/>
                <a:latin typeface="Consolas" panose="020B0609020204030204" pitchFamily="49" charset="0"/>
              </a:rPr>
              <a:t>="movie.mp4"</a:t>
            </a:r>
            <a:r>
              <a:rPr lang="en-IN" sz="1400" b="0" i="0" dirty="0">
                <a:solidFill>
                  <a:srgbClr val="FF0000"/>
                </a:solidFill>
                <a:effectLst/>
                <a:latin typeface="Consolas" panose="020B0609020204030204" pitchFamily="49" charset="0"/>
              </a:rPr>
              <a:t> type</a:t>
            </a:r>
            <a:r>
              <a:rPr lang="en-IN" sz="1400" b="0" i="0" dirty="0">
                <a:solidFill>
                  <a:srgbClr val="0000CD"/>
                </a:solidFill>
                <a:effectLst/>
                <a:latin typeface="Consolas" panose="020B0609020204030204" pitchFamily="49" charset="0"/>
              </a:rPr>
              <a:t>="video/mp4"&gt;</a:t>
            </a:r>
            <a:r>
              <a:rPr lang="en-IN" sz="1400" dirty="0"/>
              <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source</a:t>
            </a: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src</a:t>
            </a:r>
            <a:r>
              <a:rPr lang="en-IN" sz="1400" b="0" i="0" dirty="0">
                <a:solidFill>
                  <a:srgbClr val="0000CD"/>
                </a:solidFill>
                <a:effectLst/>
                <a:latin typeface="Consolas" panose="020B0609020204030204" pitchFamily="49" charset="0"/>
              </a:rPr>
              <a:t>="movie.ogg"</a:t>
            </a:r>
            <a:r>
              <a:rPr lang="en-IN" sz="1400" b="0" i="0" dirty="0">
                <a:solidFill>
                  <a:srgbClr val="FF0000"/>
                </a:solidFill>
                <a:effectLst/>
                <a:latin typeface="Consolas" panose="020B0609020204030204" pitchFamily="49" charset="0"/>
              </a:rPr>
              <a:t> type</a:t>
            </a:r>
            <a:r>
              <a:rPr lang="en-IN" sz="1400" b="0" i="0" dirty="0">
                <a:solidFill>
                  <a:srgbClr val="0000CD"/>
                </a:solidFill>
                <a:effectLst/>
                <a:latin typeface="Consolas" panose="020B0609020204030204" pitchFamily="49" charset="0"/>
              </a:rPr>
              <a:t>="video/</a:t>
            </a:r>
            <a:r>
              <a:rPr lang="en-IN" sz="1400" b="0" i="0" dirty="0" err="1">
                <a:solidFill>
                  <a:srgbClr val="0000CD"/>
                </a:solidFill>
                <a:effectLst/>
                <a:latin typeface="Consolas" panose="020B0609020204030204" pitchFamily="49" charset="0"/>
              </a:rPr>
              <a:t>ogg</a:t>
            </a:r>
            <a:r>
              <a:rPr lang="en-IN" sz="1400" b="0" i="0" dirty="0">
                <a:solidFill>
                  <a:srgbClr val="0000CD"/>
                </a:solidFill>
                <a:effectLst/>
                <a:latin typeface="Consolas" panose="020B0609020204030204" pitchFamily="49" charset="0"/>
              </a:rPr>
              <a:t>"&gt;</a:t>
            </a:r>
            <a:r>
              <a:rPr lang="en-IN" sz="1400" dirty="0"/>
              <a:t/>
            </a:r>
            <a:br>
              <a:rPr lang="en-IN" sz="1400" dirty="0"/>
            </a:br>
            <a:r>
              <a:rPr lang="en-IN" sz="1400" b="0" i="0" dirty="0">
                <a:solidFill>
                  <a:srgbClr val="000000"/>
                </a:solidFill>
                <a:effectLst/>
                <a:latin typeface="Consolas" panose="020B0609020204030204" pitchFamily="49" charset="0"/>
              </a:rPr>
              <a:t>Your browser does not support the video tag.</a:t>
            </a:r>
            <a:r>
              <a:rPr lang="en-IN" sz="1400" dirty="0"/>
              <a:t/>
            </a:r>
            <a:br>
              <a:rPr lang="en-IN" sz="1400" dirty="0"/>
            </a:b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/video</a:t>
            </a:r>
            <a:r>
              <a:rPr lang="en-IN" sz="1400" b="0" i="0" dirty="0">
                <a:solidFill>
                  <a:srgbClr val="0000CD"/>
                </a:solidFill>
                <a:effectLst/>
                <a:latin typeface="Consolas" panose="020B0609020204030204" pitchFamily="49" charset="0"/>
              </a:rPr>
              <a:t>&gt;</a:t>
            </a:r>
          </a:p>
          <a:p>
            <a:pPr marL="0" indent="0" algn="l">
              <a:lnSpc>
                <a:spcPct val="150000"/>
              </a:lnSpc>
              <a:spcBef>
                <a:spcPts val="0"/>
              </a:spcBef>
              <a:buNone/>
            </a:pPr>
            <a:r>
              <a:rPr lang="en-US" sz="1400" b="0" i="0" dirty="0">
                <a:solidFill>
                  <a:srgbClr val="0000CD"/>
                </a:solidFill>
                <a:effectLst/>
                <a:latin typeface="Consolas" panose="020B0609020204030204" pitchFamily="49" charset="0"/>
              </a:rPr>
              <a:t>&lt;</a:t>
            </a:r>
            <a:r>
              <a:rPr lang="en-US" sz="1400" dirty="0">
                <a:solidFill>
                  <a:srgbClr val="A52A2A"/>
                </a:solidFill>
                <a:latin typeface="Consolas" panose="020B0609020204030204" pitchFamily="49" charset="0"/>
              </a:rPr>
              <a:t>/</a:t>
            </a:r>
            <a:r>
              <a:rPr lang="en-US" sz="1400" b="0" i="0" dirty="0">
                <a:solidFill>
                  <a:srgbClr val="A52A2A"/>
                </a:solidFill>
                <a:effectLst/>
                <a:latin typeface="Consolas" panose="020B0609020204030204" pitchFamily="49" charset="0"/>
              </a:rPr>
              <a:t>body</a:t>
            </a:r>
            <a:r>
              <a:rPr lang="en-US" sz="1400" b="0" i="0" dirty="0">
                <a:solidFill>
                  <a:srgbClr val="0000CD"/>
                </a:solidFill>
                <a:effectLst/>
                <a:latin typeface="Consolas" panose="020B0609020204030204" pitchFamily="49" charset="0"/>
              </a:rPr>
              <a:t>&gt;</a:t>
            </a:r>
            <a:endParaRPr lang="en-US" sz="1400" dirty="0">
              <a:solidFill>
                <a:srgbClr val="0000CD"/>
              </a:solidFill>
              <a:latin typeface="Consolas" panose="020B0609020204030204" pitchFamily="49" charset="0"/>
            </a:endParaRPr>
          </a:p>
          <a:p>
            <a:pPr marL="0" indent="0">
              <a:lnSpc>
                <a:spcPct val="150000"/>
              </a:lnSpc>
              <a:spcBef>
                <a:spcPts val="0"/>
              </a:spcBef>
              <a:buNone/>
            </a:pP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/html</a:t>
            </a:r>
            <a:r>
              <a:rPr lang="en-US" sz="1400" b="0" i="0" dirty="0">
                <a:solidFill>
                  <a:srgbClr val="0000CD"/>
                </a:solidFill>
                <a:effectLst/>
                <a:latin typeface="Consolas" panose="020B0609020204030204" pitchFamily="49" charset="0"/>
              </a:rPr>
              <a:t>&gt;</a:t>
            </a:r>
            <a:endParaRPr lang="en-IN" sz="1400" dirty="0"/>
          </a:p>
        </p:txBody>
      </p:sp>
      <p:pic>
        <p:nvPicPr>
          <p:cNvPr id="5" name="Picture 4">
            <a:extLst>
              <a:ext uri="{FF2B5EF4-FFF2-40B4-BE49-F238E27FC236}">
                <a16:creationId xmlns="" xmlns:a16="http://schemas.microsoft.com/office/drawing/2014/main" id="{9CD4C040-82CC-44A5-8C14-B1C393F7AE67}"/>
              </a:ext>
            </a:extLst>
          </p:cNvPr>
          <p:cNvPicPr>
            <a:picLocks noChangeAspect="1"/>
          </p:cNvPicPr>
          <p:nvPr/>
        </p:nvPicPr>
        <p:blipFill rotWithShape="1">
          <a:blip r:embed="rId2"/>
          <a:srcRect l="50680" t="24984" r="6214" b="5113"/>
          <a:stretch/>
        </p:blipFill>
        <p:spPr>
          <a:xfrm>
            <a:off x="6649430" y="1296139"/>
            <a:ext cx="5255581" cy="4793942"/>
          </a:xfrm>
          <a:prstGeom prst="rect">
            <a:avLst/>
          </a:prstGeom>
        </p:spPr>
      </p:pic>
    </p:spTree>
    <p:extLst>
      <p:ext uri="{BB962C8B-B14F-4D97-AF65-F5344CB8AC3E}">
        <p14:creationId xmlns:p14="http://schemas.microsoft.com/office/powerpoint/2010/main" val="3586037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1143000" y="300882"/>
            <a:ext cx="4734017" cy="649030"/>
          </a:xfrm>
        </p:spPr>
        <p:txBody>
          <a:bodyPr>
            <a:normAutofit fontScale="90000"/>
          </a:bodyPr>
          <a:lstStyle/>
          <a:p>
            <a:r>
              <a:rPr lang="en-US" sz="3200" b="1" cap="none" dirty="0">
                <a:solidFill>
                  <a:srgbClr val="FF0000"/>
                </a:solidFill>
              </a:rPr>
              <a:t>HTML Video</a:t>
            </a:r>
            <a:endParaRPr lang="en-IN" sz="3200" b="1"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286989" y="949911"/>
            <a:ext cx="6193710" cy="5779363"/>
          </a:xfrm>
          <a:solidFill>
            <a:schemeClr val="accent1">
              <a:lumMod val="40000"/>
              <a:lumOff val="60000"/>
            </a:schemeClr>
          </a:solidFill>
        </p:spPr>
        <p:txBody>
          <a:bodyPr>
            <a:normAutofit/>
          </a:bodyPr>
          <a:lstStyle/>
          <a:p>
            <a:pPr marL="0" indent="0">
              <a:lnSpc>
                <a:spcPct val="150000"/>
              </a:lnSpc>
              <a:spcBef>
                <a:spcPts val="0"/>
              </a:spcBef>
              <a:buNone/>
            </a:pP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!DOCTYPE</a:t>
            </a:r>
            <a:r>
              <a:rPr lang="en-US" sz="1400" b="0" i="0" dirty="0">
                <a:solidFill>
                  <a:srgbClr val="FF0000"/>
                </a:solidFill>
                <a:effectLst/>
                <a:latin typeface="Consolas" panose="020B0609020204030204" pitchFamily="49" charset="0"/>
              </a:rPr>
              <a:t> html</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html lang = </a:t>
            </a:r>
            <a:r>
              <a:rPr lang="en-IN" sz="1400" b="0" i="0" dirty="0">
                <a:solidFill>
                  <a:srgbClr val="0000CD"/>
                </a:solidFill>
                <a:effectLst/>
                <a:latin typeface="Consolas" panose="020B0609020204030204" pitchFamily="49" charset="0"/>
              </a:rPr>
              <a:t>"</a:t>
            </a:r>
            <a:r>
              <a:rPr lang="en-IN" sz="1400" b="0" i="0" dirty="0" err="1">
                <a:solidFill>
                  <a:srgbClr val="0000CD"/>
                </a:solidFill>
                <a:effectLst/>
                <a:latin typeface="Consolas" panose="020B0609020204030204" pitchFamily="49" charset="0"/>
              </a:rPr>
              <a:t>en</a:t>
            </a:r>
            <a:r>
              <a:rPr lang="en-IN" sz="1400" b="0" i="0" dirty="0">
                <a:solidFill>
                  <a:srgbClr val="0000CD"/>
                </a:solidFill>
                <a:effectLst/>
                <a:latin typeface="Consolas" panose="020B0609020204030204" pitchFamily="49" charset="0"/>
              </a:rPr>
              <a:t>-US"</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head</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title</a:t>
            </a:r>
            <a:r>
              <a:rPr lang="en-US" sz="1400" b="0" i="0" dirty="0">
                <a:solidFill>
                  <a:srgbClr val="0000CD"/>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Images</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/title</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/head</a:t>
            </a:r>
            <a:r>
              <a:rPr lang="en-US" sz="1400" b="0" i="0" dirty="0">
                <a:solidFill>
                  <a:srgbClr val="0000CD"/>
                </a:solidFill>
                <a:effectLst/>
                <a:latin typeface="Consolas" panose="020B0609020204030204" pitchFamily="49" charset="0"/>
              </a:rPr>
              <a:t>&gt;</a:t>
            </a:r>
            <a:r>
              <a:rPr lang="en-US" sz="1400" dirty="0"/>
              <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body</a:t>
            </a:r>
            <a:r>
              <a:rPr lang="en-US" sz="1400" b="0" i="0" dirty="0">
                <a:solidFill>
                  <a:srgbClr val="0000CD"/>
                </a:solidFill>
                <a:effectLst/>
                <a:latin typeface="Consolas" panose="020B0609020204030204" pitchFamily="49" charset="0"/>
              </a:rPr>
              <a:t>&gt;</a:t>
            </a:r>
          </a:p>
          <a:p>
            <a:pPr marL="0" indent="0" algn="l">
              <a:lnSpc>
                <a:spcPct val="150000"/>
              </a:lnSpc>
              <a:spcBef>
                <a:spcPts val="0"/>
              </a:spcBef>
              <a:buNone/>
            </a:pPr>
            <a:endParaRPr lang="en-US" sz="1400" dirty="0">
              <a:solidFill>
                <a:srgbClr val="0000CD"/>
              </a:solidFill>
              <a:latin typeface="Consolas" panose="020B0609020204030204" pitchFamily="49" charset="0"/>
            </a:endParaRPr>
          </a:p>
          <a:p>
            <a:pPr marL="0" indent="0" algn="l">
              <a:lnSpc>
                <a:spcPct val="150000"/>
              </a:lnSpc>
              <a:spcBef>
                <a:spcPts val="0"/>
              </a:spcBef>
              <a:buNone/>
            </a:pP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video</a:t>
            </a:r>
            <a:r>
              <a:rPr lang="en-IN" sz="1400" b="0" i="0" dirty="0">
                <a:solidFill>
                  <a:srgbClr val="FF0000"/>
                </a:solidFill>
                <a:effectLst/>
                <a:latin typeface="Consolas" panose="020B0609020204030204" pitchFamily="49" charset="0"/>
              </a:rPr>
              <a:t> width</a:t>
            </a:r>
            <a:r>
              <a:rPr lang="en-IN" sz="1400" b="0" i="0" dirty="0">
                <a:solidFill>
                  <a:srgbClr val="0000CD"/>
                </a:solidFill>
                <a:effectLst/>
                <a:latin typeface="Consolas" panose="020B0609020204030204" pitchFamily="49" charset="0"/>
              </a:rPr>
              <a:t>="320"</a:t>
            </a:r>
            <a:r>
              <a:rPr lang="en-IN" sz="1400" b="0" i="0" dirty="0">
                <a:solidFill>
                  <a:srgbClr val="FF0000"/>
                </a:solidFill>
                <a:effectLst/>
                <a:latin typeface="Consolas" panose="020B0609020204030204" pitchFamily="49" charset="0"/>
              </a:rPr>
              <a:t> height</a:t>
            </a:r>
            <a:r>
              <a:rPr lang="en-IN" sz="1400" b="0" i="0" dirty="0">
                <a:solidFill>
                  <a:srgbClr val="0000CD"/>
                </a:solidFill>
                <a:effectLst/>
                <a:latin typeface="Consolas" panose="020B0609020204030204" pitchFamily="49" charset="0"/>
              </a:rPr>
              <a:t>="240"</a:t>
            </a: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autoplay</a:t>
            </a:r>
            <a:r>
              <a:rPr lang="en-IN" sz="1400" b="0" i="0" dirty="0">
                <a:solidFill>
                  <a:srgbClr val="FF0000"/>
                </a:solidFill>
                <a:effectLst/>
                <a:latin typeface="Consolas" panose="020B0609020204030204" pitchFamily="49" charset="0"/>
              </a:rPr>
              <a:t> muted</a:t>
            </a:r>
            <a:r>
              <a:rPr lang="en-IN" sz="1400" b="0" i="0" dirty="0">
                <a:solidFill>
                  <a:srgbClr val="0000CD"/>
                </a:solidFill>
                <a:effectLst/>
                <a:latin typeface="Consolas" panose="020B0609020204030204" pitchFamily="49" charset="0"/>
              </a:rPr>
              <a:t>&gt;</a:t>
            </a:r>
            <a:r>
              <a:rPr lang="en-IN" sz="1400" dirty="0"/>
              <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source</a:t>
            </a: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src</a:t>
            </a:r>
            <a:r>
              <a:rPr lang="en-IN" sz="1400" b="0" i="0" dirty="0">
                <a:solidFill>
                  <a:srgbClr val="0000CD"/>
                </a:solidFill>
                <a:effectLst/>
                <a:latin typeface="Consolas" panose="020B0609020204030204" pitchFamily="49" charset="0"/>
              </a:rPr>
              <a:t>="movie.mp4"</a:t>
            </a:r>
            <a:r>
              <a:rPr lang="en-IN" sz="1400" b="0" i="0" dirty="0">
                <a:solidFill>
                  <a:srgbClr val="FF0000"/>
                </a:solidFill>
                <a:effectLst/>
                <a:latin typeface="Consolas" panose="020B0609020204030204" pitchFamily="49" charset="0"/>
              </a:rPr>
              <a:t> type</a:t>
            </a:r>
            <a:r>
              <a:rPr lang="en-IN" sz="1400" b="0" i="0" dirty="0">
                <a:solidFill>
                  <a:srgbClr val="0000CD"/>
                </a:solidFill>
                <a:effectLst/>
                <a:latin typeface="Consolas" panose="020B0609020204030204" pitchFamily="49" charset="0"/>
              </a:rPr>
              <a:t>="video/mp4"&gt;</a:t>
            </a:r>
            <a:r>
              <a:rPr lang="en-IN" sz="1400" dirty="0"/>
              <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source</a:t>
            </a: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src</a:t>
            </a:r>
            <a:r>
              <a:rPr lang="en-IN" sz="1400" b="0" i="0" dirty="0">
                <a:solidFill>
                  <a:srgbClr val="0000CD"/>
                </a:solidFill>
                <a:effectLst/>
                <a:latin typeface="Consolas" panose="020B0609020204030204" pitchFamily="49" charset="0"/>
              </a:rPr>
              <a:t>="movie.ogg"</a:t>
            </a:r>
            <a:r>
              <a:rPr lang="en-IN" sz="1400" b="0" i="0" dirty="0">
                <a:solidFill>
                  <a:srgbClr val="FF0000"/>
                </a:solidFill>
                <a:effectLst/>
                <a:latin typeface="Consolas" panose="020B0609020204030204" pitchFamily="49" charset="0"/>
              </a:rPr>
              <a:t> type</a:t>
            </a:r>
            <a:r>
              <a:rPr lang="en-IN" sz="1400" b="0" i="0" dirty="0">
                <a:solidFill>
                  <a:srgbClr val="0000CD"/>
                </a:solidFill>
                <a:effectLst/>
                <a:latin typeface="Consolas" panose="020B0609020204030204" pitchFamily="49" charset="0"/>
              </a:rPr>
              <a:t>="video/</a:t>
            </a:r>
            <a:r>
              <a:rPr lang="en-IN" sz="1400" b="0" i="0" dirty="0" err="1">
                <a:solidFill>
                  <a:srgbClr val="0000CD"/>
                </a:solidFill>
                <a:effectLst/>
                <a:latin typeface="Consolas" panose="020B0609020204030204" pitchFamily="49" charset="0"/>
              </a:rPr>
              <a:t>ogg</a:t>
            </a:r>
            <a:r>
              <a:rPr lang="en-IN" sz="1400" b="0" i="0" dirty="0">
                <a:solidFill>
                  <a:srgbClr val="0000CD"/>
                </a:solidFill>
                <a:effectLst/>
                <a:latin typeface="Consolas" panose="020B0609020204030204" pitchFamily="49" charset="0"/>
              </a:rPr>
              <a:t>"&gt;</a:t>
            </a:r>
            <a:r>
              <a:rPr lang="en-IN" sz="1400" dirty="0"/>
              <a:t/>
            </a:r>
            <a:br>
              <a:rPr lang="en-IN" sz="1400" dirty="0"/>
            </a:br>
            <a:r>
              <a:rPr lang="en-IN" sz="1400" b="0" i="0" dirty="0">
                <a:solidFill>
                  <a:srgbClr val="000000"/>
                </a:solidFill>
                <a:effectLst/>
                <a:latin typeface="Consolas" panose="020B0609020204030204" pitchFamily="49" charset="0"/>
              </a:rPr>
              <a:t>Your browser does not support the video tag.</a:t>
            </a:r>
            <a:r>
              <a:rPr lang="en-IN" sz="1400" dirty="0"/>
              <a:t/>
            </a:r>
            <a:br>
              <a:rPr lang="en-IN" sz="1400" dirty="0"/>
            </a:b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/video</a:t>
            </a:r>
            <a:r>
              <a:rPr lang="en-IN" sz="1400" b="0" i="0" dirty="0">
                <a:solidFill>
                  <a:srgbClr val="0000CD"/>
                </a:solidFill>
                <a:effectLst/>
                <a:latin typeface="Consolas" panose="020B0609020204030204" pitchFamily="49" charset="0"/>
              </a:rPr>
              <a:t>&gt;</a:t>
            </a:r>
          </a:p>
          <a:p>
            <a:pPr marL="0" indent="0" algn="l">
              <a:lnSpc>
                <a:spcPct val="150000"/>
              </a:lnSpc>
              <a:spcBef>
                <a:spcPts val="0"/>
              </a:spcBef>
              <a:buNone/>
            </a:pPr>
            <a:r>
              <a:rPr lang="en-US" sz="1400" b="0" i="0" dirty="0">
                <a:solidFill>
                  <a:srgbClr val="0000CD"/>
                </a:solidFill>
                <a:effectLst/>
                <a:latin typeface="Consolas" panose="020B0609020204030204" pitchFamily="49" charset="0"/>
              </a:rPr>
              <a:t>&lt;</a:t>
            </a:r>
            <a:r>
              <a:rPr lang="en-US" sz="1400" dirty="0">
                <a:solidFill>
                  <a:srgbClr val="A52A2A"/>
                </a:solidFill>
                <a:latin typeface="Consolas" panose="020B0609020204030204" pitchFamily="49" charset="0"/>
              </a:rPr>
              <a:t>/</a:t>
            </a:r>
            <a:r>
              <a:rPr lang="en-US" sz="1400" b="0" i="0" dirty="0">
                <a:solidFill>
                  <a:srgbClr val="A52A2A"/>
                </a:solidFill>
                <a:effectLst/>
                <a:latin typeface="Consolas" panose="020B0609020204030204" pitchFamily="49" charset="0"/>
              </a:rPr>
              <a:t>body</a:t>
            </a:r>
            <a:r>
              <a:rPr lang="en-US" sz="1400" b="0" i="0" dirty="0">
                <a:solidFill>
                  <a:srgbClr val="0000CD"/>
                </a:solidFill>
                <a:effectLst/>
                <a:latin typeface="Consolas" panose="020B0609020204030204" pitchFamily="49" charset="0"/>
              </a:rPr>
              <a:t>&gt;</a:t>
            </a:r>
            <a:endParaRPr lang="en-US" sz="1400" dirty="0">
              <a:solidFill>
                <a:srgbClr val="0000CD"/>
              </a:solidFill>
              <a:latin typeface="Consolas" panose="020B0609020204030204" pitchFamily="49" charset="0"/>
            </a:endParaRPr>
          </a:p>
          <a:p>
            <a:pPr marL="0" indent="0">
              <a:lnSpc>
                <a:spcPct val="150000"/>
              </a:lnSpc>
              <a:spcBef>
                <a:spcPts val="0"/>
              </a:spcBef>
              <a:buNone/>
            </a:pP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/html</a:t>
            </a:r>
            <a:r>
              <a:rPr lang="en-US" sz="1400" b="0" i="0" dirty="0">
                <a:solidFill>
                  <a:srgbClr val="0000CD"/>
                </a:solidFill>
                <a:effectLst/>
                <a:latin typeface="Consolas" panose="020B0609020204030204" pitchFamily="49" charset="0"/>
              </a:rPr>
              <a:t>&gt;</a:t>
            </a:r>
            <a:endParaRPr lang="en-IN" sz="1400" dirty="0"/>
          </a:p>
        </p:txBody>
      </p:sp>
      <p:sp>
        <p:nvSpPr>
          <p:cNvPr id="8" name="TextBox 7">
            <a:extLst>
              <a:ext uri="{FF2B5EF4-FFF2-40B4-BE49-F238E27FC236}">
                <a16:creationId xmlns="" xmlns:a16="http://schemas.microsoft.com/office/drawing/2014/main" id="{8E3F5CF3-309A-40BD-8820-2B0633792D81}"/>
              </a:ext>
            </a:extLst>
          </p:cNvPr>
          <p:cNvSpPr txBox="1"/>
          <p:nvPr/>
        </p:nvSpPr>
        <p:spPr>
          <a:xfrm>
            <a:off x="6767688" y="821443"/>
            <a:ext cx="4014044" cy="2176301"/>
          </a:xfrm>
          <a:prstGeom prst="rect">
            <a:avLst/>
          </a:prstGeom>
          <a:noFill/>
        </p:spPr>
        <p:txBody>
          <a:bodyPr wrap="square">
            <a:spAutoFit/>
          </a:bodyPr>
          <a:lstStyle/>
          <a:p>
            <a:pPr>
              <a:lnSpc>
                <a:spcPct val="200000"/>
              </a:lnSpc>
            </a:pPr>
            <a:r>
              <a:rPr lang="en-US" sz="1400" dirty="0">
                <a:latin typeface="Verdana" panose="020B0604030504040204" pitchFamily="34" charset="0"/>
                <a:ea typeface="Verdana" panose="020B0604030504040204" pitchFamily="34" charset="0"/>
              </a:rPr>
              <a:t>HTML Video - Media Types</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File Format	Media Type</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MP4		video/mp4</a:t>
            </a:r>
          </a:p>
          <a:p>
            <a:pPr marL="171450" indent="-171450">
              <a:lnSpc>
                <a:spcPct val="200000"/>
              </a:lnSpc>
              <a:buFont typeface="Arial" panose="020B0604020202020204" pitchFamily="34" charset="0"/>
              <a:buChar char="•"/>
            </a:pPr>
            <a:r>
              <a:rPr lang="en-US" sz="1400" dirty="0" err="1">
                <a:latin typeface="Verdana" panose="020B0604030504040204" pitchFamily="34" charset="0"/>
                <a:ea typeface="Verdana" panose="020B0604030504040204" pitchFamily="34" charset="0"/>
              </a:rPr>
              <a:t>WebM</a:t>
            </a:r>
            <a:r>
              <a:rPr lang="en-US" sz="1400" dirty="0">
                <a:latin typeface="Verdana" panose="020B0604030504040204" pitchFamily="34" charset="0"/>
                <a:ea typeface="Verdana" panose="020B0604030504040204" pitchFamily="34" charset="0"/>
              </a:rPr>
              <a:t>		video/</a:t>
            </a:r>
            <a:r>
              <a:rPr lang="en-US" sz="1400" dirty="0" err="1">
                <a:latin typeface="Verdana" panose="020B0604030504040204" pitchFamily="34" charset="0"/>
                <a:ea typeface="Verdana" panose="020B0604030504040204" pitchFamily="34" charset="0"/>
              </a:rPr>
              <a:t>webm</a:t>
            </a:r>
            <a:endParaRPr lang="en-US" sz="1400" dirty="0">
              <a:latin typeface="Verdana" panose="020B0604030504040204" pitchFamily="34" charset="0"/>
              <a:ea typeface="Verdana" panose="020B0604030504040204" pitchFamily="34" charset="0"/>
            </a:endParaRPr>
          </a:p>
          <a:p>
            <a:pPr marL="171450" indent="-171450">
              <a:lnSpc>
                <a:spcPct val="200000"/>
              </a:lnSpc>
              <a:buFont typeface="Arial" panose="020B0604020202020204" pitchFamily="34" charset="0"/>
              <a:buChar char="•"/>
            </a:pPr>
            <a:r>
              <a:rPr lang="en-US" sz="1400" dirty="0" err="1">
                <a:latin typeface="Verdana" panose="020B0604030504040204" pitchFamily="34" charset="0"/>
                <a:ea typeface="Verdana" panose="020B0604030504040204" pitchFamily="34" charset="0"/>
              </a:rPr>
              <a:t>Ogg</a:t>
            </a:r>
            <a:r>
              <a:rPr lang="en-US" sz="1400" dirty="0">
                <a:latin typeface="Verdana" panose="020B0604030504040204" pitchFamily="34" charset="0"/>
                <a:ea typeface="Verdana" panose="020B0604030504040204" pitchFamily="34" charset="0"/>
              </a:rPr>
              <a:t>		video/</a:t>
            </a:r>
            <a:r>
              <a:rPr lang="en-US" sz="1400" dirty="0" err="1">
                <a:latin typeface="Verdana" panose="020B0604030504040204" pitchFamily="34" charset="0"/>
                <a:ea typeface="Verdana" panose="020B0604030504040204" pitchFamily="34" charset="0"/>
              </a:rPr>
              <a:t>ogg</a:t>
            </a:r>
            <a:endParaRPr lang="en-US" sz="1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82969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3070CF-F655-48AF-98C9-8648BA18F089}"/>
              </a:ext>
            </a:extLst>
          </p:cNvPr>
          <p:cNvSpPr>
            <a:spLocks noGrp="1"/>
          </p:cNvSpPr>
          <p:nvPr>
            <p:ph type="title"/>
          </p:nvPr>
        </p:nvSpPr>
        <p:spPr>
          <a:xfrm>
            <a:off x="1141413" y="256568"/>
            <a:ext cx="9905998" cy="924162"/>
          </a:xfrm>
        </p:spPr>
        <p:txBody>
          <a:bodyPr>
            <a:normAutofit/>
          </a:bodyPr>
          <a:lstStyle/>
          <a:p>
            <a:r>
              <a:rPr lang="en-US" b="1" cap="none" dirty="0">
                <a:solidFill>
                  <a:srgbClr val="FF0000"/>
                </a:solidFill>
              </a:rPr>
              <a:t>HTML Video</a:t>
            </a:r>
            <a:endParaRPr lang="en-IN" b="1" cap="none" dirty="0">
              <a:solidFill>
                <a:srgbClr val="FF0000"/>
              </a:solidFill>
            </a:endParaRPr>
          </a:p>
        </p:txBody>
      </p:sp>
      <p:sp>
        <p:nvSpPr>
          <p:cNvPr id="3" name="Content Placeholder 2">
            <a:extLst>
              <a:ext uri="{FF2B5EF4-FFF2-40B4-BE49-F238E27FC236}">
                <a16:creationId xmlns="" xmlns:a16="http://schemas.microsoft.com/office/drawing/2014/main" id="{C0873C63-836A-4B70-A8CF-E28D0B8A51B4}"/>
              </a:ext>
            </a:extLst>
          </p:cNvPr>
          <p:cNvSpPr>
            <a:spLocks noGrp="1"/>
          </p:cNvSpPr>
          <p:nvPr>
            <p:ph idx="1"/>
          </p:nvPr>
        </p:nvSpPr>
        <p:spPr>
          <a:xfrm>
            <a:off x="1141413" y="1180730"/>
            <a:ext cx="8739566" cy="5420702"/>
          </a:xfrm>
        </p:spPr>
        <p:txBody>
          <a:bodyPr>
            <a:noAutofit/>
          </a:bodyPr>
          <a:lstStyle/>
          <a:p>
            <a:pPr marL="0" indent="0">
              <a:lnSpc>
                <a:spcPct val="200000"/>
              </a:lnSpc>
              <a:buNone/>
            </a:pPr>
            <a:r>
              <a:rPr lang="en-US" sz="1400" dirty="0">
                <a:solidFill>
                  <a:schemeClr val="accent1">
                    <a:lumMod val="50000"/>
                  </a:schemeClr>
                </a:solidFill>
                <a:latin typeface="Verdana" panose="020B0604030504040204" pitchFamily="34" charset="0"/>
                <a:ea typeface="Verdana" panose="020B0604030504040204" pitchFamily="34" charset="0"/>
              </a:rPr>
              <a:t>HTML Video - Methods, Properties, and Events</a:t>
            </a:r>
          </a:p>
          <a:p>
            <a:pPr marL="0" indent="0">
              <a:lnSpc>
                <a:spcPct val="200000"/>
              </a:lnSpc>
              <a:buNone/>
            </a:pPr>
            <a:endParaRPr lang="en-US" sz="1400" dirty="0">
              <a:solidFill>
                <a:schemeClr val="accent1">
                  <a:lumMod val="50000"/>
                </a:schemeClr>
              </a:solidFill>
              <a:latin typeface="Verdana" panose="020B0604030504040204" pitchFamily="34" charset="0"/>
              <a:ea typeface="Verdana" panose="020B0604030504040204" pitchFamily="34" charset="0"/>
            </a:endParaRPr>
          </a:p>
          <a:p>
            <a:pPr>
              <a:lnSpc>
                <a:spcPct val="200000"/>
              </a:lnSpc>
            </a:pPr>
            <a:r>
              <a:rPr lang="en-US" sz="1400" dirty="0">
                <a:solidFill>
                  <a:schemeClr val="accent1">
                    <a:lumMod val="50000"/>
                  </a:schemeClr>
                </a:solidFill>
                <a:latin typeface="Verdana" panose="020B0604030504040204" pitchFamily="34" charset="0"/>
                <a:ea typeface="Verdana" panose="020B0604030504040204" pitchFamily="34" charset="0"/>
              </a:rPr>
              <a:t>The HTML DOM defines methods, properties, and events for the &lt;video&gt; element.</a:t>
            </a:r>
          </a:p>
          <a:p>
            <a:pPr>
              <a:lnSpc>
                <a:spcPct val="200000"/>
              </a:lnSpc>
            </a:pPr>
            <a:r>
              <a:rPr lang="en-US" sz="1400" dirty="0">
                <a:solidFill>
                  <a:schemeClr val="accent1">
                    <a:lumMod val="50000"/>
                  </a:schemeClr>
                </a:solidFill>
                <a:latin typeface="Verdana" panose="020B0604030504040204" pitchFamily="34" charset="0"/>
                <a:ea typeface="Verdana" panose="020B0604030504040204" pitchFamily="34" charset="0"/>
              </a:rPr>
              <a:t>This allows you to load, play, and pause videos, as well as setting duration and volume.</a:t>
            </a:r>
          </a:p>
          <a:p>
            <a:pPr>
              <a:lnSpc>
                <a:spcPct val="200000"/>
              </a:lnSpc>
            </a:pPr>
            <a:r>
              <a:rPr lang="en-US" sz="1400" dirty="0">
                <a:solidFill>
                  <a:schemeClr val="accent1">
                    <a:lumMod val="50000"/>
                  </a:schemeClr>
                </a:solidFill>
                <a:latin typeface="Verdana" panose="020B0604030504040204" pitchFamily="34" charset="0"/>
                <a:ea typeface="Verdana" panose="020B0604030504040204" pitchFamily="34" charset="0"/>
              </a:rPr>
              <a:t>There are also DOM events that can notify you when a video begins to play, is paused, etc.</a:t>
            </a:r>
          </a:p>
        </p:txBody>
      </p:sp>
    </p:spTree>
    <p:extLst>
      <p:ext uri="{BB962C8B-B14F-4D97-AF65-F5344CB8AC3E}">
        <p14:creationId xmlns:p14="http://schemas.microsoft.com/office/powerpoint/2010/main" val="188898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3070CF-F655-48AF-98C9-8648BA18F089}"/>
              </a:ext>
            </a:extLst>
          </p:cNvPr>
          <p:cNvSpPr>
            <a:spLocks noGrp="1"/>
          </p:cNvSpPr>
          <p:nvPr>
            <p:ph type="title"/>
          </p:nvPr>
        </p:nvSpPr>
        <p:spPr>
          <a:xfrm>
            <a:off x="1141413" y="256568"/>
            <a:ext cx="9905998" cy="924162"/>
          </a:xfrm>
        </p:spPr>
        <p:txBody>
          <a:bodyPr>
            <a:normAutofit/>
          </a:bodyPr>
          <a:lstStyle/>
          <a:p>
            <a:r>
              <a:rPr lang="en-US" cap="none" dirty="0">
                <a:solidFill>
                  <a:srgbClr val="FF0000"/>
                </a:solidFill>
              </a:rPr>
              <a:t>HTML Audio/Video Methods</a:t>
            </a:r>
            <a:endParaRPr lang="en-IN" cap="none" dirty="0">
              <a:solidFill>
                <a:srgbClr val="FF0000"/>
              </a:solidFill>
            </a:endParaRPr>
          </a:p>
        </p:txBody>
      </p:sp>
      <p:sp>
        <p:nvSpPr>
          <p:cNvPr id="3" name="Content Placeholder 2">
            <a:extLst>
              <a:ext uri="{FF2B5EF4-FFF2-40B4-BE49-F238E27FC236}">
                <a16:creationId xmlns="" xmlns:a16="http://schemas.microsoft.com/office/drawing/2014/main" id="{C0873C63-836A-4B70-A8CF-E28D0B8A51B4}"/>
              </a:ext>
            </a:extLst>
          </p:cNvPr>
          <p:cNvSpPr>
            <a:spLocks noGrp="1"/>
          </p:cNvSpPr>
          <p:nvPr>
            <p:ph idx="1"/>
          </p:nvPr>
        </p:nvSpPr>
        <p:spPr>
          <a:xfrm>
            <a:off x="1141413" y="1180730"/>
            <a:ext cx="9353715" cy="5420702"/>
          </a:xfrm>
        </p:spPr>
        <p:txBody>
          <a:bodyPr>
            <a:noAutofit/>
          </a:bodyPr>
          <a:lstStyle/>
          <a:p>
            <a:pPr marL="0" indent="0">
              <a:lnSpc>
                <a:spcPct val="200000"/>
              </a:lnSpc>
              <a:buNone/>
            </a:pPr>
            <a:r>
              <a:rPr lang="en-US" sz="1400" b="1" dirty="0">
                <a:solidFill>
                  <a:schemeClr val="accent1">
                    <a:lumMod val="50000"/>
                  </a:schemeClr>
                </a:solidFill>
                <a:latin typeface="Verdana" panose="020B0604030504040204" pitchFamily="34" charset="0"/>
                <a:ea typeface="Verdana" panose="020B0604030504040204" pitchFamily="34" charset="0"/>
              </a:rPr>
              <a:t>Method		Description</a:t>
            </a:r>
          </a:p>
          <a:p>
            <a:pPr marL="0" indent="0">
              <a:lnSpc>
                <a:spcPct val="200000"/>
              </a:lnSpc>
              <a:buNone/>
            </a:pPr>
            <a:endParaRPr lang="en-US" sz="1400" dirty="0">
              <a:solidFill>
                <a:schemeClr val="accent1">
                  <a:lumMod val="50000"/>
                </a:schemeClr>
              </a:solidFill>
              <a:latin typeface="Verdana" panose="020B0604030504040204" pitchFamily="34" charset="0"/>
              <a:ea typeface="Verdana" panose="020B0604030504040204" pitchFamily="34" charset="0"/>
            </a:endParaRPr>
          </a:p>
          <a:p>
            <a:pPr marL="0" indent="0">
              <a:lnSpc>
                <a:spcPct val="200000"/>
              </a:lnSpc>
              <a:buNone/>
            </a:pPr>
            <a:r>
              <a:rPr lang="en-US" sz="1400" dirty="0" err="1">
                <a:solidFill>
                  <a:schemeClr val="accent1">
                    <a:lumMod val="50000"/>
                  </a:schemeClr>
                </a:solidFill>
                <a:latin typeface="Verdana" panose="020B0604030504040204" pitchFamily="34" charset="0"/>
                <a:ea typeface="Verdana" panose="020B0604030504040204" pitchFamily="34" charset="0"/>
              </a:rPr>
              <a:t>addTextTrack</a:t>
            </a:r>
            <a:r>
              <a:rPr lang="en-US" sz="1400" dirty="0">
                <a:solidFill>
                  <a:schemeClr val="accent1">
                    <a:lumMod val="50000"/>
                  </a:schemeClr>
                </a:solidFill>
                <a:latin typeface="Verdana" panose="020B0604030504040204" pitchFamily="34" charset="0"/>
                <a:ea typeface="Verdana" panose="020B0604030504040204" pitchFamily="34" charset="0"/>
              </a:rPr>
              <a:t>()	Adds a new text track to the audio/video</a:t>
            </a:r>
          </a:p>
          <a:p>
            <a:pPr marL="0" indent="0">
              <a:lnSpc>
                <a:spcPct val="200000"/>
              </a:lnSpc>
              <a:buNone/>
            </a:pPr>
            <a:r>
              <a:rPr lang="en-US" sz="1400" dirty="0" err="1">
                <a:solidFill>
                  <a:schemeClr val="accent1">
                    <a:lumMod val="50000"/>
                  </a:schemeClr>
                </a:solidFill>
                <a:latin typeface="Verdana" panose="020B0604030504040204" pitchFamily="34" charset="0"/>
                <a:ea typeface="Verdana" panose="020B0604030504040204" pitchFamily="34" charset="0"/>
              </a:rPr>
              <a:t>canPlayType</a:t>
            </a:r>
            <a:r>
              <a:rPr lang="en-US" sz="1400" dirty="0">
                <a:solidFill>
                  <a:schemeClr val="accent1">
                    <a:lumMod val="50000"/>
                  </a:schemeClr>
                </a:solidFill>
                <a:latin typeface="Verdana" panose="020B0604030504040204" pitchFamily="34" charset="0"/>
                <a:ea typeface="Verdana" panose="020B0604030504040204" pitchFamily="34" charset="0"/>
              </a:rPr>
              <a:t>()	Checks if the browser can play the specified audio/video type</a:t>
            </a:r>
          </a:p>
          <a:p>
            <a:pPr marL="0" indent="0">
              <a:lnSpc>
                <a:spcPct val="200000"/>
              </a:lnSpc>
              <a:buNone/>
            </a:pPr>
            <a:r>
              <a:rPr lang="en-US" sz="1400" dirty="0">
                <a:solidFill>
                  <a:schemeClr val="accent1">
                    <a:lumMod val="50000"/>
                  </a:schemeClr>
                </a:solidFill>
                <a:latin typeface="Verdana" panose="020B0604030504040204" pitchFamily="34" charset="0"/>
                <a:ea typeface="Verdana" panose="020B0604030504040204" pitchFamily="34" charset="0"/>
              </a:rPr>
              <a:t>load()		Re-loads the audio/video element</a:t>
            </a:r>
          </a:p>
          <a:p>
            <a:pPr marL="0" indent="0">
              <a:lnSpc>
                <a:spcPct val="200000"/>
              </a:lnSpc>
              <a:buNone/>
            </a:pPr>
            <a:r>
              <a:rPr lang="en-US" sz="1400" dirty="0">
                <a:solidFill>
                  <a:schemeClr val="accent1">
                    <a:lumMod val="50000"/>
                  </a:schemeClr>
                </a:solidFill>
                <a:latin typeface="Verdana" panose="020B0604030504040204" pitchFamily="34" charset="0"/>
                <a:ea typeface="Verdana" panose="020B0604030504040204" pitchFamily="34" charset="0"/>
              </a:rPr>
              <a:t>play()		Starts playing the audio/video</a:t>
            </a:r>
          </a:p>
          <a:p>
            <a:pPr marL="0" indent="0">
              <a:lnSpc>
                <a:spcPct val="200000"/>
              </a:lnSpc>
              <a:buNone/>
            </a:pPr>
            <a:r>
              <a:rPr lang="en-US" sz="1400" dirty="0">
                <a:solidFill>
                  <a:schemeClr val="accent1">
                    <a:lumMod val="50000"/>
                  </a:schemeClr>
                </a:solidFill>
                <a:latin typeface="Verdana" panose="020B0604030504040204" pitchFamily="34" charset="0"/>
                <a:ea typeface="Verdana" panose="020B0604030504040204" pitchFamily="34" charset="0"/>
              </a:rPr>
              <a:t>pause()		Pauses the currently playing audio/vide</a:t>
            </a:r>
          </a:p>
        </p:txBody>
      </p:sp>
    </p:spTree>
    <p:extLst>
      <p:ext uri="{BB962C8B-B14F-4D97-AF65-F5344CB8AC3E}">
        <p14:creationId xmlns:p14="http://schemas.microsoft.com/office/powerpoint/2010/main" val="132902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3070CF-F655-48AF-98C9-8648BA18F089}"/>
              </a:ext>
            </a:extLst>
          </p:cNvPr>
          <p:cNvSpPr>
            <a:spLocks noGrp="1"/>
          </p:cNvSpPr>
          <p:nvPr>
            <p:ph type="title"/>
          </p:nvPr>
        </p:nvSpPr>
        <p:spPr>
          <a:xfrm>
            <a:off x="1141413" y="256568"/>
            <a:ext cx="9905998" cy="924162"/>
          </a:xfrm>
        </p:spPr>
        <p:txBody>
          <a:bodyPr>
            <a:normAutofit/>
          </a:bodyPr>
          <a:lstStyle/>
          <a:p>
            <a:r>
              <a:rPr lang="en-US" b="1" cap="none" dirty="0">
                <a:solidFill>
                  <a:srgbClr val="FF0000"/>
                </a:solidFill>
              </a:rPr>
              <a:t>HTML Drag and Drop</a:t>
            </a:r>
            <a:endParaRPr lang="en-IN" b="1" cap="none" dirty="0">
              <a:solidFill>
                <a:srgbClr val="FF0000"/>
              </a:solidFill>
            </a:endParaRPr>
          </a:p>
        </p:txBody>
      </p:sp>
      <p:sp>
        <p:nvSpPr>
          <p:cNvPr id="3" name="Content Placeholder 2">
            <a:extLst>
              <a:ext uri="{FF2B5EF4-FFF2-40B4-BE49-F238E27FC236}">
                <a16:creationId xmlns="" xmlns:a16="http://schemas.microsoft.com/office/drawing/2014/main" id="{C0873C63-836A-4B70-A8CF-E28D0B8A51B4}"/>
              </a:ext>
            </a:extLst>
          </p:cNvPr>
          <p:cNvSpPr>
            <a:spLocks noGrp="1"/>
          </p:cNvSpPr>
          <p:nvPr>
            <p:ph idx="1"/>
          </p:nvPr>
        </p:nvSpPr>
        <p:spPr>
          <a:xfrm>
            <a:off x="1141413" y="1180730"/>
            <a:ext cx="10319659" cy="5420702"/>
          </a:xfrm>
        </p:spPr>
        <p:txBody>
          <a:bodyPr>
            <a:noAutofit/>
          </a:bodyPr>
          <a:lstStyle/>
          <a:p>
            <a:pPr>
              <a:lnSpc>
                <a:spcPct val="250000"/>
              </a:lnSpc>
            </a:pPr>
            <a:r>
              <a:rPr lang="en-US" sz="1800" dirty="0">
                <a:solidFill>
                  <a:schemeClr val="tx2">
                    <a:lumMod val="50000"/>
                  </a:schemeClr>
                </a:solidFill>
                <a:latin typeface="Verdana" panose="020B0604030504040204" pitchFamily="34" charset="0"/>
                <a:ea typeface="Verdana" panose="020B0604030504040204" pitchFamily="34" charset="0"/>
              </a:rPr>
              <a:t>In HTML, any element can be dragged and dropped.</a:t>
            </a:r>
          </a:p>
          <a:p>
            <a:pPr>
              <a:lnSpc>
                <a:spcPct val="250000"/>
              </a:lnSpc>
            </a:pPr>
            <a:r>
              <a:rPr lang="en-US" sz="1800" dirty="0">
                <a:solidFill>
                  <a:schemeClr val="tx2">
                    <a:lumMod val="50000"/>
                  </a:schemeClr>
                </a:solidFill>
                <a:latin typeface="Verdana" panose="020B0604030504040204" pitchFamily="34" charset="0"/>
                <a:ea typeface="Verdana" panose="020B0604030504040204" pitchFamily="34" charset="0"/>
              </a:rPr>
              <a:t>Drag and drop is a very common feature. </a:t>
            </a:r>
            <a:endParaRPr lang="en-US" sz="1800" dirty="0" smtClean="0">
              <a:solidFill>
                <a:schemeClr val="tx2">
                  <a:lumMod val="50000"/>
                </a:schemeClr>
              </a:solidFill>
              <a:latin typeface="Verdana" panose="020B0604030504040204" pitchFamily="34" charset="0"/>
              <a:ea typeface="Verdana" panose="020B0604030504040204" pitchFamily="34" charset="0"/>
            </a:endParaRPr>
          </a:p>
          <a:p>
            <a:pPr>
              <a:lnSpc>
                <a:spcPct val="250000"/>
              </a:lnSpc>
            </a:pPr>
            <a:r>
              <a:rPr lang="en-US" sz="1800" dirty="0" smtClean="0">
                <a:solidFill>
                  <a:schemeClr val="tx2">
                    <a:lumMod val="50000"/>
                  </a:schemeClr>
                </a:solidFill>
                <a:latin typeface="Verdana" panose="020B0604030504040204" pitchFamily="34" charset="0"/>
                <a:ea typeface="Verdana" panose="020B0604030504040204" pitchFamily="34" charset="0"/>
              </a:rPr>
              <a:t>It </a:t>
            </a:r>
            <a:r>
              <a:rPr lang="en-US" sz="1800" dirty="0">
                <a:solidFill>
                  <a:schemeClr val="tx2">
                    <a:lumMod val="50000"/>
                  </a:schemeClr>
                </a:solidFill>
                <a:latin typeface="Verdana" panose="020B0604030504040204" pitchFamily="34" charset="0"/>
                <a:ea typeface="Verdana" panose="020B0604030504040204" pitchFamily="34" charset="0"/>
              </a:rPr>
              <a:t>is when you "grab" an object and drag it to a different location.</a:t>
            </a:r>
          </a:p>
        </p:txBody>
      </p:sp>
    </p:spTree>
    <p:extLst>
      <p:ext uri="{BB962C8B-B14F-4D97-AF65-F5344CB8AC3E}">
        <p14:creationId xmlns:p14="http://schemas.microsoft.com/office/powerpoint/2010/main" val="31000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7170995" y="0"/>
            <a:ext cx="4734017" cy="649030"/>
          </a:xfrm>
        </p:spPr>
        <p:txBody>
          <a:bodyPr>
            <a:normAutofit fontScale="90000"/>
          </a:bodyPr>
          <a:lstStyle/>
          <a:p>
            <a:r>
              <a:rPr lang="en-US" sz="3200" b="1" cap="none" dirty="0">
                <a:solidFill>
                  <a:srgbClr val="FF0000"/>
                </a:solidFill>
              </a:rPr>
              <a:t>HTML Drag and Drop</a:t>
            </a:r>
            <a:endParaRPr lang="en-IN" sz="3200" b="1"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0" y="1"/>
            <a:ext cx="7178722" cy="6729274"/>
          </a:xfrm>
          <a:solidFill>
            <a:schemeClr val="accent1">
              <a:lumMod val="40000"/>
              <a:lumOff val="60000"/>
            </a:schemeClr>
          </a:solidFill>
        </p:spPr>
        <p:txBody>
          <a:bodyPr>
            <a:noAutofit/>
          </a:bodyPr>
          <a:lstStyle/>
          <a:p>
            <a:pPr marL="0" indent="0">
              <a:lnSpc>
                <a:spcPct val="120000"/>
              </a:lnSpc>
              <a:spcBef>
                <a:spcPts val="0"/>
              </a:spcBef>
              <a:buNone/>
            </a:pP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!DOCTYPE</a:t>
            </a:r>
            <a:r>
              <a:rPr lang="en-IN" sz="1300" b="0" i="0" dirty="0">
                <a:solidFill>
                  <a:srgbClr val="FF0000"/>
                </a:solidFill>
                <a:effectLst/>
                <a:latin typeface="Consolas" panose="020B0609020204030204" pitchFamily="49" charset="0"/>
              </a:rPr>
              <a:t> HTML</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html</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head</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script</a:t>
            </a:r>
            <a:r>
              <a:rPr lang="en-IN" sz="1300" b="0" i="0" dirty="0">
                <a:solidFill>
                  <a:srgbClr val="0000CD"/>
                </a:solidFill>
                <a:effectLst/>
                <a:latin typeface="Consolas" panose="020B0609020204030204" pitchFamily="49" charset="0"/>
              </a:rPr>
              <a:t>&gt;</a:t>
            </a:r>
            <a:r>
              <a:rPr lang="en-IN" sz="1300" b="0" i="0" dirty="0">
                <a:solidFill>
                  <a:srgbClr val="000000"/>
                </a:solidFill>
                <a:effectLst/>
                <a:latin typeface="Consolas" panose="020B0609020204030204" pitchFamily="49" charset="0"/>
              </a:rPr>
              <a:t/>
            </a:r>
            <a:br>
              <a:rPr lang="en-IN" sz="1300" b="0" i="0" dirty="0">
                <a:solidFill>
                  <a:srgbClr val="000000"/>
                </a:solidFill>
                <a:effectLst/>
                <a:latin typeface="Consolas" panose="020B0609020204030204" pitchFamily="49" charset="0"/>
              </a:rPr>
            </a:br>
            <a:r>
              <a:rPr lang="en-IN" sz="1300" b="0" i="0" dirty="0">
                <a:solidFill>
                  <a:srgbClr val="0000CD"/>
                </a:solidFill>
                <a:effectLst/>
                <a:latin typeface="Consolas" panose="020B0609020204030204" pitchFamily="49" charset="0"/>
              </a:rPr>
              <a:t>function</a:t>
            </a:r>
            <a:r>
              <a:rPr lang="en-IN" sz="1300" b="0" i="0" dirty="0">
                <a:solidFill>
                  <a:srgbClr val="000000"/>
                </a:solidFill>
                <a:effectLst/>
                <a:latin typeface="Consolas" panose="020B0609020204030204" pitchFamily="49" charset="0"/>
              </a:rPr>
              <a:t> </a:t>
            </a:r>
            <a:r>
              <a:rPr lang="en-IN" sz="1300" b="0" i="0" dirty="0" err="1">
                <a:solidFill>
                  <a:srgbClr val="000000"/>
                </a:solidFill>
                <a:effectLst/>
                <a:latin typeface="Consolas" panose="020B0609020204030204" pitchFamily="49" charset="0"/>
              </a:rPr>
              <a:t>allowDrop</a:t>
            </a:r>
            <a:r>
              <a:rPr lang="en-IN" sz="1300" b="0" i="0" dirty="0">
                <a:solidFill>
                  <a:srgbClr val="000000"/>
                </a:solidFill>
                <a:effectLst/>
                <a:latin typeface="Consolas" panose="020B0609020204030204" pitchFamily="49" charset="0"/>
              </a:rPr>
              <a:t>(</a:t>
            </a:r>
            <a:r>
              <a:rPr lang="en-IN" sz="1300" b="0" i="0" dirty="0" err="1">
                <a:solidFill>
                  <a:srgbClr val="000000"/>
                </a:solidFill>
                <a:effectLst/>
                <a:latin typeface="Consolas" panose="020B0609020204030204" pitchFamily="49" charset="0"/>
              </a:rPr>
              <a:t>ev</a:t>
            </a:r>
            <a:r>
              <a:rPr lang="en-IN" sz="1300" b="0" i="0" dirty="0">
                <a:solidFill>
                  <a:srgbClr val="000000"/>
                </a:solidFill>
                <a:effectLst/>
                <a:latin typeface="Consolas" panose="020B0609020204030204" pitchFamily="49" charset="0"/>
              </a:rPr>
              <a:t>)</a:t>
            </a:r>
            <a:r>
              <a:rPr lang="en-IN" sz="1300" b="0" i="0" dirty="0">
                <a:solidFill>
                  <a:srgbClr val="FF0000"/>
                </a:solidFill>
                <a:effectLst/>
                <a:latin typeface="Consolas" panose="020B0609020204030204" pitchFamily="49" charset="0"/>
              </a:rPr>
              <a:t> </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t>
            </a:r>
            <a:r>
              <a:rPr lang="en-IN" sz="1300" b="0" i="0" dirty="0" err="1">
                <a:solidFill>
                  <a:srgbClr val="000000"/>
                </a:solidFill>
                <a:effectLst/>
                <a:latin typeface="Consolas" panose="020B0609020204030204" pitchFamily="49" charset="0"/>
              </a:rPr>
              <a:t>ev.preventDefault</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r>
            <a:br>
              <a:rPr lang="en-IN" sz="1300" b="0" i="0" dirty="0">
                <a:solidFill>
                  <a:srgbClr val="000000"/>
                </a:solidFill>
                <a:effectLst/>
                <a:latin typeface="Consolas" panose="020B0609020204030204" pitchFamily="49" charset="0"/>
              </a:rPr>
            </a:br>
            <a:r>
              <a:rPr lang="en-IN" sz="1300" b="0" i="0" dirty="0">
                <a:solidFill>
                  <a:srgbClr val="0000CD"/>
                </a:solidFill>
                <a:effectLst/>
                <a:latin typeface="Consolas" panose="020B0609020204030204" pitchFamily="49" charset="0"/>
              </a:rPr>
              <a:t>function</a:t>
            </a:r>
            <a:r>
              <a:rPr lang="en-IN" sz="1300" b="0" i="0" dirty="0">
                <a:solidFill>
                  <a:srgbClr val="000000"/>
                </a:solidFill>
                <a:effectLst/>
                <a:latin typeface="Consolas" panose="020B0609020204030204" pitchFamily="49" charset="0"/>
              </a:rPr>
              <a:t> drag(</a:t>
            </a:r>
            <a:r>
              <a:rPr lang="en-IN" sz="1300" b="0" i="0" dirty="0" err="1">
                <a:solidFill>
                  <a:srgbClr val="000000"/>
                </a:solidFill>
                <a:effectLst/>
                <a:latin typeface="Consolas" panose="020B0609020204030204" pitchFamily="49" charset="0"/>
              </a:rPr>
              <a:t>ev</a:t>
            </a:r>
            <a:r>
              <a:rPr lang="en-IN" sz="1300" b="0" i="0" dirty="0">
                <a:solidFill>
                  <a:srgbClr val="000000"/>
                </a:solidFill>
                <a:effectLst/>
                <a:latin typeface="Consolas" panose="020B0609020204030204" pitchFamily="49" charset="0"/>
              </a:rPr>
              <a:t>)</a:t>
            </a:r>
            <a:r>
              <a:rPr lang="en-IN" sz="1300" b="0" i="0" dirty="0">
                <a:solidFill>
                  <a:srgbClr val="FF0000"/>
                </a:solidFill>
                <a:effectLst/>
                <a:latin typeface="Consolas" panose="020B0609020204030204" pitchFamily="49" charset="0"/>
              </a:rPr>
              <a:t> </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t>
            </a:r>
            <a:r>
              <a:rPr lang="en-IN" sz="1300" b="0" i="0" dirty="0">
                <a:solidFill>
                  <a:srgbClr val="FF0000"/>
                </a:solidFill>
                <a:effectLst/>
                <a:latin typeface="Consolas" panose="020B0609020204030204" pitchFamily="49" charset="0"/>
              </a:rPr>
              <a:t> </a:t>
            </a:r>
            <a:r>
              <a:rPr lang="en-IN" sz="1300" b="0" i="0" dirty="0" err="1">
                <a:solidFill>
                  <a:srgbClr val="000000"/>
                </a:solidFill>
                <a:effectLst/>
                <a:latin typeface="Consolas" panose="020B0609020204030204" pitchFamily="49" charset="0"/>
              </a:rPr>
              <a:t>ev.dataTransfer.setData</a:t>
            </a:r>
            <a:r>
              <a:rPr lang="en-IN" sz="1300" b="0" i="0" dirty="0">
                <a:solidFill>
                  <a:srgbClr val="000000"/>
                </a:solidFill>
                <a:effectLst/>
                <a:latin typeface="Consolas" panose="020B0609020204030204" pitchFamily="49" charset="0"/>
              </a:rPr>
              <a:t>(</a:t>
            </a:r>
            <a:r>
              <a:rPr lang="en-IN" sz="1300" b="0" i="0" dirty="0">
                <a:solidFill>
                  <a:srgbClr val="A52A2A"/>
                </a:solidFill>
                <a:effectLst/>
                <a:latin typeface="Consolas" panose="020B0609020204030204" pitchFamily="49" charset="0"/>
              </a:rPr>
              <a:t>"text"</a:t>
            </a:r>
            <a:r>
              <a:rPr lang="en-IN" sz="1300" b="0" i="0" dirty="0">
                <a:solidFill>
                  <a:srgbClr val="000000"/>
                </a:solidFill>
                <a:effectLst/>
                <a:latin typeface="Consolas" panose="020B0609020204030204" pitchFamily="49" charset="0"/>
              </a:rPr>
              <a:t>, ev.target.id);</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r>
            <a:br>
              <a:rPr lang="en-IN" sz="1300" b="0" i="0" dirty="0">
                <a:solidFill>
                  <a:srgbClr val="000000"/>
                </a:solidFill>
                <a:effectLst/>
                <a:latin typeface="Consolas" panose="020B0609020204030204" pitchFamily="49" charset="0"/>
              </a:rPr>
            </a:br>
            <a:r>
              <a:rPr lang="en-IN" sz="1300" b="0" i="0" dirty="0">
                <a:solidFill>
                  <a:srgbClr val="0000CD"/>
                </a:solidFill>
                <a:effectLst/>
                <a:latin typeface="Consolas" panose="020B0609020204030204" pitchFamily="49" charset="0"/>
              </a:rPr>
              <a:t>function</a:t>
            </a:r>
            <a:r>
              <a:rPr lang="en-IN" sz="1300" b="0" i="0" dirty="0">
                <a:solidFill>
                  <a:srgbClr val="000000"/>
                </a:solidFill>
                <a:effectLst/>
                <a:latin typeface="Consolas" panose="020B0609020204030204" pitchFamily="49" charset="0"/>
              </a:rPr>
              <a:t> drop(</a:t>
            </a:r>
            <a:r>
              <a:rPr lang="en-IN" sz="1300" b="0" i="0" dirty="0" err="1">
                <a:solidFill>
                  <a:srgbClr val="000000"/>
                </a:solidFill>
                <a:effectLst/>
                <a:latin typeface="Consolas" panose="020B0609020204030204" pitchFamily="49" charset="0"/>
              </a:rPr>
              <a:t>ev</a:t>
            </a:r>
            <a:r>
              <a:rPr lang="en-IN" sz="1300" b="0" i="0" dirty="0">
                <a:solidFill>
                  <a:srgbClr val="000000"/>
                </a:solidFill>
                <a:effectLst/>
                <a:latin typeface="Consolas" panose="020B0609020204030204" pitchFamily="49" charset="0"/>
              </a:rPr>
              <a:t>)</a:t>
            </a:r>
            <a:r>
              <a:rPr lang="en-IN" sz="1300" b="0" i="0" dirty="0">
                <a:solidFill>
                  <a:srgbClr val="FF0000"/>
                </a:solidFill>
                <a:effectLst/>
                <a:latin typeface="Consolas" panose="020B0609020204030204" pitchFamily="49" charset="0"/>
              </a:rPr>
              <a:t> </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t>
            </a:r>
            <a:r>
              <a:rPr lang="en-IN" sz="1300" b="0" i="0" dirty="0">
                <a:solidFill>
                  <a:srgbClr val="FF0000"/>
                </a:solidFill>
                <a:effectLst/>
                <a:latin typeface="Consolas" panose="020B0609020204030204" pitchFamily="49" charset="0"/>
              </a:rPr>
              <a:t> </a:t>
            </a:r>
            <a:r>
              <a:rPr lang="en-IN" sz="1300" b="0" i="0" dirty="0" err="1">
                <a:solidFill>
                  <a:srgbClr val="000000"/>
                </a:solidFill>
                <a:effectLst/>
                <a:latin typeface="Consolas" panose="020B0609020204030204" pitchFamily="49" charset="0"/>
              </a:rPr>
              <a:t>ev.preventDefault</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t>
            </a:r>
            <a:r>
              <a:rPr lang="en-IN" sz="1300" b="0" i="0" dirty="0">
                <a:solidFill>
                  <a:srgbClr val="0000CD"/>
                </a:solidFill>
                <a:effectLst/>
                <a:latin typeface="Consolas" panose="020B0609020204030204" pitchFamily="49" charset="0"/>
              </a:rPr>
              <a:t>var</a:t>
            </a:r>
            <a:r>
              <a:rPr lang="en-IN" sz="1300" b="0" i="0" dirty="0">
                <a:solidFill>
                  <a:srgbClr val="000000"/>
                </a:solidFill>
                <a:effectLst/>
                <a:latin typeface="Consolas" panose="020B0609020204030204" pitchFamily="49" charset="0"/>
              </a:rPr>
              <a:t> data = </a:t>
            </a:r>
            <a:r>
              <a:rPr lang="en-IN" sz="1300" b="0" i="0" dirty="0" err="1">
                <a:solidFill>
                  <a:srgbClr val="000000"/>
                </a:solidFill>
                <a:effectLst/>
                <a:latin typeface="Consolas" panose="020B0609020204030204" pitchFamily="49" charset="0"/>
              </a:rPr>
              <a:t>ev.dataTransfer.getData</a:t>
            </a:r>
            <a:r>
              <a:rPr lang="en-IN" sz="1300" b="0" i="0" dirty="0">
                <a:solidFill>
                  <a:srgbClr val="000000"/>
                </a:solidFill>
                <a:effectLst/>
                <a:latin typeface="Consolas" panose="020B0609020204030204" pitchFamily="49" charset="0"/>
              </a:rPr>
              <a:t>(</a:t>
            </a:r>
            <a:r>
              <a:rPr lang="en-IN" sz="1300" b="0" i="0" dirty="0">
                <a:solidFill>
                  <a:srgbClr val="A52A2A"/>
                </a:solidFill>
                <a:effectLst/>
                <a:latin typeface="Consolas" panose="020B0609020204030204" pitchFamily="49" charset="0"/>
              </a:rPr>
              <a:t>"text"</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t>
            </a:r>
            <a:r>
              <a:rPr lang="en-IN" sz="1300" b="0" i="0" dirty="0" err="1">
                <a:solidFill>
                  <a:srgbClr val="000000"/>
                </a:solidFill>
                <a:effectLst/>
                <a:latin typeface="Consolas" panose="020B0609020204030204" pitchFamily="49" charset="0"/>
              </a:rPr>
              <a:t>ev.target.appendChild</a:t>
            </a:r>
            <a:r>
              <a:rPr lang="en-IN" sz="1300" b="0" i="0" dirty="0">
                <a:solidFill>
                  <a:srgbClr val="000000"/>
                </a:solidFill>
                <a:effectLst/>
                <a:latin typeface="Consolas" panose="020B0609020204030204" pitchFamily="49" charset="0"/>
              </a:rPr>
              <a:t>(</a:t>
            </a:r>
            <a:r>
              <a:rPr lang="en-IN" sz="1300" b="0" i="0" dirty="0" err="1">
                <a:solidFill>
                  <a:srgbClr val="000000"/>
                </a:solidFill>
                <a:effectLst/>
                <a:latin typeface="Consolas" panose="020B0609020204030204" pitchFamily="49" charset="0"/>
              </a:rPr>
              <a:t>document.getElementById</a:t>
            </a:r>
            <a:r>
              <a:rPr lang="en-IN" sz="1300" b="0" i="0" dirty="0">
                <a:solidFill>
                  <a:srgbClr val="000000"/>
                </a:solidFill>
                <a:effectLst/>
                <a:latin typeface="Consolas" panose="020B0609020204030204" pitchFamily="49" charset="0"/>
              </a:rPr>
              <a:t>(data));</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/script</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/head</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body</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div</a:t>
            </a:r>
            <a:r>
              <a:rPr lang="en-IN" sz="1300" b="0" i="0" dirty="0">
                <a:solidFill>
                  <a:srgbClr val="FF0000"/>
                </a:solidFill>
                <a:effectLst/>
                <a:latin typeface="Consolas" panose="020B0609020204030204" pitchFamily="49" charset="0"/>
              </a:rPr>
              <a:t> id</a:t>
            </a:r>
            <a:r>
              <a:rPr lang="en-IN" sz="1300" b="0" i="0" dirty="0">
                <a:solidFill>
                  <a:srgbClr val="0000CD"/>
                </a:solidFill>
                <a:effectLst/>
                <a:latin typeface="Consolas" panose="020B0609020204030204" pitchFamily="49" charset="0"/>
              </a:rPr>
              <a:t>="div1"</a:t>
            </a:r>
            <a:r>
              <a:rPr lang="en-IN" sz="1300" b="0" i="0" dirty="0">
                <a:solidFill>
                  <a:srgbClr val="FF0000"/>
                </a:solidFill>
                <a:effectLst/>
                <a:latin typeface="Consolas" panose="020B0609020204030204" pitchFamily="49" charset="0"/>
              </a:rPr>
              <a:t> </a:t>
            </a:r>
            <a:r>
              <a:rPr lang="en-IN" sz="1300" b="0" i="0" dirty="0" err="1">
                <a:solidFill>
                  <a:srgbClr val="FF0000"/>
                </a:solidFill>
                <a:effectLst/>
                <a:latin typeface="Consolas" panose="020B0609020204030204" pitchFamily="49" charset="0"/>
              </a:rPr>
              <a:t>ondrop</a:t>
            </a:r>
            <a:r>
              <a:rPr lang="en-IN" sz="1300" b="0" i="0" dirty="0">
                <a:solidFill>
                  <a:srgbClr val="0000CD"/>
                </a:solidFill>
                <a:effectLst/>
                <a:latin typeface="Consolas" panose="020B0609020204030204" pitchFamily="49" charset="0"/>
              </a:rPr>
              <a:t>="drop(event)"</a:t>
            </a:r>
            <a:r>
              <a:rPr lang="en-IN" sz="1300" b="0" i="0" dirty="0">
                <a:solidFill>
                  <a:srgbClr val="FF0000"/>
                </a:solidFill>
                <a:effectLst/>
                <a:latin typeface="Consolas" panose="020B0609020204030204" pitchFamily="49" charset="0"/>
              </a:rPr>
              <a:t> </a:t>
            </a:r>
            <a:r>
              <a:rPr lang="en-IN" sz="1300" b="0" i="0" dirty="0" err="1">
                <a:solidFill>
                  <a:srgbClr val="FF0000"/>
                </a:solidFill>
                <a:effectLst/>
                <a:latin typeface="Consolas" panose="020B0609020204030204" pitchFamily="49" charset="0"/>
              </a:rPr>
              <a:t>ondragover</a:t>
            </a:r>
            <a:r>
              <a:rPr lang="en-IN" sz="1300" b="0" i="0" dirty="0">
                <a:solidFill>
                  <a:srgbClr val="0000CD"/>
                </a:solidFill>
                <a:effectLst/>
                <a:latin typeface="Consolas" panose="020B0609020204030204" pitchFamily="49" charset="0"/>
              </a:rPr>
              <a:t>="</a:t>
            </a:r>
            <a:r>
              <a:rPr lang="en-IN" sz="1300" b="0" i="0" dirty="0" err="1">
                <a:solidFill>
                  <a:srgbClr val="0000CD"/>
                </a:solidFill>
                <a:effectLst/>
                <a:latin typeface="Consolas" panose="020B0609020204030204" pitchFamily="49" charset="0"/>
              </a:rPr>
              <a:t>allowDrop</a:t>
            </a:r>
            <a:r>
              <a:rPr lang="en-IN" sz="1300" b="0" i="0" dirty="0">
                <a:solidFill>
                  <a:srgbClr val="0000CD"/>
                </a:solidFill>
                <a:effectLst/>
                <a:latin typeface="Consolas" panose="020B0609020204030204" pitchFamily="49" charset="0"/>
              </a:rPr>
              <a:t>(event)"&gt;&lt;</a:t>
            </a:r>
            <a:r>
              <a:rPr lang="en-IN" sz="1300" b="0" i="0" dirty="0">
                <a:solidFill>
                  <a:srgbClr val="A52A2A"/>
                </a:solidFill>
                <a:effectLst/>
                <a:latin typeface="Consolas" panose="020B0609020204030204" pitchFamily="49" charset="0"/>
              </a:rPr>
              <a:t>/div</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err="1">
                <a:solidFill>
                  <a:srgbClr val="A52A2A"/>
                </a:solidFill>
                <a:effectLst/>
                <a:latin typeface="Consolas" panose="020B0609020204030204" pitchFamily="49" charset="0"/>
              </a:rPr>
              <a:t>img</a:t>
            </a:r>
            <a:r>
              <a:rPr lang="en-IN" sz="1300" b="0" i="0" dirty="0">
                <a:solidFill>
                  <a:srgbClr val="FF0000"/>
                </a:solidFill>
                <a:effectLst/>
                <a:latin typeface="Consolas" panose="020B0609020204030204" pitchFamily="49" charset="0"/>
              </a:rPr>
              <a:t> id</a:t>
            </a:r>
            <a:r>
              <a:rPr lang="en-IN" sz="1300" b="0" i="0" dirty="0">
                <a:solidFill>
                  <a:srgbClr val="0000CD"/>
                </a:solidFill>
                <a:effectLst/>
                <a:latin typeface="Consolas" panose="020B0609020204030204" pitchFamily="49" charset="0"/>
              </a:rPr>
              <a:t>="drag1"</a:t>
            </a:r>
            <a:r>
              <a:rPr lang="en-IN" sz="1300" b="0" i="0" dirty="0">
                <a:solidFill>
                  <a:srgbClr val="FF0000"/>
                </a:solidFill>
                <a:effectLst/>
                <a:latin typeface="Consolas" panose="020B0609020204030204" pitchFamily="49" charset="0"/>
              </a:rPr>
              <a:t> </a:t>
            </a:r>
            <a:r>
              <a:rPr lang="en-IN" sz="1300" b="0" i="0" dirty="0" err="1">
                <a:solidFill>
                  <a:srgbClr val="FF0000"/>
                </a:solidFill>
                <a:effectLst/>
                <a:latin typeface="Consolas" panose="020B0609020204030204" pitchFamily="49" charset="0"/>
              </a:rPr>
              <a:t>src</a:t>
            </a:r>
            <a:r>
              <a:rPr lang="en-IN" sz="1300" b="0" i="0" dirty="0">
                <a:solidFill>
                  <a:srgbClr val="0000CD"/>
                </a:solidFill>
                <a:effectLst/>
                <a:latin typeface="Consolas" panose="020B0609020204030204" pitchFamily="49" charset="0"/>
              </a:rPr>
              <a:t>="img_logo.gif"</a:t>
            </a:r>
            <a:r>
              <a:rPr lang="en-IN" sz="1300" b="0" i="0" dirty="0">
                <a:solidFill>
                  <a:srgbClr val="FF0000"/>
                </a:solidFill>
                <a:effectLst/>
                <a:latin typeface="Consolas" panose="020B0609020204030204" pitchFamily="49" charset="0"/>
              </a:rPr>
              <a:t> draggable</a:t>
            </a:r>
            <a:r>
              <a:rPr lang="en-IN" sz="1300" b="0" i="0" dirty="0">
                <a:solidFill>
                  <a:srgbClr val="0000CD"/>
                </a:solidFill>
                <a:effectLst/>
                <a:latin typeface="Consolas" panose="020B0609020204030204" pitchFamily="49" charset="0"/>
              </a:rPr>
              <a:t>="true"</a:t>
            </a:r>
            <a:r>
              <a:rPr lang="en-IN" sz="1300" b="0" i="0" dirty="0">
                <a:solidFill>
                  <a:srgbClr val="FF0000"/>
                </a:solidFill>
                <a:effectLst/>
                <a:latin typeface="Consolas" panose="020B0609020204030204" pitchFamily="49" charset="0"/>
              </a:rPr>
              <a:t> </a:t>
            </a:r>
            <a:r>
              <a:rPr lang="en-IN" sz="1300" b="0" i="0" dirty="0" err="1">
                <a:solidFill>
                  <a:srgbClr val="FF0000"/>
                </a:solidFill>
                <a:effectLst/>
                <a:latin typeface="Consolas" panose="020B0609020204030204" pitchFamily="49" charset="0"/>
              </a:rPr>
              <a:t>ondragstart</a:t>
            </a:r>
            <a:r>
              <a:rPr lang="en-IN" sz="1300" b="0" i="0" dirty="0">
                <a:solidFill>
                  <a:srgbClr val="0000CD"/>
                </a:solidFill>
                <a:effectLst/>
                <a:latin typeface="Consolas" panose="020B0609020204030204" pitchFamily="49" charset="0"/>
              </a:rPr>
              <a:t>="drag(event)"</a:t>
            </a:r>
            <a:r>
              <a:rPr lang="en-IN" sz="1300" b="0" i="0" dirty="0">
                <a:solidFill>
                  <a:srgbClr val="FF0000"/>
                </a:solidFill>
                <a:effectLst/>
                <a:latin typeface="Consolas" panose="020B0609020204030204" pitchFamily="49" charset="0"/>
              </a:rPr>
              <a:t> width</a:t>
            </a:r>
            <a:r>
              <a:rPr lang="en-IN" sz="1300" b="0" i="0" dirty="0">
                <a:solidFill>
                  <a:srgbClr val="0000CD"/>
                </a:solidFill>
                <a:effectLst/>
                <a:latin typeface="Consolas" panose="020B0609020204030204" pitchFamily="49" charset="0"/>
              </a:rPr>
              <a:t>="336"</a:t>
            </a:r>
            <a:r>
              <a:rPr lang="en-IN" sz="1300" b="0" i="0" dirty="0">
                <a:solidFill>
                  <a:srgbClr val="FF0000"/>
                </a:solidFill>
                <a:effectLst/>
                <a:latin typeface="Consolas" panose="020B0609020204030204" pitchFamily="49" charset="0"/>
              </a:rPr>
              <a:t> height</a:t>
            </a:r>
            <a:r>
              <a:rPr lang="en-IN" sz="1300" b="0" i="0" dirty="0">
                <a:solidFill>
                  <a:srgbClr val="0000CD"/>
                </a:solidFill>
                <a:effectLst/>
                <a:latin typeface="Consolas" panose="020B0609020204030204" pitchFamily="49" charset="0"/>
              </a:rPr>
              <a:t>="69"&gt;</a:t>
            </a:r>
            <a:r>
              <a:rPr lang="en-IN" sz="1300" dirty="0"/>
              <a:t/>
            </a:r>
            <a:br>
              <a:rPr lang="en-IN" sz="1300" dirty="0"/>
            </a:b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/body</a:t>
            </a:r>
            <a:r>
              <a:rPr lang="en-IN" sz="1300" b="0" i="0" dirty="0">
                <a:solidFill>
                  <a:srgbClr val="0000CD"/>
                </a:solidFill>
                <a:effectLst/>
                <a:latin typeface="Consolas" panose="020B0609020204030204" pitchFamily="49" charset="0"/>
              </a:rPr>
              <a:t>&gt;</a:t>
            </a:r>
            <a:endParaRPr lang="en-IN" sz="1300" dirty="0"/>
          </a:p>
        </p:txBody>
      </p:sp>
      <p:sp>
        <p:nvSpPr>
          <p:cNvPr id="8" name="TextBox 7">
            <a:extLst>
              <a:ext uri="{FF2B5EF4-FFF2-40B4-BE49-F238E27FC236}">
                <a16:creationId xmlns="" xmlns:a16="http://schemas.microsoft.com/office/drawing/2014/main" id="{8E3F5CF3-309A-40BD-8820-2B0633792D81}"/>
              </a:ext>
            </a:extLst>
          </p:cNvPr>
          <p:cNvSpPr txBox="1"/>
          <p:nvPr/>
        </p:nvSpPr>
        <p:spPr>
          <a:xfrm>
            <a:off x="7110483" y="603080"/>
            <a:ext cx="5067869" cy="6155531"/>
          </a:xfrm>
          <a:prstGeom prst="rect">
            <a:avLst/>
          </a:prstGeom>
          <a:noFill/>
        </p:spPr>
        <p:txBody>
          <a:bodyPr wrap="square">
            <a:spAutoFit/>
          </a:bodyPr>
          <a:lstStyle/>
          <a:p>
            <a:pPr>
              <a:lnSpc>
                <a:spcPct val="200000"/>
              </a:lnSpc>
            </a:pPr>
            <a:r>
              <a:rPr lang="en-US" sz="1300" b="1" dirty="0">
                <a:solidFill>
                  <a:schemeClr val="accent3">
                    <a:lumMod val="75000"/>
                  </a:schemeClr>
                </a:solidFill>
                <a:latin typeface="Verdana" panose="020B0604030504040204" pitchFamily="34" charset="0"/>
                <a:ea typeface="Verdana" panose="020B0604030504040204" pitchFamily="34" charset="0"/>
              </a:rPr>
              <a:t>Make an Element Draggable</a:t>
            </a:r>
          </a:p>
          <a:p>
            <a:pPr marL="171450" indent="-171450">
              <a:lnSpc>
                <a:spcPct val="200000"/>
              </a:lnSpc>
              <a:buFont typeface="Arial" panose="020B0604020202020204" pitchFamily="34" charset="0"/>
              <a:buChar char="•"/>
            </a:pPr>
            <a:r>
              <a:rPr lang="en-US" sz="1300" dirty="0">
                <a:solidFill>
                  <a:schemeClr val="accent1">
                    <a:lumMod val="75000"/>
                  </a:schemeClr>
                </a:solidFill>
                <a:latin typeface="Verdana" panose="020B0604030504040204" pitchFamily="34" charset="0"/>
                <a:ea typeface="Verdana" panose="020B0604030504040204" pitchFamily="34" charset="0"/>
              </a:rPr>
              <a:t>To make an element draggable, set the draggable attribute to true:</a:t>
            </a:r>
          </a:p>
          <a:p>
            <a:pPr>
              <a:lnSpc>
                <a:spcPct val="200000"/>
              </a:lnSpc>
            </a:pPr>
            <a:r>
              <a:rPr lang="en-US" sz="1300" dirty="0">
                <a:solidFill>
                  <a:schemeClr val="accent1">
                    <a:lumMod val="75000"/>
                  </a:schemeClr>
                </a:solidFill>
                <a:latin typeface="Verdana" panose="020B0604030504040204" pitchFamily="34" charset="0"/>
                <a:ea typeface="Verdana" panose="020B0604030504040204" pitchFamily="34" charset="0"/>
              </a:rPr>
              <a:t>	&lt;</a:t>
            </a:r>
            <a:r>
              <a:rPr lang="en-US" sz="1300" dirty="0" err="1">
                <a:solidFill>
                  <a:schemeClr val="accent1">
                    <a:lumMod val="75000"/>
                  </a:schemeClr>
                </a:solidFill>
                <a:latin typeface="Verdana" panose="020B0604030504040204" pitchFamily="34" charset="0"/>
                <a:ea typeface="Verdana" panose="020B0604030504040204" pitchFamily="34" charset="0"/>
              </a:rPr>
              <a:t>img</a:t>
            </a:r>
            <a:r>
              <a:rPr lang="en-US" sz="1300" dirty="0">
                <a:solidFill>
                  <a:schemeClr val="accent1">
                    <a:lumMod val="75000"/>
                  </a:schemeClr>
                </a:solidFill>
                <a:latin typeface="Verdana" panose="020B0604030504040204" pitchFamily="34" charset="0"/>
                <a:ea typeface="Verdana" panose="020B0604030504040204" pitchFamily="34" charset="0"/>
              </a:rPr>
              <a:t> draggable="true"&gt;</a:t>
            </a:r>
          </a:p>
          <a:p>
            <a:pPr>
              <a:lnSpc>
                <a:spcPct val="200000"/>
              </a:lnSpc>
            </a:pPr>
            <a:endParaRPr lang="en-US" sz="1200" dirty="0">
              <a:latin typeface="Verdana" panose="020B0604030504040204" pitchFamily="34" charset="0"/>
              <a:ea typeface="Verdana" panose="020B0604030504040204" pitchFamily="34" charset="0"/>
            </a:endParaRPr>
          </a:p>
          <a:p>
            <a:pPr>
              <a:lnSpc>
                <a:spcPct val="200000"/>
              </a:lnSpc>
            </a:pPr>
            <a:r>
              <a:rPr lang="en-US" sz="1300" b="1" dirty="0">
                <a:solidFill>
                  <a:schemeClr val="accent3">
                    <a:lumMod val="75000"/>
                  </a:schemeClr>
                </a:solidFill>
                <a:latin typeface="Verdana" panose="020B0604030504040204" pitchFamily="34" charset="0"/>
                <a:ea typeface="Verdana" panose="020B0604030504040204" pitchFamily="34" charset="0"/>
              </a:rPr>
              <a:t>What to Drag - </a:t>
            </a:r>
            <a:r>
              <a:rPr lang="en-US" sz="1300" b="1" dirty="0" err="1">
                <a:solidFill>
                  <a:schemeClr val="accent3">
                    <a:lumMod val="75000"/>
                  </a:schemeClr>
                </a:solidFill>
                <a:latin typeface="Verdana" panose="020B0604030504040204" pitchFamily="34" charset="0"/>
                <a:ea typeface="Verdana" panose="020B0604030504040204" pitchFamily="34" charset="0"/>
              </a:rPr>
              <a:t>ondragstart</a:t>
            </a:r>
            <a:r>
              <a:rPr lang="en-US" sz="1300" b="1" dirty="0">
                <a:solidFill>
                  <a:schemeClr val="accent3">
                    <a:lumMod val="75000"/>
                  </a:schemeClr>
                </a:solidFill>
                <a:latin typeface="Verdana" panose="020B0604030504040204" pitchFamily="34" charset="0"/>
                <a:ea typeface="Verdana" panose="020B0604030504040204" pitchFamily="34" charset="0"/>
              </a:rPr>
              <a:t> and </a:t>
            </a:r>
            <a:r>
              <a:rPr lang="en-US" sz="1300" b="1" dirty="0" err="1">
                <a:solidFill>
                  <a:schemeClr val="accent3">
                    <a:lumMod val="75000"/>
                  </a:schemeClr>
                </a:solidFill>
                <a:latin typeface="Verdana" panose="020B0604030504040204" pitchFamily="34" charset="0"/>
                <a:ea typeface="Verdana" panose="020B0604030504040204" pitchFamily="34" charset="0"/>
              </a:rPr>
              <a:t>setData</a:t>
            </a:r>
            <a:r>
              <a:rPr lang="en-US" sz="1300" b="1" dirty="0">
                <a:solidFill>
                  <a:schemeClr val="accent3">
                    <a:lumMod val="75000"/>
                  </a:schemeClr>
                </a:solidFill>
                <a:latin typeface="Verdana" panose="020B0604030504040204" pitchFamily="34" charset="0"/>
                <a:ea typeface="Verdana" panose="020B0604030504040204" pitchFamily="34" charset="0"/>
              </a:rPr>
              <a:t>()</a:t>
            </a:r>
          </a:p>
          <a:p>
            <a:pPr marL="171450" indent="-171450">
              <a:lnSpc>
                <a:spcPct val="200000"/>
              </a:lnSpc>
              <a:buFont typeface="Arial" panose="020B0604020202020204" pitchFamily="34" charset="0"/>
              <a:buChar char="•"/>
            </a:pPr>
            <a:r>
              <a:rPr lang="en-US" sz="1200" dirty="0">
                <a:latin typeface="Verdana" panose="020B0604030504040204" pitchFamily="34" charset="0"/>
                <a:ea typeface="Verdana" panose="020B0604030504040204" pitchFamily="34" charset="0"/>
              </a:rPr>
              <a:t>Specify what should happen when the element is dragged.</a:t>
            </a:r>
          </a:p>
          <a:p>
            <a:pPr marL="171450" indent="-171450">
              <a:lnSpc>
                <a:spcPct val="200000"/>
              </a:lnSpc>
              <a:buFont typeface="Arial" panose="020B0604020202020204" pitchFamily="34" charset="0"/>
              <a:buChar char="•"/>
            </a:pPr>
            <a:r>
              <a:rPr lang="en-US" sz="1200" dirty="0">
                <a:latin typeface="Verdana" panose="020B0604030504040204" pitchFamily="34" charset="0"/>
                <a:ea typeface="Verdana" panose="020B0604030504040204" pitchFamily="34" charset="0"/>
              </a:rPr>
              <a:t>In the example, the </a:t>
            </a:r>
            <a:r>
              <a:rPr lang="en-US" sz="1200" dirty="0" err="1">
                <a:latin typeface="Verdana" panose="020B0604030504040204" pitchFamily="34" charset="0"/>
                <a:ea typeface="Verdana" panose="020B0604030504040204" pitchFamily="34" charset="0"/>
              </a:rPr>
              <a:t>ondragstart</a:t>
            </a:r>
            <a:r>
              <a:rPr lang="en-US" sz="1200" dirty="0">
                <a:latin typeface="Verdana" panose="020B0604030504040204" pitchFamily="34" charset="0"/>
                <a:ea typeface="Verdana" panose="020B0604030504040204" pitchFamily="34" charset="0"/>
              </a:rPr>
              <a:t> attribute calls a function, drag(event), that specifies what data to be dragged.</a:t>
            </a:r>
          </a:p>
          <a:p>
            <a:pPr marL="171450" indent="-171450">
              <a:lnSpc>
                <a:spcPct val="200000"/>
              </a:lnSpc>
              <a:buFont typeface="Arial" panose="020B0604020202020204" pitchFamily="34" charset="0"/>
              <a:buChar char="•"/>
            </a:pPr>
            <a:r>
              <a:rPr lang="en-US" sz="1200" dirty="0">
                <a:latin typeface="Verdana" panose="020B0604030504040204" pitchFamily="34" charset="0"/>
                <a:ea typeface="Verdana" panose="020B0604030504040204" pitchFamily="34" charset="0"/>
              </a:rPr>
              <a:t>The </a:t>
            </a:r>
            <a:r>
              <a:rPr lang="en-US" sz="1200" dirty="0" err="1">
                <a:latin typeface="Verdana" panose="020B0604030504040204" pitchFamily="34" charset="0"/>
                <a:ea typeface="Verdana" panose="020B0604030504040204" pitchFamily="34" charset="0"/>
              </a:rPr>
              <a:t>dataTransfer.setData</a:t>
            </a:r>
            <a:r>
              <a:rPr lang="en-US" sz="1200" dirty="0">
                <a:latin typeface="Verdana" panose="020B0604030504040204" pitchFamily="34" charset="0"/>
                <a:ea typeface="Verdana" panose="020B0604030504040204" pitchFamily="34" charset="0"/>
              </a:rPr>
              <a:t>() method sets the data type and the value of the dragged data:</a:t>
            </a:r>
          </a:p>
          <a:p>
            <a:pPr>
              <a:lnSpc>
                <a:spcPct val="200000"/>
              </a:lnSpc>
            </a:pPr>
            <a:r>
              <a:rPr lang="en-US" sz="1200" dirty="0">
                <a:latin typeface="Verdana" panose="020B0604030504040204" pitchFamily="34" charset="0"/>
                <a:ea typeface="Verdana" panose="020B0604030504040204" pitchFamily="34" charset="0"/>
              </a:rPr>
              <a:t>	</a:t>
            </a:r>
            <a:r>
              <a:rPr lang="en-US" sz="1200" b="1" dirty="0">
                <a:latin typeface="Verdana" panose="020B0604030504040204" pitchFamily="34" charset="0"/>
                <a:ea typeface="Verdana" panose="020B0604030504040204" pitchFamily="34" charset="0"/>
              </a:rPr>
              <a:t>function drag(</a:t>
            </a:r>
            <a:r>
              <a:rPr lang="en-US" sz="1200" b="1" dirty="0" err="1">
                <a:latin typeface="Verdana" panose="020B0604030504040204" pitchFamily="34" charset="0"/>
                <a:ea typeface="Verdana" panose="020B0604030504040204" pitchFamily="34" charset="0"/>
              </a:rPr>
              <a:t>ev</a:t>
            </a:r>
            <a:r>
              <a:rPr lang="en-US" sz="1200" b="1" dirty="0">
                <a:latin typeface="Verdana" panose="020B0604030504040204" pitchFamily="34" charset="0"/>
                <a:ea typeface="Verdana" panose="020B0604030504040204" pitchFamily="34" charset="0"/>
              </a:rPr>
              <a:t>) {</a:t>
            </a:r>
          </a:p>
          <a:p>
            <a:pPr>
              <a:lnSpc>
                <a:spcPct val="200000"/>
              </a:lnSpc>
            </a:pPr>
            <a:r>
              <a:rPr lang="en-US" sz="1200" b="1" dirty="0">
                <a:latin typeface="Verdana" panose="020B0604030504040204" pitchFamily="34" charset="0"/>
                <a:ea typeface="Verdana" panose="020B0604030504040204" pitchFamily="34" charset="0"/>
              </a:rPr>
              <a:t>  		</a:t>
            </a:r>
            <a:r>
              <a:rPr lang="en-US" sz="1200" b="1" dirty="0" err="1">
                <a:latin typeface="Verdana" panose="020B0604030504040204" pitchFamily="34" charset="0"/>
                <a:ea typeface="Verdana" panose="020B0604030504040204" pitchFamily="34" charset="0"/>
              </a:rPr>
              <a:t>ev.dataTransfer.setData</a:t>
            </a:r>
            <a:r>
              <a:rPr lang="en-US" sz="1200" b="1" dirty="0">
                <a:latin typeface="Verdana" panose="020B0604030504040204" pitchFamily="34" charset="0"/>
                <a:ea typeface="Verdana" panose="020B0604030504040204" pitchFamily="34" charset="0"/>
              </a:rPr>
              <a:t>("text", ev.target.id);</a:t>
            </a:r>
          </a:p>
          <a:p>
            <a:pPr>
              <a:lnSpc>
                <a:spcPct val="200000"/>
              </a:lnSpc>
            </a:pPr>
            <a:r>
              <a:rPr lang="en-US" sz="1200" b="1" dirty="0">
                <a:latin typeface="Verdana" panose="020B0604030504040204" pitchFamily="34" charset="0"/>
                <a:ea typeface="Verdana" panose="020B0604030504040204" pitchFamily="34" charset="0"/>
              </a:rPr>
              <a:t>		}</a:t>
            </a:r>
          </a:p>
          <a:p>
            <a:pPr>
              <a:lnSpc>
                <a:spcPct val="200000"/>
              </a:lnSpc>
            </a:pPr>
            <a:r>
              <a:rPr lang="en-US" sz="1200" dirty="0">
                <a:latin typeface="Verdana" panose="020B0604030504040204" pitchFamily="34" charset="0"/>
                <a:ea typeface="Verdana" panose="020B0604030504040204" pitchFamily="34" charset="0"/>
              </a:rPr>
              <a:t>In this case, the data type is "text" and the value is the id of the draggable element ("drag1").</a:t>
            </a:r>
          </a:p>
        </p:txBody>
      </p:sp>
    </p:spTree>
    <p:extLst>
      <p:ext uri="{BB962C8B-B14F-4D97-AF65-F5344CB8AC3E}">
        <p14:creationId xmlns:p14="http://schemas.microsoft.com/office/powerpoint/2010/main" val="1586261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7170995" y="0"/>
            <a:ext cx="4734017" cy="649030"/>
          </a:xfrm>
        </p:spPr>
        <p:txBody>
          <a:bodyPr>
            <a:normAutofit fontScale="90000"/>
          </a:bodyPr>
          <a:lstStyle/>
          <a:p>
            <a:r>
              <a:rPr lang="en-US" sz="3200" b="1" cap="none" dirty="0">
                <a:solidFill>
                  <a:srgbClr val="FF0000"/>
                </a:solidFill>
              </a:rPr>
              <a:t>HTML Drag and Drop</a:t>
            </a:r>
            <a:endParaRPr lang="en-IN" sz="3200" b="1"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0" y="1"/>
            <a:ext cx="7178722" cy="6729274"/>
          </a:xfrm>
          <a:solidFill>
            <a:schemeClr val="accent1">
              <a:lumMod val="40000"/>
              <a:lumOff val="60000"/>
            </a:schemeClr>
          </a:solidFill>
        </p:spPr>
        <p:txBody>
          <a:bodyPr>
            <a:noAutofit/>
          </a:bodyPr>
          <a:lstStyle/>
          <a:p>
            <a:pPr marL="0" indent="0">
              <a:lnSpc>
                <a:spcPct val="120000"/>
              </a:lnSpc>
              <a:spcBef>
                <a:spcPts val="0"/>
              </a:spcBef>
              <a:buNone/>
            </a:pP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!DOCTYPE</a:t>
            </a:r>
            <a:r>
              <a:rPr lang="en-IN" sz="1300" b="0" i="0" dirty="0">
                <a:solidFill>
                  <a:srgbClr val="FF0000"/>
                </a:solidFill>
                <a:effectLst/>
                <a:latin typeface="Consolas" panose="020B0609020204030204" pitchFamily="49" charset="0"/>
              </a:rPr>
              <a:t> HTML</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html</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head</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script</a:t>
            </a:r>
            <a:r>
              <a:rPr lang="en-IN" sz="1300" b="0" i="0" dirty="0">
                <a:solidFill>
                  <a:srgbClr val="0000CD"/>
                </a:solidFill>
                <a:effectLst/>
                <a:latin typeface="Consolas" panose="020B0609020204030204" pitchFamily="49" charset="0"/>
              </a:rPr>
              <a:t>&gt;</a:t>
            </a:r>
            <a:r>
              <a:rPr lang="en-IN" sz="1300" b="0" i="0" dirty="0">
                <a:solidFill>
                  <a:srgbClr val="000000"/>
                </a:solidFill>
                <a:effectLst/>
                <a:latin typeface="Consolas" panose="020B0609020204030204" pitchFamily="49" charset="0"/>
              </a:rPr>
              <a:t/>
            </a:r>
            <a:br>
              <a:rPr lang="en-IN" sz="1300" b="0" i="0" dirty="0">
                <a:solidFill>
                  <a:srgbClr val="000000"/>
                </a:solidFill>
                <a:effectLst/>
                <a:latin typeface="Consolas" panose="020B0609020204030204" pitchFamily="49" charset="0"/>
              </a:rPr>
            </a:br>
            <a:r>
              <a:rPr lang="en-IN" sz="1300" b="0" i="0" dirty="0">
                <a:solidFill>
                  <a:srgbClr val="0000CD"/>
                </a:solidFill>
                <a:effectLst/>
                <a:latin typeface="Consolas" panose="020B0609020204030204" pitchFamily="49" charset="0"/>
              </a:rPr>
              <a:t>function</a:t>
            </a:r>
            <a:r>
              <a:rPr lang="en-IN" sz="1300" b="0" i="0" dirty="0">
                <a:solidFill>
                  <a:srgbClr val="000000"/>
                </a:solidFill>
                <a:effectLst/>
                <a:latin typeface="Consolas" panose="020B0609020204030204" pitchFamily="49" charset="0"/>
              </a:rPr>
              <a:t> </a:t>
            </a:r>
            <a:r>
              <a:rPr lang="en-IN" sz="1300" b="0" i="0" dirty="0" err="1">
                <a:solidFill>
                  <a:srgbClr val="000000"/>
                </a:solidFill>
                <a:effectLst/>
                <a:latin typeface="Consolas" panose="020B0609020204030204" pitchFamily="49" charset="0"/>
              </a:rPr>
              <a:t>allowDrop</a:t>
            </a:r>
            <a:r>
              <a:rPr lang="en-IN" sz="1300" b="0" i="0" dirty="0">
                <a:solidFill>
                  <a:srgbClr val="000000"/>
                </a:solidFill>
                <a:effectLst/>
                <a:latin typeface="Consolas" panose="020B0609020204030204" pitchFamily="49" charset="0"/>
              </a:rPr>
              <a:t>(</a:t>
            </a:r>
            <a:r>
              <a:rPr lang="en-IN" sz="1300" b="0" i="0" dirty="0" err="1">
                <a:solidFill>
                  <a:srgbClr val="000000"/>
                </a:solidFill>
                <a:effectLst/>
                <a:latin typeface="Consolas" panose="020B0609020204030204" pitchFamily="49" charset="0"/>
              </a:rPr>
              <a:t>ev</a:t>
            </a:r>
            <a:r>
              <a:rPr lang="en-IN" sz="1300" b="0" i="0" dirty="0">
                <a:solidFill>
                  <a:srgbClr val="000000"/>
                </a:solidFill>
                <a:effectLst/>
                <a:latin typeface="Consolas" panose="020B0609020204030204" pitchFamily="49" charset="0"/>
              </a:rPr>
              <a:t>)</a:t>
            </a:r>
            <a:r>
              <a:rPr lang="en-IN" sz="1300" b="0" i="0" dirty="0">
                <a:solidFill>
                  <a:srgbClr val="FF0000"/>
                </a:solidFill>
                <a:effectLst/>
                <a:latin typeface="Consolas" panose="020B0609020204030204" pitchFamily="49" charset="0"/>
              </a:rPr>
              <a:t> </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t>
            </a:r>
            <a:r>
              <a:rPr lang="en-IN" sz="1300" b="0" i="0" dirty="0" err="1">
                <a:solidFill>
                  <a:srgbClr val="000000"/>
                </a:solidFill>
                <a:effectLst/>
                <a:latin typeface="Consolas" panose="020B0609020204030204" pitchFamily="49" charset="0"/>
              </a:rPr>
              <a:t>ev.preventDefault</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r>
            <a:br>
              <a:rPr lang="en-IN" sz="1300" b="0" i="0" dirty="0">
                <a:solidFill>
                  <a:srgbClr val="000000"/>
                </a:solidFill>
                <a:effectLst/>
                <a:latin typeface="Consolas" panose="020B0609020204030204" pitchFamily="49" charset="0"/>
              </a:rPr>
            </a:br>
            <a:r>
              <a:rPr lang="en-IN" sz="1300" b="0" i="0" dirty="0">
                <a:solidFill>
                  <a:srgbClr val="0000CD"/>
                </a:solidFill>
                <a:effectLst/>
                <a:latin typeface="Consolas" panose="020B0609020204030204" pitchFamily="49" charset="0"/>
              </a:rPr>
              <a:t>function</a:t>
            </a:r>
            <a:r>
              <a:rPr lang="en-IN" sz="1300" b="0" i="0" dirty="0">
                <a:solidFill>
                  <a:srgbClr val="000000"/>
                </a:solidFill>
                <a:effectLst/>
                <a:latin typeface="Consolas" panose="020B0609020204030204" pitchFamily="49" charset="0"/>
              </a:rPr>
              <a:t> drag(</a:t>
            </a:r>
            <a:r>
              <a:rPr lang="en-IN" sz="1300" b="0" i="0" dirty="0" err="1">
                <a:solidFill>
                  <a:srgbClr val="000000"/>
                </a:solidFill>
                <a:effectLst/>
                <a:latin typeface="Consolas" panose="020B0609020204030204" pitchFamily="49" charset="0"/>
              </a:rPr>
              <a:t>ev</a:t>
            </a:r>
            <a:r>
              <a:rPr lang="en-IN" sz="1300" b="0" i="0" dirty="0">
                <a:solidFill>
                  <a:srgbClr val="000000"/>
                </a:solidFill>
                <a:effectLst/>
                <a:latin typeface="Consolas" panose="020B0609020204030204" pitchFamily="49" charset="0"/>
              </a:rPr>
              <a:t>)</a:t>
            </a:r>
            <a:r>
              <a:rPr lang="en-IN" sz="1300" b="0" i="0" dirty="0">
                <a:solidFill>
                  <a:srgbClr val="FF0000"/>
                </a:solidFill>
                <a:effectLst/>
                <a:latin typeface="Consolas" panose="020B0609020204030204" pitchFamily="49" charset="0"/>
              </a:rPr>
              <a:t> </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t>
            </a:r>
            <a:r>
              <a:rPr lang="en-IN" sz="1300" b="0" i="0" dirty="0">
                <a:solidFill>
                  <a:srgbClr val="FF0000"/>
                </a:solidFill>
                <a:effectLst/>
                <a:latin typeface="Consolas" panose="020B0609020204030204" pitchFamily="49" charset="0"/>
              </a:rPr>
              <a:t> </a:t>
            </a:r>
            <a:r>
              <a:rPr lang="en-IN" sz="1300" b="0" i="0" dirty="0" err="1">
                <a:solidFill>
                  <a:srgbClr val="000000"/>
                </a:solidFill>
                <a:effectLst/>
                <a:latin typeface="Consolas" panose="020B0609020204030204" pitchFamily="49" charset="0"/>
              </a:rPr>
              <a:t>ev.dataTransfer.setData</a:t>
            </a:r>
            <a:r>
              <a:rPr lang="en-IN" sz="1300" b="0" i="0" dirty="0">
                <a:solidFill>
                  <a:srgbClr val="000000"/>
                </a:solidFill>
                <a:effectLst/>
                <a:latin typeface="Consolas" panose="020B0609020204030204" pitchFamily="49" charset="0"/>
              </a:rPr>
              <a:t>(</a:t>
            </a:r>
            <a:r>
              <a:rPr lang="en-IN" sz="1300" b="0" i="0" dirty="0">
                <a:solidFill>
                  <a:srgbClr val="A52A2A"/>
                </a:solidFill>
                <a:effectLst/>
                <a:latin typeface="Consolas" panose="020B0609020204030204" pitchFamily="49" charset="0"/>
              </a:rPr>
              <a:t>"text"</a:t>
            </a:r>
            <a:r>
              <a:rPr lang="en-IN" sz="1300" b="0" i="0" dirty="0">
                <a:solidFill>
                  <a:srgbClr val="000000"/>
                </a:solidFill>
                <a:effectLst/>
                <a:latin typeface="Consolas" panose="020B0609020204030204" pitchFamily="49" charset="0"/>
              </a:rPr>
              <a:t>, ev.target.id);</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r>
            <a:br>
              <a:rPr lang="en-IN" sz="1300" b="0" i="0" dirty="0">
                <a:solidFill>
                  <a:srgbClr val="000000"/>
                </a:solidFill>
                <a:effectLst/>
                <a:latin typeface="Consolas" panose="020B0609020204030204" pitchFamily="49" charset="0"/>
              </a:rPr>
            </a:br>
            <a:r>
              <a:rPr lang="en-IN" sz="1300" b="0" i="0" dirty="0">
                <a:solidFill>
                  <a:srgbClr val="0000CD"/>
                </a:solidFill>
                <a:effectLst/>
                <a:latin typeface="Consolas" panose="020B0609020204030204" pitchFamily="49" charset="0"/>
              </a:rPr>
              <a:t>function</a:t>
            </a:r>
            <a:r>
              <a:rPr lang="en-IN" sz="1300" b="0" i="0" dirty="0">
                <a:solidFill>
                  <a:srgbClr val="000000"/>
                </a:solidFill>
                <a:effectLst/>
                <a:latin typeface="Consolas" panose="020B0609020204030204" pitchFamily="49" charset="0"/>
              </a:rPr>
              <a:t> drop(</a:t>
            </a:r>
            <a:r>
              <a:rPr lang="en-IN" sz="1300" b="0" i="0" dirty="0" err="1">
                <a:solidFill>
                  <a:srgbClr val="000000"/>
                </a:solidFill>
                <a:effectLst/>
                <a:latin typeface="Consolas" panose="020B0609020204030204" pitchFamily="49" charset="0"/>
              </a:rPr>
              <a:t>ev</a:t>
            </a:r>
            <a:r>
              <a:rPr lang="en-IN" sz="1300" b="0" i="0" dirty="0">
                <a:solidFill>
                  <a:srgbClr val="000000"/>
                </a:solidFill>
                <a:effectLst/>
                <a:latin typeface="Consolas" panose="020B0609020204030204" pitchFamily="49" charset="0"/>
              </a:rPr>
              <a:t>)</a:t>
            </a:r>
            <a:r>
              <a:rPr lang="en-IN" sz="1300" b="0" i="0" dirty="0">
                <a:solidFill>
                  <a:srgbClr val="FF0000"/>
                </a:solidFill>
                <a:effectLst/>
                <a:latin typeface="Consolas" panose="020B0609020204030204" pitchFamily="49" charset="0"/>
              </a:rPr>
              <a:t> </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t>
            </a:r>
            <a:r>
              <a:rPr lang="en-IN" sz="1300" b="0" i="0" dirty="0">
                <a:solidFill>
                  <a:srgbClr val="FF0000"/>
                </a:solidFill>
                <a:effectLst/>
                <a:latin typeface="Consolas" panose="020B0609020204030204" pitchFamily="49" charset="0"/>
              </a:rPr>
              <a:t> </a:t>
            </a:r>
            <a:r>
              <a:rPr lang="en-IN" sz="1300" b="0" i="0" dirty="0" err="1">
                <a:solidFill>
                  <a:srgbClr val="000000"/>
                </a:solidFill>
                <a:effectLst/>
                <a:latin typeface="Consolas" panose="020B0609020204030204" pitchFamily="49" charset="0"/>
              </a:rPr>
              <a:t>ev.preventDefault</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t>
            </a:r>
            <a:r>
              <a:rPr lang="en-IN" sz="1300" b="0" i="0" dirty="0">
                <a:solidFill>
                  <a:srgbClr val="0000CD"/>
                </a:solidFill>
                <a:effectLst/>
                <a:latin typeface="Consolas" panose="020B0609020204030204" pitchFamily="49" charset="0"/>
              </a:rPr>
              <a:t>var</a:t>
            </a:r>
            <a:r>
              <a:rPr lang="en-IN" sz="1300" b="0" i="0" dirty="0">
                <a:solidFill>
                  <a:srgbClr val="000000"/>
                </a:solidFill>
                <a:effectLst/>
                <a:latin typeface="Consolas" panose="020B0609020204030204" pitchFamily="49" charset="0"/>
              </a:rPr>
              <a:t> data = </a:t>
            </a:r>
            <a:r>
              <a:rPr lang="en-IN" sz="1300" b="0" i="0" dirty="0" err="1">
                <a:solidFill>
                  <a:srgbClr val="000000"/>
                </a:solidFill>
                <a:effectLst/>
                <a:latin typeface="Consolas" panose="020B0609020204030204" pitchFamily="49" charset="0"/>
              </a:rPr>
              <a:t>ev.dataTransfer.getData</a:t>
            </a:r>
            <a:r>
              <a:rPr lang="en-IN" sz="1300" b="0" i="0" dirty="0">
                <a:solidFill>
                  <a:srgbClr val="000000"/>
                </a:solidFill>
                <a:effectLst/>
                <a:latin typeface="Consolas" panose="020B0609020204030204" pitchFamily="49" charset="0"/>
              </a:rPr>
              <a:t>(</a:t>
            </a:r>
            <a:r>
              <a:rPr lang="en-IN" sz="1300" b="0" i="0" dirty="0">
                <a:solidFill>
                  <a:srgbClr val="A52A2A"/>
                </a:solidFill>
                <a:effectLst/>
                <a:latin typeface="Consolas" panose="020B0609020204030204" pitchFamily="49" charset="0"/>
              </a:rPr>
              <a:t>"text"</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t>
            </a:r>
            <a:r>
              <a:rPr lang="en-IN" sz="1300" b="0" i="0" dirty="0" err="1">
                <a:solidFill>
                  <a:srgbClr val="000000"/>
                </a:solidFill>
                <a:effectLst/>
                <a:latin typeface="Consolas" panose="020B0609020204030204" pitchFamily="49" charset="0"/>
              </a:rPr>
              <a:t>ev.target.appendChild</a:t>
            </a:r>
            <a:r>
              <a:rPr lang="en-IN" sz="1300" b="0" i="0" dirty="0">
                <a:solidFill>
                  <a:srgbClr val="000000"/>
                </a:solidFill>
                <a:effectLst/>
                <a:latin typeface="Consolas" panose="020B0609020204030204" pitchFamily="49" charset="0"/>
              </a:rPr>
              <a:t>(</a:t>
            </a:r>
            <a:r>
              <a:rPr lang="en-IN" sz="1300" b="0" i="0" dirty="0" err="1">
                <a:solidFill>
                  <a:srgbClr val="000000"/>
                </a:solidFill>
                <a:effectLst/>
                <a:latin typeface="Consolas" panose="020B0609020204030204" pitchFamily="49" charset="0"/>
              </a:rPr>
              <a:t>document.getElementById</a:t>
            </a:r>
            <a:r>
              <a:rPr lang="en-IN" sz="1300" b="0" i="0" dirty="0">
                <a:solidFill>
                  <a:srgbClr val="000000"/>
                </a:solidFill>
                <a:effectLst/>
                <a:latin typeface="Consolas" panose="020B0609020204030204" pitchFamily="49" charset="0"/>
              </a:rPr>
              <a:t>(data));</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/script</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/head</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body</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div</a:t>
            </a:r>
            <a:r>
              <a:rPr lang="en-IN" sz="1300" b="0" i="0" dirty="0">
                <a:solidFill>
                  <a:srgbClr val="FF0000"/>
                </a:solidFill>
                <a:effectLst/>
                <a:latin typeface="Consolas" panose="020B0609020204030204" pitchFamily="49" charset="0"/>
              </a:rPr>
              <a:t> id</a:t>
            </a:r>
            <a:r>
              <a:rPr lang="en-IN" sz="1300" b="0" i="0" dirty="0">
                <a:solidFill>
                  <a:srgbClr val="0000CD"/>
                </a:solidFill>
                <a:effectLst/>
                <a:latin typeface="Consolas" panose="020B0609020204030204" pitchFamily="49" charset="0"/>
              </a:rPr>
              <a:t>="div1"</a:t>
            </a:r>
            <a:r>
              <a:rPr lang="en-IN" sz="1300" b="0" i="0" dirty="0">
                <a:solidFill>
                  <a:srgbClr val="FF0000"/>
                </a:solidFill>
                <a:effectLst/>
                <a:latin typeface="Consolas" panose="020B0609020204030204" pitchFamily="49" charset="0"/>
              </a:rPr>
              <a:t> </a:t>
            </a:r>
            <a:r>
              <a:rPr lang="en-IN" sz="1300" b="0" i="0" dirty="0" err="1">
                <a:solidFill>
                  <a:srgbClr val="FF0000"/>
                </a:solidFill>
                <a:effectLst/>
                <a:latin typeface="Consolas" panose="020B0609020204030204" pitchFamily="49" charset="0"/>
              </a:rPr>
              <a:t>ondrop</a:t>
            </a:r>
            <a:r>
              <a:rPr lang="en-IN" sz="1300" b="0" i="0" dirty="0">
                <a:solidFill>
                  <a:srgbClr val="0000CD"/>
                </a:solidFill>
                <a:effectLst/>
                <a:latin typeface="Consolas" panose="020B0609020204030204" pitchFamily="49" charset="0"/>
              </a:rPr>
              <a:t>="drop(event)"</a:t>
            </a:r>
            <a:r>
              <a:rPr lang="en-IN" sz="1300" b="0" i="0" dirty="0">
                <a:solidFill>
                  <a:srgbClr val="FF0000"/>
                </a:solidFill>
                <a:effectLst/>
                <a:latin typeface="Consolas" panose="020B0609020204030204" pitchFamily="49" charset="0"/>
              </a:rPr>
              <a:t> </a:t>
            </a:r>
            <a:r>
              <a:rPr lang="en-IN" sz="1300" b="0" i="0" dirty="0" err="1">
                <a:solidFill>
                  <a:srgbClr val="FF0000"/>
                </a:solidFill>
                <a:effectLst/>
                <a:latin typeface="Consolas" panose="020B0609020204030204" pitchFamily="49" charset="0"/>
              </a:rPr>
              <a:t>ondragover</a:t>
            </a:r>
            <a:r>
              <a:rPr lang="en-IN" sz="1300" b="0" i="0" dirty="0">
                <a:solidFill>
                  <a:srgbClr val="0000CD"/>
                </a:solidFill>
                <a:effectLst/>
                <a:latin typeface="Consolas" panose="020B0609020204030204" pitchFamily="49" charset="0"/>
              </a:rPr>
              <a:t>="</a:t>
            </a:r>
            <a:r>
              <a:rPr lang="en-IN" sz="1300" b="0" i="0" dirty="0" err="1">
                <a:solidFill>
                  <a:srgbClr val="0000CD"/>
                </a:solidFill>
                <a:effectLst/>
                <a:latin typeface="Consolas" panose="020B0609020204030204" pitchFamily="49" charset="0"/>
              </a:rPr>
              <a:t>allowDrop</a:t>
            </a:r>
            <a:r>
              <a:rPr lang="en-IN" sz="1300" b="0" i="0" dirty="0">
                <a:solidFill>
                  <a:srgbClr val="0000CD"/>
                </a:solidFill>
                <a:effectLst/>
                <a:latin typeface="Consolas" panose="020B0609020204030204" pitchFamily="49" charset="0"/>
              </a:rPr>
              <a:t>(event)"&gt;&lt;</a:t>
            </a:r>
            <a:r>
              <a:rPr lang="en-IN" sz="1300" b="0" i="0" dirty="0">
                <a:solidFill>
                  <a:srgbClr val="A52A2A"/>
                </a:solidFill>
                <a:effectLst/>
                <a:latin typeface="Consolas" panose="020B0609020204030204" pitchFamily="49" charset="0"/>
              </a:rPr>
              <a:t>/div</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err="1">
                <a:solidFill>
                  <a:srgbClr val="A52A2A"/>
                </a:solidFill>
                <a:effectLst/>
                <a:latin typeface="Consolas" panose="020B0609020204030204" pitchFamily="49" charset="0"/>
              </a:rPr>
              <a:t>img</a:t>
            </a:r>
            <a:r>
              <a:rPr lang="en-IN" sz="1300" b="0" i="0" dirty="0">
                <a:solidFill>
                  <a:srgbClr val="FF0000"/>
                </a:solidFill>
                <a:effectLst/>
                <a:latin typeface="Consolas" panose="020B0609020204030204" pitchFamily="49" charset="0"/>
              </a:rPr>
              <a:t> id</a:t>
            </a:r>
            <a:r>
              <a:rPr lang="en-IN" sz="1300" b="0" i="0" dirty="0">
                <a:solidFill>
                  <a:srgbClr val="0000CD"/>
                </a:solidFill>
                <a:effectLst/>
                <a:latin typeface="Consolas" panose="020B0609020204030204" pitchFamily="49" charset="0"/>
              </a:rPr>
              <a:t>="drag1"</a:t>
            </a:r>
            <a:r>
              <a:rPr lang="en-IN" sz="1300" b="0" i="0" dirty="0">
                <a:solidFill>
                  <a:srgbClr val="FF0000"/>
                </a:solidFill>
                <a:effectLst/>
                <a:latin typeface="Consolas" panose="020B0609020204030204" pitchFamily="49" charset="0"/>
              </a:rPr>
              <a:t> </a:t>
            </a:r>
            <a:r>
              <a:rPr lang="en-IN" sz="1300" b="0" i="0" dirty="0" err="1">
                <a:solidFill>
                  <a:srgbClr val="FF0000"/>
                </a:solidFill>
                <a:effectLst/>
                <a:latin typeface="Consolas" panose="020B0609020204030204" pitchFamily="49" charset="0"/>
              </a:rPr>
              <a:t>src</a:t>
            </a:r>
            <a:r>
              <a:rPr lang="en-IN" sz="1300" b="0" i="0" dirty="0">
                <a:solidFill>
                  <a:srgbClr val="0000CD"/>
                </a:solidFill>
                <a:effectLst/>
                <a:latin typeface="Consolas" panose="020B0609020204030204" pitchFamily="49" charset="0"/>
              </a:rPr>
              <a:t>="img_logo.gif"</a:t>
            </a:r>
            <a:r>
              <a:rPr lang="en-IN" sz="1300" b="0" i="0" dirty="0">
                <a:solidFill>
                  <a:srgbClr val="FF0000"/>
                </a:solidFill>
                <a:effectLst/>
                <a:latin typeface="Consolas" panose="020B0609020204030204" pitchFamily="49" charset="0"/>
              </a:rPr>
              <a:t> draggable</a:t>
            </a:r>
            <a:r>
              <a:rPr lang="en-IN" sz="1300" b="0" i="0" dirty="0">
                <a:solidFill>
                  <a:srgbClr val="0000CD"/>
                </a:solidFill>
                <a:effectLst/>
                <a:latin typeface="Consolas" panose="020B0609020204030204" pitchFamily="49" charset="0"/>
              </a:rPr>
              <a:t>="true"</a:t>
            </a:r>
            <a:r>
              <a:rPr lang="en-IN" sz="1300" b="0" i="0" dirty="0">
                <a:solidFill>
                  <a:srgbClr val="FF0000"/>
                </a:solidFill>
                <a:effectLst/>
                <a:latin typeface="Consolas" panose="020B0609020204030204" pitchFamily="49" charset="0"/>
              </a:rPr>
              <a:t> </a:t>
            </a:r>
            <a:r>
              <a:rPr lang="en-IN" sz="1300" b="0" i="0" dirty="0" err="1">
                <a:solidFill>
                  <a:srgbClr val="FF0000"/>
                </a:solidFill>
                <a:effectLst/>
                <a:latin typeface="Consolas" panose="020B0609020204030204" pitchFamily="49" charset="0"/>
              </a:rPr>
              <a:t>ondragstart</a:t>
            </a:r>
            <a:r>
              <a:rPr lang="en-IN" sz="1300" b="0" i="0" dirty="0">
                <a:solidFill>
                  <a:srgbClr val="0000CD"/>
                </a:solidFill>
                <a:effectLst/>
                <a:latin typeface="Consolas" panose="020B0609020204030204" pitchFamily="49" charset="0"/>
              </a:rPr>
              <a:t>="drag(event)"</a:t>
            </a:r>
            <a:r>
              <a:rPr lang="en-IN" sz="1300" b="0" i="0" dirty="0">
                <a:solidFill>
                  <a:srgbClr val="FF0000"/>
                </a:solidFill>
                <a:effectLst/>
                <a:latin typeface="Consolas" panose="020B0609020204030204" pitchFamily="49" charset="0"/>
              </a:rPr>
              <a:t> width</a:t>
            </a:r>
            <a:r>
              <a:rPr lang="en-IN" sz="1300" b="0" i="0" dirty="0">
                <a:solidFill>
                  <a:srgbClr val="0000CD"/>
                </a:solidFill>
                <a:effectLst/>
                <a:latin typeface="Consolas" panose="020B0609020204030204" pitchFamily="49" charset="0"/>
              </a:rPr>
              <a:t>="336"</a:t>
            </a:r>
            <a:r>
              <a:rPr lang="en-IN" sz="1300" b="0" i="0" dirty="0">
                <a:solidFill>
                  <a:srgbClr val="FF0000"/>
                </a:solidFill>
                <a:effectLst/>
                <a:latin typeface="Consolas" panose="020B0609020204030204" pitchFamily="49" charset="0"/>
              </a:rPr>
              <a:t> height</a:t>
            </a:r>
            <a:r>
              <a:rPr lang="en-IN" sz="1300" b="0" i="0" dirty="0">
                <a:solidFill>
                  <a:srgbClr val="0000CD"/>
                </a:solidFill>
                <a:effectLst/>
                <a:latin typeface="Consolas" panose="020B0609020204030204" pitchFamily="49" charset="0"/>
              </a:rPr>
              <a:t>="69"&gt;</a:t>
            </a:r>
            <a:r>
              <a:rPr lang="en-IN" sz="1300" dirty="0"/>
              <a:t/>
            </a:r>
            <a:br>
              <a:rPr lang="en-IN" sz="1300" dirty="0"/>
            </a:b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/body</a:t>
            </a:r>
            <a:r>
              <a:rPr lang="en-IN" sz="1300" b="0" i="0" dirty="0">
                <a:solidFill>
                  <a:srgbClr val="0000CD"/>
                </a:solidFill>
                <a:effectLst/>
                <a:latin typeface="Consolas" panose="020B0609020204030204" pitchFamily="49" charset="0"/>
              </a:rPr>
              <a:t>&gt;</a:t>
            </a:r>
            <a:endParaRPr lang="en-IN" sz="1300" dirty="0"/>
          </a:p>
        </p:txBody>
      </p:sp>
      <p:sp>
        <p:nvSpPr>
          <p:cNvPr id="8" name="TextBox 7">
            <a:extLst>
              <a:ext uri="{FF2B5EF4-FFF2-40B4-BE49-F238E27FC236}">
                <a16:creationId xmlns="" xmlns:a16="http://schemas.microsoft.com/office/drawing/2014/main" id="{8E3F5CF3-309A-40BD-8820-2B0633792D81}"/>
              </a:ext>
            </a:extLst>
          </p:cNvPr>
          <p:cNvSpPr txBox="1"/>
          <p:nvPr/>
        </p:nvSpPr>
        <p:spPr>
          <a:xfrm>
            <a:off x="7110483" y="603080"/>
            <a:ext cx="5067869" cy="4832092"/>
          </a:xfrm>
          <a:prstGeom prst="rect">
            <a:avLst/>
          </a:prstGeom>
          <a:noFill/>
        </p:spPr>
        <p:txBody>
          <a:bodyPr wrap="square">
            <a:spAutoFit/>
          </a:bodyPr>
          <a:lstStyle/>
          <a:p>
            <a:pPr>
              <a:lnSpc>
                <a:spcPct val="200000"/>
              </a:lnSpc>
            </a:pPr>
            <a:r>
              <a:rPr lang="en-US" sz="1300" b="1" dirty="0">
                <a:solidFill>
                  <a:schemeClr val="accent3">
                    <a:lumMod val="75000"/>
                  </a:schemeClr>
                </a:solidFill>
                <a:latin typeface="Verdana" panose="020B0604030504040204" pitchFamily="34" charset="0"/>
                <a:ea typeface="Verdana" panose="020B0604030504040204" pitchFamily="34" charset="0"/>
              </a:rPr>
              <a:t>Where to Drop - </a:t>
            </a:r>
            <a:r>
              <a:rPr lang="en-US" sz="1300" b="1" dirty="0" err="1">
                <a:solidFill>
                  <a:schemeClr val="accent3">
                    <a:lumMod val="75000"/>
                  </a:schemeClr>
                </a:solidFill>
                <a:latin typeface="Verdana" panose="020B0604030504040204" pitchFamily="34" charset="0"/>
                <a:ea typeface="Verdana" panose="020B0604030504040204" pitchFamily="34" charset="0"/>
              </a:rPr>
              <a:t>ondragover</a:t>
            </a:r>
            <a:endParaRPr lang="en-US" sz="1300" b="1" dirty="0">
              <a:solidFill>
                <a:schemeClr val="accent3">
                  <a:lumMod val="75000"/>
                </a:schemeClr>
              </a:solidFill>
              <a:latin typeface="Verdana" panose="020B0604030504040204" pitchFamily="34" charset="0"/>
              <a:ea typeface="Verdana" panose="020B0604030504040204" pitchFamily="34" charset="0"/>
            </a:endParaRPr>
          </a:p>
          <a:p>
            <a:pPr marL="171450" indent="-171450">
              <a:lnSpc>
                <a:spcPct val="200000"/>
              </a:lnSpc>
              <a:buFont typeface="Arial" panose="020B0604020202020204" pitchFamily="34" charset="0"/>
              <a:buChar char="•"/>
            </a:pPr>
            <a:r>
              <a:rPr lang="en-US" sz="1300" dirty="0">
                <a:solidFill>
                  <a:schemeClr val="accent1">
                    <a:lumMod val="75000"/>
                  </a:schemeClr>
                </a:solidFill>
                <a:latin typeface="Verdana" panose="020B0604030504040204" pitchFamily="34" charset="0"/>
                <a:ea typeface="Verdana" panose="020B0604030504040204" pitchFamily="34" charset="0"/>
              </a:rPr>
              <a:t>The </a:t>
            </a:r>
            <a:r>
              <a:rPr lang="en-US" sz="1300" dirty="0" err="1">
                <a:solidFill>
                  <a:schemeClr val="accent1">
                    <a:lumMod val="75000"/>
                  </a:schemeClr>
                </a:solidFill>
                <a:latin typeface="Verdana" panose="020B0604030504040204" pitchFamily="34" charset="0"/>
                <a:ea typeface="Verdana" panose="020B0604030504040204" pitchFamily="34" charset="0"/>
              </a:rPr>
              <a:t>ondragover</a:t>
            </a:r>
            <a:r>
              <a:rPr lang="en-US" sz="1300" dirty="0">
                <a:solidFill>
                  <a:schemeClr val="accent1">
                    <a:lumMod val="75000"/>
                  </a:schemeClr>
                </a:solidFill>
                <a:latin typeface="Verdana" panose="020B0604030504040204" pitchFamily="34" charset="0"/>
                <a:ea typeface="Verdana" panose="020B0604030504040204" pitchFamily="34" charset="0"/>
              </a:rPr>
              <a:t> event specifies where the dragged data can be dropped.</a:t>
            </a:r>
          </a:p>
          <a:p>
            <a:pPr marL="171450" indent="-171450">
              <a:lnSpc>
                <a:spcPct val="200000"/>
              </a:lnSpc>
              <a:buFont typeface="Arial" panose="020B0604020202020204" pitchFamily="34" charset="0"/>
              <a:buChar char="•"/>
            </a:pPr>
            <a:r>
              <a:rPr lang="en-US" sz="1300" dirty="0">
                <a:solidFill>
                  <a:schemeClr val="accent1">
                    <a:lumMod val="75000"/>
                  </a:schemeClr>
                </a:solidFill>
                <a:latin typeface="Verdana" panose="020B0604030504040204" pitchFamily="34" charset="0"/>
                <a:ea typeface="Verdana" panose="020B0604030504040204" pitchFamily="34" charset="0"/>
              </a:rPr>
              <a:t>By default, data/elements cannot be dropped in other elements. </a:t>
            </a:r>
          </a:p>
          <a:p>
            <a:pPr marL="171450" indent="-171450">
              <a:lnSpc>
                <a:spcPct val="200000"/>
              </a:lnSpc>
              <a:buFont typeface="Arial" panose="020B0604020202020204" pitchFamily="34" charset="0"/>
              <a:buChar char="•"/>
            </a:pPr>
            <a:r>
              <a:rPr lang="en-US" sz="1300" dirty="0">
                <a:solidFill>
                  <a:schemeClr val="accent1">
                    <a:lumMod val="75000"/>
                  </a:schemeClr>
                </a:solidFill>
                <a:latin typeface="Verdana" panose="020B0604030504040204" pitchFamily="34" charset="0"/>
                <a:ea typeface="Verdana" panose="020B0604030504040204" pitchFamily="34" charset="0"/>
              </a:rPr>
              <a:t>To allow a drop, we must prevent the default handling of the element.</a:t>
            </a:r>
          </a:p>
          <a:p>
            <a:pPr marL="171450" indent="-171450">
              <a:lnSpc>
                <a:spcPct val="200000"/>
              </a:lnSpc>
              <a:buFont typeface="Arial" panose="020B0604020202020204" pitchFamily="34" charset="0"/>
              <a:buChar char="•"/>
            </a:pPr>
            <a:r>
              <a:rPr lang="en-US" sz="1300" dirty="0">
                <a:solidFill>
                  <a:schemeClr val="accent1">
                    <a:lumMod val="75000"/>
                  </a:schemeClr>
                </a:solidFill>
                <a:latin typeface="Verdana" panose="020B0604030504040204" pitchFamily="34" charset="0"/>
                <a:ea typeface="Verdana" panose="020B0604030504040204" pitchFamily="34" charset="0"/>
              </a:rPr>
              <a:t>This is done by calling the </a:t>
            </a:r>
            <a:r>
              <a:rPr lang="en-US" sz="1300" dirty="0" err="1">
                <a:solidFill>
                  <a:schemeClr val="accent1">
                    <a:lumMod val="75000"/>
                  </a:schemeClr>
                </a:solidFill>
                <a:latin typeface="Verdana" panose="020B0604030504040204" pitchFamily="34" charset="0"/>
                <a:ea typeface="Verdana" panose="020B0604030504040204" pitchFamily="34" charset="0"/>
              </a:rPr>
              <a:t>event.preventDefault</a:t>
            </a:r>
            <a:r>
              <a:rPr lang="en-US" sz="1300" dirty="0">
                <a:solidFill>
                  <a:schemeClr val="accent1">
                    <a:lumMod val="75000"/>
                  </a:schemeClr>
                </a:solidFill>
                <a:latin typeface="Verdana" panose="020B0604030504040204" pitchFamily="34" charset="0"/>
                <a:ea typeface="Verdana" panose="020B0604030504040204" pitchFamily="34" charset="0"/>
              </a:rPr>
              <a:t>() </a:t>
            </a:r>
            <a:endParaRPr lang="en-US" sz="1300" dirty="0" smtClean="0">
              <a:solidFill>
                <a:schemeClr val="accent1">
                  <a:lumMod val="75000"/>
                </a:schemeClr>
              </a:solidFill>
              <a:latin typeface="Verdana" panose="020B0604030504040204" pitchFamily="34" charset="0"/>
              <a:ea typeface="Verdana" panose="020B0604030504040204" pitchFamily="34" charset="0"/>
            </a:endParaRPr>
          </a:p>
          <a:p>
            <a:pPr marL="171450" indent="-171450">
              <a:lnSpc>
                <a:spcPct val="200000"/>
              </a:lnSpc>
              <a:buFont typeface="Arial" panose="020B0604020202020204" pitchFamily="34" charset="0"/>
              <a:buChar char="•"/>
            </a:pPr>
            <a:r>
              <a:rPr lang="en-US" sz="1300" dirty="0" smtClean="0">
                <a:solidFill>
                  <a:schemeClr val="accent1">
                    <a:lumMod val="75000"/>
                  </a:schemeClr>
                </a:solidFill>
                <a:latin typeface="Verdana" panose="020B0604030504040204" pitchFamily="34" charset="0"/>
                <a:ea typeface="Verdana" panose="020B0604030504040204" pitchFamily="34" charset="0"/>
              </a:rPr>
              <a:t>method </a:t>
            </a:r>
            <a:r>
              <a:rPr lang="en-US" sz="1300" dirty="0">
                <a:solidFill>
                  <a:schemeClr val="accent1">
                    <a:lumMod val="75000"/>
                  </a:schemeClr>
                </a:solidFill>
                <a:latin typeface="Verdana" panose="020B0604030504040204" pitchFamily="34" charset="0"/>
                <a:ea typeface="Verdana" panose="020B0604030504040204" pitchFamily="34" charset="0"/>
              </a:rPr>
              <a:t>for the </a:t>
            </a:r>
            <a:r>
              <a:rPr lang="en-US" sz="1300" dirty="0" err="1">
                <a:solidFill>
                  <a:schemeClr val="accent1">
                    <a:lumMod val="75000"/>
                  </a:schemeClr>
                </a:solidFill>
                <a:latin typeface="Verdana" panose="020B0604030504040204" pitchFamily="34" charset="0"/>
                <a:ea typeface="Verdana" panose="020B0604030504040204" pitchFamily="34" charset="0"/>
              </a:rPr>
              <a:t>ondragover</a:t>
            </a:r>
            <a:r>
              <a:rPr lang="en-US" sz="1300" dirty="0">
                <a:solidFill>
                  <a:schemeClr val="accent1">
                    <a:lumMod val="75000"/>
                  </a:schemeClr>
                </a:solidFill>
                <a:latin typeface="Verdana" panose="020B0604030504040204" pitchFamily="34" charset="0"/>
                <a:ea typeface="Verdana" panose="020B0604030504040204" pitchFamily="34" charset="0"/>
              </a:rPr>
              <a:t> event:</a:t>
            </a:r>
          </a:p>
          <a:p>
            <a:pPr>
              <a:lnSpc>
                <a:spcPct val="200000"/>
              </a:lnSpc>
            </a:pPr>
            <a:r>
              <a:rPr lang="en-US" sz="1300" dirty="0">
                <a:solidFill>
                  <a:schemeClr val="accent1">
                    <a:lumMod val="75000"/>
                  </a:schemeClr>
                </a:solidFill>
                <a:latin typeface="Verdana" panose="020B0604030504040204" pitchFamily="34" charset="0"/>
                <a:ea typeface="Verdana" panose="020B0604030504040204" pitchFamily="34" charset="0"/>
              </a:rPr>
              <a:t>			</a:t>
            </a:r>
            <a:r>
              <a:rPr lang="en-US" sz="1300" b="1" dirty="0" err="1">
                <a:solidFill>
                  <a:schemeClr val="accent1">
                    <a:lumMod val="75000"/>
                  </a:schemeClr>
                </a:solidFill>
                <a:latin typeface="Verdana" panose="020B0604030504040204" pitchFamily="34" charset="0"/>
                <a:ea typeface="Verdana" panose="020B0604030504040204" pitchFamily="34" charset="0"/>
              </a:rPr>
              <a:t>event.preventDefault</a:t>
            </a:r>
            <a:r>
              <a:rPr lang="en-US" sz="1300" b="1" dirty="0">
                <a:solidFill>
                  <a:schemeClr val="accent1">
                    <a:lumMod val="75000"/>
                  </a:schemeClr>
                </a:solidFill>
                <a:latin typeface="Verdana" panose="020B0604030504040204" pitchFamily="34" charset="0"/>
                <a:ea typeface="Verdana" panose="020B0604030504040204" pitchFamily="34" charset="0"/>
              </a:rPr>
              <a:t>()</a:t>
            </a:r>
          </a:p>
          <a:p>
            <a:pPr>
              <a:lnSpc>
                <a:spcPct val="200000"/>
              </a:lnSpc>
            </a:pPr>
            <a:endParaRPr lang="en-US" sz="1200" dirty="0">
              <a:latin typeface="Verdana" panose="020B0604030504040204" pitchFamily="34" charset="0"/>
              <a:ea typeface="Verdana" panose="020B0604030504040204" pitchFamily="34" charset="0"/>
            </a:endParaRPr>
          </a:p>
          <a:p>
            <a:pPr>
              <a:lnSpc>
                <a:spcPct val="200000"/>
              </a:lnSpc>
            </a:pPr>
            <a:r>
              <a:rPr lang="en-US" sz="1200"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352733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3070CF-F655-48AF-98C9-8648BA18F089}"/>
              </a:ext>
            </a:extLst>
          </p:cNvPr>
          <p:cNvSpPr>
            <a:spLocks noGrp="1"/>
          </p:cNvSpPr>
          <p:nvPr>
            <p:ph type="title"/>
          </p:nvPr>
        </p:nvSpPr>
        <p:spPr>
          <a:xfrm>
            <a:off x="1141413" y="256568"/>
            <a:ext cx="9905998" cy="924162"/>
          </a:xfrm>
        </p:spPr>
        <p:txBody>
          <a:bodyPr>
            <a:normAutofit/>
          </a:bodyPr>
          <a:lstStyle/>
          <a:p>
            <a:r>
              <a:rPr lang="en-US" cap="none" dirty="0">
                <a:solidFill>
                  <a:srgbClr val="FF0000"/>
                </a:solidFill>
              </a:rPr>
              <a:t>HTML Semantic Elements</a:t>
            </a:r>
            <a:endParaRPr lang="en-IN" cap="none" dirty="0">
              <a:solidFill>
                <a:srgbClr val="FF0000"/>
              </a:solidFill>
            </a:endParaRPr>
          </a:p>
        </p:txBody>
      </p:sp>
      <p:sp>
        <p:nvSpPr>
          <p:cNvPr id="3" name="Content Placeholder 2">
            <a:extLst>
              <a:ext uri="{FF2B5EF4-FFF2-40B4-BE49-F238E27FC236}">
                <a16:creationId xmlns="" xmlns:a16="http://schemas.microsoft.com/office/drawing/2014/main" id="{C0873C63-836A-4B70-A8CF-E28D0B8A51B4}"/>
              </a:ext>
            </a:extLst>
          </p:cNvPr>
          <p:cNvSpPr>
            <a:spLocks noGrp="1"/>
          </p:cNvSpPr>
          <p:nvPr>
            <p:ph idx="1"/>
          </p:nvPr>
        </p:nvSpPr>
        <p:spPr>
          <a:xfrm>
            <a:off x="1141413" y="1459636"/>
            <a:ext cx="9905999" cy="4941163"/>
          </a:xfrm>
        </p:spPr>
        <p:txBody>
          <a:bodyPr>
            <a:normAutofit/>
          </a:bodyPr>
          <a:lstStyle/>
          <a:p>
            <a:pPr>
              <a:lnSpc>
                <a:spcPct val="200000"/>
              </a:lnSpc>
            </a:pPr>
            <a:r>
              <a:rPr lang="en-US" sz="1300" dirty="0">
                <a:solidFill>
                  <a:schemeClr val="tx2">
                    <a:lumMod val="50000"/>
                  </a:schemeClr>
                </a:solidFill>
                <a:latin typeface="Verdana" panose="020B0604030504040204" pitchFamily="34" charset="0"/>
                <a:ea typeface="Verdana" panose="020B0604030504040204" pitchFamily="34" charset="0"/>
              </a:rPr>
              <a:t>Semantic Elements – Element with meaning</a:t>
            </a:r>
          </a:p>
          <a:p>
            <a:pPr>
              <a:lnSpc>
                <a:spcPct val="200000"/>
              </a:lnSpc>
            </a:pPr>
            <a:r>
              <a:rPr lang="en-US" sz="1300" dirty="0">
                <a:solidFill>
                  <a:schemeClr val="tx2">
                    <a:lumMod val="50000"/>
                  </a:schemeClr>
                </a:solidFill>
                <a:latin typeface="Verdana" panose="020B0604030504040204" pitchFamily="34" charset="0"/>
                <a:ea typeface="Verdana" panose="020B0604030504040204" pitchFamily="34" charset="0"/>
              </a:rPr>
              <a:t>A semantic element clearly describes its meaning to both the browser and the developer.</a:t>
            </a:r>
          </a:p>
          <a:p>
            <a:pPr>
              <a:lnSpc>
                <a:spcPct val="200000"/>
              </a:lnSpc>
            </a:pPr>
            <a:r>
              <a:rPr lang="en-US" sz="1300" dirty="0">
                <a:solidFill>
                  <a:schemeClr val="tx2">
                    <a:lumMod val="50000"/>
                  </a:schemeClr>
                </a:solidFill>
                <a:latin typeface="Verdana" panose="020B0604030504040204" pitchFamily="34" charset="0"/>
                <a:ea typeface="Verdana" panose="020B0604030504040204" pitchFamily="34" charset="0"/>
              </a:rPr>
              <a:t>Examples of non-semantic elements: &lt;div&gt; and &lt;span&gt; - Tells nothing about its content.</a:t>
            </a:r>
          </a:p>
          <a:p>
            <a:pPr>
              <a:lnSpc>
                <a:spcPct val="200000"/>
              </a:lnSpc>
            </a:pPr>
            <a:r>
              <a:rPr lang="en-US" sz="1300" dirty="0">
                <a:solidFill>
                  <a:schemeClr val="tx2">
                    <a:lumMod val="50000"/>
                  </a:schemeClr>
                </a:solidFill>
                <a:latin typeface="Verdana" panose="020B0604030504040204" pitchFamily="34" charset="0"/>
                <a:ea typeface="Verdana" panose="020B0604030504040204" pitchFamily="34" charset="0"/>
              </a:rPr>
              <a:t>Examples of semantic elements: &lt;form&gt;, &lt;table&gt;, and &lt;article&gt; - Clearly defines its content.</a:t>
            </a:r>
          </a:p>
          <a:p>
            <a:pPr>
              <a:lnSpc>
                <a:spcPct val="200000"/>
              </a:lnSpc>
            </a:pPr>
            <a:r>
              <a:rPr lang="en-US" sz="1300" dirty="0">
                <a:solidFill>
                  <a:schemeClr val="tx2">
                    <a:lumMod val="50000"/>
                  </a:schemeClr>
                </a:solidFill>
                <a:latin typeface="Verdana" panose="020B0604030504040204" pitchFamily="34" charset="0"/>
                <a:ea typeface="Verdana" panose="020B0604030504040204" pitchFamily="34" charset="0"/>
              </a:rPr>
              <a:t>Many web sites contain HTML code like: </a:t>
            </a:r>
          </a:p>
          <a:p>
            <a:pPr marL="0" indent="0">
              <a:lnSpc>
                <a:spcPct val="200000"/>
              </a:lnSpc>
              <a:buNone/>
            </a:pPr>
            <a:r>
              <a:rPr lang="en-US" sz="1300" dirty="0">
                <a:solidFill>
                  <a:schemeClr val="tx2">
                    <a:lumMod val="50000"/>
                  </a:schemeClr>
                </a:solidFill>
                <a:latin typeface="Verdana" panose="020B0604030504040204" pitchFamily="34" charset="0"/>
                <a:ea typeface="Verdana" panose="020B0604030504040204" pitchFamily="34" charset="0"/>
              </a:rPr>
              <a:t>	&lt;div id="nav"&gt; 	&lt;div class="header"&gt; 	&lt;div id="footer"&gt; </a:t>
            </a:r>
          </a:p>
          <a:p>
            <a:pPr marL="0" indent="0">
              <a:lnSpc>
                <a:spcPct val="200000"/>
              </a:lnSpc>
              <a:buNone/>
            </a:pPr>
            <a:r>
              <a:rPr lang="en-US" sz="1300" dirty="0">
                <a:solidFill>
                  <a:schemeClr val="tx2">
                    <a:lumMod val="50000"/>
                  </a:schemeClr>
                </a:solidFill>
                <a:latin typeface="Verdana" panose="020B0604030504040204" pitchFamily="34" charset="0"/>
                <a:ea typeface="Verdana" panose="020B0604030504040204" pitchFamily="34" charset="0"/>
              </a:rPr>
              <a:t>    to indicate navigation, header, and footer.</a:t>
            </a:r>
          </a:p>
          <a:p>
            <a:pPr>
              <a:lnSpc>
                <a:spcPct val="200000"/>
              </a:lnSpc>
            </a:pPr>
            <a:r>
              <a:rPr lang="en-US" sz="1300" dirty="0">
                <a:solidFill>
                  <a:schemeClr val="tx2">
                    <a:lumMod val="50000"/>
                  </a:schemeClr>
                </a:solidFill>
                <a:latin typeface="Verdana" panose="020B0604030504040204" pitchFamily="34" charset="0"/>
                <a:ea typeface="Verdana" panose="020B0604030504040204" pitchFamily="34" charset="0"/>
              </a:rPr>
              <a:t>In HTML there are some semantic elements that can be used to define different parts of a web page</a:t>
            </a:r>
          </a:p>
        </p:txBody>
      </p:sp>
    </p:spTree>
    <p:extLst>
      <p:ext uri="{BB962C8B-B14F-4D97-AF65-F5344CB8AC3E}">
        <p14:creationId xmlns:p14="http://schemas.microsoft.com/office/powerpoint/2010/main" val="185917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7170995" y="0"/>
            <a:ext cx="4734017" cy="649030"/>
          </a:xfrm>
        </p:spPr>
        <p:txBody>
          <a:bodyPr>
            <a:normAutofit fontScale="90000"/>
          </a:bodyPr>
          <a:lstStyle/>
          <a:p>
            <a:r>
              <a:rPr lang="en-US" sz="3200" b="1" cap="none" dirty="0">
                <a:solidFill>
                  <a:srgbClr val="FF0000"/>
                </a:solidFill>
              </a:rPr>
              <a:t>HTML Drag and Drop</a:t>
            </a:r>
            <a:endParaRPr lang="en-IN" sz="3200" b="1"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0" y="1"/>
            <a:ext cx="7178722" cy="6729274"/>
          </a:xfrm>
          <a:solidFill>
            <a:schemeClr val="accent1">
              <a:lumMod val="40000"/>
              <a:lumOff val="60000"/>
            </a:schemeClr>
          </a:solidFill>
        </p:spPr>
        <p:txBody>
          <a:bodyPr>
            <a:noAutofit/>
          </a:bodyPr>
          <a:lstStyle/>
          <a:p>
            <a:pPr marL="0" indent="0">
              <a:lnSpc>
                <a:spcPct val="120000"/>
              </a:lnSpc>
              <a:spcBef>
                <a:spcPts val="0"/>
              </a:spcBef>
              <a:buNone/>
            </a:pP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!DOCTYPE</a:t>
            </a:r>
            <a:r>
              <a:rPr lang="en-IN" sz="1300" b="0" i="0" dirty="0">
                <a:solidFill>
                  <a:srgbClr val="FF0000"/>
                </a:solidFill>
                <a:effectLst/>
                <a:latin typeface="Consolas" panose="020B0609020204030204" pitchFamily="49" charset="0"/>
              </a:rPr>
              <a:t> HTML</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html</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head</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script</a:t>
            </a:r>
            <a:r>
              <a:rPr lang="en-IN" sz="1300" b="0" i="0" dirty="0">
                <a:solidFill>
                  <a:srgbClr val="0000CD"/>
                </a:solidFill>
                <a:effectLst/>
                <a:latin typeface="Consolas" panose="020B0609020204030204" pitchFamily="49" charset="0"/>
              </a:rPr>
              <a:t>&gt;</a:t>
            </a:r>
            <a:r>
              <a:rPr lang="en-IN" sz="1300" b="0" i="0" dirty="0">
                <a:solidFill>
                  <a:srgbClr val="000000"/>
                </a:solidFill>
                <a:effectLst/>
                <a:latin typeface="Consolas" panose="020B0609020204030204" pitchFamily="49" charset="0"/>
              </a:rPr>
              <a:t/>
            </a:r>
            <a:br>
              <a:rPr lang="en-IN" sz="1300" b="0" i="0" dirty="0">
                <a:solidFill>
                  <a:srgbClr val="000000"/>
                </a:solidFill>
                <a:effectLst/>
                <a:latin typeface="Consolas" panose="020B0609020204030204" pitchFamily="49" charset="0"/>
              </a:rPr>
            </a:br>
            <a:r>
              <a:rPr lang="en-IN" sz="1300" b="0" i="0" dirty="0">
                <a:solidFill>
                  <a:srgbClr val="0000CD"/>
                </a:solidFill>
                <a:effectLst/>
                <a:latin typeface="Consolas" panose="020B0609020204030204" pitchFamily="49" charset="0"/>
              </a:rPr>
              <a:t>function</a:t>
            </a:r>
            <a:r>
              <a:rPr lang="en-IN" sz="1300" b="0" i="0" dirty="0">
                <a:solidFill>
                  <a:srgbClr val="000000"/>
                </a:solidFill>
                <a:effectLst/>
                <a:latin typeface="Consolas" panose="020B0609020204030204" pitchFamily="49" charset="0"/>
              </a:rPr>
              <a:t> </a:t>
            </a:r>
            <a:r>
              <a:rPr lang="en-IN" sz="1300" b="0" i="0" dirty="0" err="1">
                <a:solidFill>
                  <a:srgbClr val="000000"/>
                </a:solidFill>
                <a:effectLst/>
                <a:latin typeface="Consolas" panose="020B0609020204030204" pitchFamily="49" charset="0"/>
              </a:rPr>
              <a:t>allowDrop</a:t>
            </a:r>
            <a:r>
              <a:rPr lang="en-IN" sz="1300" b="0" i="0" dirty="0">
                <a:solidFill>
                  <a:srgbClr val="000000"/>
                </a:solidFill>
                <a:effectLst/>
                <a:latin typeface="Consolas" panose="020B0609020204030204" pitchFamily="49" charset="0"/>
              </a:rPr>
              <a:t>(</a:t>
            </a:r>
            <a:r>
              <a:rPr lang="en-IN" sz="1300" b="0" i="0" dirty="0" err="1">
                <a:solidFill>
                  <a:srgbClr val="000000"/>
                </a:solidFill>
                <a:effectLst/>
                <a:latin typeface="Consolas" panose="020B0609020204030204" pitchFamily="49" charset="0"/>
              </a:rPr>
              <a:t>ev</a:t>
            </a:r>
            <a:r>
              <a:rPr lang="en-IN" sz="1300" b="0" i="0" dirty="0">
                <a:solidFill>
                  <a:srgbClr val="000000"/>
                </a:solidFill>
                <a:effectLst/>
                <a:latin typeface="Consolas" panose="020B0609020204030204" pitchFamily="49" charset="0"/>
              </a:rPr>
              <a:t>)</a:t>
            </a:r>
            <a:r>
              <a:rPr lang="en-IN" sz="1300" b="0" i="0" dirty="0">
                <a:solidFill>
                  <a:srgbClr val="FF0000"/>
                </a:solidFill>
                <a:effectLst/>
                <a:latin typeface="Consolas" panose="020B0609020204030204" pitchFamily="49" charset="0"/>
              </a:rPr>
              <a:t> </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t>
            </a:r>
            <a:r>
              <a:rPr lang="en-IN" sz="1300" b="0" i="0" dirty="0" err="1">
                <a:solidFill>
                  <a:srgbClr val="000000"/>
                </a:solidFill>
                <a:effectLst/>
                <a:latin typeface="Consolas" panose="020B0609020204030204" pitchFamily="49" charset="0"/>
              </a:rPr>
              <a:t>ev.preventDefault</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r>
            <a:br>
              <a:rPr lang="en-IN" sz="1300" b="0" i="0" dirty="0">
                <a:solidFill>
                  <a:srgbClr val="000000"/>
                </a:solidFill>
                <a:effectLst/>
                <a:latin typeface="Consolas" panose="020B0609020204030204" pitchFamily="49" charset="0"/>
              </a:rPr>
            </a:br>
            <a:r>
              <a:rPr lang="en-IN" sz="1300" b="0" i="0" dirty="0">
                <a:solidFill>
                  <a:srgbClr val="0000CD"/>
                </a:solidFill>
                <a:effectLst/>
                <a:latin typeface="Consolas" panose="020B0609020204030204" pitchFamily="49" charset="0"/>
              </a:rPr>
              <a:t>function</a:t>
            </a:r>
            <a:r>
              <a:rPr lang="en-IN" sz="1300" b="0" i="0" dirty="0">
                <a:solidFill>
                  <a:srgbClr val="000000"/>
                </a:solidFill>
                <a:effectLst/>
                <a:latin typeface="Consolas" panose="020B0609020204030204" pitchFamily="49" charset="0"/>
              </a:rPr>
              <a:t> drag(</a:t>
            </a:r>
            <a:r>
              <a:rPr lang="en-IN" sz="1300" b="0" i="0" dirty="0" err="1">
                <a:solidFill>
                  <a:srgbClr val="000000"/>
                </a:solidFill>
                <a:effectLst/>
                <a:latin typeface="Consolas" panose="020B0609020204030204" pitchFamily="49" charset="0"/>
              </a:rPr>
              <a:t>ev</a:t>
            </a:r>
            <a:r>
              <a:rPr lang="en-IN" sz="1300" b="0" i="0" dirty="0">
                <a:solidFill>
                  <a:srgbClr val="000000"/>
                </a:solidFill>
                <a:effectLst/>
                <a:latin typeface="Consolas" panose="020B0609020204030204" pitchFamily="49" charset="0"/>
              </a:rPr>
              <a:t>)</a:t>
            </a:r>
            <a:r>
              <a:rPr lang="en-IN" sz="1300" b="0" i="0" dirty="0">
                <a:solidFill>
                  <a:srgbClr val="FF0000"/>
                </a:solidFill>
                <a:effectLst/>
                <a:latin typeface="Consolas" panose="020B0609020204030204" pitchFamily="49" charset="0"/>
              </a:rPr>
              <a:t> </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t>
            </a:r>
            <a:r>
              <a:rPr lang="en-IN" sz="1300" b="0" i="0" dirty="0">
                <a:solidFill>
                  <a:srgbClr val="FF0000"/>
                </a:solidFill>
                <a:effectLst/>
                <a:latin typeface="Consolas" panose="020B0609020204030204" pitchFamily="49" charset="0"/>
              </a:rPr>
              <a:t> </a:t>
            </a:r>
            <a:r>
              <a:rPr lang="en-IN" sz="1300" b="0" i="0" dirty="0" err="1">
                <a:solidFill>
                  <a:srgbClr val="000000"/>
                </a:solidFill>
                <a:effectLst/>
                <a:latin typeface="Consolas" panose="020B0609020204030204" pitchFamily="49" charset="0"/>
              </a:rPr>
              <a:t>ev.dataTransfer.setData</a:t>
            </a:r>
            <a:r>
              <a:rPr lang="en-IN" sz="1300" b="0" i="0" dirty="0">
                <a:solidFill>
                  <a:srgbClr val="000000"/>
                </a:solidFill>
                <a:effectLst/>
                <a:latin typeface="Consolas" panose="020B0609020204030204" pitchFamily="49" charset="0"/>
              </a:rPr>
              <a:t>(</a:t>
            </a:r>
            <a:r>
              <a:rPr lang="en-IN" sz="1300" b="0" i="0" dirty="0">
                <a:solidFill>
                  <a:srgbClr val="A52A2A"/>
                </a:solidFill>
                <a:effectLst/>
                <a:latin typeface="Consolas" panose="020B0609020204030204" pitchFamily="49" charset="0"/>
              </a:rPr>
              <a:t>"text"</a:t>
            </a:r>
            <a:r>
              <a:rPr lang="en-IN" sz="1300" b="0" i="0" dirty="0">
                <a:solidFill>
                  <a:srgbClr val="000000"/>
                </a:solidFill>
                <a:effectLst/>
                <a:latin typeface="Consolas" panose="020B0609020204030204" pitchFamily="49" charset="0"/>
              </a:rPr>
              <a:t>, ev.target.id);</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r>
            <a:br>
              <a:rPr lang="en-IN" sz="1300" b="0" i="0" dirty="0">
                <a:solidFill>
                  <a:srgbClr val="000000"/>
                </a:solidFill>
                <a:effectLst/>
                <a:latin typeface="Consolas" panose="020B0609020204030204" pitchFamily="49" charset="0"/>
              </a:rPr>
            </a:br>
            <a:r>
              <a:rPr lang="en-IN" sz="1300" b="0" i="0" dirty="0">
                <a:solidFill>
                  <a:srgbClr val="0000CD"/>
                </a:solidFill>
                <a:effectLst/>
                <a:latin typeface="Consolas" panose="020B0609020204030204" pitchFamily="49" charset="0"/>
              </a:rPr>
              <a:t>function</a:t>
            </a:r>
            <a:r>
              <a:rPr lang="en-IN" sz="1300" b="0" i="0" dirty="0">
                <a:solidFill>
                  <a:srgbClr val="000000"/>
                </a:solidFill>
                <a:effectLst/>
                <a:latin typeface="Consolas" panose="020B0609020204030204" pitchFamily="49" charset="0"/>
              </a:rPr>
              <a:t> drop(</a:t>
            </a:r>
            <a:r>
              <a:rPr lang="en-IN" sz="1300" b="0" i="0" dirty="0" err="1">
                <a:solidFill>
                  <a:srgbClr val="000000"/>
                </a:solidFill>
                <a:effectLst/>
                <a:latin typeface="Consolas" panose="020B0609020204030204" pitchFamily="49" charset="0"/>
              </a:rPr>
              <a:t>ev</a:t>
            </a:r>
            <a:r>
              <a:rPr lang="en-IN" sz="1300" b="0" i="0" dirty="0">
                <a:solidFill>
                  <a:srgbClr val="000000"/>
                </a:solidFill>
                <a:effectLst/>
                <a:latin typeface="Consolas" panose="020B0609020204030204" pitchFamily="49" charset="0"/>
              </a:rPr>
              <a:t>)</a:t>
            </a:r>
            <a:r>
              <a:rPr lang="en-IN" sz="1300" b="0" i="0" dirty="0">
                <a:solidFill>
                  <a:srgbClr val="FF0000"/>
                </a:solidFill>
                <a:effectLst/>
                <a:latin typeface="Consolas" panose="020B0609020204030204" pitchFamily="49" charset="0"/>
              </a:rPr>
              <a:t> </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t>
            </a:r>
            <a:r>
              <a:rPr lang="en-IN" sz="1300" b="0" i="0" dirty="0">
                <a:solidFill>
                  <a:srgbClr val="FF0000"/>
                </a:solidFill>
                <a:effectLst/>
                <a:latin typeface="Consolas" panose="020B0609020204030204" pitchFamily="49" charset="0"/>
              </a:rPr>
              <a:t> </a:t>
            </a:r>
            <a:r>
              <a:rPr lang="en-IN" sz="1300" b="0" i="0" dirty="0" err="1">
                <a:solidFill>
                  <a:srgbClr val="000000"/>
                </a:solidFill>
                <a:effectLst/>
                <a:latin typeface="Consolas" panose="020B0609020204030204" pitchFamily="49" charset="0"/>
              </a:rPr>
              <a:t>ev.preventDefault</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t>
            </a:r>
            <a:r>
              <a:rPr lang="en-IN" sz="1300" b="0" i="0" dirty="0">
                <a:solidFill>
                  <a:srgbClr val="0000CD"/>
                </a:solidFill>
                <a:effectLst/>
                <a:latin typeface="Consolas" panose="020B0609020204030204" pitchFamily="49" charset="0"/>
              </a:rPr>
              <a:t>var</a:t>
            </a:r>
            <a:r>
              <a:rPr lang="en-IN" sz="1300" b="0" i="0" dirty="0">
                <a:solidFill>
                  <a:srgbClr val="000000"/>
                </a:solidFill>
                <a:effectLst/>
                <a:latin typeface="Consolas" panose="020B0609020204030204" pitchFamily="49" charset="0"/>
              </a:rPr>
              <a:t> data = </a:t>
            </a:r>
            <a:r>
              <a:rPr lang="en-IN" sz="1300" b="0" i="0" dirty="0" err="1">
                <a:solidFill>
                  <a:srgbClr val="000000"/>
                </a:solidFill>
                <a:effectLst/>
                <a:latin typeface="Consolas" panose="020B0609020204030204" pitchFamily="49" charset="0"/>
              </a:rPr>
              <a:t>ev.dataTransfer.getData</a:t>
            </a:r>
            <a:r>
              <a:rPr lang="en-IN" sz="1300" b="0" i="0" dirty="0">
                <a:solidFill>
                  <a:srgbClr val="000000"/>
                </a:solidFill>
                <a:effectLst/>
                <a:latin typeface="Consolas" panose="020B0609020204030204" pitchFamily="49" charset="0"/>
              </a:rPr>
              <a:t>(</a:t>
            </a:r>
            <a:r>
              <a:rPr lang="en-IN" sz="1300" b="0" i="0" dirty="0">
                <a:solidFill>
                  <a:srgbClr val="A52A2A"/>
                </a:solidFill>
                <a:effectLst/>
                <a:latin typeface="Consolas" panose="020B0609020204030204" pitchFamily="49" charset="0"/>
              </a:rPr>
              <a:t>"text"</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t>
            </a:r>
            <a:r>
              <a:rPr lang="en-IN" sz="1300" b="0" i="0" dirty="0" err="1">
                <a:solidFill>
                  <a:srgbClr val="000000"/>
                </a:solidFill>
                <a:effectLst/>
                <a:latin typeface="Consolas" panose="020B0609020204030204" pitchFamily="49" charset="0"/>
              </a:rPr>
              <a:t>ev.target.appendChild</a:t>
            </a:r>
            <a:r>
              <a:rPr lang="en-IN" sz="1300" b="0" i="0" dirty="0">
                <a:solidFill>
                  <a:srgbClr val="000000"/>
                </a:solidFill>
                <a:effectLst/>
                <a:latin typeface="Consolas" panose="020B0609020204030204" pitchFamily="49" charset="0"/>
              </a:rPr>
              <a:t>(</a:t>
            </a:r>
            <a:r>
              <a:rPr lang="en-IN" sz="1300" b="0" i="0" dirty="0" err="1">
                <a:solidFill>
                  <a:srgbClr val="000000"/>
                </a:solidFill>
                <a:effectLst/>
                <a:latin typeface="Consolas" panose="020B0609020204030204" pitchFamily="49" charset="0"/>
              </a:rPr>
              <a:t>document.getElementById</a:t>
            </a:r>
            <a:r>
              <a:rPr lang="en-IN" sz="1300" b="0" i="0" dirty="0">
                <a:solidFill>
                  <a:srgbClr val="000000"/>
                </a:solidFill>
                <a:effectLst/>
                <a:latin typeface="Consolas" panose="020B0609020204030204" pitchFamily="49" charset="0"/>
              </a:rPr>
              <a:t>(data));</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/script</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/head</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body</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div</a:t>
            </a:r>
            <a:r>
              <a:rPr lang="en-IN" sz="1300" b="0" i="0" dirty="0">
                <a:solidFill>
                  <a:srgbClr val="FF0000"/>
                </a:solidFill>
                <a:effectLst/>
                <a:latin typeface="Consolas" panose="020B0609020204030204" pitchFamily="49" charset="0"/>
              </a:rPr>
              <a:t> id</a:t>
            </a:r>
            <a:r>
              <a:rPr lang="en-IN" sz="1300" b="0" i="0" dirty="0">
                <a:solidFill>
                  <a:srgbClr val="0000CD"/>
                </a:solidFill>
                <a:effectLst/>
                <a:latin typeface="Consolas" panose="020B0609020204030204" pitchFamily="49" charset="0"/>
              </a:rPr>
              <a:t>="div1"</a:t>
            </a:r>
            <a:r>
              <a:rPr lang="en-IN" sz="1300" b="0" i="0" dirty="0">
                <a:solidFill>
                  <a:srgbClr val="FF0000"/>
                </a:solidFill>
                <a:effectLst/>
                <a:latin typeface="Consolas" panose="020B0609020204030204" pitchFamily="49" charset="0"/>
              </a:rPr>
              <a:t> </a:t>
            </a:r>
            <a:r>
              <a:rPr lang="en-IN" sz="1300" b="0" i="0" dirty="0" err="1">
                <a:solidFill>
                  <a:srgbClr val="FF0000"/>
                </a:solidFill>
                <a:effectLst/>
                <a:latin typeface="Consolas" panose="020B0609020204030204" pitchFamily="49" charset="0"/>
              </a:rPr>
              <a:t>ondrop</a:t>
            </a:r>
            <a:r>
              <a:rPr lang="en-IN" sz="1300" b="0" i="0" dirty="0">
                <a:solidFill>
                  <a:srgbClr val="0000CD"/>
                </a:solidFill>
                <a:effectLst/>
                <a:latin typeface="Consolas" panose="020B0609020204030204" pitchFamily="49" charset="0"/>
              </a:rPr>
              <a:t>="drop(event)"</a:t>
            </a:r>
            <a:r>
              <a:rPr lang="en-IN" sz="1300" b="0" i="0" dirty="0">
                <a:solidFill>
                  <a:srgbClr val="FF0000"/>
                </a:solidFill>
                <a:effectLst/>
                <a:latin typeface="Consolas" panose="020B0609020204030204" pitchFamily="49" charset="0"/>
              </a:rPr>
              <a:t> </a:t>
            </a:r>
            <a:r>
              <a:rPr lang="en-IN" sz="1300" b="0" i="0" dirty="0" err="1">
                <a:solidFill>
                  <a:srgbClr val="FF0000"/>
                </a:solidFill>
                <a:effectLst/>
                <a:latin typeface="Consolas" panose="020B0609020204030204" pitchFamily="49" charset="0"/>
              </a:rPr>
              <a:t>ondragover</a:t>
            </a:r>
            <a:r>
              <a:rPr lang="en-IN" sz="1300" b="0" i="0" dirty="0">
                <a:solidFill>
                  <a:srgbClr val="0000CD"/>
                </a:solidFill>
                <a:effectLst/>
                <a:latin typeface="Consolas" panose="020B0609020204030204" pitchFamily="49" charset="0"/>
              </a:rPr>
              <a:t>="</a:t>
            </a:r>
            <a:r>
              <a:rPr lang="en-IN" sz="1300" b="0" i="0" dirty="0" err="1">
                <a:solidFill>
                  <a:srgbClr val="0000CD"/>
                </a:solidFill>
                <a:effectLst/>
                <a:latin typeface="Consolas" panose="020B0609020204030204" pitchFamily="49" charset="0"/>
              </a:rPr>
              <a:t>allowDrop</a:t>
            </a:r>
            <a:r>
              <a:rPr lang="en-IN" sz="1300" b="0" i="0" dirty="0">
                <a:solidFill>
                  <a:srgbClr val="0000CD"/>
                </a:solidFill>
                <a:effectLst/>
                <a:latin typeface="Consolas" panose="020B0609020204030204" pitchFamily="49" charset="0"/>
              </a:rPr>
              <a:t>(event)"&gt;&lt;</a:t>
            </a:r>
            <a:r>
              <a:rPr lang="en-IN" sz="1300" b="0" i="0" dirty="0">
                <a:solidFill>
                  <a:srgbClr val="A52A2A"/>
                </a:solidFill>
                <a:effectLst/>
                <a:latin typeface="Consolas" panose="020B0609020204030204" pitchFamily="49" charset="0"/>
              </a:rPr>
              <a:t>/div</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err="1">
                <a:solidFill>
                  <a:srgbClr val="A52A2A"/>
                </a:solidFill>
                <a:effectLst/>
                <a:latin typeface="Consolas" panose="020B0609020204030204" pitchFamily="49" charset="0"/>
              </a:rPr>
              <a:t>img</a:t>
            </a:r>
            <a:r>
              <a:rPr lang="en-IN" sz="1300" b="0" i="0" dirty="0">
                <a:solidFill>
                  <a:srgbClr val="FF0000"/>
                </a:solidFill>
                <a:effectLst/>
                <a:latin typeface="Consolas" panose="020B0609020204030204" pitchFamily="49" charset="0"/>
              </a:rPr>
              <a:t> id</a:t>
            </a:r>
            <a:r>
              <a:rPr lang="en-IN" sz="1300" b="0" i="0" dirty="0">
                <a:solidFill>
                  <a:srgbClr val="0000CD"/>
                </a:solidFill>
                <a:effectLst/>
                <a:latin typeface="Consolas" panose="020B0609020204030204" pitchFamily="49" charset="0"/>
              </a:rPr>
              <a:t>="drag1"</a:t>
            </a:r>
            <a:r>
              <a:rPr lang="en-IN" sz="1300" b="0" i="0" dirty="0">
                <a:solidFill>
                  <a:srgbClr val="FF0000"/>
                </a:solidFill>
                <a:effectLst/>
                <a:latin typeface="Consolas" panose="020B0609020204030204" pitchFamily="49" charset="0"/>
              </a:rPr>
              <a:t> </a:t>
            </a:r>
            <a:r>
              <a:rPr lang="en-IN" sz="1300" b="0" i="0" dirty="0" err="1">
                <a:solidFill>
                  <a:srgbClr val="FF0000"/>
                </a:solidFill>
                <a:effectLst/>
                <a:latin typeface="Consolas" panose="020B0609020204030204" pitchFamily="49" charset="0"/>
              </a:rPr>
              <a:t>src</a:t>
            </a:r>
            <a:r>
              <a:rPr lang="en-IN" sz="1300" b="0" i="0" dirty="0">
                <a:solidFill>
                  <a:srgbClr val="0000CD"/>
                </a:solidFill>
                <a:effectLst/>
                <a:latin typeface="Consolas" panose="020B0609020204030204" pitchFamily="49" charset="0"/>
              </a:rPr>
              <a:t>="img_logo.gif"</a:t>
            </a:r>
            <a:r>
              <a:rPr lang="en-IN" sz="1300" b="0" i="0" dirty="0">
                <a:solidFill>
                  <a:srgbClr val="FF0000"/>
                </a:solidFill>
                <a:effectLst/>
                <a:latin typeface="Consolas" panose="020B0609020204030204" pitchFamily="49" charset="0"/>
              </a:rPr>
              <a:t> draggable</a:t>
            </a:r>
            <a:r>
              <a:rPr lang="en-IN" sz="1300" b="0" i="0" dirty="0">
                <a:solidFill>
                  <a:srgbClr val="0000CD"/>
                </a:solidFill>
                <a:effectLst/>
                <a:latin typeface="Consolas" panose="020B0609020204030204" pitchFamily="49" charset="0"/>
              </a:rPr>
              <a:t>="true"</a:t>
            </a:r>
            <a:r>
              <a:rPr lang="en-IN" sz="1300" b="0" i="0" dirty="0">
                <a:solidFill>
                  <a:srgbClr val="FF0000"/>
                </a:solidFill>
                <a:effectLst/>
                <a:latin typeface="Consolas" panose="020B0609020204030204" pitchFamily="49" charset="0"/>
              </a:rPr>
              <a:t> </a:t>
            </a:r>
            <a:r>
              <a:rPr lang="en-IN" sz="1300" b="0" i="0" dirty="0" err="1">
                <a:solidFill>
                  <a:srgbClr val="FF0000"/>
                </a:solidFill>
                <a:effectLst/>
                <a:latin typeface="Consolas" panose="020B0609020204030204" pitchFamily="49" charset="0"/>
              </a:rPr>
              <a:t>ondragstart</a:t>
            </a:r>
            <a:r>
              <a:rPr lang="en-IN" sz="1300" b="0" i="0" dirty="0">
                <a:solidFill>
                  <a:srgbClr val="0000CD"/>
                </a:solidFill>
                <a:effectLst/>
                <a:latin typeface="Consolas" panose="020B0609020204030204" pitchFamily="49" charset="0"/>
              </a:rPr>
              <a:t>="drag(event)"</a:t>
            </a:r>
            <a:r>
              <a:rPr lang="en-IN" sz="1300" b="0" i="0" dirty="0">
                <a:solidFill>
                  <a:srgbClr val="FF0000"/>
                </a:solidFill>
                <a:effectLst/>
                <a:latin typeface="Consolas" panose="020B0609020204030204" pitchFamily="49" charset="0"/>
              </a:rPr>
              <a:t> width</a:t>
            </a:r>
            <a:r>
              <a:rPr lang="en-IN" sz="1300" b="0" i="0" dirty="0">
                <a:solidFill>
                  <a:srgbClr val="0000CD"/>
                </a:solidFill>
                <a:effectLst/>
                <a:latin typeface="Consolas" panose="020B0609020204030204" pitchFamily="49" charset="0"/>
              </a:rPr>
              <a:t>="336"</a:t>
            </a:r>
            <a:r>
              <a:rPr lang="en-IN" sz="1300" b="0" i="0" dirty="0">
                <a:solidFill>
                  <a:srgbClr val="FF0000"/>
                </a:solidFill>
                <a:effectLst/>
                <a:latin typeface="Consolas" panose="020B0609020204030204" pitchFamily="49" charset="0"/>
              </a:rPr>
              <a:t> height</a:t>
            </a:r>
            <a:r>
              <a:rPr lang="en-IN" sz="1300" b="0" i="0" dirty="0">
                <a:solidFill>
                  <a:srgbClr val="0000CD"/>
                </a:solidFill>
                <a:effectLst/>
                <a:latin typeface="Consolas" panose="020B0609020204030204" pitchFamily="49" charset="0"/>
              </a:rPr>
              <a:t>="69"&gt;</a:t>
            </a:r>
            <a:r>
              <a:rPr lang="en-IN" sz="1300" dirty="0"/>
              <a:t/>
            </a:r>
            <a:br>
              <a:rPr lang="en-IN" sz="1300" dirty="0"/>
            </a:b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/body</a:t>
            </a:r>
            <a:r>
              <a:rPr lang="en-IN" sz="1300" b="0" i="0" dirty="0">
                <a:solidFill>
                  <a:srgbClr val="0000CD"/>
                </a:solidFill>
                <a:effectLst/>
                <a:latin typeface="Consolas" panose="020B0609020204030204" pitchFamily="49" charset="0"/>
              </a:rPr>
              <a:t>&gt;</a:t>
            </a:r>
            <a:endParaRPr lang="en-IN" sz="1300" dirty="0"/>
          </a:p>
        </p:txBody>
      </p:sp>
      <p:sp>
        <p:nvSpPr>
          <p:cNvPr id="8" name="TextBox 7">
            <a:extLst>
              <a:ext uri="{FF2B5EF4-FFF2-40B4-BE49-F238E27FC236}">
                <a16:creationId xmlns="" xmlns:a16="http://schemas.microsoft.com/office/drawing/2014/main" id="{8E3F5CF3-309A-40BD-8820-2B0633792D81}"/>
              </a:ext>
            </a:extLst>
          </p:cNvPr>
          <p:cNvSpPr txBox="1"/>
          <p:nvPr/>
        </p:nvSpPr>
        <p:spPr>
          <a:xfrm>
            <a:off x="7110483" y="603080"/>
            <a:ext cx="5067869" cy="4924425"/>
          </a:xfrm>
          <a:prstGeom prst="rect">
            <a:avLst/>
          </a:prstGeom>
          <a:noFill/>
        </p:spPr>
        <p:txBody>
          <a:bodyPr wrap="square">
            <a:spAutoFit/>
          </a:bodyPr>
          <a:lstStyle/>
          <a:p>
            <a:pPr>
              <a:lnSpc>
                <a:spcPct val="200000"/>
              </a:lnSpc>
            </a:pPr>
            <a:r>
              <a:rPr lang="en-US" sz="1300" b="1" dirty="0">
                <a:solidFill>
                  <a:schemeClr val="accent3">
                    <a:lumMod val="75000"/>
                  </a:schemeClr>
                </a:solidFill>
                <a:latin typeface="Verdana" panose="020B0604030504040204" pitchFamily="34" charset="0"/>
                <a:ea typeface="Verdana" panose="020B0604030504040204" pitchFamily="34" charset="0"/>
              </a:rPr>
              <a:t>Do the Drop - </a:t>
            </a:r>
            <a:r>
              <a:rPr lang="en-US" sz="1300" b="1" dirty="0" err="1">
                <a:solidFill>
                  <a:schemeClr val="accent3">
                    <a:lumMod val="75000"/>
                  </a:schemeClr>
                </a:solidFill>
                <a:latin typeface="Verdana" panose="020B0604030504040204" pitchFamily="34" charset="0"/>
                <a:ea typeface="Verdana" panose="020B0604030504040204" pitchFamily="34" charset="0"/>
              </a:rPr>
              <a:t>ondrop</a:t>
            </a:r>
            <a:endParaRPr lang="en-US" sz="1300" b="1" dirty="0">
              <a:solidFill>
                <a:schemeClr val="accent3">
                  <a:lumMod val="75000"/>
                </a:schemeClr>
              </a:solidFill>
              <a:latin typeface="Verdana" panose="020B0604030504040204" pitchFamily="34" charset="0"/>
              <a:ea typeface="Verdana" panose="020B0604030504040204" pitchFamily="34" charset="0"/>
            </a:endParaRPr>
          </a:p>
          <a:p>
            <a:pPr marL="171450" indent="-171450">
              <a:lnSpc>
                <a:spcPct val="200000"/>
              </a:lnSpc>
              <a:buFont typeface="Arial" panose="020B0604020202020204" pitchFamily="34" charset="0"/>
              <a:buChar char="•"/>
            </a:pPr>
            <a:r>
              <a:rPr lang="en-US" sz="1300" dirty="0">
                <a:solidFill>
                  <a:schemeClr val="accent1">
                    <a:lumMod val="75000"/>
                  </a:schemeClr>
                </a:solidFill>
                <a:latin typeface="Verdana" panose="020B0604030504040204" pitchFamily="34" charset="0"/>
                <a:ea typeface="Verdana" panose="020B0604030504040204" pitchFamily="34" charset="0"/>
              </a:rPr>
              <a:t>When the dragged data is dropped, a drop event occurs.</a:t>
            </a:r>
          </a:p>
          <a:p>
            <a:pPr marL="171450" indent="-171450">
              <a:lnSpc>
                <a:spcPct val="200000"/>
              </a:lnSpc>
              <a:buFont typeface="Arial" panose="020B0604020202020204" pitchFamily="34" charset="0"/>
              <a:buChar char="•"/>
            </a:pPr>
            <a:r>
              <a:rPr lang="en-US" sz="1300" dirty="0">
                <a:solidFill>
                  <a:schemeClr val="accent1">
                    <a:lumMod val="75000"/>
                  </a:schemeClr>
                </a:solidFill>
                <a:latin typeface="Verdana" panose="020B0604030504040204" pitchFamily="34" charset="0"/>
                <a:ea typeface="Verdana" panose="020B0604030504040204" pitchFamily="34" charset="0"/>
              </a:rPr>
              <a:t>In the example above, the </a:t>
            </a:r>
            <a:r>
              <a:rPr lang="en-US" sz="1300" dirty="0" err="1">
                <a:solidFill>
                  <a:schemeClr val="accent1">
                    <a:lumMod val="75000"/>
                  </a:schemeClr>
                </a:solidFill>
                <a:latin typeface="Verdana" panose="020B0604030504040204" pitchFamily="34" charset="0"/>
                <a:ea typeface="Verdana" panose="020B0604030504040204" pitchFamily="34" charset="0"/>
              </a:rPr>
              <a:t>ondrop</a:t>
            </a:r>
            <a:r>
              <a:rPr lang="en-US" sz="1300" dirty="0">
                <a:solidFill>
                  <a:schemeClr val="accent1">
                    <a:lumMod val="75000"/>
                  </a:schemeClr>
                </a:solidFill>
                <a:latin typeface="Verdana" panose="020B0604030504040204" pitchFamily="34" charset="0"/>
                <a:ea typeface="Verdana" panose="020B0604030504040204" pitchFamily="34" charset="0"/>
              </a:rPr>
              <a:t> attribute calls a function, drop(event):</a:t>
            </a:r>
          </a:p>
          <a:p>
            <a:pPr marL="171450" indent="-171450">
              <a:lnSpc>
                <a:spcPct val="200000"/>
              </a:lnSpc>
              <a:buFont typeface="Arial" panose="020B0604020202020204" pitchFamily="34" charset="0"/>
              <a:buChar char="•"/>
            </a:pPr>
            <a:endParaRPr lang="en-US" sz="1300" dirty="0">
              <a:solidFill>
                <a:schemeClr val="accent1">
                  <a:lumMod val="75000"/>
                </a:schemeClr>
              </a:solidFill>
              <a:latin typeface="Verdana" panose="020B0604030504040204" pitchFamily="34" charset="0"/>
              <a:ea typeface="Verdana" panose="020B0604030504040204" pitchFamily="34" charset="0"/>
            </a:endParaRPr>
          </a:p>
          <a:p>
            <a:pPr>
              <a:lnSpc>
                <a:spcPct val="200000"/>
              </a:lnSpc>
            </a:pPr>
            <a:r>
              <a:rPr lang="en-US" sz="1100" b="1" dirty="0">
                <a:solidFill>
                  <a:schemeClr val="accent1">
                    <a:lumMod val="75000"/>
                  </a:schemeClr>
                </a:solidFill>
                <a:latin typeface="Verdana" panose="020B0604030504040204" pitchFamily="34" charset="0"/>
                <a:ea typeface="Verdana" panose="020B0604030504040204" pitchFamily="34" charset="0"/>
              </a:rPr>
              <a:t>function drop(</a:t>
            </a:r>
            <a:r>
              <a:rPr lang="en-US" sz="1100" b="1" dirty="0" err="1">
                <a:solidFill>
                  <a:schemeClr val="accent1">
                    <a:lumMod val="75000"/>
                  </a:schemeClr>
                </a:solidFill>
                <a:latin typeface="Verdana" panose="020B0604030504040204" pitchFamily="34" charset="0"/>
                <a:ea typeface="Verdana" panose="020B0604030504040204" pitchFamily="34" charset="0"/>
              </a:rPr>
              <a:t>ev</a:t>
            </a:r>
            <a:r>
              <a:rPr lang="en-US" sz="1100" b="1" dirty="0">
                <a:solidFill>
                  <a:schemeClr val="accent1">
                    <a:lumMod val="75000"/>
                  </a:schemeClr>
                </a:solidFill>
                <a:latin typeface="Verdana" panose="020B0604030504040204" pitchFamily="34" charset="0"/>
                <a:ea typeface="Verdana" panose="020B0604030504040204" pitchFamily="34" charset="0"/>
              </a:rPr>
              <a:t>) {</a:t>
            </a:r>
          </a:p>
          <a:p>
            <a:pPr>
              <a:lnSpc>
                <a:spcPct val="200000"/>
              </a:lnSpc>
            </a:pPr>
            <a:r>
              <a:rPr lang="en-US" sz="1100" b="1" dirty="0">
                <a:solidFill>
                  <a:schemeClr val="accent1">
                    <a:lumMod val="75000"/>
                  </a:schemeClr>
                </a:solidFill>
                <a:latin typeface="Verdana" panose="020B0604030504040204" pitchFamily="34" charset="0"/>
                <a:ea typeface="Verdana" panose="020B0604030504040204" pitchFamily="34" charset="0"/>
              </a:rPr>
              <a:t>  </a:t>
            </a:r>
            <a:r>
              <a:rPr lang="en-US" sz="1100" b="1" dirty="0" err="1">
                <a:solidFill>
                  <a:schemeClr val="accent1">
                    <a:lumMod val="75000"/>
                  </a:schemeClr>
                </a:solidFill>
                <a:latin typeface="Verdana" panose="020B0604030504040204" pitchFamily="34" charset="0"/>
                <a:ea typeface="Verdana" panose="020B0604030504040204" pitchFamily="34" charset="0"/>
              </a:rPr>
              <a:t>ev.preventDefault</a:t>
            </a:r>
            <a:r>
              <a:rPr lang="en-US" sz="1100" b="1" dirty="0">
                <a:solidFill>
                  <a:schemeClr val="accent1">
                    <a:lumMod val="75000"/>
                  </a:schemeClr>
                </a:solidFill>
                <a:latin typeface="Verdana" panose="020B0604030504040204" pitchFamily="34" charset="0"/>
                <a:ea typeface="Verdana" panose="020B0604030504040204" pitchFamily="34" charset="0"/>
              </a:rPr>
              <a:t>();</a:t>
            </a:r>
          </a:p>
          <a:p>
            <a:pPr>
              <a:lnSpc>
                <a:spcPct val="200000"/>
              </a:lnSpc>
            </a:pPr>
            <a:r>
              <a:rPr lang="en-US" sz="1100" b="1" dirty="0">
                <a:solidFill>
                  <a:schemeClr val="accent1">
                    <a:lumMod val="75000"/>
                  </a:schemeClr>
                </a:solidFill>
                <a:latin typeface="Verdana" panose="020B0604030504040204" pitchFamily="34" charset="0"/>
                <a:ea typeface="Verdana" panose="020B0604030504040204" pitchFamily="34" charset="0"/>
              </a:rPr>
              <a:t>  </a:t>
            </a:r>
            <a:r>
              <a:rPr lang="en-US" sz="1100" b="1" dirty="0" err="1">
                <a:solidFill>
                  <a:schemeClr val="accent1">
                    <a:lumMod val="75000"/>
                  </a:schemeClr>
                </a:solidFill>
                <a:latin typeface="Verdana" panose="020B0604030504040204" pitchFamily="34" charset="0"/>
                <a:ea typeface="Verdana" panose="020B0604030504040204" pitchFamily="34" charset="0"/>
              </a:rPr>
              <a:t>var</a:t>
            </a:r>
            <a:r>
              <a:rPr lang="en-US" sz="1100" b="1" dirty="0">
                <a:solidFill>
                  <a:schemeClr val="accent1">
                    <a:lumMod val="75000"/>
                  </a:schemeClr>
                </a:solidFill>
                <a:latin typeface="Verdana" panose="020B0604030504040204" pitchFamily="34" charset="0"/>
                <a:ea typeface="Verdana" panose="020B0604030504040204" pitchFamily="34" charset="0"/>
              </a:rPr>
              <a:t> data = </a:t>
            </a:r>
            <a:r>
              <a:rPr lang="en-US" sz="1100" b="1" dirty="0" err="1">
                <a:solidFill>
                  <a:schemeClr val="accent1">
                    <a:lumMod val="75000"/>
                  </a:schemeClr>
                </a:solidFill>
                <a:latin typeface="Verdana" panose="020B0604030504040204" pitchFamily="34" charset="0"/>
                <a:ea typeface="Verdana" panose="020B0604030504040204" pitchFamily="34" charset="0"/>
              </a:rPr>
              <a:t>ev.dataTransfer.getData</a:t>
            </a:r>
            <a:r>
              <a:rPr lang="en-US" sz="1100" b="1" dirty="0">
                <a:solidFill>
                  <a:schemeClr val="accent1">
                    <a:lumMod val="75000"/>
                  </a:schemeClr>
                </a:solidFill>
                <a:latin typeface="Verdana" panose="020B0604030504040204" pitchFamily="34" charset="0"/>
                <a:ea typeface="Verdana" panose="020B0604030504040204" pitchFamily="34" charset="0"/>
              </a:rPr>
              <a:t>("text");</a:t>
            </a:r>
          </a:p>
          <a:p>
            <a:pPr>
              <a:lnSpc>
                <a:spcPct val="200000"/>
              </a:lnSpc>
            </a:pPr>
            <a:r>
              <a:rPr lang="en-US" sz="1100" b="1" dirty="0">
                <a:solidFill>
                  <a:schemeClr val="accent1">
                    <a:lumMod val="75000"/>
                  </a:schemeClr>
                </a:solidFill>
                <a:latin typeface="Verdana" panose="020B0604030504040204" pitchFamily="34" charset="0"/>
                <a:ea typeface="Verdana" panose="020B0604030504040204" pitchFamily="34" charset="0"/>
              </a:rPr>
              <a:t>  </a:t>
            </a:r>
            <a:r>
              <a:rPr lang="en-US" sz="1100" b="1" dirty="0" err="1">
                <a:solidFill>
                  <a:schemeClr val="accent1">
                    <a:lumMod val="75000"/>
                  </a:schemeClr>
                </a:solidFill>
                <a:latin typeface="Verdana" panose="020B0604030504040204" pitchFamily="34" charset="0"/>
                <a:ea typeface="Verdana" panose="020B0604030504040204" pitchFamily="34" charset="0"/>
              </a:rPr>
              <a:t>ev.target.appendChild</a:t>
            </a:r>
            <a:r>
              <a:rPr lang="en-US" sz="1100" b="1" dirty="0">
                <a:solidFill>
                  <a:schemeClr val="accent1">
                    <a:lumMod val="75000"/>
                  </a:schemeClr>
                </a:solidFill>
                <a:latin typeface="Verdana" panose="020B0604030504040204" pitchFamily="34" charset="0"/>
                <a:ea typeface="Verdana" panose="020B0604030504040204" pitchFamily="34" charset="0"/>
              </a:rPr>
              <a:t>(</a:t>
            </a:r>
            <a:r>
              <a:rPr lang="en-US" sz="1100" b="1" dirty="0" err="1">
                <a:solidFill>
                  <a:schemeClr val="accent1">
                    <a:lumMod val="75000"/>
                  </a:schemeClr>
                </a:solidFill>
                <a:latin typeface="Verdana" panose="020B0604030504040204" pitchFamily="34" charset="0"/>
                <a:ea typeface="Verdana" panose="020B0604030504040204" pitchFamily="34" charset="0"/>
              </a:rPr>
              <a:t>document.getElementById</a:t>
            </a:r>
            <a:r>
              <a:rPr lang="en-US" sz="1100" b="1" dirty="0">
                <a:solidFill>
                  <a:schemeClr val="accent1">
                    <a:lumMod val="75000"/>
                  </a:schemeClr>
                </a:solidFill>
                <a:latin typeface="Verdana" panose="020B0604030504040204" pitchFamily="34" charset="0"/>
                <a:ea typeface="Verdana" panose="020B0604030504040204" pitchFamily="34" charset="0"/>
              </a:rPr>
              <a:t>(data));</a:t>
            </a:r>
          </a:p>
          <a:p>
            <a:pPr>
              <a:lnSpc>
                <a:spcPct val="200000"/>
              </a:lnSpc>
            </a:pPr>
            <a:r>
              <a:rPr lang="en-US" sz="1100" b="1" dirty="0">
                <a:solidFill>
                  <a:schemeClr val="accent1">
                    <a:lumMod val="75000"/>
                  </a:schemeClr>
                </a:solidFill>
                <a:latin typeface="Verdana" panose="020B0604030504040204" pitchFamily="34" charset="0"/>
                <a:ea typeface="Verdana" panose="020B0604030504040204" pitchFamily="34" charset="0"/>
              </a:rPr>
              <a:t>}</a:t>
            </a:r>
          </a:p>
          <a:p>
            <a:pPr>
              <a:lnSpc>
                <a:spcPct val="200000"/>
              </a:lnSpc>
            </a:pPr>
            <a:endParaRPr lang="en-US" sz="1200" dirty="0">
              <a:latin typeface="Verdana" panose="020B0604030504040204" pitchFamily="34" charset="0"/>
              <a:ea typeface="Verdana" panose="020B0604030504040204" pitchFamily="34" charset="0"/>
            </a:endParaRPr>
          </a:p>
          <a:p>
            <a:pPr>
              <a:lnSpc>
                <a:spcPct val="200000"/>
              </a:lnSpc>
            </a:pPr>
            <a:r>
              <a:rPr lang="en-US" sz="1200"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1723092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7170995" y="0"/>
            <a:ext cx="4734017" cy="649030"/>
          </a:xfrm>
        </p:spPr>
        <p:txBody>
          <a:bodyPr>
            <a:normAutofit fontScale="90000"/>
          </a:bodyPr>
          <a:lstStyle/>
          <a:p>
            <a:r>
              <a:rPr lang="en-US" sz="3200" b="1" cap="none" dirty="0">
                <a:solidFill>
                  <a:srgbClr val="FF0000"/>
                </a:solidFill>
              </a:rPr>
              <a:t>HTML Drag and Drop</a:t>
            </a:r>
            <a:endParaRPr lang="en-IN" sz="3200" b="1"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0" y="1"/>
            <a:ext cx="7178722" cy="6729274"/>
          </a:xfrm>
          <a:solidFill>
            <a:schemeClr val="accent1">
              <a:lumMod val="40000"/>
              <a:lumOff val="60000"/>
            </a:schemeClr>
          </a:solidFill>
        </p:spPr>
        <p:txBody>
          <a:bodyPr>
            <a:noAutofit/>
          </a:bodyPr>
          <a:lstStyle/>
          <a:p>
            <a:pPr marL="0" indent="0">
              <a:lnSpc>
                <a:spcPct val="120000"/>
              </a:lnSpc>
              <a:spcBef>
                <a:spcPts val="0"/>
              </a:spcBef>
              <a:buNone/>
            </a:pP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!DOCTYPE</a:t>
            </a:r>
            <a:r>
              <a:rPr lang="en-IN" sz="1300" b="0" i="0" dirty="0">
                <a:solidFill>
                  <a:srgbClr val="FF0000"/>
                </a:solidFill>
                <a:effectLst/>
                <a:latin typeface="Consolas" panose="020B0609020204030204" pitchFamily="49" charset="0"/>
              </a:rPr>
              <a:t> HTML</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html</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head</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script</a:t>
            </a:r>
            <a:r>
              <a:rPr lang="en-IN" sz="1300" b="0" i="0" dirty="0">
                <a:solidFill>
                  <a:srgbClr val="0000CD"/>
                </a:solidFill>
                <a:effectLst/>
                <a:latin typeface="Consolas" panose="020B0609020204030204" pitchFamily="49" charset="0"/>
              </a:rPr>
              <a:t>&gt;</a:t>
            </a:r>
            <a:r>
              <a:rPr lang="en-IN" sz="1300" b="0" i="0" dirty="0">
                <a:solidFill>
                  <a:srgbClr val="000000"/>
                </a:solidFill>
                <a:effectLst/>
                <a:latin typeface="Consolas" panose="020B0609020204030204" pitchFamily="49" charset="0"/>
              </a:rPr>
              <a:t/>
            </a:r>
            <a:br>
              <a:rPr lang="en-IN" sz="1300" b="0" i="0" dirty="0">
                <a:solidFill>
                  <a:srgbClr val="000000"/>
                </a:solidFill>
                <a:effectLst/>
                <a:latin typeface="Consolas" panose="020B0609020204030204" pitchFamily="49" charset="0"/>
              </a:rPr>
            </a:br>
            <a:r>
              <a:rPr lang="en-IN" sz="1300" b="0" i="0" dirty="0">
                <a:solidFill>
                  <a:srgbClr val="0000CD"/>
                </a:solidFill>
                <a:effectLst/>
                <a:latin typeface="Consolas" panose="020B0609020204030204" pitchFamily="49" charset="0"/>
              </a:rPr>
              <a:t>function</a:t>
            </a:r>
            <a:r>
              <a:rPr lang="en-IN" sz="1300" b="0" i="0" dirty="0">
                <a:solidFill>
                  <a:srgbClr val="000000"/>
                </a:solidFill>
                <a:effectLst/>
                <a:latin typeface="Consolas" panose="020B0609020204030204" pitchFamily="49" charset="0"/>
              </a:rPr>
              <a:t> </a:t>
            </a:r>
            <a:r>
              <a:rPr lang="en-IN" sz="1300" b="0" i="0" dirty="0" err="1">
                <a:solidFill>
                  <a:srgbClr val="000000"/>
                </a:solidFill>
                <a:effectLst/>
                <a:latin typeface="Consolas" panose="020B0609020204030204" pitchFamily="49" charset="0"/>
              </a:rPr>
              <a:t>allowDrop</a:t>
            </a:r>
            <a:r>
              <a:rPr lang="en-IN" sz="1300" b="0" i="0" dirty="0">
                <a:solidFill>
                  <a:srgbClr val="000000"/>
                </a:solidFill>
                <a:effectLst/>
                <a:latin typeface="Consolas" panose="020B0609020204030204" pitchFamily="49" charset="0"/>
              </a:rPr>
              <a:t>(</a:t>
            </a:r>
            <a:r>
              <a:rPr lang="en-IN" sz="1300" b="0" i="0" dirty="0" err="1">
                <a:solidFill>
                  <a:srgbClr val="000000"/>
                </a:solidFill>
                <a:effectLst/>
                <a:latin typeface="Consolas" panose="020B0609020204030204" pitchFamily="49" charset="0"/>
              </a:rPr>
              <a:t>ev</a:t>
            </a:r>
            <a:r>
              <a:rPr lang="en-IN" sz="1300" b="0" i="0" dirty="0">
                <a:solidFill>
                  <a:srgbClr val="000000"/>
                </a:solidFill>
                <a:effectLst/>
                <a:latin typeface="Consolas" panose="020B0609020204030204" pitchFamily="49" charset="0"/>
              </a:rPr>
              <a:t>)</a:t>
            </a:r>
            <a:r>
              <a:rPr lang="en-IN" sz="1300" b="0" i="0" dirty="0">
                <a:solidFill>
                  <a:srgbClr val="FF0000"/>
                </a:solidFill>
                <a:effectLst/>
                <a:latin typeface="Consolas" panose="020B0609020204030204" pitchFamily="49" charset="0"/>
              </a:rPr>
              <a:t> </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t>
            </a:r>
            <a:r>
              <a:rPr lang="en-IN" sz="1300" b="0" i="0" dirty="0" err="1">
                <a:solidFill>
                  <a:srgbClr val="000000"/>
                </a:solidFill>
                <a:effectLst/>
                <a:latin typeface="Consolas" panose="020B0609020204030204" pitchFamily="49" charset="0"/>
              </a:rPr>
              <a:t>ev.preventDefault</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r>
            <a:br>
              <a:rPr lang="en-IN" sz="1300" b="0" i="0" dirty="0">
                <a:solidFill>
                  <a:srgbClr val="000000"/>
                </a:solidFill>
                <a:effectLst/>
                <a:latin typeface="Consolas" panose="020B0609020204030204" pitchFamily="49" charset="0"/>
              </a:rPr>
            </a:br>
            <a:r>
              <a:rPr lang="en-IN" sz="1300" b="0" i="0" dirty="0">
                <a:solidFill>
                  <a:srgbClr val="0000CD"/>
                </a:solidFill>
                <a:effectLst/>
                <a:latin typeface="Consolas" panose="020B0609020204030204" pitchFamily="49" charset="0"/>
              </a:rPr>
              <a:t>function</a:t>
            </a:r>
            <a:r>
              <a:rPr lang="en-IN" sz="1300" b="0" i="0" dirty="0">
                <a:solidFill>
                  <a:srgbClr val="000000"/>
                </a:solidFill>
                <a:effectLst/>
                <a:latin typeface="Consolas" panose="020B0609020204030204" pitchFamily="49" charset="0"/>
              </a:rPr>
              <a:t> drag(</a:t>
            </a:r>
            <a:r>
              <a:rPr lang="en-IN" sz="1300" b="0" i="0" dirty="0" err="1">
                <a:solidFill>
                  <a:srgbClr val="000000"/>
                </a:solidFill>
                <a:effectLst/>
                <a:latin typeface="Consolas" panose="020B0609020204030204" pitchFamily="49" charset="0"/>
              </a:rPr>
              <a:t>ev</a:t>
            </a:r>
            <a:r>
              <a:rPr lang="en-IN" sz="1300" b="0" i="0" dirty="0">
                <a:solidFill>
                  <a:srgbClr val="000000"/>
                </a:solidFill>
                <a:effectLst/>
                <a:latin typeface="Consolas" panose="020B0609020204030204" pitchFamily="49" charset="0"/>
              </a:rPr>
              <a:t>)</a:t>
            </a:r>
            <a:r>
              <a:rPr lang="en-IN" sz="1300" b="0" i="0" dirty="0">
                <a:solidFill>
                  <a:srgbClr val="FF0000"/>
                </a:solidFill>
                <a:effectLst/>
                <a:latin typeface="Consolas" panose="020B0609020204030204" pitchFamily="49" charset="0"/>
              </a:rPr>
              <a:t> </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t>
            </a:r>
            <a:r>
              <a:rPr lang="en-IN" sz="1300" b="0" i="0" dirty="0">
                <a:solidFill>
                  <a:srgbClr val="FF0000"/>
                </a:solidFill>
                <a:effectLst/>
                <a:latin typeface="Consolas" panose="020B0609020204030204" pitchFamily="49" charset="0"/>
              </a:rPr>
              <a:t> </a:t>
            </a:r>
            <a:r>
              <a:rPr lang="en-IN" sz="1300" b="0" i="0" dirty="0" err="1">
                <a:solidFill>
                  <a:srgbClr val="000000"/>
                </a:solidFill>
                <a:effectLst/>
                <a:latin typeface="Consolas" panose="020B0609020204030204" pitchFamily="49" charset="0"/>
              </a:rPr>
              <a:t>ev.dataTransfer.setData</a:t>
            </a:r>
            <a:r>
              <a:rPr lang="en-IN" sz="1300" b="0" i="0" dirty="0">
                <a:solidFill>
                  <a:srgbClr val="000000"/>
                </a:solidFill>
                <a:effectLst/>
                <a:latin typeface="Consolas" panose="020B0609020204030204" pitchFamily="49" charset="0"/>
              </a:rPr>
              <a:t>(</a:t>
            </a:r>
            <a:r>
              <a:rPr lang="en-IN" sz="1300" b="0" i="0" dirty="0">
                <a:solidFill>
                  <a:srgbClr val="A52A2A"/>
                </a:solidFill>
                <a:effectLst/>
                <a:latin typeface="Consolas" panose="020B0609020204030204" pitchFamily="49" charset="0"/>
              </a:rPr>
              <a:t>"text"</a:t>
            </a:r>
            <a:r>
              <a:rPr lang="en-IN" sz="1300" b="0" i="0" dirty="0">
                <a:solidFill>
                  <a:srgbClr val="000000"/>
                </a:solidFill>
                <a:effectLst/>
                <a:latin typeface="Consolas" panose="020B0609020204030204" pitchFamily="49" charset="0"/>
              </a:rPr>
              <a:t>, ev.target.id);</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r>
            <a:br>
              <a:rPr lang="en-IN" sz="1300" b="0" i="0" dirty="0">
                <a:solidFill>
                  <a:srgbClr val="000000"/>
                </a:solidFill>
                <a:effectLst/>
                <a:latin typeface="Consolas" panose="020B0609020204030204" pitchFamily="49" charset="0"/>
              </a:rPr>
            </a:br>
            <a:r>
              <a:rPr lang="en-IN" sz="1300" b="0" i="0" dirty="0">
                <a:solidFill>
                  <a:srgbClr val="0000CD"/>
                </a:solidFill>
                <a:effectLst/>
                <a:latin typeface="Consolas" panose="020B0609020204030204" pitchFamily="49" charset="0"/>
              </a:rPr>
              <a:t>function</a:t>
            </a:r>
            <a:r>
              <a:rPr lang="en-IN" sz="1300" b="0" i="0" dirty="0">
                <a:solidFill>
                  <a:srgbClr val="000000"/>
                </a:solidFill>
                <a:effectLst/>
                <a:latin typeface="Consolas" panose="020B0609020204030204" pitchFamily="49" charset="0"/>
              </a:rPr>
              <a:t> drop(</a:t>
            </a:r>
            <a:r>
              <a:rPr lang="en-IN" sz="1300" b="0" i="0" dirty="0" err="1">
                <a:solidFill>
                  <a:srgbClr val="000000"/>
                </a:solidFill>
                <a:effectLst/>
                <a:latin typeface="Consolas" panose="020B0609020204030204" pitchFamily="49" charset="0"/>
              </a:rPr>
              <a:t>ev</a:t>
            </a:r>
            <a:r>
              <a:rPr lang="en-IN" sz="1300" b="0" i="0" dirty="0">
                <a:solidFill>
                  <a:srgbClr val="000000"/>
                </a:solidFill>
                <a:effectLst/>
                <a:latin typeface="Consolas" panose="020B0609020204030204" pitchFamily="49" charset="0"/>
              </a:rPr>
              <a:t>)</a:t>
            </a:r>
            <a:r>
              <a:rPr lang="en-IN" sz="1300" b="0" i="0" dirty="0">
                <a:solidFill>
                  <a:srgbClr val="FF0000"/>
                </a:solidFill>
                <a:effectLst/>
                <a:latin typeface="Consolas" panose="020B0609020204030204" pitchFamily="49" charset="0"/>
              </a:rPr>
              <a:t> </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t>
            </a:r>
            <a:r>
              <a:rPr lang="en-IN" sz="1300" b="0" i="0" dirty="0">
                <a:solidFill>
                  <a:srgbClr val="FF0000"/>
                </a:solidFill>
                <a:effectLst/>
                <a:latin typeface="Consolas" panose="020B0609020204030204" pitchFamily="49" charset="0"/>
              </a:rPr>
              <a:t> </a:t>
            </a:r>
            <a:r>
              <a:rPr lang="en-IN" sz="1300" b="0" i="0" dirty="0" err="1">
                <a:solidFill>
                  <a:srgbClr val="000000"/>
                </a:solidFill>
                <a:effectLst/>
                <a:latin typeface="Consolas" panose="020B0609020204030204" pitchFamily="49" charset="0"/>
              </a:rPr>
              <a:t>ev.preventDefault</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t>
            </a:r>
            <a:r>
              <a:rPr lang="en-IN" sz="1300" b="0" i="0" dirty="0">
                <a:solidFill>
                  <a:srgbClr val="0000CD"/>
                </a:solidFill>
                <a:effectLst/>
                <a:latin typeface="Consolas" panose="020B0609020204030204" pitchFamily="49" charset="0"/>
              </a:rPr>
              <a:t>var</a:t>
            </a:r>
            <a:r>
              <a:rPr lang="en-IN" sz="1300" b="0" i="0" dirty="0">
                <a:solidFill>
                  <a:srgbClr val="000000"/>
                </a:solidFill>
                <a:effectLst/>
                <a:latin typeface="Consolas" panose="020B0609020204030204" pitchFamily="49" charset="0"/>
              </a:rPr>
              <a:t> data = </a:t>
            </a:r>
            <a:r>
              <a:rPr lang="en-IN" sz="1300" b="0" i="0" dirty="0" err="1">
                <a:solidFill>
                  <a:srgbClr val="000000"/>
                </a:solidFill>
                <a:effectLst/>
                <a:latin typeface="Consolas" panose="020B0609020204030204" pitchFamily="49" charset="0"/>
              </a:rPr>
              <a:t>ev.dataTransfer.getData</a:t>
            </a:r>
            <a:r>
              <a:rPr lang="en-IN" sz="1300" b="0" i="0" dirty="0">
                <a:solidFill>
                  <a:srgbClr val="000000"/>
                </a:solidFill>
                <a:effectLst/>
                <a:latin typeface="Consolas" panose="020B0609020204030204" pitchFamily="49" charset="0"/>
              </a:rPr>
              <a:t>(</a:t>
            </a:r>
            <a:r>
              <a:rPr lang="en-IN" sz="1300" b="0" i="0" dirty="0">
                <a:solidFill>
                  <a:srgbClr val="A52A2A"/>
                </a:solidFill>
                <a:effectLst/>
                <a:latin typeface="Consolas" panose="020B0609020204030204" pitchFamily="49" charset="0"/>
              </a:rPr>
              <a:t>"text"</a:t>
            </a: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  </a:t>
            </a:r>
            <a:r>
              <a:rPr lang="en-IN" sz="1300" b="0" i="0" dirty="0" err="1">
                <a:solidFill>
                  <a:srgbClr val="000000"/>
                </a:solidFill>
                <a:effectLst/>
                <a:latin typeface="Consolas" panose="020B0609020204030204" pitchFamily="49" charset="0"/>
              </a:rPr>
              <a:t>ev.target.appendChild</a:t>
            </a:r>
            <a:r>
              <a:rPr lang="en-IN" sz="1300" b="0" i="0" dirty="0">
                <a:solidFill>
                  <a:srgbClr val="000000"/>
                </a:solidFill>
                <a:effectLst/>
                <a:latin typeface="Consolas" panose="020B0609020204030204" pitchFamily="49" charset="0"/>
              </a:rPr>
              <a:t>(</a:t>
            </a:r>
            <a:r>
              <a:rPr lang="en-IN" sz="1300" b="0" i="0" dirty="0" err="1">
                <a:solidFill>
                  <a:srgbClr val="000000"/>
                </a:solidFill>
                <a:effectLst/>
                <a:latin typeface="Consolas" panose="020B0609020204030204" pitchFamily="49" charset="0"/>
              </a:rPr>
              <a:t>document.getElementById</a:t>
            </a:r>
            <a:r>
              <a:rPr lang="en-IN" sz="1300" b="0" i="0" dirty="0">
                <a:solidFill>
                  <a:srgbClr val="000000"/>
                </a:solidFill>
                <a:effectLst/>
                <a:latin typeface="Consolas" panose="020B0609020204030204" pitchFamily="49" charset="0"/>
              </a:rPr>
              <a:t>(data));</a:t>
            </a:r>
            <a:br>
              <a:rPr lang="en-IN" sz="1300" b="0" i="0" dirty="0">
                <a:solidFill>
                  <a:srgbClr val="000000"/>
                </a:solidFill>
                <a:effectLst/>
                <a:latin typeface="Consolas" panose="020B0609020204030204" pitchFamily="49" charset="0"/>
              </a:rPr>
            </a:br>
            <a:r>
              <a:rPr lang="en-IN" sz="1300" b="0" i="0" dirty="0">
                <a:solidFill>
                  <a:srgbClr val="000000"/>
                </a:solidFill>
                <a:effectLst/>
                <a:latin typeface="Consolas" panose="020B0609020204030204" pitchFamily="49" charset="0"/>
              </a:rPr>
              <a:t>}</a:t>
            </a:r>
            <a:br>
              <a:rPr lang="en-IN" sz="1300" b="0" i="0" dirty="0">
                <a:solidFill>
                  <a:srgbClr val="000000"/>
                </a:solidFill>
                <a:effectLst/>
                <a:latin typeface="Consolas" panose="020B0609020204030204" pitchFamily="49" charset="0"/>
              </a:rPr>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/script</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/head</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body</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div</a:t>
            </a:r>
            <a:r>
              <a:rPr lang="en-IN" sz="1300" b="0" i="0" dirty="0">
                <a:solidFill>
                  <a:srgbClr val="FF0000"/>
                </a:solidFill>
                <a:effectLst/>
                <a:latin typeface="Consolas" panose="020B0609020204030204" pitchFamily="49" charset="0"/>
              </a:rPr>
              <a:t> id</a:t>
            </a:r>
            <a:r>
              <a:rPr lang="en-IN" sz="1300" b="0" i="0" dirty="0">
                <a:solidFill>
                  <a:srgbClr val="0000CD"/>
                </a:solidFill>
                <a:effectLst/>
                <a:latin typeface="Consolas" panose="020B0609020204030204" pitchFamily="49" charset="0"/>
              </a:rPr>
              <a:t>="div1"</a:t>
            </a:r>
            <a:r>
              <a:rPr lang="en-IN" sz="1300" b="0" i="0" dirty="0">
                <a:solidFill>
                  <a:srgbClr val="FF0000"/>
                </a:solidFill>
                <a:effectLst/>
                <a:latin typeface="Consolas" panose="020B0609020204030204" pitchFamily="49" charset="0"/>
              </a:rPr>
              <a:t> </a:t>
            </a:r>
            <a:r>
              <a:rPr lang="en-IN" sz="1300" b="0" i="0" dirty="0" err="1">
                <a:solidFill>
                  <a:srgbClr val="FF0000"/>
                </a:solidFill>
                <a:effectLst/>
                <a:latin typeface="Consolas" panose="020B0609020204030204" pitchFamily="49" charset="0"/>
              </a:rPr>
              <a:t>ondrop</a:t>
            </a:r>
            <a:r>
              <a:rPr lang="en-IN" sz="1300" b="0" i="0" dirty="0">
                <a:solidFill>
                  <a:srgbClr val="0000CD"/>
                </a:solidFill>
                <a:effectLst/>
                <a:latin typeface="Consolas" panose="020B0609020204030204" pitchFamily="49" charset="0"/>
              </a:rPr>
              <a:t>="drop(event)"</a:t>
            </a:r>
            <a:r>
              <a:rPr lang="en-IN" sz="1300" b="0" i="0" dirty="0">
                <a:solidFill>
                  <a:srgbClr val="FF0000"/>
                </a:solidFill>
                <a:effectLst/>
                <a:latin typeface="Consolas" panose="020B0609020204030204" pitchFamily="49" charset="0"/>
              </a:rPr>
              <a:t> </a:t>
            </a:r>
            <a:r>
              <a:rPr lang="en-IN" sz="1300" b="0" i="0" dirty="0" err="1">
                <a:solidFill>
                  <a:srgbClr val="FF0000"/>
                </a:solidFill>
                <a:effectLst/>
                <a:latin typeface="Consolas" panose="020B0609020204030204" pitchFamily="49" charset="0"/>
              </a:rPr>
              <a:t>ondragover</a:t>
            </a:r>
            <a:r>
              <a:rPr lang="en-IN" sz="1300" b="0" i="0" dirty="0">
                <a:solidFill>
                  <a:srgbClr val="0000CD"/>
                </a:solidFill>
                <a:effectLst/>
                <a:latin typeface="Consolas" panose="020B0609020204030204" pitchFamily="49" charset="0"/>
              </a:rPr>
              <a:t>="</a:t>
            </a:r>
            <a:r>
              <a:rPr lang="en-IN" sz="1300" b="0" i="0" dirty="0" err="1">
                <a:solidFill>
                  <a:srgbClr val="0000CD"/>
                </a:solidFill>
                <a:effectLst/>
                <a:latin typeface="Consolas" panose="020B0609020204030204" pitchFamily="49" charset="0"/>
              </a:rPr>
              <a:t>allowDrop</a:t>
            </a:r>
            <a:r>
              <a:rPr lang="en-IN" sz="1300" b="0" i="0" dirty="0">
                <a:solidFill>
                  <a:srgbClr val="0000CD"/>
                </a:solidFill>
                <a:effectLst/>
                <a:latin typeface="Consolas" panose="020B0609020204030204" pitchFamily="49" charset="0"/>
              </a:rPr>
              <a:t>(event)"&gt;&lt;</a:t>
            </a:r>
            <a:r>
              <a:rPr lang="en-IN" sz="1300" b="0" i="0" dirty="0">
                <a:solidFill>
                  <a:srgbClr val="A52A2A"/>
                </a:solidFill>
                <a:effectLst/>
                <a:latin typeface="Consolas" panose="020B0609020204030204" pitchFamily="49" charset="0"/>
              </a:rPr>
              <a:t>/div</a:t>
            </a:r>
            <a:r>
              <a:rPr lang="en-IN" sz="1300" b="0" i="0" dirty="0">
                <a:solidFill>
                  <a:srgbClr val="0000CD"/>
                </a:solidFill>
                <a:effectLst/>
                <a:latin typeface="Consolas" panose="020B0609020204030204" pitchFamily="49" charset="0"/>
              </a:rPr>
              <a:t>&gt;</a:t>
            </a:r>
            <a:r>
              <a:rPr lang="en-IN" sz="1300" dirty="0"/>
              <a:t/>
            </a:r>
            <a:br>
              <a:rPr lang="en-IN" sz="1300" dirty="0"/>
            </a:b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err="1">
                <a:solidFill>
                  <a:srgbClr val="A52A2A"/>
                </a:solidFill>
                <a:effectLst/>
                <a:latin typeface="Consolas" panose="020B0609020204030204" pitchFamily="49" charset="0"/>
              </a:rPr>
              <a:t>img</a:t>
            </a:r>
            <a:r>
              <a:rPr lang="en-IN" sz="1300" b="0" i="0" dirty="0">
                <a:solidFill>
                  <a:srgbClr val="FF0000"/>
                </a:solidFill>
                <a:effectLst/>
                <a:latin typeface="Consolas" panose="020B0609020204030204" pitchFamily="49" charset="0"/>
              </a:rPr>
              <a:t> id</a:t>
            </a:r>
            <a:r>
              <a:rPr lang="en-IN" sz="1300" b="0" i="0" dirty="0">
                <a:solidFill>
                  <a:srgbClr val="0000CD"/>
                </a:solidFill>
                <a:effectLst/>
                <a:latin typeface="Consolas" panose="020B0609020204030204" pitchFamily="49" charset="0"/>
              </a:rPr>
              <a:t>="drag1"</a:t>
            </a:r>
            <a:r>
              <a:rPr lang="en-IN" sz="1300" b="0" i="0" dirty="0">
                <a:solidFill>
                  <a:srgbClr val="FF0000"/>
                </a:solidFill>
                <a:effectLst/>
                <a:latin typeface="Consolas" panose="020B0609020204030204" pitchFamily="49" charset="0"/>
              </a:rPr>
              <a:t> </a:t>
            </a:r>
            <a:r>
              <a:rPr lang="en-IN" sz="1300" b="0" i="0" dirty="0" err="1">
                <a:solidFill>
                  <a:srgbClr val="FF0000"/>
                </a:solidFill>
                <a:effectLst/>
                <a:latin typeface="Consolas" panose="020B0609020204030204" pitchFamily="49" charset="0"/>
              </a:rPr>
              <a:t>src</a:t>
            </a:r>
            <a:r>
              <a:rPr lang="en-IN" sz="1300" b="0" i="0" dirty="0">
                <a:solidFill>
                  <a:srgbClr val="0000CD"/>
                </a:solidFill>
                <a:effectLst/>
                <a:latin typeface="Consolas" panose="020B0609020204030204" pitchFamily="49" charset="0"/>
              </a:rPr>
              <a:t>="img_logo.gif"</a:t>
            </a:r>
            <a:r>
              <a:rPr lang="en-IN" sz="1300" b="0" i="0" dirty="0">
                <a:solidFill>
                  <a:srgbClr val="FF0000"/>
                </a:solidFill>
                <a:effectLst/>
                <a:latin typeface="Consolas" panose="020B0609020204030204" pitchFamily="49" charset="0"/>
              </a:rPr>
              <a:t> draggable</a:t>
            </a:r>
            <a:r>
              <a:rPr lang="en-IN" sz="1300" b="0" i="0" dirty="0">
                <a:solidFill>
                  <a:srgbClr val="0000CD"/>
                </a:solidFill>
                <a:effectLst/>
                <a:latin typeface="Consolas" panose="020B0609020204030204" pitchFamily="49" charset="0"/>
              </a:rPr>
              <a:t>="true"</a:t>
            </a:r>
            <a:r>
              <a:rPr lang="en-IN" sz="1300" b="0" i="0" dirty="0">
                <a:solidFill>
                  <a:srgbClr val="FF0000"/>
                </a:solidFill>
                <a:effectLst/>
                <a:latin typeface="Consolas" panose="020B0609020204030204" pitchFamily="49" charset="0"/>
              </a:rPr>
              <a:t> </a:t>
            </a:r>
            <a:r>
              <a:rPr lang="en-IN" sz="1300" b="0" i="0" dirty="0" err="1">
                <a:solidFill>
                  <a:srgbClr val="FF0000"/>
                </a:solidFill>
                <a:effectLst/>
                <a:latin typeface="Consolas" panose="020B0609020204030204" pitchFamily="49" charset="0"/>
              </a:rPr>
              <a:t>ondragstart</a:t>
            </a:r>
            <a:r>
              <a:rPr lang="en-IN" sz="1300" b="0" i="0" dirty="0">
                <a:solidFill>
                  <a:srgbClr val="0000CD"/>
                </a:solidFill>
                <a:effectLst/>
                <a:latin typeface="Consolas" panose="020B0609020204030204" pitchFamily="49" charset="0"/>
              </a:rPr>
              <a:t>="drag(event)"</a:t>
            </a:r>
            <a:r>
              <a:rPr lang="en-IN" sz="1300" b="0" i="0" dirty="0">
                <a:solidFill>
                  <a:srgbClr val="FF0000"/>
                </a:solidFill>
                <a:effectLst/>
                <a:latin typeface="Consolas" panose="020B0609020204030204" pitchFamily="49" charset="0"/>
              </a:rPr>
              <a:t> width</a:t>
            </a:r>
            <a:r>
              <a:rPr lang="en-IN" sz="1300" b="0" i="0" dirty="0">
                <a:solidFill>
                  <a:srgbClr val="0000CD"/>
                </a:solidFill>
                <a:effectLst/>
                <a:latin typeface="Consolas" panose="020B0609020204030204" pitchFamily="49" charset="0"/>
              </a:rPr>
              <a:t>="336"</a:t>
            </a:r>
            <a:r>
              <a:rPr lang="en-IN" sz="1300" b="0" i="0" dirty="0">
                <a:solidFill>
                  <a:srgbClr val="FF0000"/>
                </a:solidFill>
                <a:effectLst/>
                <a:latin typeface="Consolas" panose="020B0609020204030204" pitchFamily="49" charset="0"/>
              </a:rPr>
              <a:t> height</a:t>
            </a:r>
            <a:r>
              <a:rPr lang="en-IN" sz="1300" b="0" i="0" dirty="0">
                <a:solidFill>
                  <a:srgbClr val="0000CD"/>
                </a:solidFill>
                <a:effectLst/>
                <a:latin typeface="Consolas" panose="020B0609020204030204" pitchFamily="49" charset="0"/>
              </a:rPr>
              <a:t>="69"&gt;</a:t>
            </a:r>
            <a:r>
              <a:rPr lang="en-IN" sz="1300" dirty="0"/>
              <a:t/>
            </a:r>
            <a:br>
              <a:rPr lang="en-IN" sz="1300" dirty="0"/>
            </a:br>
            <a:r>
              <a:rPr lang="en-IN" sz="1300" dirty="0"/>
              <a:t/>
            </a:r>
            <a:br>
              <a:rPr lang="en-IN" sz="1300" dirty="0"/>
            </a:br>
            <a:r>
              <a:rPr lang="en-IN" sz="1300" b="0" i="0" dirty="0">
                <a:solidFill>
                  <a:srgbClr val="0000CD"/>
                </a:solidFill>
                <a:effectLst/>
                <a:latin typeface="Consolas" panose="020B0609020204030204" pitchFamily="49" charset="0"/>
              </a:rPr>
              <a:t>&lt;</a:t>
            </a:r>
            <a:r>
              <a:rPr lang="en-IN" sz="1300" b="0" i="0" dirty="0">
                <a:solidFill>
                  <a:srgbClr val="A52A2A"/>
                </a:solidFill>
                <a:effectLst/>
                <a:latin typeface="Consolas" panose="020B0609020204030204" pitchFamily="49" charset="0"/>
              </a:rPr>
              <a:t>/body</a:t>
            </a:r>
            <a:r>
              <a:rPr lang="en-IN" sz="1300" b="0" i="0" dirty="0">
                <a:solidFill>
                  <a:srgbClr val="0000CD"/>
                </a:solidFill>
                <a:effectLst/>
                <a:latin typeface="Consolas" panose="020B0609020204030204" pitchFamily="49" charset="0"/>
              </a:rPr>
              <a:t>&gt;</a:t>
            </a:r>
            <a:endParaRPr lang="en-IN" sz="1300" dirty="0"/>
          </a:p>
        </p:txBody>
      </p:sp>
      <p:sp>
        <p:nvSpPr>
          <p:cNvPr id="8" name="TextBox 7">
            <a:extLst>
              <a:ext uri="{FF2B5EF4-FFF2-40B4-BE49-F238E27FC236}">
                <a16:creationId xmlns="" xmlns:a16="http://schemas.microsoft.com/office/drawing/2014/main" id="{8E3F5CF3-309A-40BD-8820-2B0633792D81}"/>
              </a:ext>
            </a:extLst>
          </p:cNvPr>
          <p:cNvSpPr txBox="1"/>
          <p:nvPr/>
        </p:nvSpPr>
        <p:spPr>
          <a:xfrm>
            <a:off x="7110483" y="603080"/>
            <a:ext cx="5067869" cy="4862870"/>
          </a:xfrm>
          <a:prstGeom prst="rect">
            <a:avLst/>
          </a:prstGeom>
          <a:noFill/>
        </p:spPr>
        <p:txBody>
          <a:bodyPr wrap="square">
            <a:spAutoFit/>
          </a:bodyPr>
          <a:lstStyle/>
          <a:p>
            <a:pPr>
              <a:lnSpc>
                <a:spcPct val="200000"/>
              </a:lnSpc>
            </a:pPr>
            <a:r>
              <a:rPr lang="en-US" sz="1300" b="1" dirty="0">
                <a:solidFill>
                  <a:schemeClr val="accent3">
                    <a:lumMod val="75000"/>
                  </a:schemeClr>
                </a:solidFill>
                <a:latin typeface="Verdana" panose="020B0604030504040204" pitchFamily="34" charset="0"/>
                <a:ea typeface="Verdana" panose="020B0604030504040204" pitchFamily="34" charset="0"/>
              </a:rPr>
              <a:t>Explanation of Code</a:t>
            </a:r>
          </a:p>
          <a:p>
            <a:pPr marL="171450" indent="-171450">
              <a:lnSpc>
                <a:spcPct val="250000"/>
              </a:lnSpc>
              <a:buFont typeface="Arial" panose="020B0604020202020204" pitchFamily="34" charset="0"/>
              <a:buChar char="•"/>
            </a:pPr>
            <a:r>
              <a:rPr lang="en-US" sz="1200" dirty="0">
                <a:solidFill>
                  <a:schemeClr val="accent1">
                    <a:lumMod val="75000"/>
                  </a:schemeClr>
                </a:solidFill>
                <a:latin typeface="Verdana" panose="020B0604030504040204" pitchFamily="34" charset="0"/>
                <a:ea typeface="Verdana" panose="020B0604030504040204" pitchFamily="34" charset="0"/>
              </a:rPr>
              <a:t>Call </a:t>
            </a:r>
            <a:r>
              <a:rPr lang="en-US" sz="1200" dirty="0" err="1">
                <a:solidFill>
                  <a:schemeClr val="accent1">
                    <a:lumMod val="75000"/>
                  </a:schemeClr>
                </a:solidFill>
                <a:latin typeface="Verdana" panose="020B0604030504040204" pitchFamily="34" charset="0"/>
                <a:ea typeface="Verdana" panose="020B0604030504040204" pitchFamily="34" charset="0"/>
              </a:rPr>
              <a:t>preventDefault</a:t>
            </a:r>
            <a:r>
              <a:rPr lang="en-US" sz="1200" dirty="0">
                <a:solidFill>
                  <a:schemeClr val="accent1">
                    <a:lumMod val="75000"/>
                  </a:schemeClr>
                </a:solidFill>
                <a:latin typeface="Verdana" panose="020B0604030504040204" pitchFamily="34" charset="0"/>
                <a:ea typeface="Verdana" panose="020B0604030504040204" pitchFamily="34" charset="0"/>
              </a:rPr>
              <a:t>() to prevent the browser default handling of the data </a:t>
            </a:r>
            <a:r>
              <a:rPr lang="en-US" sz="1200" b="1" dirty="0">
                <a:solidFill>
                  <a:schemeClr val="accent1">
                    <a:lumMod val="75000"/>
                  </a:schemeClr>
                </a:solidFill>
                <a:latin typeface="Verdana" panose="020B0604030504040204" pitchFamily="34" charset="0"/>
                <a:ea typeface="Verdana" panose="020B0604030504040204" pitchFamily="34" charset="0"/>
              </a:rPr>
              <a:t>(default is open as link on drop)</a:t>
            </a:r>
          </a:p>
          <a:p>
            <a:pPr marL="171450" indent="-171450">
              <a:lnSpc>
                <a:spcPct val="250000"/>
              </a:lnSpc>
              <a:buFont typeface="Arial" panose="020B0604020202020204" pitchFamily="34" charset="0"/>
              <a:buChar char="•"/>
            </a:pPr>
            <a:r>
              <a:rPr lang="en-US" sz="1200" dirty="0">
                <a:solidFill>
                  <a:schemeClr val="accent1">
                    <a:lumMod val="75000"/>
                  </a:schemeClr>
                </a:solidFill>
                <a:latin typeface="Verdana" panose="020B0604030504040204" pitchFamily="34" charset="0"/>
                <a:ea typeface="Verdana" panose="020B0604030504040204" pitchFamily="34" charset="0"/>
              </a:rPr>
              <a:t>Get the dragged data with the </a:t>
            </a:r>
            <a:r>
              <a:rPr lang="en-US" sz="1200" b="1" dirty="0" err="1">
                <a:solidFill>
                  <a:schemeClr val="accent1">
                    <a:lumMod val="75000"/>
                  </a:schemeClr>
                </a:solidFill>
                <a:latin typeface="Verdana" panose="020B0604030504040204" pitchFamily="34" charset="0"/>
                <a:ea typeface="Verdana" panose="020B0604030504040204" pitchFamily="34" charset="0"/>
              </a:rPr>
              <a:t>dataTransfer.getData</a:t>
            </a:r>
            <a:r>
              <a:rPr lang="en-US" sz="1200" b="1" dirty="0">
                <a:solidFill>
                  <a:schemeClr val="accent1">
                    <a:lumMod val="75000"/>
                  </a:schemeClr>
                </a:solidFill>
                <a:latin typeface="Verdana" panose="020B0604030504040204" pitchFamily="34" charset="0"/>
                <a:ea typeface="Verdana" panose="020B0604030504040204" pitchFamily="34" charset="0"/>
              </a:rPr>
              <a:t>() </a:t>
            </a:r>
            <a:r>
              <a:rPr lang="en-US" sz="1200" dirty="0">
                <a:solidFill>
                  <a:schemeClr val="accent1">
                    <a:lumMod val="75000"/>
                  </a:schemeClr>
                </a:solidFill>
                <a:latin typeface="Verdana" panose="020B0604030504040204" pitchFamily="34" charset="0"/>
                <a:ea typeface="Verdana" panose="020B0604030504040204" pitchFamily="34" charset="0"/>
              </a:rPr>
              <a:t>method. This method will return any data that was set to the same type in the </a:t>
            </a:r>
            <a:r>
              <a:rPr lang="en-US" sz="1200" dirty="0" err="1">
                <a:solidFill>
                  <a:schemeClr val="accent1">
                    <a:lumMod val="75000"/>
                  </a:schemeClr>
                </a:solidFill>
                <a:latin typeface="Verdana" panose="020B0604030504040204" pitchFamily="34" charset="0"/>
                <a:ea typeface="Verdana" panose="020B0604030504040204" pitchFamily="34" charset="0"/>
              </a:rPr>
              <a:t>setData</a:t>
            </a:r>
            <a:r>
              <a:rPr lang="en-US" sz="1200" dirty="0">
                <a:solidFill>
                  <a:schemeClr val="accent1">
                    <a:lumMod val="75000"/>
                  </a:schemeClr>
                </a:solidFill>
                <a:latin typeface="Verdana" panose="020B0604030504040204" pitchFamily="34" charset="0"/>
                <a:ea typeface="Verdana" panose="020B0604030504040204" pitchFamily="34" charset="0"/>
              </a:rPr>
              <a:t>() method</a:t>
            </a:r>
          </a:p>
          <a:p>
            <a:pPr marL="171450" indent="-171450">
              <a:lnSpc>
                <a:spcPct val="250000"/>
              </a:lnSpc>
              <a:buFont typeface="Arial" panose="020B0604020202020204" pitchFamily="34" charset="0"/>
              <a:buChar char="•"/>
            </a:pPr>
            <a:r>
              <a:rPr lang="en-US" sz="1200" dirty="0">
                <a:solidFill>
                  <a:schemeClr val="accent1">
                    <a:lumMod val="75000"/>
                  </a:schemeClr>
                </a:solidFill>
                <a:latin typeface="Verdana" panose="020B0604030504040204" pitchFamily="34" charset="0"/>
                <a:ea typeface="Verdana" panose="020B0604030504040204" pitchFamily="34" charset="0"/>
              </a:rPr>
              <a:t>The dragged data is the id of the dragged element ("drag1")</a:t>
            </a:r>
          </a:p>
          <a:p>
            <a:pPr marL="171450" indent="-171450">
              <a:lnSpc>
                <a:spcPct val="250000"/>
              </a:lnSpc>
              <a:buFont typeface="Arial" panose="020B0604020202020204" pitchFamily="34" charset="0"/>
              <a:buChar char="•"/>
            </a:pPr>
            <a:r>
              <a:rPr lang="en-US" sz="1200" dirty="0">
                <a:solidFill>
                  <a:schemeClr val="accent1">
                    <a:lumMod val="75000"/>
                  </a:schemeClr>
                </a:solidFill>
                <a:latin typeface="Verdana" panose="020B0604030504040204" pitchFamily="34" charset="0"/>
                <a:ea typeface="Verdana" panose="020B0604030504040204" pitchFamily="34" charset="0"/>
              </a:rPr>
              <a:t>Append the dragged element into the drop element</a:t>
            </a:r>
          </a:p>
          <a:p>
            <a:pPr marL="171450" indent="-171450">
              <a:lnSpc>
                <a:spcPct val="200000"/>
              </a:lnSpc>
              <a:buFont typeface="Arial" panose="020B0604020202020204" pitchFamily="34" charset="0"/>
              <a:buChar char="•"/>
            </a:pPr>
            <a:endParaRPr lang="en-US" sz="1300" dirty="0">
              <a:solidFill>
                <a:schemeClr val="accent1">
                  <a:lumMod val="75000"/>
                </a:schemeClr>
              </a:solidFill>
              <a:latin typeface="Verdana" panose="020B0604030504040204" pitchFamily="34" charset="0"/>
              <a:ea typeface="Verdana" panose="020B0604030504040204" pitchFamily="34" charset="0"/>
            </a:endParaRPr>
          </a:p>
          <a:p>
            <a:pPr>
              <a:lnSpc>
                <a:spcPct val="200000"/>
              </a:lnSpc>
            </a:pPr>
            <a:endParaRPr lang="en-US" sz="1200" dirty="0">
              <a:latin typeface="Verdana" panose="020B0604030504040204" pitchFamily="34" charset="0"/>
              <a:ea typeface="Verdana" panose="020B0604030504040204" pitchFamily="34" charset="0"/>
            </a:endParaRPr>
          </a:p>
          <a:p>
            <a:pPr>
              <a:lnSpc>
                <a:spcPct val="200000"/>
              </a:lnSpc>
            </a:pPr>
            <a:r>
              <a:rPr lang="en-US" sz="1200"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574649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3070CF-F655-48AF-98C9-8648BA18F089}"/>
              </a:ext>
            </a:extLst>
          </p:cNvPr>
          <p:cNvSpPr>
            <a:spLocks noGrp="1"/>
          </p:cNvSpPr>
          <p:nvPr>
            <p:ph type="title"/>
          </p:nvPr>
        </p:nvSpPr>
        <p:spPr>
          <a:xfrm>
            <a:off x="1141413" y="0"/>
            <a:ext cx="9905998" cy="736979"/>
          </a:xfrm>
        </p:spPr>
        <p:txBody>
          <a:bodyPr>
            <a:noAutofit/>
          </a:bodyPr>
          <a:lstStyle/>
          <a:p>
            <a:r>
              <a:rPr lang="en-US" sz="4000" cap="none" dirty="0">
                <a:solidFill>
                  <a:srgbClr val="FF0000"/>
                </a:solidFill>
              </a:rPr>
              <a:t>HTML Semantic Elements</a:t>
            </a:r>
            <a:endParaRPr lang="en-IN" sz="4000" cap="none" dirty="0">
              <a:solidFill>
                <a:srgbClr val="FF0000"/>
              </a:solidFill>
            </a:endParaRPr>
          </a:p>
        </p:txBody>
      </p:sp>
      <p:sp>
        <p:nvSpPr>
          <p:cNvPr id="3" name="Content Placeholder 2">
            <a:extLst>
              <a:ext uri="{FF2B5EF4-FFF2-40B4-BE49-F238E27FC236}">
                <a16:creationId xmlns="" xmlns:a16="http://schemas.microsoft.com/office/drawing/2014/main" id="{C0873C63-836A-4B70-A8CF-E28D0B8A51B4}"/>
              </a:ext>
            </a:extLst>
          </p:cNvPr>
          <p:cNvSpPr>
            <a:spLocks noGrp="1"/>
          </p:cNvSpPr>
          <p:nvPr>
            <p:ph idx="1"/>
          </p:nvPr>
        </p:nvSpPr>
        <p:spPr>
          <a:xfrm>
            <a:off x="272956" y="518614"/>
            <a:ext cx="8693624" cy="6339385"/>
          </a:xfrm>
        </p:spPr>
        <p:txBody>
          <a:bodyPr>
            <a:noAutofit/>
          </a:bodyPr>
          <a:lstStyle/>
          <a:p>
            <a:pPr marL="0" indent="0">
              <a:lnSpc>
                <a:spcPct val="150000"/>
              </a:lnSpc>
              <a:buNone/>
            </a:pPr>
            <a:r>
              <a:rPr lang="en-US" sz="1400" dirty="0">
                <a:solidFill>
                  <a:schemeClr val="accent1">
                    <a:lumMod val="50000"/>
                  </a:schemeClr>
                </a:solidFill>
                <a:latin typeface="Verdana" panose="020B0604030504040204" pitchFamily="34" charset="0"/>
                <a:ea typeface="Verdana" panose="020B0604030504040204" pitchFamily="34" charset="0"/>
              </a:rPr>
              <a:t>A semantic Web allows data to be shared and reused across applications, enterprises, and communities.</a:t>
            </a:r>
          </a:p>
          <a:p>
            <a:pPr marL="0" indent="0">
              <a:lnSpc>
                <a:spcPct val="150000"/>
              </a:lnSpc>
              <a:buNone/>
            </a:pPr>
            <a:r>
              <a:rPr lang="en-US" sz="1400" dirty="0">
                <a:solidFill>
                  <a:schemeClr val="accent1">
                    <a:lumMod val="50000"/>
                  </a:schemeClr>
                </a:solidFill>
                <a:latin typeface="Verdana" panose="020B0604030504040204" pitchFamily="34" charset="0"/>
                <a:ea typeface="Verdana" panose="020B0604030504040204" pitchFamily="34" charset="0"/>
              </a:rPr>
              <a:t>Some of the examples:</a:t>
            </a:r>
          </a:p>
          <a:p>
            <a:pPr marL="0" indent="0">
              <a:lnSpc>
                <a:spcPct val="150000"/>
              </a:lnSpc>
              <a:buNone/>
            </a:pPr>
            <a:r>
              <a:rPr lang="en-US" sz="1400" b="1" dirty="0" smtClean="0">
                <a:solidFill>
                  <a:schemeClr val="accent1">
                    <a:lumMod val="50000"/>
                  </a:schemeClr>
                </a:solidFill>
                <a:latin typeface="Verdana" panose="020B0604030504040204" pitchFamily="34" charset="0"/>
                <a:ea typeface="Verdana" panose="020B0604030504040204" pitchFamily="34" charset="0"/>
              </a:rPr>
              <a:t>Tag</a:t>
            </a:r>
            <a:r>
              <a:rPr lang="en-US" sz="1400" b="1" dirty="0">
                <a:solidFill>
                  <a:schemeClr val="accent1">
                    <a:lumMod val="50000"/>
                  </a:schemeClr>
                </a:solidFill>
                <a:latin typeface="Verdana" panose="020B0604030504040204" pitchFamily="34" charset="0"/>
                <a:ea typeface="Verdana" panose="020B0604030504040204" pitchFamily="34" charset="0"/>
              </a:rPr>
              <a:t>		Description</a:t>
            </a:r>
          </a:p>
          <a:p>
            <a:pPr marL="0" indent="0">
              <a:lnSpc>
                <a:spcPct val="150000"/>
              </a:lnSpc>
              <a:buNone/>
            </a:pPr>
            <a:r>
              <a:rPr lang="en-US" sz="1400" dirty="0">
                <a:solidFill>
                  <a:schemeClr val="accent1">
                    <a:lumMod val="50000"/>
                  </a:schemeClr>
                </a:solidFill>
                <a:latin typeface="Verdana" panose="020B0604030504040204" pitchFamily="34" charset="0"/>
                <a:ea typeface="Verdana" panose="020B0604030504040204" pitchFamily="34" charset="0"/>
              </a:rPr>
              <a:t>&lt;article&gt;	</a:t>
            </a:r>
            <a:r>
              <a:rPr lang="en-US" sz="1400" dirty="0" smtClean="0">
                <a:solidFill>
                  <a:schemeClr val="accent1">
                    <a:lumMod val="50000"/>
                  </a:schemeClr>
                </a:solidFill>
                <a:latin typeface="Verdana" panose="020B0604030504040204" pitchFamily="34" charset="0"/>
                <a:ea typeface="Verdana" panose="020B0604030504040204" pitchFamily="34" charset="0"/>
              </a:rPr>
              <a:t>	Defines </a:t>
            </a:r>
            <a:r>
              <a:rPr lang="en-US" sz="1400" dirty="0">
                <a:solidFill>
                  <a:schemeClr val="accent1">
                    <a:lumMod val="50000"/>
                  </a:schemeClr>
                </a:solidFill>
                <a:latin typeface="Verdana" panose="020B0604030504040204" pitchFamily="34" charset="0"/>
                <a:ea typeface="Verdana" panose="020B0604030504040204" pitchFamily="34" charset="0"/>
              </a:rPr>
              <a:t>independent, self-contained content</a:t>
            </a:r>
          </a:p>
          <a:p>
            <a:pPr marL="0" indent="0">
              <a:lnSpc>
                <a:spcPct val="150000"/>
              </a:lnSpc>
              <a:buNone/>
            </a:pPr>
            <a:r>
              <a:rPr lang="en-US" sz="1400" dirty="0">
                <a:solidFill>
                  <a:schemeClr val="accent1">
                    <a:lumMod val="50000"/>
                  </a:schemeClr>
                </a:solidFill>
                <a:latin typeface="Verdana" panose="020B0604030504040204" pitchFamily="34" charset="0"/>
                <a:ea typeface="Verdana" panose="020B0604030504040204" pitchFamily="34" charset="0"/>
              </a:rPr>
              <a:t>&lt;aside&gt;		Defines content aside from the page content</a:t>
            </a:r>
          </a:p>
          <a:p>
            <a:pPr marL="0" indent="0">
              <a:lnSpc>
                <a:spcPct val="150000"/>
              </a:lnSpc>
              <a:buNone/>
            </a:pPr>
            <a:r>
              <a:rPr lang="en-US" sz="1400" dirty="0">
                <a:solidFill>
                  <a:schemeClr val="accent1">
                    <a:lumMod val="50000"/>
                  </a:schemeClr>
                </a:solidFill>
                <a:latin typeface="Verdana" panose="020B0604030504040204" pitchFamily="34" charset="0"/>
                <a:ea typeface="Verdana" panose="020B0604030504040204" pitchFamily="34" charset="0"/>
              </a:rPr>
              <a:t>&lt;details&gt;	</a:t>
            </a:r>
            <a:r>
              <a:rPr lang="en-US" sz="1400" dirty="0" smtClean="0">
                <a:solidFill>
                  <a:schemeClr val="accent1">
                    <a:lumMod val="50000"/>
                  </a:schemeClr>
                </a:solidFill>
                <a:latin typeface="Verdana" panose="020B0604030504040204" pitchFamily="34" charset="0"/>
                <a:ea typeface="Verdana" panose="020B0604030504040204" pitchFamily="34" charset="0"/>
              </a:rPr>
              <a:t>	Defines </a:t>
            </a:r>
            <a:r>
              <a:rPr lang="en-US" sz="1400" dirty="0">
                <a:solidFill>
                  <a:schemeClr val="accent1">
                    <a:lumMod val="50000"/>
                  </a:schemeClr>
                </a:solidFill>
                <a:latin typeface="Verdana" panose="020B0604030504040204" pitchFamily="34" charset="0"/>
                <a:ea typeface="Verdana" panose="020B0604030504040204" pitchFamily="34" charset="0"/>
              </a:rPr>
              <a:t>additional details that the user can view or hide</a:t>
            </a:r>
          </a:p>
          <a:p>
            <a:pPr marL="0" indent="0">
              <a:lnSpc>
                <a:spcPct val="150000"/>
              </a:lnSpc>
              <a:buNone/>
            </a:pPr>
            <a:r>
              <a:rPr lang="en-US" sz="1400" dirty="0">
                <a:solidFill>
                  <a:schemeClr val="accent1">
                    <a:lumMod val="50000"/>
                  </a:schemeClr>
                </a:solidFill>
                <a:latin typeface="Verdana" panose="020B0604030504040204" pitchFamily="34" charset="0"/>
                <a:ea typeface="Verdana" panose="020B0604030504040204" pitchFamily="34" charset="0"/>
              </a:rPr>
              <a:t>&lt;</a:t>
            </a:r>
            <a:r>
              <a:rPr lang="en-US" sz="1400" dirty="0" err="1">
                <a:solidFill>
                  <a:schemeClr val="accent1">
                    <a:lumMod val="50000"/>
                  </a:schemeClr>
                </a:solidFill>
                <a:latin typeface="Verdana" panose="020B0604030504040204" pitchFamily="34" charset="0"/>
                <a:ea typeface="Verdana" panose="020B0604030504040204" pitchFamily="34" charset="0"/>
              </a:rPr>
              <a:t>figcaption</a:t>
            </a:r>
            <a:r>
              <a:rPr lang="en-US" sz="1400" dirty="0">
                <a:solidFill>
                  <a:schemeClr val="accent1">
                    <a:lumMod val="50000"/>
                  </a:schemeClr>
                </a:solidFill>
                <a:latin typeface="Verdana" panose="020B0604030504040204" pitchFamily="34" charset="0"/>
                <a:ea typeface="Verdana" panose="020B0604030504040204" pitchFamily="34" charset="0"/>
              </a:rPr>
              <a:t>&gt;	Defines a caption for a &lt;figure&gt; element</a:t>
            </a:r>
          </a:p>
          <a:p>
            <a:pPr marL="0" indent="0">
              <a:lnSpc>
                <a:spcPct val="150000"/>
              </a:lnSpc>
              <a:buNone/>
            </a:pPr>
            <a:r>
              <a:rPr lang="en-US" sz="1400" dirty="0">
                <a:solidFill>
                  <a:schemeClr val="accent1">
                    <a:lumMod val="50000"/>
                  </a:schemeClr>
                </a:solidFill>
                <a:latin typeface="Verdana" panose="020B0604030504040204" pitchFamily="34" charset="0"/>
                <a:ea typeface="Verdana" panose="020B0604030504040204" pitchFamily="34" charset="0"/>
              </a:rPr>
              <a:t>&lt;figure&gt;	</a:t>
            </a:r>
            <a:r>
              <a:rPr lang="en-US" sz="1400" dirty="0" smtClean="0">
                <a:solidFill>
                  <a:schemeClr val="accent1">
                    <a:lumMod val="50000"/>
                  </a:schemeClr>
                </a:solidFill>
                <a:latin typeface="Verdana" panose="020B0604030504040204" pitchFamily="34" charset="0"/>
                <a:ea typeface="Verdana" panose="020B0604030504040204" pitchFamily="34" charset="0"/>
              </a:rPr>
              <a:t>	Specifies </a:t>
            </a:r>
            <a:r>
              <a:rPr lang="en-US" sz="1400" dirty="0">
                <a:solidFill>
                  <a:schemeClr val="accent1">
                    <a:lumMod val="50000"/>
                  </a:schemeClr>
                </a:solidFill>
                <a:latin typeface="Verdana" panose="020B0604030504040204" pitchFamily="34" charset="0"/>
                <a:ea typeface="Verdana" panose="020B0604030504040204" pitchFamily="34" charset="0"/>
              </a:rPr>
              <a:t>self-contained content, like illustrations, diagrams, </a:t>
            </a:r>
            <a:r>
              <a:rPr lang="en-US" sz="1400" dirty="0" smtClean="0">
                <a:solidFill>
                  <a:schemeClr val="accent1">
                    <a:lumMod val="50000"/>
                  </a:schemeClr>
                </a:solidFill>
                <a:latin typeface="Verdana" panose="020B0604030504040204" pitchFamily="34" charset="0"/>
                <a:ea typeface="Verdana" panose="020B0604030504040204" pitchFamily="34" charset="0"/>
              </a:rPr>
              <a:t>photos</a:t>
            </a:r>
            <a:r>
              <a:rPr lang="en-US" sz="1400" dirty="0">
                <a:solidFill>
                  <a:schemeClr val="accent1">
                    <a:lumMod val="50000"/>
                  </a:schemeClr>
                </a:solidFill>
                <a:latin typeface="Verdana" panose="020B0604030504040204" pitchFamily="34" charset="0"/>
                <a:ea typeface="Verdana" panose="020B0604030504040204" pitchFamily="34" charset="0"/>
              </a:rPr>
              <a:t>, code </a:t>
            </a:r>
          </a:p>
          <a:p>
            <a:pPr marL="0" indent="0">
              <a:lnSpc>
                <a:spcPct val="150000"/>
              </a:lnSpc>
              <a:buNone/>
            </a:pPr>
            <a:r>
              <a:rPr lang="en-US" sz="1400" dirty="0">
                <a:solidFill>
                  <a:schemeClr val="accent1">
                    <a:lumMod val="50000"/>
                  </a:schemeClr>
                </a:solidFill>
                <a:latin typeface="Verdana" panose="020B0604030504040204" pitchFamily="34" charset="0"/>
                <a:ea typeface="Verdana" panose="020B0604030504040204" pitchFamily="34" charset="0"/>
              </a:rPr>
              <a:t>&lt;footer&gt;	</a:t>
            </a:r>
            <a:r>
              <a:rPr lang="en-US" sz="1400" dirty="0" smtClean="0">
                <a:solidFill>
                  <a:schemeClr val="accent1">
                    <a:lumMod val="50000"/>
                  </a:schemeClr>
                </a:solidFill>
                <a:latin typeface="Verdana" panose="020B0604030504040204" pitchFamily="34" charset="0"/>
                <a:ea typeface="Verdana" panose="020B0604030504040204" pitchFamily="34" charset="0"/>
              </a:rPr>
              <a:t>	Defines </a:t>
            </a:r>
            <a:r>
              <a:rPr lang="en-US" sz="1400" dirty="0">
                <a:solidFill>
                  <a:schemeClr val="accent1">
                    <a:lumMod val="50000"/>
                  </a:schemeClr>
                </a:solidFill>
                <a:latin typeface="Verdana" panose="020B0604030504040204" pitchFamily="34" charset="0"/>
                <a:ea typeface="Verdana" panose="020B0604030504040204" pitchFamily="34" charset="0"/>
              </a:rPr>
              <a:t>a footer for a document or section</a:t>
            </a:r>
          </a:p>
          <a:p>
            <a:pPr marL="0" indent="0">
              <a:lnSpc>
                <a:spcPct val="150000"/>
              </a:lnSpc>
              <a:buNone/>
            </a:pPr>
            <a:r>
              <a:rPr lang="en-US" sz="1400" dirty="0">
                <a:solidFill>
                  <a:schemeClr val="accent1">
                    <a:lumMod val="50000"/>
                  </a:schemeClr>
                </a:solidFill>
                <a:latin typeface="Verdana" panose="020B0604030504040204" pitchFamily="34" charset="0"/>
                <a:ea typeface="Verdana" panose="020B0604030504040204" pitchFamily="34" charset="0"/>
              </a:rPr>
              <a:t>&lt;header&gt;	</a:t>
            </a:r>
            <a:r>
              <a:rPr lang="en-US" sz="1400" dirty="0" smtClean="0">
                <a:solidFill>
                  <a:schemeClr val="accent1">
                    <a:lumMod val="50000"/>
                  </a:schemeClr>
                </a:solidFill>
                <a:latin typeface="Verdana" panose="020B0604030504040204" pitchFamily="34" charset="0"/>
                <a:ea typeface="Verdana" panose="020B0604030504040204" pitchFamily="34" charset="0"/>
              </a:rPr>
              <a:t>	Specifies </a:t>
            </a:r>
            <a:r>
              <a:rPr lang="en-US" sz="1400" dirty="0">
                <a:solidFill>
                  <a:schemeClr val="accent1">
                    <a:lumMod val="50000"/>
                  </a:schemeClr>
                </a:solidFill>
                <a:latin typeface="Verdana" panose="020B0604030504040204" pitchFamily="34" charset="0"/>
                <a:ea typeface="Verdana" panose="020B0604030504040204" pitchFamily="34" charset="0"/>
              </a:rPr>
              <a:t>a header for a document or section</a:t>
            </a:r>
          </a:p>
          <a:p>
            <a:pPr marL="0" indent="0">
              <a:lnSpc>
                <a:spcPct val="150000"/>
              </a:lnSpc>
              <a:buNone/>
            </a:pPr>
            <a:r>
              <a:rPr lang="en-US" sz="1400" dirty="0">
                <a:solidFill>
                  <a:schemeClr val="accent1">
                    <a:lumMod val="50000"/>
                  </a:schemeClr>
                </a:solidFill>
                <a:latin typeface="Verdana" panose="020B0604030504040204" pitchFamily="34" charset="0"/>
                <a:ea typeface="Verdana" panose="020B0604030504040204" pitchFamily="34" charset="0"/>
              </a:rPr>
              <a:t>&lt;main&gt;		Specifies the main content of a document</a:t>
            </a:r>
          </a:p>
          <a:p>
            <a:pPr marL="0" indent="0">
              <a:lnSpc>
                <a:spcPct val="150000"/>
              </a:lnSpc>
              <a:buNone/>
            </a:pPr>
            <a:r>
              <a:rPr lang="en-US" sz="1400" dirty="0">
                <a:solidFill>
                  <a:schemeClr val="accent1">
                    <a:lumMod val="50000"/>
                  </a:schemeClr>
                </a:solidFill>
                <a:latin typeface="Verdana" panose="020B0604030504040204" pitchFamily="34" charset="0"/>
                <a:ea typeface="Verdana" panose="020B0604030504040204" pitchFamily="34" charset="0"/>
              </a:rPr>
              <a:t>&lt;mark&gt;		Defines marked/highlighted text</a:t>
            </a:r>
          </a:p>
          <a:p>
            <a:pPr marL="0" indent="0">
              <a:lnSpc>
                <a:spcPct val="150000"/>
              </a:lnSpc>
              <a:buNone/>
            </a:pPr>
            <a:r>
              <a:rPr lang="en-US" sz="1400" dirty="0">
                <a:solidFill>
                  <a:schemeClr val="accent1">
                    <a:lumMod val="50000"/>
                  </a:schemeClr>
                </a:solidFill>
                <a:latin typeface="Verdana" panose="020B0604030504040204" pitchFamily="34" charset="0"/>
                <a:ea typeface="Verdana" panose="020B0604030504040204" pitchFamily="34" charset="0"/>
              </a:rPr>
              <a:t>&lt;nav&gt;		Defines navigation links</a:t>
            </a:r>
          </a:p>
          <a:p>
            <a:pPr marL="0" indent="0">
              <a:lnSpc>
                <a:spcPct val="150000"/>
              </a:lnSpc>
              <a:buNone/>
            </a:pPr>
            <a:r>
              <a:rPr lang="en-US" sz="1400" dirty="0">
                <a:solidFill>
                  <a:schemeClr val="accent1">
                    <a:lumMod val="50000"/>
                  </a:schemeClr>
                </a:solidFill>
                <a:latin typeface="Verdana" panose="020B0604030504040204" pitchFamily="34" charset="0"/>
                <a:ea typeface="Verdana" panose="020B0604030504040204" pitchFamily="34" charset="0"/>
              </a:rPr>
              <a:t>&lt;section&gt;	</a:t>
            </a:r>
            <a:r>
              <a:rPr lang="en-US" sz="1400" dirty="0" smtClean="0">
                <a:solidFill>
                  <a:schemeClr val="accent1">
                    <a:lumMod val="50000"/>
                  </a:schemeClr>
                </a:solidFill>
                <a:latin typeface="Verdana" panose="020B0604030504040204" pitchFamily="34" charset="0"/>
                <a:ea typeface="Verdana" panose="020B0604030504040204" pitchFamily="34" charset="0"/>
              </a:rPr>
              <a:t>	Defines </a:t>
            </a:r>
            <a:r>
              <a:rPr lang="en-US" sz="1400" dirty="0">
                <a:solidFill>
                  <a:schemeClr val="accent1">
                    <a:lumMod val="50000"/>
                  </a:schemeClr>
                </a:solidFill>
                <a:latin typeface="Verdana" panose="020B0604030504040204" pitchFamily="34" charset="0"/>
                <a:ea typeface="Verdana" panose="020B0604030504040204" pitchFamily="34" charset="0"/>
              </a:rPr>
              <a:t>a section in a document</a:t>
            </a:r>
          </a:p>
          <a:p>
            <a:pPr marL="0" indent="0">
              <a:lnSpc>
                <a:spcPct val="150000"/>
              </a:lnSpc>
              <a:buNone/>
            </a:pPr>
            <a:r>
              <a:rPr lang="en-US" sz="1400" dirty="0">
                <a:solidFill>
                  <a:schemeClr val="accent1">
                    <a:lumMod val="50000"/>
                  </a:schemeClr>
                </a:solidFill>
                <a:latin typeface="Verdana" panose="020B0604030504040204" pitchFamily="34" charset="0"/>
                <a:ea typeface="Verdana" panose="020B0604030504040204" pitchFamily="34" charset="0"/>
              </a:rPr>
              <a:t>&lt;summary&gt;	Defines a visible heading for a &lt;details&gt; element</a:t>
            </a:r>
          </a:p>
          <a:p>
            <a:pPr marL="0" indent="0">
              <a:lnSpc>
                <a:spcPct val="150000"/>
              </a:lnSpc>
              <a:buNone/>
            </a:pPr>
            <a:r>
              <a:rPr lang="en-US" sz="1400" dirty="0">
                <a:solidFill>
                  <a:schemeClr val="accent1">
                    <a:lumMod val="50000"/>
                  </a:schemeClr>
                </a:solidFill>
                <a:latin typeface="Verdana" panose="020B0604030504040204" pitchFamily="34" charset="0"/>
                <a:ea typeface="Verdana" panose="020B0604030504040204" pitchFamily="34" charset="0"/>
              </a:rPr>
              <a:t>&lt;time&gt;		Defines a date/time</a:t>
            </a:r>
          </a:p>
        </p:txBody>
      </p:sp>
      <p:pic>
        <p:nvPicPr>
          <p:cNvPr id="5" name="Picture 4">
            <a:extLst>
              <a:ext uri="{FF2B5EF4-FFF2-40B4-BE49-F238E27FC236}">
                <a16:creationId xmlns="" xmlns:a16="http://schemas.microsoft.com/office/drawing/2014/main" id="{015AE352-7399-4816-9B75-EE8576A2A91D}"/>
              </a:ext>
            </a:extLst>
          </p:cNvPr>
          <p:cNvPicPr>
            <a:picLocks noChangeAspect="1"/>
          </p:cNvPicPr>
          <p:nvPr/>
        </p:nvPicPr>
        <p:blipFill rotWithShape="1">
          <a:blip r:embed="rId2"/>
          <a:srcRect l="40704" t="38188" r="44951" b="31650"/>
          <a:stretch/>
        </p:blipFill>
        <p:spPr>
          <a:xfrm>
            <a:off x="9166290" y="1180729"/>
            <a:ext cx="2867488" cy="3391495"/>
          </a:xfrm>
          <a:prstGeom prst="rect">
            <a:avLst/>
          </a:prstGeom>
        </p:spPr>
      </p:pic>
    </p:spTree>
    <p:extLst>
      <p:ext uri="{BB962C8B-B14F-4D97-AF65-F5344CB8AC3E}">
        <p14:creationId xmlns:p14="http://schemas.microsoft.com/office/powerpoint/2010/main" val="35662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938283" y="95534"/>
            <a:ext cx="4734017" cy="531632"/>
          </a:xfrm>
        </p:spPr>
        <p:txBody>
          <a:bodyPr>
            <a:normAutofit fontScale="90000"/>
          </a:bodyPr>
          <a:lstStyle/>
          <a:p>
            <a:r>
              <a:rPr lang="en-US" sz="3200" b="1" cap="none" dirty="0">
                <a:solidFill>
                  <a:srgbClr val="FF0000"/>
                </a:solidFill>
              </a:rPr>
              <a:t>HTML Semantic Element</a:t>
            </a:r>
            <a:endParaRPr lang="en-IN" sz="3200" b="1"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232398" y="658129"/>
            <a:ext cx="6193710" cy="5892796"/>
          </a:xfrm>
          <a:solidFill>
            <a:schemeClr val="accent1">
              <a:lumMod val="40000"/>
              <a:lumOff val="60000"/>
            </a:schemeClr>
          </a:solidFill>
        </p:spPr>
        <p:txBody>
          <a:bodyPr>
            <a:noAutofit/>
          </a:bodyPr>
          <a:lstStyle/>
          <a:p>
            <a:pPr marL="0" indent="0">
              <a:lnSpc>
                <a:spcPct val="150000"/>
              </a:lnSpc>
              <a:spcBef>
                <a:spcPts val="0"/>
              </a:spcBef>
              <a:buNone/>
            </a:pP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!DOCTYPE</a:t>
            </a:r>
            <a:r>
              <a:rPr lang="en-US" sz="1100" b="0" i="0" dirty="0">
                <a:solidFill>
                  <a:srgbClr val="FF0000"/>
                </a:solidFill>
                <a:effectLst/>
                <a:latin typeface="Consolas" panose="020B0609020204030204" pitchFamily="49" charset="0"/>
              </a:rPr>
              <a:t> html</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html lang = </a:t>
            </a:r>
            <a:r>
              <a:rPr lang="en-IN" sz="1100" b="0" i="0" dirty="0">
                <a:solidFill>
                  <a:srgbClr val="0000CD"/>
                </a:solidFill>
                <a:effectLst/>
                <a:latin typeface="Consolas" panose="020B0609020204030204" pitchFamily="49" charset="0"/>
              </a:rPr>
              <a:t>"</a:t>
            </a:r>
            <a:r>
              <a:rPr lang="en-IN" sz="1100" b="0" i="0" dirty="0" err="1">
                <a:solidFill>
                  <a:srgbClr val="0000CD"/>
                </a:solidFill>
                <a:effectLst/>
                <a:latin typeface="Consolas" panose="020B0609020204030204" pitchFamily="49" charset="0"/>
              </a:rPr>
              <a:t>en</a:t>
            </a:r>
            <a:r>
              <a:rPr lang="en-IN" sz="1100" b="0" i="0" dirty="0">
                <a:solidFill>
                  <a:srgbClr val="0000CD"/>
                </a:solidFill>
                <a:effectLst/>
                <a:latin typeface="Consolas" panose="020B0609020204030204" pitchFamily="49" charset="0"/>
              </a:rPr>
              <a:t>-US"</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head</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title</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Images</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/title</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/head</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body</a:t>
            </a:r>
            <a:r>
              <a:rPr lang="en-US" sz="1100" b="0" i="0" dirty="0">
                <a:solidFill>
                  <a:srgbClr val="0000CD"/>
                </a:solidFill>
                <a:effectLst/>
                <a:latin typeface="Consolas" panose="020B0609020204030204" pitchFamily="49" charset="0"/>
              </a:rPr>
              <a:t>&gt;</a:t>
            </a:r>
          </a:p>
          <a:p>
            <a:pPr marL="0" indent="0" algn="l">
              <a:lnSpc>
                <a:spcPct val="150000"/>
              </a:lnSpc>
              <a:spcBef>
                <a:spcPts val="0"/>
              </a:spcBef>
              <a:buNone/>
            </a:pPr>
            <a:endParaRPr lang="en-US" sz="1100" dirty="0">
              <a:solidFill>
                <a:srgbClr val="0000CD"/>
              </a:solidFill>
              <a:latin typeface="Consolas" panose="020B0609020204030204" pitchFamily="49" charset="0"/>
            </a:endParaRPr>
          </a:p>
          <a:p>
            <a:pPr marL="0" indent="0" algn="l">
              <a:lnSpc>
                <a:spcPct val="150000"/>
              </a:lnSpc>
              <a:spcBef>
                <a:spcPts val="0"/>
              </a:spcBef>
              <a:buNone/>
            </a:pP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section</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h1</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WWF</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/h1</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The World Wide Fund for Nature (WWF) is an international organization working on issues regarding the conservation, research and restoration of the environment, formerly named the World Wildlife Fund. WWF was founded in 1961.</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/section</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section</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h1</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WWF's Panda symbol</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/h1</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The Panda has become the symbol of WWF. The well-known panda logo of WWF originated from a panda named Chi </a:t>
            </a:r>
            <a:r>
              <a:rPr lang="en-US" sz="1100" b="0" i="0" dirty="0" err="1">
                <a:solidFill>
                  <a:srgbClr val="000000"/>
                </a:solidFill>
                <a:effectLst/>
                <a:latin typeface="Consolas" panose="020B0609020204030204" pitchFamily="49" charset="0"/>
              </a:rPr>
              <a:t>Chi</a:t>
            </a:r>
            <a:r>
              <a:rPr lang="en-US" sz="1100" b="0" i="0" dirty="0">
                <a:solidFill>
                  <a:srgbClr val="000000"/>
                </a:solidFill>
                <a:effectLst/>
                <a:latin typeface="Consolas" panose="020B0609020204030204" pitchFamily="49" charset="0"/>
              </a:rPr>
              <a:t> that was transferred from the Beijing Zoo to the London Zoo in the same year of the establishment of WWF.</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/section</a:t>
            </a:r>
            <a:r>
              <a:rPr lang="en-US" sz="1100" b="0" i="0" dirty="0">
                <a:solidFill>
                  <a:srgbClr val="0000CD"/>
                </a:solidFill>
                <a:effectLst/>
                <a:latin typeface="Consolas" panose="020B0609020204030204" pitchFamily="49" charset="0"/>
              </a:rPr>
              <a:t>&gt;</a:t>
            </a:r>
          </a:p>
          <a:p>
            <a:pPr marL="0" indent="0" algn="l">
              <a:lnSpc>
                <a:spcPct val="150000"/>
              </a:lnSpc>
              <a:spcBef>
                <a:spcPts val="0"/>
              </a:spcBef>
              <a:buNone/>
            </a:pPr>
            <a:r>
              <a:rPr lang="en-US" sz="1100" b="0" i="0" dirty="0">
                <a:solidFill>
                  <a:srgbClr val="0000CD"/>
                </a:solidFill>
                <a:effectLst/>
                <a:latin typeface="Consolas" panose="020B0609020204030204" pitchFamily="49" charset="0"/>
              </a:rPr>
              <a:t>&lt;</a:t>
            </a:r>
            <a:r>
              <a:rPr lang="en-US" sz="1100" dirty="0">
                <a:solidFill>
                  <a:srgbClr val="A52A2A"/>
                </a:solidFill>
                <a:latin typeface="Consolas" panose="020B0609020204030204" pitchFamily="49" charset="0"/>
              </a:rPr>
              <a:t>/</a:t>
            </a:r>
            <a:r>
              <a:rPr lang="en-US" sz="1100" b="0" i="0" dirty="0">
                <a:solidFill>
                  <a:srgbClr val="A52A2A"/>
                </a:solidFill>
                <a:effectLst/>
                <a:latin typeface="Consolas" panose="020B0609020204030204" pitchFamily="49" charset="0"/>
              </a:rPr>
              <a:t>body</a:t>
            </a:r>
            <a:r>
              <a:rPr lang="en-US" sz="1100" b="0" i="0" dirty="0">
                <a:solidFill>
                  <a:srgbClr val="0000CD"/>
                </a:solidFill>
                <a:effectLst/>
                <a:latin typeface="Consolas" panose="020B0609020204030204" pitchFamily="49" charset="0"/>
              </a:rPr>
              <a:t>&gt;</a:t>
            </a:r>
            <a:endParaRPr lang="en-US" sz="1100" dirty="0">
              <a:solidFill>
                <a:srgbClr val="0000CD"/>
              </a:solidFill>
              <a:latin typeface="Consolas" panose="020B0609020204030204" pitchFamily="49" charset="0"/>
            </a:endParaRPr>
          </a:p>
          <a:p>
            <a:pPr marL="0" indent="0">
              <a:lnSpc>
                <a:spcPct val="150000"/>
              </a:lnSpc>
              <a:spcBef>
                <a:spcPts val="0"/>
              </a:spcBef>
              <a:buNone/>
            </a:pP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/html</a:t>
            </a:r>
            <a:r>
              <a:rPr lang="en-US" sz="1100" b="0" i="0" dirty="0">
                <a:solidFill>
                  <a:srgbClr val="0000CD"/>
                </a:solidFill>
                <a:effectLst/>
                <a:latin typeface="Consolas" panose="020B0609020204030204" pitchFamily="49" charset="0"/>
              </a:rPr>
              <a:t>&gt;</a:t>
            </a:r>
            <a:endParaRPr lang="en-IN" sz="1100" dirty="0"/>
          </a:p>
        </p:txBody>
      </p:sp>
      <p:sp>
        <p:nvSpPr>
          <p:cNvPr id="8" name="TextBox 7">
            <a:extLst>
              <a:ext uri="{FF2B5EF4-FFF2-40B4-BE49-F238E27FC236}">
                <a16:creationId xmlns="" xmlns:a16="http://schemas.microsoft.com/office/drawing/2014/main" id="{8E3F5CF3-309A-40BD-8820-2B0633792D81}"/>
              </a:ext>
            </a:extLst>
          </p:cNvPr>
          <p:cNvSpPr txBox="1"/>
          <p:nvPr/>
        </p:nvSpPr>
        <p:spPr>
          <a:xfrm>
            <a:off x="6554624" y="1500520"/>
            <a:ext cx="5637376" cy="4761625"/>
          </a:xfrm>
          <a:prstGeom prst="rect">
            <a:avLst/>
          </a:prstGeom>
          <a:noFill/>
        </p:spPr>
        <p:txBody>
          <a:bodyPr wrap="square">
            <a:spAutoFit/>
          </a:bodyPr>
          <a:lstStyle/>
          <a:p>
            <a:pPr>
              <a:lnSpc>
                <a:spcPct val="200000"/>
              </a:lnSpc>
            </a:pPr>
            <a:r>
              <a:rPr lang="en-US" sz="1400" b="1" dirty="0">
                <a:solidFill>
                  <a:schemeClr val="accent3">
                    <a:lumMod val="75000"/>
                  </a:schemeClr>
                </a:solidFill>
                <a:latin typeface="Verdana" panose="020B0604030504040204" pitchFamily="34" charset="0"/>
                <a:ea typeface="Verdana" panose="020B0604030504040204" pitchFamily="34" charset="0"/>
              </a:rPr>
              <a:t>HTML &lt;section&gt; Element</a:t>
            </a:r>
          </a:p>
          <a:p>
            <a:pPr marL="171450" indent="-171450">
              <a:lnSpc>
                <a:spcPct val="200000"/>
              </a:lnSpc>
              <a:buFont typeface="Arial" panose="020B0604020202020204" pitchFamily="34" charset="0"/>
              <a:buChar char="•"/>
            </a:pPr>
            <a:r>
              <a:rPr lang="en-US" sz="1400" dirty="0">
                <a:solidFill>
                  <a:schemeClr val="accent1">
                    <a:lumMod val="50000"/>
                  </a:schemeClr>
                </a:solidFill>
                <a:latin typeface="Verdana" panose="020B0604030504040204" pitchFamily="34" charset="0"/>
                <a:ea typeface="Verdana" panose="020B0604030504040204" pitchFamily="34" charset="0"/>
              </a:rPr>
              <a:t>The &lt;section&gt; element defines a section in a document.</a:t>
            </a:r>
          </a:p>
          <a:p>
            <a:pPr marL="171450" indent="-171450">
              <a:lnSpc>
                <a:spcPct val="200000"/>
              </a:lnSpc>
              <a:buFont typeface="Arial" panose="020B0604020202020204" pitchFamily="34" charset="0"/>
              <a:buChar char="•"/>
            </a:pPr>
            <a:r>
              <a:rPr lang="en-US" sz="1400" dirty="0">
                <a:solidFill>
                  <a:schemeClr val="accent1">
                    <a:lumMod val="50000"/>
                  </a:schemeClr>
                </a:solidFill>
                <a:latin typeface="Verdana" panose="020B0604030504040204" pitchFamily="34" charset="0"/>
                <a:ea typeface="Verdana" panose="020B0604030504040204" pitchFamily="34" charset="0"/>
              </a:rPr>
              <a:t>"A section is a thematic grouping of content, typically with a heading."</a:t>
            </a:r>
          </a:p>
          <a:p>
            <a:pPr marL="171450" indent="-171450">
              <a:lnSpc>
                <a:spcPct val="200000"/>
              </a:lnSpc>
              <a:buFont typeface="Arial" panose="020B0604020202020204" pitchFamily="34" charset="0"/>
              <a:buChar char="•"/>
            </a:pPr>
            <a:r>
              <a:rPr lang="en-US" sz="1400" dirty="0">
                <a:solidFill>
                  <a:schemeClr val="accent1">
                    <a:lumMod val="50000"/>
                  </a:schemeClr>
                </a:solidFill>
                <a:latin typeface="Verdana" panose="020B0604030504040204" pitchFamily="34" charset="0"/>
                <a:ea typeface="Verdana" panose="020B0604030504040204" pitchFamily="34" charset="0"/>
              </a:rPr>
              <a:t>A web page could normally be split into sections for introduction, content, and contact information.</a:t>
            </a:r>
          </a:p>
          <a:p>
            <a:pPr>
              <a:lnSpc>
                <a:spcPct val="200000"/>
              </a:lnSpc>
            </a:pPr>
            <a:endParaRPr lang="en-US" sz="1400" dirty="0">
              <a:solidFill>
                <a:schemeClr val="accent1">
                  <a:lumMod val="50000"/>
                </a:schemeClr>
              </a:solidFill>
              <a:latin typeface="Verdana" panose="020B0604030504040204" pitchFamily="34" charset="0"/>
              <a:ea typeface="Verdana" panose="020B0604030504040204" pitchFamily="34" charset="0"/>
            </a:endParaRPr>
          </a:p>
          <a:p>
            <a:pPr>
              <a:lnSpc>
                <a:spcPct val="200000"/>
              </a:lnSpc>
            </a:pPr>
            <a:r>
              <a:rPr lang="en-US" sz="1400" dirty="0">
                <a:solidFill>
                  <a:schemeClr val="accent1">
                    <a:lumMod val="50000"/>
                  </a:schemeClr>
                </a:solidFill>
                <a:latin typeface="Verdana" panose="020B0604030504040204" pitchFamily="34" charset="0"/>
                <a:ea typeface="Verdana" panose="020B0604030504040204" pitchFamily="34" charset="0"/>
              </a:rPr>
              <a:t>Example:</a:t>
            </a:r>
          </a:p>
          <a:p>
            <a:pPr>
              <a:lnSpc>
                <a:spcPct val="200000"/>
              </a:lnSpc>
            </a:pPr>
            <a:r>
              <a:rPr lang="en-US" sz="1400" dirty="0">
                <a:solidFill>
                  <a:schemeClr val="accent1">
                    <a:lumMod val="50000"/>
                  </a:schemeClr>
                </a:solidFill>
                <a:latin typeface="Verdana" panose="020B0604030504040204" pitchFamily="34" charset="0"/>
                <a:ea typeface="Verdana" panose="020B0604030504040204" pitchFamily="34" charset="0"/>
              </a:rPr>
              <a:t>Two sections in a document</a:t>
            </a:r>
          </a:p>
          <a:p>
            <a:pPr>
              <a:lnSpc>
                <a:spcPct val="200000"/>
              </a:lnSpc>
            </a:pPr>
            <a:endParaRPr lang="en-US" sz="1400" dirty="0">
              <a:latin typeface="Verdana" panose="020B0604030504040204" pitchFamily="34" charset="0"/>
              <a:ea typeface="Verdana" panose="020B0604030504040204" pitchFamily="34" charset="0"/>
            </a:endParaRPr>
          </a:p>
          <a:p>
            <a:pPr>
              <a:lnSpc>
                <a:spcPct val="200000"/>
              </a:lnSpc>
            </a:pPr>
            <a:endParaRPr lang="en-IN" sz="1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88287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938283" y="-1"/>
            <a:ext cx="4734017" cy="614149"/>
          </a:xfrm>
        </p:spPr>
        <p:txBody>
          <a:bodyPr>
            <a:normAutofit fontScale="90000"/>
          </a:bodyPr>
          <a:lstStyle/>
          <a:p>
            <a:r>
              <a:rPr lang="en-US" sz="3200" b="1" cap="none" dirty="0">
                <a:solidFill>
                  <a:srgbClr val="FF0000"/>
                </a:solidFill>
              </a:rPr>
              <a:t>HTML Semantic Element</a:t>
            </a:r>
            <a:endParaRPr lang="en-IN" sz="3200" b="1"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286989" y="532262"/>
            <a:ext cx="6193710" cy="6325737"/>
          </a:xfrm>
          <a:solidFill>
            <a:schemeClr val="accent1">
              <a:lumMod val="40000"/>
              <a:lumOff val="60000"/>
            </a:schemeClr>
          </a:solidFill>
        </p:spPr>
        <p:txBody>
          <a:bodyPr>
            <a:noAutofit/>
          </a:bodyPr>
          <a:lstStyle/>
          <a:p>
            <a:pPr marL="0" indent="0">
              <a:lnSpc>
                <a:spcPct val="150000"/>
              </a:lnSpc>
              <a:spcBef>
                <a:spcPts val="0"/>
              </a:spcBef>
              <a:buNone/>
            </a:pP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!DOCTYPE</a:t>
            </a:r>
            <a:r>
              <a:rPr lang="en-US" sz="1100" b="0" i="0" dirty="0">
                <a:solidFill>
                  <a:srgbClr val="FF0000"/>
                </a:solidFill>
                <a:effectLst/>
                <a:latin typeface="Consolas" panose="020B0609020204030204" pitchFamily="49" charset="0"/>
              </a:rPr>
              <a:t> html</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html lang = </a:t>
            </a:r>
            <a:r>
              <a:rPr lang="en-IN" sz="1100" b="0" i="0" dirty="0">
                <a:solidFill>
                  <a:srgbClr val="0000CD"/>
                </a:solidFill>
                <a:effectLst/>
                <a:latin typeface="Consolas" panose="020B0609020204030204" pitchFamily="49" charset="0"/>
              </a:rPr>
              <a:t>"</a:t>
            </a:r>
            <a:r>
              <a:rPr lang="en-IN" sz="1100" b="0" i="0" dirty="0" err="1">
                <a:solidFill>
                  <a:srgbClr val="0000CD"/>
                </a:solidFill>
                <a:effectLst/>
                <a:latin typeface="Consolas" panose="020B0609020204030204" pitchFamily="49" charset="0"/>
              </a:rPr>
              <a:t>en</a:t>
            </a:r>
            <a:r>
              <a:rPr lang="en-IN" sz="1100" b="0" i="0" dirty="0">
                <a:solidFill>
                  <a:srgbClr val="0000CD"/>
                </a:solidFill>
                <a:effectLst/>
                <a:latin typeface="Consolas" panose="020B0609020204030204" pitchFamily="49" charset="0"/>
              </a:rPr>
              <a:t>-US"</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head</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title</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Images</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/title</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/head</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body</a:t>
            </a:r>
            <a:r>
              <a:rPr lang="en-US" sz="1100" b="0" i="0" dirty="0">
                <a:solidFill>
                  <a:srgbClr val="0000CD"/>
                </a:solidFill>
                <a:effectLst/>
                <a:latin typeface="Consolas" panose="020B0609020204030204" pitchFamily="49" charset="0"/>
              </a:rPr>
              <a:t>&gt;</a:t>
            </a:r>
          </a:p>
          <a:p>
            <a:pPr marL="0" indent="0" algn="l">
              <a:lnSpc>
                <a:spcPct val="150000"/>
              </a:lnSpc>
              <a:spcBef>
                <a:spcPts val="0"/>
              </a:spcBef>
              <a:buNone/>
            </a:pP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article</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h2</a:t>
            </a:r>
            <a:r>
              <a:rPr lang="en-IN" sz="1100" b="0" i="0" dirty="0">
                <a:solidFill>
                  <a:srgbClr val="0000CD"/>
                </a:solidFill>
                <a:effectLst/>
                <a:latin typeface="Consolas" panose="020B0609020204030204" pitchFamily="49" charset="0"/>
              </a:rPr>
              <a:t>&gt;</a:t>
            </a:r>
            <a:r>
              <a:rPr lang="en-IN" sz="1100" b="0" i="0" dirty="0">
                <a:solidFill>
                  <a:srgbClr val="000000"/>
                </a:solidFill>
                <a:effectLst/>
                <a:latin typeface="Consolas" panose="020B0609020204030204" pitchFamily="49" charset="0"/>
              </a:rPr>
              <a:t>Google Chrome</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/h2</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p</a:t>
            </a:r>
            <a:r>
              <a:rPr lang="en-IN" sz="1100" b="0" i="0" dirty="0">
                <a:solidFill>
                  <a:srgbClr val="0000CD"/>
                </a:solidFill>
                <a:effectLst/>
                <a:latin typeface="Consolas" panose="020B0609020204030204" pitchFamily="49" charset="0"/>
              </a:rPr>
              <a:t>&gt;</a:t>
            </a:r>
            <a:r>
              <a:rPr lang="en-IN" sz="1100" b="0" i="0" dirty="0">
                <a:solidFill>
                  <a:srgbClr val="000000"/>
                </a:solidFill>
                <a:effectLst/>
                <a:latin typeface="Consolas" panose="020B0609020204030204" pitchFamily="49" charset="0"/>
              </a:rPr>
              <a:t>Google Chrome is a web browser developed by Google, released in 2008. Chrome is the world's most popular web browser today!</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/p</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/article</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article</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h2</a:t>
            </a:r>
            <a:r>
              <a:rPr lang="en-IN" sz="1100" b="0" i="0" dirty="0">
                <a:solidFill>
                  <a:srgbClr val="0000CD"/>
                </a:solidFill>
                <a:effectLst/>
                <a:latin typeface="Consolas" panose="020B0609020204030204" pitchFamily="49" charset="0"/>
              </a:rPr>
              <a:t>&gt;</a:t>
            </a:r>
            <a:r>
              <a:rPr lang="en-IN" sz="1100" b="0" i="0" dirty="0">
                <a:solidFill>
                  <a:srgbClr val="000000"/>
                </a:solidFill>
                <a:effectLst/>
                <a:latin typeface="Consolas" panose="020B0609020204030204" pitchFamily="49" charset="0"/>
              </a:rPr>
              <a:t>Mozilla Firefox</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/h2</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p</a:t>
            </a:r>
            <a:r>
              <a:rPr lang="en-IN" sz="1100" b="0" i="0" dirty="0">
                <a:solidFill>
                  <a:srgbClr val="0000CD"/>
                </a:solidFill>
                <a:effectLst/>
                <a:latin typeface="Consolas" panose="020B0609020204030204" pitchFamily="49" charset="0"/>
              </a:rPr>
              <a:t>&gt;</a:t>
            </a:r>
            <a:r>
              <a:rPr lang="en-IN" sz="1100" b="0" i="0" dirty="0">
                <a:solidFill>
                  <a:srgbClr val="000000"/>
                </a:solidFill>
                <a:effectLst/>
                <a:latin typeface="Consolas" panose="020B0609020204030204" pitchFamily="49" charset="0"/>
              </a:rPr>
              <a:t>Mozilla Firefox is an open-source web browser developed by Mozilla. Firefox has been the second most popular web browser since January, 2018.</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/p</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/article</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article</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h2</a:t>
            </a:r>
            <a:r>
              <a:rPr lang="en-IN" sz="1100" b="0" i="0" dirty="0">
                <a:solidFill>
                  <a:srgbClr val="0000CD"/>
                </a:solidFill>
                <a:effectLst/>
                <a:latin typeface="Consolas" panose="020B0609020204030204" pitchFamily="49" charset="0"/>
              </a:rPr>
              <a:t>&gt;</a:t>
            </a:r>
            <a:r>
              <a:rPr lang="en-IN" sz="1100" b="0" i="0" dirty="0">
                <a:solidFill>
                  <a:srgbClr val="000000"/>
                </a:solidFill>
                <a:effectLst/>
                <a:latin typeface="Consolas" panose="020B0609020204030204" pitchFamily="49" charset="0"/>
              </a:rPr>
              <a:t>Microsoft Edge</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/h2</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p</a:t>
            </a:r>
            <a:r>
              <a:rPr lang="en-IN" sz="1100" b="0" i="0" dirty="0">
                <a:solidFill>
                  <a:srgbClr val="0000CD"/>
                </a:solidFill>
                <a:effectLst/>
                <a:latin typeface="Consolas" panose="020B0609020204030204" pitchFamily="49" charset="0"/>
              </a:rPr>
              <a:t>&gt;</a:t>
            </a:r>
            <a:r>
              <a:rPr lang="en-IN" sz="1100" b="0" i="0" dirty="0">
                <a:solidFill>
                  <a:srgbClr val="000000"/>
                </a:solidFill>
                <a:effectLst/>
                <a:latin typeface="Consolas" panose="020B0609020204030204" pitchFamily="49" charset="0"/>
              </a:rPr>
              <a:t>Microsoft Edge is a web browser developed by Microsoft, released in 2015. Microsoft Edge replaced Internet Explorer.</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/p</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/article</a:t>
            </a:r>
            <a:r>
              <a:rPr lang="en-IN" sz="1100" b="0" i="0" dirty="0">
                <a:solidFill>
                  <a:srgbClr val="0000CD"/>
                </a:solidFill>
                <a:effectLst/>
                <a:latin typeface="Consolas" panose="020B0609020204030204" pitchFamily="49" charset="0"/>
              </a:rPr>
              <a:t>&gt;</a:t>
            </a:r>
          </a:p>
          <a:p>
            <a:pPr marL="0" indent="0" algn="l">
              <a:lnSpc>
                <a:spcPct val="150000"/>
              </a:lnSpc>
              <a:spcBef>
                <a:spcPts val="0"/>
              </a:spcBef>
              <a:buNone/>
            </a:pPr>
            <a:r>
              <a:rPr lang="en-US" sz="1100" b="0" i="0" dirty="0">
                <a:solidFill>
                  <a:srgbClr val="0000CD"/>
                </a:solidFill>
                <a:effectLst/>
                <a:latin typeface="Consolas" panose="020B0609020204030204" pitchFamily="49" charset="0"/>
              </a:rPr>
              <a:t>&lt;</a:t>
            </a:r>
            <a:r>
              <a:rPr lang="en-US" sz="1100" dirty="0">
                <a:solidFill>
                  <a:srgbClr val="A52A2A"/>
                </a:solidFill>
                <a:latin typeface="Consolas" panose="020B0609020204030204" pitchFamily="49" charset="0"/>
              </a:rPr>
              <a:t>/</a:t>
            </a:r>
            <a:r>
              <a:rPr lang="en-US" sz="1100" b="0" i="0" dirty="0">
                <a:solidFill>
                  <a:srgbClr val="A52A2A"/>
                </a:solidFill>
                <a:effectLst/>
                <a:latin typeface="Consolas" panose="020B0609020204030204" pitchFamily="49" charset="0"/>
              </a:rPr>
              <a:t>body</a:t>
            </a:r>
            <a:r>
              <a:rPr lang="en-US" sz="1100" b="0" i="0" dirty="0">
                <a:solidFill>
                  <a:srgbClr val="0000CD"/>
                </a:solidFill>
                <a:effectLst/>
                <a:latin typeface="Consolas" panose="020B0609020204030204" pitchFamily="49" charset="0"/>
              </a:rPr>
              <a:t>&gt;</a:t>
            </a:r>
            <a:endParaRPr lang="en-US" sz="1100" dirty="0">
              <a:solidFill>
                <a:srgbClr val="0000CD"/>
              </a:solidFill>
              <a:latin typeface="Consolas" panose="020B0609020204030204" pitchFamily="49" charset="0"/>
            </a:endParaRPr>
          </a:p>
          <a:p>
            <a:pPr marL="0" indent="0">
              <a:lnSpc>
                <a:spcPct val="150000"/>
              </a:lnSpc>
              <a:spcBef>
                <a:spcPts val="0"/>
              </a:spcBef>
              <a:buNone/>
            </a:pP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/html</a:t>
            </a:r>
            <a:r>
              <a:rPr lang="en-US" sz="1100" b="0" i="0" dirty="0">
                <a:solidFill>
                  <a:srgbClr val="0000CD"/>
                </a:solidFill>
                <a:effectLst/>
                <a:latin typeface="Consolas" panose="020B0609020204030204" pitchFamily="49" charset="0"/>
              </a:rPr>
              <a:t>&gt;</a:t>
            </a:r>
            <a:endParaRPr lang="en-IN" sz="1100" dirty="0"/>
          </a:p>
        </p:txBody>
      </p:sp>
      <p:sp>
        <p:nvSpPr>
          <p:cNvPr id="8" name="TextBox 7">
            <a:extLst>
              <a:ext uri="{FF2B5EF4-FFF2-40B4-BE49-F238E27FC236}">
                <a16:creationId xmlns="" xmlns:a16="http://schemas.microsoft.com/office/drawing/2014/main" id="{8E3F5CF3-309A-40BD-8820-2B0633792D81}"/>
              </a:ext>
            </a:extLst>
          </p:cNvPr>
          <p:cNvSpPr txBox="1"/>
          <p:nvPr/>
        </p:nvSpPr>
        <p:spPr>
          <a:xfrm>
            <a:off x="6480699" y="324295"/>
            <a:ext cx="5637376" cy="6054286"/>
          </a:xfrm>
          <a:prstGeom prst="rect">
            <a:avLst/>
          </a:prstGeom>
          <a:noFill/>
        </p:spPr>
        <p:txBody>
          <a:bodyPr wrap="square">
            <a:spAutoFit/>
          </a:bodyPr>
          <a:lstStyle/>
          <a:p>
            <a:pPr>
              <a:lnSpc>
                <a:spcPct val="200000"/>
              </a:lnSpc>
            </a:pPr>
            <a:r>
              <a:rPr lang="en-US" sz="1400" b="1" dirty="0">
                <a:solidFill>
                  <a:schemeClr val="accent3">
                    <a:lumMod val="75000"/>
                  </a:schemeClr>
                </a:solidFill>
                <a:latin typeface="Verdana" panose="020B0604030504040204" pitchFamily="34" charset="0"/>
                <a:ea typeface="Verdana" panose="020B0604030504040204" pitchFamily="34" charset="0"/>
              </a:rPr>
              <a:t>HTML &lt;article&gt; Element</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The &lt;article&gt; element specifies independent, self-contained content.</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An article should make sense on its own, and it should be possible to distribute it independently from the rest of the web site.</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Examples of where an &lt;article&gt; element can be used:</a:t>
            </a:r>
          </a:p>
          <a:p>
            <a:pPr marL="628650" lvl="1"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Forum post</a:t>
            </a:r>
          </a:p>
          <a:p>
            <a:pPr marL="628650" lvl="1"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Blog post</a:t>
            </a:r>
          </a:p>
          <a:p>
            <a:pPr marL="628650" lvl="1"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Newspaper article</a:t>
            </a:r>
          </a:p>
          <a:p>
            <a:pPr>
              <a:lnSpc>
                <a:spcPct val="200000"/>
              </a:lnSpc>
            </a:pPr>
            <a:endParaRPr lang="en-US" sz="1400" dirty="0">
              <a:latin typeface="Verdana" panose="020B0604030504040204" pitchFamily="34" charset="0"/>
              <a:ea typeface="Verdana" panose="020B0604030504040204" pitchFamily="34" charset="0"/>
            </a:endParaRPr>
          </a:p>
          <a:p>
            <a:pPr>
              <a:lnSpc>
                <a:spcPct val="200000"/>
              </a:lnSpc>
            </a:pPr>
            <a:r>
              <a:rPr lang="en-US" sz="1400" dirty="0">
                <a:latin typeface="Verdana" panose="020B0604030504040204" pitchFamily="34" charset="0"/>
                <a:ea typeface="Verdana" panose="020B0604030504040204" pitchFamily="34" charset="0"/>
              </a:rPr>
              <a:t>Example:</a:t>
            </a:r>
          </a:p>
          <a:p>
            <a:pPr>
              <a:lnSpc>
                <a:spcPct val="200000"/>
              </a:lnSpc>
            </a:pPr>
            <a:r>
              <a:rPr lang="en-US" sz="1400" dirty="0">
                <a:latin typeface="Verdana" panose="020B0604030504040204" pitchFamily="34" charset="0"/>
                <a:ea typeface="Verdana" panose="020B0604030504040204" pitchFamily="34" charset="0"/>
              </a:rPr>
              <a:t>Three articles with independent, self-contained content:</a:t>
            </a:r>
          </a:p>
          <a:p>
            <a:pPr>
              <a:lnSpc>
                <a:spcPct val="200000"/>
              </a:lnSpc>
            </a:pPr>
            <a:endParaRPr lang="en-IN" sz="1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1221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856397" y="0"/>
            <a:ext cx="4734017" cy="641445"/>
          </a:xfrm>
        </p:spPr>
        <p:txBody>
          <a:bodyPr>
            <a:normAutofit fontScale="90000"/>
          </a:bodyPr>
          <a:lstStyle/>
          <a:p>
            <a:r>
              <a:rPr lang="en-US" sz="3200" cap="none" dirty="0">
                <a:solidFill>
                  <a:srgbClr val="FF0000"/>
                </a:solidFill>
              </a:rPr>
              <a:t>HTML Semantic Element</a:t>
            </a:r>
            <a:endParaRPr lang="en-IN" sz="3200"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286989" y="504967"/>
            <a:ext cx="6193710" cy="6353033"/>
          </a:xfrm>
          <a:solidFill>
            <a:schemeClr val="accent1">
              <a:lumMod val="40000"/>
              <a:lumOff val="60000"/>
            </a:schemeClr>
          </a:solidFill>
        </p:spPr>
        <p:txBody>
          <a:bodyPr>
            <a:noAutofit/>
          </a:bodyPr>
          <a:lstStyle/>
          <a:p>
            <a:pPr marL="0" indent="0">
              <a:lnSpc>
                <a:spcPct val="150000"/>
              </a:lnSpc>
              <a:spcBef>
                <a:spcPts val="0"/>
              </a:spcBef>
              <a:buNone/>
            </a:pP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!DOCTYPE</a:t>
            </a:r>
            <a:r>
              <a:rPr lang="en-US" sz="1100" b="0" i="0" dirty="0">
                <a:solidFill>
                  <a:srgbClr val="FF0000"/>
                </a:solidFill>
                <a:effectLst/>
                <a:latin typeface="Consolas" panose="020B0609020204030204" pitchFamily="49" charset="0"/>
              </a:rPr>
              <a:t> html</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html lang = </a:t>
            </a:r>
            <a:r>
              <a:rPr lang="en-IN" sz="1100" b="0" i="0" dirty="0">
                <a:solidFill>
                  <a:srgbClr val="0000CD"/>
                </a:solidFill>
                <a:effectLst/>
                <a:latin typeface="Consolas" panose="020B0609020204030204" pitchFamily="49" charset="0"/>
              </a:rPr>
              <a:t>"</a:t>
            </a:r>
            <a:r>
              <a:rPr lang="en-IN" sz="1100" b="0" i="0" dirty="0" err="1">
                <a:solidFill>
                  <a:srgbClr val="0000CD"/>
                </a:solidFill>
                <a:effectLst/>
                <a:latin typeface="Consolas" panose="020B0609020204030204" pitchFamily="49" charset="0"/>
              </a:rPr>
              <a:t>en</a:t>
            </a:r>
            <a:r>
              <a:rPr lang="en-IN" sz="1100" b="0" i="0" dirty="0">
                <a:solidFill>
                  <a:srgbClr val="0000CD"/>
                </a:solidFill>
                <a:effectLst/>
                <a:latin typeface="Consolas" panose="020B0609020204030204" pitchFamily="49" charset="0"/>
              </a:rPr>
              <a:t>-US"</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head</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title</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Images</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/title</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/head</a:t>
            </a:r>
            <a:r>
              <a:rPr lang="en-US" sz="1100" b="0" i="0" dirty="0">
                <a:solidFill>
                  <a:srgbClr val="0000CD"/>
                </a:solidFill>
                <a:effectLst/>
                <a:latin typeface="Consolas" panose="020B0609020204030204" pitchFamily="49" charset="0"/>
              </a:rPr>
              <a:t>&gt;</a:t>
            </a:r>
            <a:r>
              <a:rPr lang="en-US" sz="1100" dirty="0"/>
              <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body</a:t>
            </a:r>
            <a:r>
              <a:rPr lang="en-US" sz="1100" b="0" i="0" dirty="0">
                <a:solidFill>
                  <a:srgbClr val="0000CD"/>
                </a:solidFill>
                <a:effectLst/>
                <a:latin typeface="Consolas" panose="020B0609020204030204" pitchFamily="49" charset="0"/>
              </a:rPr>
              <a:t>&gt;</a:t>
            </a:r>
          </a:p>
          <a:p>
            <a:pPr marL="0" indent="0" algn="l">
              <a:lnSpc>
                <a:spcPct val="150000"/>
              </a:lnSpc>
              <a:spcBef>
                <a:spcPts val="0"/>
              </a:spcBef>
              <a:buNone/>
            </a:pP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article</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h2</a:t>
            </a:r>
            <a:r>
              <a:rPr lang="en-IN" sz="1100" b="0" i="0" dirty="0">
                <a:solidFill>
                  <a:srgbClr val="0000CD"/>
                </a:solidFill>
                <a:effectLst/>
                <a:latin typeface="Consolas" panose="020B0609020204030204" pitchFamily="49" charset="0"/>
              </a:rPr>
              <a:t>&gt;</a:t>
            </a:r>
            <a:r>
              <a:rPr lang="en-IN" sz="1100" b="0" i="0" dirty="0">
                <a:solidFill>
                  <a:srgbClr val="000000"/>
                </a:solidFill>
                <a:effectLst/>
                <a:latin typeface="Consolas" panose="020B0609020204030204" pitchFamily="49" charset="0"/>
              </a:rPr>
              <a:t>Google Chrome</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/h2</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p</a:t>
            </a:r>
            <a:r>
              <a:rPr lang="en-IN" sz="1100" b="0" i="0" dirty="0">
                <a:solidFill>
                  <a:srgbClr val="0000CD"/>
                </a:solidFill>
                <a:effectLst/>
                <a:latin typeface="Consolas" panose="020B0609020204030204" pitchFamily="49" charset="0"/>
              </a:rPr>
              <a:t>&gt;</a:t>
            </a:r>
            <a:r>
              <a:rPr lang="en-IN" sz="1100" b="0" i="0" dirty="0">
                <a:solidFill>
                  <a:srgbClr val="000000"/>
                </a:solidFill>
                <a:effectLst/>
                <a:latin typeface="Consolas" panose="020B0609020204030204" pitchFamily="49" charset="0"/>
              </a:rPr>
              <a:t>Google Chrome is a web browser developed by Google, released in 2008. Chrome is the world's most popular web browser today!</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/p</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/article</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article</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h2</a:t>
            </a:r>
            <a:r>
              <a:rPr lang="en-IN" sz="1100" b="0" i="0" dirty="0">
                <a:solidFill>
                  <a:srgbClr val="0000CD"/>
                </a:solidFill>
                <a:effectLst/>
                <a:latin typeface="Consolas" panose="020B0609020204030204" pitchFamily="49" charset="0"/>
              </a:rPr>
              <a:t>&gt;</a:t>
            </a:r>
            <a:r>
              <a:rPr lang="en-IN" sz="1100" b="0" i="0" dirty="0">
                <a:solidFill>
                  <a:srgbClr val="000000"/>
                </a:solidFill>
                <a:effectLst/>
                <a:latin typeface="Consolas" panose="020B0609020204030204" pitchFamily="49" charset="0"/>
              </a:rPr>
              <a:t>Mozilla Firefox</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/h2</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p</a:t>
            </a:r>
            <a:r>
              <a:rPr lang="en-IN" sz="1100" b="0" i="0" dirty="0">
                <a:solidFill>
                  <a:srgbClr val="0000CD"/>
                </a:solidFill>
                <a:effectLst/>
                <a:latin typeface="Consolas" panose="020B0609020204030204" pitchFamily="49" charset="0"/>
              </a:rPr>
              <a:t>&gt;</a:t>
            </a:r>
            <a:r>
              <a:rPr lang="en-IN" sz="1100" b="0" i="0" dirty="0">
                <a:solidFill>
                  <a:srgbClr val="000000"/>
                </a:solidFill>
                <a:effectLst/>
                <a:latin typeface="Consolas" panose="020B0609020204030204" pitchFamily="49" charset="0"/>
              </a:rPr>
              <a:t>Mozilla Firefox is an open-source web browser developed by Mozilla. Firefox has been the second most popular web browser since January, 2018.</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/p</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/article</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article</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h2</a:t>
            </a:r>
            <a:r>
              <a:rPr lang="en-IN" sz="1100" b="0" i="0" dirty="0">
                <a:solidFill>
                  <a:srgbClr val="0000CD"/>
                </a:solidFill>
                <a:effectLst/>
                <a:latin typeface="Consolas" panose="020B0609020204030204" pitchFamily="49" charset="0"/>
              </a:rPr>
              <a:t>&gt;</a:t>
            </a:r>
            <a:r>
              <a:rPr lang="en-IN" sz="1100" b="0" i="0" dirty="0">
                <a:solidFill>
                  <a:srgbClr val="000000"/>
                </a:solidFill>
                <a:effectLst/>
                <a:latin typeface="Consolas" panose="020B0609020204030204" pitchFamily="49" charset="0"/>
              </a:rPr>
              <a:t>Microsoft Edge</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/h2</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p</a:t>
            </a:r>
            <a:r>
              <a:rPr lang="en-IN" sz="1100" b="0" i="0" dirty="0">
                <a:solidFill>
                  <a:srgbClr val="0000CD"/>
                </a:solidFill>
                <a:effectLst/>
                <a:latin typeface="Consolas" panose="020B0609020204030204" pitchFamily="49" charset="0"/>
              </a:rPr>
              <a:t>&gt;</a:t>
            </a:r>
            <a:r>
              <a:rPr lang="en-IN" sz="1100" b="0" i="0" dirty="0">
                <a:solidFill>
                  <a:srgbClr val="000000"/>
                </a:solidFill>
                <a:effectLst/>
                <a:latin typeface="Consolas" panose="020B0609020204030204" pitchFamily="49" charset="0"/>
              </a:rPr>
              <a:t>Microsoft Edge is a web browser developed by Microsoft, released in 2015. Microsoft Edge replaced Internet Explorer.</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/p</a:t>
            </a:r>
            <a:r>
              <a:rPr lang="en-IN" sz="1100" b="0" i="0" dirty="0">
                <a:solidFill>
                  <a:srgbClr val="0000CD"/>
                </a:solidFill>
                <a:effectLst/>
                <a:latin typeface="Consolas" panose="020B0609020204030204" pitchFamily="49" charset="0"/>
              </a:rPr>
              <a:t>&gt;</a:t>
            </a:r>
            <a:r>
              <a:rPr lang="en-IN" sz="1100" dirty="0"/>
              <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/article</a:t>
            </a:r>
            <a:r>
              <a:rPr lang="en-IN" sz="1100" b="0" i="0" dirty="0">
                <a:solidFill>
                  <a:srgbClr val="0000CD"/>
                </a:solidFill>
                <a:effectLst/>
                <a:latin typeface="Consolas" panose="020B0609020204030204" pitchFamily="49" charset="0"/>
              </a:rPr>
              <a:t>&gt;</a:t>
            </a:r>
          </a:p>
          <a:p>
            <a:pPr marL="0" indent="0" algn="l">
              <a:lnSpc>
                <a:spcPct val="150000"/>
              </a:lnSpc>
              <a:spcBef>
                <a:spcPts val="0"/>
              </a:spcBef>
              <a:buNone/>
            </a:pPr>
            <a:r>
              <a:rPr lang="en-US" sz="1100" b="0" i="0" dirty="0">
                <a:solidFill>
                  <a:srgbClr val="0000CD"/>
                </a:solidFill>
                <a:effectLst/>
                <a:latin typeface="Consolas" panose="020B0609020204030204" pitchFamily="49" charset="0"/>
              </a:rPr>
              <a:t>&lt;</a:t>
            </a:r>
            <a:r>
              <a:rPr lang="en-US" sz="1100" dirty="0">
                <a:solidFill>
                  <a:srgbClr val="A52A2A"/>
                </a:solidFill>
                <a:latin typeface="Consolas" panose="020B0609020204030204" pitchFamily="49" charset="0"/>
              </a:rPr>
              <a:t>/</a:t>
            </a:r>
            <a:r>
              <a:rPr lang="en-US" sz="1100" b="0" i="0" dirty="0">
                <a:solidFill>
                  <a:srgbClr val="A52A2A"/>
                </a:solidFill>
                <a:effectLst/>
                <a:latin typeface="Consolas" panose="020B0609020204030204" pitchFamily="49" charset="0"/>
              </a:rPr>
              <a:t>body</a:t>
            </a:r>
            <a:r>
              <a:rPr lang="en-US" sz="1100" b="0" i="0" dirty="0">
                <a:solidFill>
                  <a:srgbClr val="0000CD"/>
                </a:solidFill>
                <a:effectLst/>
                <a:latin typeface="Consolas" panose="020B0609020204030204" pitchFamily="49" charset="0"/>
              </a:rPr>
              <a:t>&gt;</a:t>
            </a:r>
            <a:endParaRPr lang="en-US" sz="1100" dirty="0">
              <a:solidFill>
                <a:srgbClr val="0000CD"/>
              </a:solidFill>
              <a:latin typeface="Consolas" panose="020B0609020204030204" pitchFamily="49" charset="0"/>
            </a:endParaRPr>
          </a:p>
          <a:p>
            <a:pPr marL="0" indent="0">
              <a:lnSpc>
                <a:spcPct val="150000"/>
              </a:lnSpc>
              <a:spcBef>
                <a:spcPts val="0"/>
              </a:spcBef>
              <a:buNone/>
            </a:pP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/html</a:t>
            </a:r>
            <a:r>
              <a:rPr lang="en-US" sz="1100" b="0" i="0" dirty="0">
                <a:solidFill>
                  <a:srgbClr val="0000CD"/>
                </a:solidFill>
                <a:effectLst/>
                <a:latin typeface="Consolas" panose="020B0609020204030204" pitchFamily="49" charset="0"/>
              </a:rPr>
              <a:t>&gt;</a:t>
            </a:r>
            <a:endParaRPr lang="en-IN" sz="1100" dirty="0"/>
          </a:p>
        </p:txBody>
      </p:sp>
      <p:sp>
        <p:nvSpPr>
          <p:cNvPr id="8" name="TextBox 7">
            <a:extLst>
              <a:ext uri="{FF2B5EF4-FFF2-40B4-BE49-F238E27FC236}">
                <a16:creationId xmlns="" xmlns:a16="http://schemas.microsoft.com/office/drawing/2014/main" id="{8E3F5CF3-309A-40BD-8820-2B0633792D81}"/>
              </a:ext>
            </a:extLst>
          </p:cNvPr>
          <p:cNvSpPr txBox="1"/>
          <p:nvPr/>
        </p:nvSpPr>
        <p:spPr>
          <a:xfrm>
            <a:off x="6646459" y="1238695"/>
            <a:ext cx="5471615" cy="3899850"/>
          </a:xfrm>
          <a:prstGeom prst="rect">
            <a:avLst/>
          </a:prstGeom>
          <a:noFill/>
        </p:spPr>
        <p:txBody>
          <a:bodyPr wrap="square">
            <a:spAutoFit/>
          </a:bodyPr>
          <a:lstStyle/>
          <a:p>
            <a:pPr>
              <a:lnSpc>
                <a:spcPct val="200000"/>
              </a:lnSpc>
            </a:pPr>
            <a:r>
              <a:rPr lang="en-US" sz="1400" b="1" dirty="0">
                <a:solidFill>
                  <a:schemeClr val="accent3">
                    <a:lumMod val="75000"/>
                  </a:schemeClr>
                </a:solidFill>
                <a:latin typeface="Verdana" panose="020B0604030504040204" pitchFamily="34" charset="0"/>
                <a:ea typeface="Verdana" panose="020B0604030504040204" pitchFamily="34" charset="0"/>
              </a:rPr>
              <a:t>HTML &lt;article&gt; Element</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The &lt;article&gt; element specifies independent, self-contained content.</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The &lt;section&gt; element defines section in a document.</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We can’t use the definitions to decide how to nest those elements</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So, we can find HTML pages with &lt;section&gt; elements containing &lt;article&gt; elements, and &lt;article&gt; elements containing &lt;section&gt; elements.</a:t>
            </a:r>
            <a:endParaRPr lang="en-IN" sz="1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29872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1143000" y="0"/>
            <a:ext cx="4734017" cy="723332"/>
          </a:xfrm>
        </p:spPr>
        <p:txBody>
          <a:bodyPr>
            <a:normAutofit fontScale="90000"/>
          </a:bodyPr>
          <a:lstStyle/>
          <a:p>
            <a:r>
              <a:rPr lang="en-US" sz="3200" cap="none" dirty="0">
                <a:solidFill>
                  <a:srgbClr val="FF0000"/>
                </a:solidFill>
              </a:rPr>
              <a:t>HTML Semantic Element</a:t>
            </a:r>
            <a:endParaRPr lang="en-IN" sz="3200"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286989" y="949911"/>
            <a:ext cx="6193710" cy="5779363"/>
          </a:xfrm>
          <a:solidFill>
            <a:schemeClr val="accent1">
              <a:lumMod val="40000"/>
              <a:lumOff val="60000"/>
            </a:schemeClr>
          </a:solidFill>
        </p:spPr>
        <p:txBody>
          <a:bodyPr>
            <a:normAutofit/>
          </a:bodyPr>
          <a:lstStyle/>
          <a:p>
            <a:pPr marL="0" indent="0">
              <a:lnSpc>
                <a:spcPct val="150000"/>
              </a:lnSpc>
              <a:spcBef>
                <a:spcPts val="0"/>
              </a:spcBef>
              <a:buNone/>
            </a:pP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!DOCTYPE</a:t>
            </a:r>
            <a:r>
              <a:rPr lang="en-US" sz="1200" b="0" i="0" dirty="0">
                <a:solidFill>
                  <a:srgbClr val="FF0000"/>
                </a:solidFill>
                <a:effectLst/>
                <a:latin typeface="Consolas" panose="020B0609020204030204" pitchFamily="49" charset="0"/>
              </a:rPr>
              <a:t> html</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html lang = </a:t>
            </a:r>
            <a:r>
              <a:rPr lang="en-IN" sz="1200" b="0" i="0" dirty="0">
                <a:solidFill>
                  <a:srgbClr val="0000CD"/>
                </a:solidFill>
                <a:effectLst/>
                <a:latin typeface="Consolas" panose="020B0609020204030204" pitchFamily="49" charset="0"/>
              </a:rPr>
              <a:t>"</a:t>
            </a:r>
            <a:r>
              <a:rPr lang="en-IN" sz="1200" b="0" i="0" dirty="0" err="1">
                <a:solidFill>
                  <a:srgbClr val="0000CD"/>
                </a:solidFill>
                <a:effectLst/>
                <a:latin typeface="Consolas" panose="020B0609020204030204" pitchFamily="49" charset="0"/>
              </a:rPr>
              <a:t>en</a:t>
            </a:r>
            <a:r>
              <a:rPr lang="en-IN" sz="1200" b="0" i="0" dirty="0">
                <a:solidFill>
                  <a:srgbClr val="0000CD"/>
                </a:solidFill>
                <a:effectLst/>
                <a:latin typeface="Consolas" panose="020B0609020204030204" pitchFamily="49" charset="0"/>
              </a:rPr>
              <a:t>-US"</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title</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Images</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/title</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body</a:t>
            </a:r>
            <a:r>
              <a:rPr lang="en-US" sz="1200" b="0" i="0" dirty="0">
                <a:solidFill>
                  <a:srgbClr val="0000CD"/>
                </a:solidFill>
                <a:effectLst/>
                <a:latin typeface="Consolas" panose="020B0609020204030204" pitchFamily="49" charset="0"/>
              </a:rPr>
              <a:t>&gt;</a:t>
            </a:r>
          </a:p>
          <a:p>
            <a:pPr marL="0" indent="0">
              <a:lnSpc>
                <a:spcPct val="150000"/>
              </a:lnSpc>
              <a:spcBef>
                <a:spcPts val="0"/>
              </a:spcBef>
              <a:buNone/>
            </a:pPr>
            <a:endParaRPr lang="en-US" sz="1200" b="0" i="0" dirty="0">
              <a:solidFill>
                <a:srgbClr val="0000CD"/>
              </a:solidFill>
              <a:effectLst/>
              <a:latin typeface="Consolas" panose="020B0609020204030204" pitchFamily="49" charset="0"/>
            </a:endParaRPr>
          </a:p>
          <a:p>
            <a:pPr marL="0" indent="0" algn="l">
              <a:lnSpc>
                <a:spcPct val="150000"/>
              </a:lnSpc>
              <a:spcBef>
                <a:spcPts val="0"/>
              </a:spcBef>
              <a:buNone/>
            </a:pP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article</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header</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h1</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What Does WWF Do?</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/h1</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WWF's mission:</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/header</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WWF's mission is to stop the degradation of our planet's natural environment,</a:t>
            </a:r>
            <a:r>
              <a:rPr lang="en-US" sz="1200" dirty="0"/>
              <a:t/>
            </a:r>
            <a:br>
              <a:rPr lang="en-US" sz="1200" dirty="0"/>
            </a:br>
            <a:r>
              <a:rPr lang="en-US" sz="1200" b="0" i="0" dirty="0">
                <a:solidFill>
                  <a:srgbClr val="000000"/>
                </a:solidFill>
                <a:effectLst/>
                <a:latin typeface="Consolas" panose="020B0609020204030204" pitchFamily="49" charset="0"/>
              </a:rPr>
              <a:t>  and build a future in which humans live in harmony with nature.</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/article</a:t>
            </a:r>
            <a:r>
              <a:rPr lang="en-US" sz="1200" b="0" i="0" dirty="0">
                <a:solidFill>
                  <a:srgbClr val="0000CD"/>
                </a:solidFill>
                <a:effectLst/>
                <a:latin typeface="Consolas" panose="020B0609020204030204" pitchFamily="49" charset="0"/>
              </a:rPr>
              <a:t>&gt;</a:t>
            </a:r>
          </a:p>
          <a:p>
            <a:pPr marL="0" indent="0" algn="l">
              <a:lnSpc>
                <a:spcPct val="150000"/>
              </a:lnSpc>
              <a:spcBef>
                <a:spcPts val="0"/>
              </a:spcBef>
              <a:buNone/>
            </a:pPr>
            <a:endParaRPr lang="en-US" sz="1200" b="0" i="0" dirty="0">
              <a:solidFill>
                <a:srgbClr val="0000CD"/>
              </a:solidFill>
              <a:effectLst/>
              <a:latin typeface="Consolas" panose="020B0609020204030204" pitchFamily="49" charset="0"/>
            </a:endParaRPr>
          </a:p>
          <a:p>
            <a:pPr marL="0" indent="0" algn="l">
              <a:lnSpc>
                <a:spcPct val="150000"/>
              </a:lnSpc>
              <a:spcBef>
                <a:spcPts val="0"/>
              </a:spcBef>
              <a:buNone/>
            </a:pPr>
            <a:r>
              <a:rPr lang="en-US" sz="1200" b="0" i="0" dirty="0">
                <a:solidFill>
                  <a:srgbClr val="0000CD"/>
                </a:solidFill>
                <a:effectLst/>
                <a:latin typeface="Consolas" panose="020B0609020204030204" pitchFamily="49" charset="0"/>
              </a:rPr>
              <a:t>&lt;</a:t>
            </a:r>
            <a:r>
              <a:rPr lang="en-US" sz="1200" dirty="0">
                <a:solidFill>
                  <a:srgbClr val="A52A2A"/>
                </a:solidFill>
                <a:latin typeface="Consolas" panose="020B0609020204030204" pitchFamily="49" charset="0"/>
              </a:rPr>
              <a:t>/</a:t>
            </a:r>
            <a:r>
              <a:rPr lang="en-US" sz="1200" b="0" i="0" dirty="0">
                <a:solidFill>
                  <a:srgbClr val="A52A2A"/>
                </a:solidFill>
                <a:effectLst/>
                <a:latin typeface="Consolas" panose="020B0609020204030204" pitchFamily="49" charset="0"/>
              </a:rPr>
              <a:t>body</a:t>
            </a:r>
            <a:r>
              <a:rPr lang="en-US" sz="1200" b="0" i="0" dirty="0">
                <a:solidFill>
                  <a:srgbClr val="0000CD"/>
                </a:solidFill>
                <a:effectLst/>
                <a:latin typeface="Consolas" panose="020B0609020204030204" pitchFamily="49" charset="0"/>
              </a:rPr>
              <a:t>&gt;</a:t>
            </a:r>
            <a:endParaRPr lang="en-US" sz="1200" dirty="0">
              <a:solidFill>
                <a:srgbClr val="0000CD"/>
              </a:solidFill>
              <a:latin typeface="Consolas" panose="020B0609020204030204" pitchFamily="49" charset="0"/>
            </a:endParaRPr>
          </a:p>
          <a:p>
            <a:pPr marL="0" indent="0">
              <a:lnSpc>
                <a:spcPct val="150000"/>
              </a:lnSpc>
              <a:spcBef>
                <a:spcPts val="0"/>
              </a:spcBef>
              <a:buNone/>
            </a:pP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/html</a:t>
            </a:r>
            <a:r>
              <a:rPr lang="en-US" sz="1200" b="0" i="0" dirty="0">
                <a:solidFill>
                  <a:srgbClr val="0000CD"/>
                </a:solidFill>
                <a:effectLst/>
                <a:latin typeface="Consolas" panose="020B0609020204030204" pitchFamily="49" charset="0"/>
              </a:rPr>
              <a:t>&gt;</a:t>
            </a:r>
            <a:endParaRPr lang="en-IN" sz="1200" dirty="0"/>
          </a:p>
        </p:txBody>
      </p:sp>
      <p:sp>
        <p:nvSpPr>
          <p:cNvPr id="8" name="TextBox 7">
            <a:extLst>
              <a:ext uri="{FF2B5EF4-FFF2-40B4-BE49-F238E27FC236}">
                <a16:creationId xmlns="" xmlns:a16="http://schemas.microsoft.com/office/drawing/2014/main" id="{8E3F5CF3-309A-40BD-8820-2B0633792D81}"/>
              </a:ext>
            </a:extLst>
          </p:cNvPr>
          <p:cNvSpPr txBox="1"/>
          <p:nvPr/>
        </p:nvSpPr>
        <p:spPr>
          <a:xfrm>
            <a:off x="6480699" y="1238695"/>
            <a:ext cx="5637376" cy="4761625"/>
          </a:xfrm>
          <a:prstGeom prst="rect">
            <a:avLst/>
          </a:prstGeom>
          <a:noFill/>
        </p:spPr>
        <p:txBody>
          <a:bodyPr wrap="square">
            <a:spAutoFit/>
          </a:bodyPr>
          <a:lstStyle/>
          <a:p>
            <a:pPr>
              <a:lnSpc>
                <a:spcPct val="200000"/>
              </a:lnSpc>
            </a:pPr>
            <a:r>
              <a:rPr lang="en-US" sz="1400" b="1" dirty="0">
                <a:solidFill>
                  <a:schemeClr val="accent3">
                    <a:lumMod val="75000"/>
                  </a:schemeClr>
                </a:solidFill>
                <a:latin typeface="Verdana" panose="020B0604030504040204" pitchFamily="34" charset="0"/>
                <a:ea typeface="Verdana" panose="020B0604030504040204" pitchFamily="34" charset="0"/>
              </a:rPr>
              <a:t>HTML &lt;header&gt; Element</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The &lt;header&gt; element represents a container for introductory content or a set of navigational links.</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A &lt;header&gt; element typically contains:</a:t>
            </a:r>
          </a:p>
          <a:p>
            <a:pPr marL="628650" lvl="1"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one or more heading elements (&lt;h1&gt; - &lt;h6&gt;)</a:t>
            </a:r>
          </a:p>
          <a:p>
            <a:pPr marL="628650" lvl="1"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logo or icon</a:t>
            </a:r>
          </a:p>
          <a:p>
            <a:pPr marL="628650" lvl="1"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authorship information</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We can have several &lt;header&gt; elements in one HTML document. </a:t>
            </a:r>
          </a:p>
          <a:p>
            <a:pPr marL="171450" indent="-1714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&lt;header&gt; cannot be placed within a &lt;footer&gt;, &lt;address&gt; or another &lt;header&gt; element.</a:t>
            </a:r>
            <a:endParaRPr lang="en-IN" sz="1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8126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50659-B6B1-458F-BE15-DC958F11D915}"/>
              </a:ext>
            </a:extLst>
          </p:cNvPr>
          <p:cNvSpPr>
            <a:spLocks noGrp="1"/>
          </p:cNvSpPr>
          <p:nvPr>
            <p:ph type="title"/>
          </p:nvPr>
        </p:nvSpPr>
        <p:spPr>
          <a:xfrm>
            <a:off x="842749" y="123461"/>
            <a:ext cx="4734017" cy="545280"/>
          </a:xfrm>
        </p:spPr>
        <p:txBody>
          <a:bodyPr>
            <a:normAutofit fontScale="90000"/>
          </a:bodyPr>
          <a:lstStyle/>
          <a:p>
            <a:r>
              <a:rPr lang="en-US" sz="3200" cap="none" dirty="0">
                <a:solidFill>
                  <a:srgbClr val="FF0000"/>
                </a:solidFill>
              </a:rPr>
              <a:t>HTML Semantic Element</a:t>
            </a:r>
            <a:endParaRPr lang="en-IN" sz="3200" cap="none" dirty="0">
              <a:solidFill>
                <a:srgbClr val="FF0000"/>
              </a:solidFill>
            </a:endParaRPr>
          </a:p>
        </p:txBody>
      </p:sp>
      <p:sp>
        <p:nvSpPr>
          <p:cNvPr id="3" name="Content Placeholder 2">
            <a:extLst>
              <a:ext uri="{FF2B5EF4-FFF2-40B4-BE49-F238E27FC236}">
                <a16:creationId xmlns="" xmlns:a16="http://schemas.microsoft.com/office/drawing/2014/main" id="{991D1E47-3862-4178-95CB-6A8D373C248F}"/>
              </a:ext>
            </a:extLst>
          </p:cNvPr>
          <p:cNvSpPr>
            <a:spLocks noGrp="1"/>
          </p:cNvSpPr>
          <p:nvPr>
            <p:ph idx="1"/>
          </p:nvPr>
        </p:nvSpPr>
        <p:spPr>
          <a:xfrm>
            <a:off x="286989" y="949911"/>
            <a:ext cx="6193710" cy="5779363"/>
          </a:xfrm>
          <a:solidFill>
            <a:schemeClr val="accent1">
              <a:lumMod val="40000"/>
              <a:lumOff val="60000"/>
            </a:schemeClr>
          </a:solidFill>
        </p:spPr>
        <p:txBody>
          <a:bodyPr>
            <a:normAutofit/>
          </a:bodyPr>
          <a:lstStyle/>
          <a:p>
            <a:pPr marL="0" indent="0">
              <a:lnSpc>
                <a:spcPct val="150000"/>
              </a:lnSpc>
              <a:spcBef>
                <a:spcPts val="0"/>
              </a:spcBef>
              <a:buNone/>
            </a:pP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!DOCTYPE</a:t>
            </a:r>
            <a:r>
              <a:rPr lang="en-US" sz="1200" b="0" i="0" dirty="0">
                <a:solidFill>
                  <a:srgbClr val="FF0000"/>
                </a:solidFill>
                <a:effectLst/>
                <a:latin typeface="Consolas" panose="020B0609020204030204" pitchFamily="49" charset="0"/>
              </a:rPr>
              <a:t> html</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html lang = </a:t>
            </a:r>
            <a:r>
              <a:rPr lang="en-IN" sz="1200" b="0" i="0" dirty="0">
                <a:solidFill>
                  <a:srgbClr val="0000CD"/>
                </a:solidFill>
                <a:effectLst/>
                <a:latin typeface="Consolas" panose="020B0609020204030204" pitchFamily="49" charset="0"/>
              </a:rPr>
              <a:t>"</a:t>
            </a:r>
            <a:r>
              <a:rPr lang="en-IN" sz="1200" b="0" i="0" dirty="0" err="1">
                <a:solidFill>
                  <a:srgbClr val="0000CD"/>
                </a:solidFill>
                <a:effectLst/>
                <a:latin typeface="Consolas" panose="020B0609020204030204" pitchFamily="49" charset="0"/>
              </a:rPr>
              <a:t>en</a:t>
            </a:r>
            <a:r>
              <a:rPr lang="en-IN" sz="1200" b="0" i="0" dirty="0">
                <a:solidFill>
                  <a:srgbClr val="0000CD"/>
                </a:solidFill>
                <a:effectLst/>
                <a:latin typeface="Consolas" panose="020B0609020204030204" pitchFamily="49" charset="0"/>
              </a:rPr>
              <a:t>-US"</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title</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Images</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/title</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body</a:t>
            </a:r>
            <a:r>
              <a:rPr lang="en-US" sz="1200" b="0" i="0" dirty="0">
                <a:solidFill>
                  <a:srgbClr val="0000CD"/>
                </a:solidFill>
                <a:effectLst/>
                <a:latin typeface="Consolas" panose="020B0609020204030204" pitchFamily="49" charset="0"/>
              </a:rPr>
              <a:t>&gt;</a:t>
            </a:r>
          </a:p>
          <a:p>
            <a:pPr marL="0" indent="0">
              <a:lnSpc>
                <a:spcPct val="150000"/>
              </a:lnSpc>
              <a:spcBef>
                <a:spcPts val="0"/>
              </a:spcBef>
              <a:buNone/>
            </a:pPr>
            <a:endParaRPr lang="en-US" sz="1200" b="0" i="0" dirty="0">
              <a:solidFill>
                <a:srgbClr val="0000CD"/>
              </a:solidFill>
              <a:effectLst/>
              <a:latin typeface="Consolas" panose="020B0609020204030204" pitchFamily="49" charset="0"/>
            </a:endParaRPr>
          </a:p>
          <a:p>
            <a:pPr marL="0" indent="0" algn="l">
              <a:lnSpc>
                <a:spcPct val="150000"/>
              </a:lnSpc>
              <a:spcBef>
                <a:spcPts val="0"/>
              </a:spcBef>
              <a:buNone/>
            </a:pP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article</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header</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h1</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What Does WWF Do?</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/h1</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WWF's mission:</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/header</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WWF's mission is to stop the degradation of our planet's natural environment,</a:t>
            </a:r>
            <a:r>
              <a:rPr lang="en-US" sz="1200" dirty="0"/>
              <a:t/>
            </a:r>
            <a:br>
              <a:rPr lang="en-US" sz="1200" dirty="0"/>
            </a:br>
            <a:r>
              <a:rPr lang="en-US" sz="1200" b="0" i="0" dirty="0">
                <a:solidFill>
                  <a:srgbClr val="000000"/>
                </a:solidFill>
                <a:effectLst/>
                <a:latin typeface="Consolas" panose="020B0609020204030204" pitchFamily="49" charset="0"/>
              </a:rPr>
              <a:t>  and build a future in which humans live in harmony with nature.</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dirty="0"/>
              <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/article</a:t>
            </a:r>
            <a:r>
              <a:rPr lang="en-US" sz="1200" b="0" i="0" dirty="0">
                <a:solidFill>
                  <a:srgbClr val="0000CD"/>
                </a:solidFill>
                <a:effectLst/>
                <a:latin typeface="Consolas" panose="020B0609020204030204" pitchFamily="49" charset="0"/>
              </a:rPr>
              <a:t>&gt;</a:t>
            </a:r>
          </a:p>
          <a:p>
            <a:pPr marL="0" indent="0" algn="l">
              <a:lnSpc>
                <a:spcPct val="150000"/>
              </a:lnSpc>
              <a:spcBef>
                <a:spcPts val="0"/>
              </a:spcBef>
              <a:buNone/>
            </a:pPr>
            <a:endParaRPr lang="en-US" sz="1200" b="0" i="0" dirty="0">
              <a:solidFill>
                <a:srgbClr val="0000CD"/>
              </a:solidFill>
              <a:effectLst/>
              <a:latin typeface="Consolas" panose="020B0609020204030204" pitchFamily="49" charset="0"/>
            </a:endParaRPr>
          </a:p>
          <a:p>
            <a:pPr marL="0" indent="0" algn="l">
              <a:lnSpc>
                <a:spcPct val="150000"/>
              </a:lnSpc>
              <a:spcBef>
                <a:spcPts val="0"/>
              </a:spcBef>
              <a:buNone/>
            </a:pPr>
            <a:r>
              <a:rPr lang="en-US" sz="1200" b="0" i="0" dirty="0">
                <a:solidFill>
                  <a:srgbClr val="0000CD"/>
                </a:solidFill>
                <a:effectLst/>
                <a:latin typeface="Consolas" panose="020B0609020204030204" pitchFamily="49" charset="0"/>
              </a:rPr>
              <a:t>&lt;</a:t>
            </a:r>
            <a:r>
              <a:rPr lang="en-US" sz="1200" dirty="0">
                <a:solidFill>
                  <a:srgbClr val="A52A2A"/>
                </a:solidFill>
                <a:latin typeface="Consolas" panose="020B0609020204030204" pitchFamily="49" charset="0"/>
              </a:rPr>
              <a:t>/</a:t>
            </a:r>
            <a:r>
              <a:rPr lang="en-US" sz="1200" b="0" i="0" dirty="0">
                <a:solidFill>
                  <a:srgbClr val="A52A2A"/>
                </a:solidFill>
                <a:effectLst/>
                <a:latin typeface="Consolas" panose="020B0609020204030204" pitchFamily="49" charset="0"/>
              </a:rPr>
              <a:t>body</a:t>
            </a:r>
            <a:r>
              <a:rPr lang="en-US" sz="1200" b="0" i="0" dirty="0">
                <a:solidFill>
                  <a:srgbClr val="0000CD"/>
                </a:solidFill>
                <a:effectLst/>
                <a:latin typeface="Consolas" panose="020B0609020204030204" pitchFamily="49" charset="0"/>
              </a:rPr>
              <a:t>&gt;</a:t>
            </a:r>
            <a:endParaRPr lang="en-US" sz="1200" dirty="0">
              <a:solidFill>
                <a:srgbClr val="0000CD"/>
              </a:solidFill>
              <a:latin typeface="Consolas" panose="020B0609020204030204" pitchFamily="49" charset="0"/>
            </a:endParaRPr>
          </a:p>
          <a:p>
            <a:pPr marL="0" indent="0">
              <a:lnSpc>
                <a:spcPct val="150000"/>
              </a:lnSpc>
              <a:spcBef>
                <a:spcPts val="0"/>
              </a:spcBef>
              <a:buNone/>
            </a:pP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/html</a:t>
            </a:r>
            <a:r>
              <a:rPr lang="en-US" sz="1200" b="0" i="0" dirty="0">
                <a:solidFill>
                  <a:srgbClr val="0000CD"/>
                </a:solidFill>
                <a:effectLst/>
                <a:latin typeface="Consolas" panose="020B0609020204030204" pitchFamily="49" charset="0"/>
              </a:rPr>
              <a:t>&gt;</a:t>
            </a:r>
            <a:endParaRPr lang="en-IN" sz="1200" dirty="0"/>
          </a:p>
        </p:txBody>
      </p:sp>
      <p:pic>
        <p:nvPicPr>
          <p:cNvPr id="5" name="Picture 4">
            <a:extLst>
              <a:ext uri="{FF2B5EF4-FFF2-40B4-BE49-F238E27FC236}">
                <a16:creationId xmlns="" xmlns:a16="http://schemas.microsoft.com/office/drawing/2014/main" id="{4AB3FDE6-2CE2-43B5-98C1-EA509C12B3B7}"/>
              </a:ext>
            </a:extLst>
          </p:cNvPr>
          <p:cNvPicPr>
            <a:picLocks noChangeAspect="1"/>
          </p:cNvPicPr>
          <p:nvPr/>
        </p:nvPicPr>
        <p:blipFill rotWithShape="1">
          <a:blip r:embed="rId2"/>
          <a:srcRect l="50000" t="25668" r="841" b="52369"/>
          <a:stretch/>
        </p:blipFill>
        <p:spPr>
          <a:xfrm>
            <a:off x="3819727" y="1730950"/>
            <a:ext cx="8372273" cy="2104071"/>
          </a:xfrm>
          <a:prstGeom prst="rect">
            <a:avLst/>
          </a:prstGeom>
        </p:spPr>
      </p:pic>
    </p:spTree>
    <p:extLst>
      <p:ext uri="{BB962C8B-B14F-4D97-AF65-F5344CB8AC3E}">
        <p14:creationId xmlns:p14="http://schemas.microsoft.com/office/powerpoint/2010/main" val="234735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1312</TotalTime>
  <Words>1294</Words>
  <Application>Microsoft Office PowerPoint</Application>
  <PresentationFormat>Custom</PresentationFormat>
  <Paragraphs>290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Executive</vt:lpstr>
      <vt:lpstr>HTML5</vt:lpstr>
      <vt:lpstr>Content</vt:lpstr>
      <vt:lpstr>HTML Semantic Elements</vt:lpstr>
      <vt:lpstr>HTML Semantic Elements</vt:lpstr>
      <vt:lpstr>HTML Semantic Element</vt:lpstr>
      <vt:lpstr>HTML Semantic Element</vt:lpstr>
      <vt:lpstr>HTML Semantic Element</vt:lpstr>
      <vt:lpstr>HTML Semantic Element</vt:lpstr>
      <vt:lpstr>HTML Semantic Element</vt:lpstr>
      <vt:lpstr>HTML Semantic Element</vt:lpstr>
      <vt:lpstr>HTML Semantic Element</vt:lpstr>
      <vt:lpstr>HTML Semantic Element</vt:lpstr>
      <vt:lpstr>HTML Semantic Element</vt:lpstr>
      <vt:lpstr>HTML Semantic Element</vt:lpstr>
      <vt:lpstr>HTML Semantic Element</vt:lpstr>
      <vt:lpstr>HTML Semantic Element</vt:lpstr>
      <vt:lpstr>HTML Semantic Element</vt:lpstr>
      <vt:lpstr>PowerPoint Presentation</vt:lpstr>
      <vt:lpstr>HTML Audio</vt:lpstr>
      <vt:lpstr>HTML Audio</vt:lpstr>
      <vt:lpstr>HTML Audio</vt:lpstr>
      <vt:lpstr>HTML Video</vt:lpstr>
      <vt:lpstr>HTML Video</vt:lpstr>
      <vt:lpstr>HTML Video</vt:lpstr>
      <vt:lpstr>HTML Video</vt:lpstr>
      <vt:lpstr>HTML Audio/Video Methods</vt:lpstr>
      <vt:lpstr>HTML Drag and Drop</vt:lpstr>
      <vt:lpstr>HTML Drag and Drop</vt:lpstr>
      <vt:lpstr>HTML Drag and Drop</vt:lpstr>
      <vt:lpstr>HTML Drag and Drop</vt:lpstr>
      <vt:lpstr>HTML Drag and Drop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dc:title>
  <dc:creator>Vaibhav Ambhire</dc:creator>
  <cp:lastModifiedBy>Vaibhav</cp:lastModifiedBy>
  <cp:revision>177</cp:revision>
  <dcterms:created xsi:type="dcterms:W3CDTF">2021-07-26T04:14:07Z</dcterms:created>
  <dcterms:modified xsi:type="dcterms:W3CDTF">2022-07-27T04:22:15Z</dcterms:modified>
</cp:coreProperties>
</file>