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7F7AF0-3A69-D566-DAE4-E5F6C5C5B53B}" v="138" dt="2021-08-09T05:32:09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744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bhav Ambhire" userId="S::vaibhav13046@tsecedu.org::09ddf9ea-3199-4586-aea1-b2614813806f" providerId="AD" clId="Web-{887F7AF0-3A69-D566-DAE4-E5F6C5C5B53B}"/>
    <pc:docChg chg="modSld">
      <pc:chgData name="Vaibhav Ambhire" userId="S::vaibhav13046@tsecedu.org::09ddf9ea-3199-4586-aea1-b2614813806f" providerId="AD" clId="Web-{887F7AF0-3A69-D566-DAE4-E5F6C5C5B53B}" dt="2021-08-09T05:32:06.599" v="84" actId="20577"/>
      <pc:docMkLst>
        <pc:docMk/>
      </pc:docMkLst>
      <pc:sldChg chg="modSp addAnim modAnim">
        <pc:chgData name="Vaibhav Ambhire" userId="S::vaibhav13046@tsecedu.org::09ddf9ea-3199-4586-aea1-b2614813806f" providerId="AD" clId="Web-{887F7AF0-3A69-D566-DAE4-E5F6C5C5B53B}" dt="2021-08-09T04:45:35.469" v="44"/>
        <pc:sldMkLst>
          <pc:docMk/>
          <pc:sldMk cId="3105288678" sldId="257"/>
        </pc:sldMkLst>
        <pc:spChg chg="mod">
          <ac:chgData name="Vaibhav Ambhire" userId="S::vaibhav13046@tsecedu.org::09ddf9ea-3199-4586-aea1-b2614813806f" providerId="AD" clId="Web-{887F7AF0-3A69-D566-DAE4-E5F6C5C5B53B}" dt="2021-08-09T04:45:18.328" v="41" actId="20577"/>
          <ac:spMkLst>
            <pc:docMk/>
            <pc:sldMk cId="3105288678" sldId="257"/>
            <ac:spMk id="3" creationId="{E966F7DC-E149-47EF-8B18-A8B7CE44C0D8}"/>
          </ac:spMkLst>
        </pc:spChg>
      </pc:sldChg>
      <pc:sldChg chg="addAnim modAnim">
        <pc:chgData name="Vaibhav Ambhire" userId="S::vaibhav13046@tsecedu.org::09ddf9ea-3199-4586-aea1-b2614813806f" providerId="AD" clId="Web-{887F7AF0-3A69-D566-DAE4-E5F6C5C5B53B}" dt="2021-08-09T04:45:49.485" v="48"/>
        <pc:sldMkLst>
          <pc:docMk/>
          <pc:sldMk cId="1550741781" sldId="261"/>
        </pc:sldMkLst>
      </pc:sldChg>
      <pc:sldChg chg="modSp addAnim modAnim">
        <pc:chgData name="Vaibhav Ambhire" userId="S::vaibhav13046@tsecedu.org::09ddf9ea-3199-4586-aea1-b2614813806f" providerId="AD" clId="Web-{887F7AF0-3A69-D566-DAE4-E5F6C5C5B53B}" dt="2021-08-09T05:17:28.062" v="82" actId="20577"/>
        <pc:sldMkLst>
          <pc:docMk/>
          <pc:sldMk cId="2866415659" sldId="263"/>
        </pc:sldMkLst>
        <pc:spChg chg="mod">
          <ac:chgData name="Vaibhav Ambhire" userId="S::vaibhav13046@tsecedu.org::09ddf9ea-3199-4586-aea1-b2614813806f" providerId="AD" clId="Web-{887F7AF0-3A69-D566-DAE4-E5F6C5C5B53B}" dt="2021-08-09T05:17:28.062" v="82" actId="20577"/>
          <ac:spMkLst>
            <pc:docMk/>
            <pc:sldMk cId="2866415659" sldId="263"/>
            <ac:spMk id="4" creationId="{07AB9F3A-A15C-4DF2-878C-026A7A350B20}"/>
          </ac:spMkLst>
        </pc:spChg>
      </pc:sldChg>
      <pc:sldChg chg="addAnim modAnim">
        <pc:chgData name="Vaibhav Ambhire" userId="S::vaibhav13046@tsecedu.org::09ddf9ea-3199-4586-aea1-b2614813806f" providerId="AD" clId="Web-{887F7AF0-3A69-D566-DAE4-E5F6C5C5B53B}" dt="2021-08-09T04:46:10.813" v="52"/>
        <pc:sldMkLst>
          <pc:docMk/>
          <pc:sldMk cId="2887548021" sldId="265"/>
        </pc:sldMkLst>
      </pc:sldChg>
      <pc:sldChg chg="addAnim delAnim modAnim">
        <pc:chgData name="Vaibhav Ambhire" userId="S::vaibhav13046@tsecedu.org::09ddf9ea-3199-4586-aea1-b2614813806f" providerId="AD" clId="Web-{887F7AF0-3A69-D566-DAE4-E5F6C5C5B53B}" dt="2021-08-09T04:46:27.220" v="56"/>
        <pc:sldMkLst>
          <pc:docMk/>
          <pc:sldMk cId="1421513908" sldId="266"/>
        </pc:sldMkLst>
      </pc:sldChg>
      <pc:sldChg chg="addAnim modAnim">
        <pc:chgData name="Vaibhav Ambhire" userId="S::vaibhav13046@tsecedu.org::09ddf9ea-3199-4586-aea1-b2614813806f" providerId="AD" clId="Web-{887F7AF0-3A69-D566-DAE4-E5F6C5C5B53B}" dt="2021-08-09T04:46:57.752" v="58"/>
        <pc:sldMkLst>
          <pc:docMk/>
          <pc:sldMk cId="3930610715" sldId="267"/>
        </pc:sldMkLst>
      </pc:sldChg>
      <pc:sldChg chg="addAnim delAnim modAnim">
        <pc:chgData name="Vaibhav Ambhire" userId="S::vaibhav13046@tsecedu.org::09ddf9ea-3199-4586-aea1-b2614813806f" providerId="AD" clId="Web-{887F7AF0-3A69-D566-DAE4-E5F6C5C5B53B}" dt="2021-08-09T04:48:03.707" v="64"/>
        <pc:sldMkLst>
          <pc:docMk/>
          <pc:sldMk cId="2062299457" sldId="268"/>
        </pc:sldMkLst>
      </pc:sldChg>
      <pc:sldChg chg="modSp addAnim modAnim">
        <pc:chgData name="Vaibhav Ambhire" userId="S::vaibhav13046@tsecedu.org::09ddf9ea-3199-4586-aea1-b2614813806f" providerId="AD" clId="Web-{887F7AF0-3A69-D566-DAE4-E5F6C5C5B53B}" dt="2021-08-09T05:32:06.599" v="84" actId="20577"/>
        <pc:sldMkLst>
          <pc:docMk/>
          <pc:sldMk cId="2223492717" sldId="269"/>
        </pc:sldMkLst>
        <pc:spChg chg="mod">
          <ac:chgData name="Vaibhav Ambhire" userId="S::vaibhav13046@tsecedu.org::09ddf9ea-3199-4586-aea1-b2614813806f" providerId="AD" clId="Web-{887F7AF0-3A69-D566-DAE4-E5F6C5C5B53B}" dt="2021-08-09T05:32:06.599" v="84" actId="20577"/>
          <ac:spMkLst>
            <pc:docMk/>
            <pc:sldMk cId="2223492717" sldId="269"/>
            <ac:spMk id="8" creationId="{9AD16B2F-9691-4B64-B032-E098C364E833}"/>
          </ac:spMkLst>
        </pc:spChg>
      </pc:sldChg>
      <pc:sldChg chg="addAnim modAnim">
        <pc:chgData name="Vaibhav Ambhire" userId="S::vaibhav13046@tsecedu.org::09ddf9ea-3199-4586-aea1-b2614813806f" providerId="AD" clId="Web-{887F7AF0-3A69-D566-DAE4-E5F6C5C5B53B}" dt="2021-08-09T04:48:17.223" v="68"/>
        <pc:sldMkLst>
          <pc:docMk/>
          <pc:sldMk cId="3969395444" sldId="270"/>
        </pc:sldMkLst>
      </pc:sldChg>
      <pc:sldChg chg="addAnim modAnim">
        <pc:chgData name="Vaibhav Ambhire" userId="S::vaibhav13046@tsecedu.org::09ddf9ea-3199-4586-aea1-b2614813806f" providerId="AD" clId="Web-{887F7AF0-3A69-D566-DAE4-E5F6C5C5B53B}" dt="2021-08-09T04:48:22.567" v="70"/>
        <pc:sldMkLst>
          <pc:docMk/>
          <pc:sldMk cId="1008242106" sldId="271"/>
        </pc:sldMkLst>
      </pc:sldChg>
      <pc:sldChg chg="addAnim modAnim">
        <pc:chgData name="Vaibhav Ambhire" userId="S::vaibhav13046@tsecedu.org::09ddf9ea-3199-4586-aea1-b2614813806f" providerId="AD" clId="Web-{887F7AF0-3A69-D566-DAE4-E5F6C5C5B53B}" dt="2021-08-09T04:48:36.411" v="73"/>
        <pc:sldMkLst>
          <pc:docMk/>
          <pc:sldMk cId="2783952232" sldId="274"/>
        </pc:sldMkLst>
      </pc:sldChg>
      <pc:sldChg chg="addAnim modAnim">
        <pc:chgData name="Vaibhav Ambhire" userId="S::vaibhav13046@tsecedu.org::09ddf9ea-3199-4586-aea1-b2614813806f" providerId="AD" clId="Web-{887F7AF0-3A69-D566-DAE4-E5F6C5C5B53B}" dt="2021-08-09T04:48:44.755" v="76"/>
        <pc:sldMkLst>
          <pc:docMk/>
          <pc:sldMk cId="1877431350" sldId="275"/>
        </pc:sldMkLst>
      </pc:sldChg>
      <pc:sldChg chg="addAnim modAnim">
        <pc:chgData name="Vaibhav Ambhire" userId="S::vaibhav13046@tsecedu.org::09ddf9ea-3199-4586-aea1-b2614813806f" providerId="AD" clId="Web-{887F7AF0-3A69-D566-DAE4-E5F6C5C5B53B}" dt="2021-08-09T04:48:49.786" v="78"/>
        <pc:sldMkLst>
          <pc:docMk/>
          <pc:sldMk cId="2771390373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8938-FA73-4535-82DB-6240FE6EDD5A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37F391A-03EE-400E-AD6E-5FC18BE42CC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8938-FA73-4535-82DB-6240FE6EDD5A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391A-03EE-400E-AD6E-5FC18BE42C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8938-FA73-4535-82DB-6240FE6EDD5A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391A-03EE-400E-AD6E-5FC18BE42C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8938-FA73-4535-82DB-6240FE6EDD5A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391A-03EE-400E-AD6E-5FC18BE42CC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8938-FA73-4535-82DB-6240FE6EDD5A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537F391A-03EE-400E-AD6E-5FC18BE42CC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8938-FA73-4535-82DB-6240FE6EDD5A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391A-03EE-400E-AD6E-5FC18BE42CC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8938-FA73-4535-82DB-6240FE6EDD5A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391A-03EE-400E-AD6E-5FC18BE42CC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8938-FA73-4535-82DB-6240FE6EDD5A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391A-03EE-400E-AD6E-5FC18BE42C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8938-FA73-4535-82DB-6240FE6EDD5A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391A-03EE-400E-AD6E-5FC18BE42C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8938-FA73-4535-82DB-6240FE6EDD5A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391A-03EE-400E-AD6E-5FC18BE42CC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8938-FA73-4535-82DB-6240FE6EDD5A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537F391A-03EE-400E-AD6E-5FC18BE42CC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D518938-FA73-4535-82DB-6240FE6EDD5A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37F391A-03EE-400E-AD6E-5FC18BE42CC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46A39FD-67FA-42BC-A788-29BA9BB73A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470832-4FA1-4327-B490-493EC4C5C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800" dirty="0"/>
              <a:t>Cascading Style Sheet</a:t>
            </a:r>
            <a:endParaRPr lang="en-IN" sz="7800" dirty="0"/>
          </a:p>
        </p:txBody>
      </p:sp>
    </p:spTree>
    <p:extLst>
      <p:ext uri="{BB962C8B-B14F-4D97-AF65-F5344CB8AC3E}">
        <p14:creationId xmlns:p14="http://schemas.microsoft.com/office/powerpoint/2010/main" val="270176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117" y="163773"/>
            <a:ext cx="3178205" cy="635217"/>
          </a:xfrm>
        </p:spPr>
        <p:txBody>
          <a:bodyPr>
            <a:noAutofit/>
          </a:bodyPr>
          <a:lstStyle/>
          <a:p>
            <a:r>
              <a:rPr lang="en-US" sz="3400" b="1" dirty="0"/>
              <a:t>CSS Selectors</a:t>
            </a:r>
            <a:endParaRPr lang="en-IN" sz="3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591870" y="847133"/>
            <a:ext cx="5219130" cy="234985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chemeClr val="tx2">
                    <a:lumMod val="90000"/>
                  </a:schemeClr>
                </a:solidFill>
              </a:rPr>
              <a:t>The CSS Element Selector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The element selector selects HTML elements based on the element name.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Here, all &lt;p&gt; elements on the page will be center-aligned, with a red text color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07AB9F3A-A15C-4DF2-878C-026A7A350B20}"/>
              </a:ext>
            </a:extLst>
          </p:cNvPr>
          <p:cNvSpPr txBox="1">
            <a:spLocks/>
          </p:cNvSpPr>
          <p:nvPr/>
        </p:nvSpPr>
        <p:spPr>
          <a:xfrm>
            <a:off x="286989" y="289635"/>
            <a:ext cx="6193710" cy="6386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html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html lang = </a:t>
            </a:r>
            <a:r>
              <a:rPr lang="en-IN" sz="18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IN" sz="1800" dirty="0">
                <a:solidFill>
                  <a:srgbClr val="0000CD"/>
                </a:solidFill>
                <a:latin typeface="Consolas" panose="020B0609020204030204" pitchFamily="49" charset="0"/>
              </a:rPr>
              <a:t>-US"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>
                <a:solidFill>
                  <a:srgbClr val="A52A2A"/>
                </a:solidFill>
                <a:latin typeface="Consolas" panose="020B0609020204030204" pitchFamily="49" charset="0"/>
              </a:rPr>
              <a:t>style</a:t>
            </a:r>
            <a:r>
              <a:rPr lang="en-US" sz="1800" b="1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8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8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8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800" b="1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>
                <a:solidFill>
                  <a:srgbClr val="A52A2A"/>
                </a:solidFill>
                <a:latin typeface="Consolas" panose="020B0609020204030204" pitchFamily="49" charset="0"/>
              </a:rPr>
              <a:t>/style</a:t>
            </a:r>
            <a:r>
              <a:rPr lang="en-US" sz="1800" b="1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Every paragraph will be affected by the style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p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IN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”para1”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Me too !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And me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B6D9495-80C5-4C9E-A3A4-B307B507C6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328" t="24861" r="8175" b="55784"/>
          <a:stretch/>
        </p:blipFill>
        <p:spPr>
          <a:xfrm>
            <a:off x="6480698" y="3428999"/>
            <a:ext cx="5647425" cy="189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4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117" y="136479"/>
            <a:ext cx="3178205" cy="662512"/>
          </a:xfrm>
        </p:spPr>
        <p:txBody>
          <a:bodyPr>
            <a:noAutofit/>
          </a:bodyPr>
          <a:lstStyle/>
          <a:p>
            <a:r>
              <a:rPr lang="en-US" sz="3400" b="1" dirty="0"/>
              <a:t>CSS Selectors</a:t>
            </a:r>
            <a:endParaRPr lang="en-IN" sz="3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137646" y="1079145"/>
            <a:ext cx="4673353" cy="515788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chemeClr val="tx2">
                    <a:lumMod val="90000"/>
                  </a:schemeClr>
                </a:solidFill>
              </a:rPr>
              <a:t>The CSS id Selector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</a:rPr>
              <a:t>The id selector uses the id attribute of an HTML element to select a specific element.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</a:rPr>
              <a:t>The id of an element is unique within a page, so the id selector is used to select one unique element!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</a:rPr>
              <a:t>To select an element with a specific id, write a hash (#) character, followed by the id of the element.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</a:rPr>
              <a:t>An id name can’t start with a number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07AB9F3A-A15C-4DF2-878C-026A7A350B2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480699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html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html lang = </a:t>
            </a:r>
            <a:r>
              <a:rPr lang="en-IN" sz="18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IN" sz="1800" dirty="0">
                <a:solidFill>
                  <a:srgbClr val="0000CD"/>
                </a:solidFill>
                <a:latin typeface="Consolas" panose="020B0609020204030204" pitchFamily="49" charset="0"/>
              </a:rPr>
              <a:t>-US"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>
                <a:solidFill>
                  <a:srgbClr val="A52A2A"/>
                </a:solidFill>
                <a:latin typeface="Consolas" panose="020B0609020204030204" pitchFamily="49" charset="0"/>
              </a:rPr>
              <a:t>style</a:t>
            </a:r>
            <a:r>
              <a:rPr lang="en-US" sz="1800" b="1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#para1 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8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8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8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800" b="1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>
                <a:solidFill>
                  <a:srgbClr val="A52A2A"/>
                </a:solidFill>
                <a:latin typeface="Consolas" panose="020B0609020204030204" pitchFamily="49" charset="0"/>
              </a:rPr>
              <a:t>/style</a:t>
            </a:r>
            <a:r>
              <a:rPr lang="en-US" sz="1800" b="1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This paragraph is not affected by the style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p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IN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”para1”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Hello World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42151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117" y="365125"/>
            <a:ext cx="3178205" cy="433865"/>
          </a:xfrm>
        </p:spPr>
        <p:txBody>
          <a:bodyPr>
            <a:noAutofit/>
          </a:bodyPr>
          <a:lstStyle/>
          <a:p>
            <a:r>
              <a:rPr lang="en-US" sz="3400" b="1" dirty="0"/>
              <a:t>CSS Selectors</a:t>
            </a:r>
            <a:endParaRPr lang="en-IN" sz="34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07AB9F3A-A15C-4DF2-878C-026A7A350B20}"/>
              </a:ext>
            </a:extLst>
          </p:cNvPr>
          <p:cNvSpPr txBox="1">
            <a:spLocks/>
          </p:cNvSpPr>
          <p:nvPr/>
        </p:nvSpPr>
        <p:spPr>
          <a:xfrm>
            <a:off x="286989" y="289635"/>
            <a:ext cx="6193710" cy="6386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html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html lang = </a:t>
            </a:r>
            <a:r>
              <a:rPr lang="en-IN" sz="18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IN" sz="1800" dirty="0">
                <a:solidFill>
                  <a:srgbClr val="0000CD"/>
                </a:solidFill>
                <a:latin typeface="Consolas" panose="020B0609020204030204" pitchFamily="49" charset="0"/>
              </a:rPr>
              <a:t>-US"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>
                <a:solidFill>
                  <a:srgbClr val="A52A2A"/>
                </a:solidFill>
                <a:latin typeface="Consolas" panose="020B0609020204030204" pitchFamily="49" charset="0"/>
              </a:rPr>
              <a:t>style</a:t>
            </a:r>
            <a:r>
              <a:rPr lang="en-US" sz="1800" b="1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#para1 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8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8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8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800" b="1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>
                <a:solidFill>
                  <a:srgbClr val="A52A2A"/>
                </a:solidFill>
                <a:latin typeface="Consolas" panose="020B0609020204030204" pitchFamily="49" charset="0"/>
              </a:rPr>
              <a:t>/style</a:t>
            </a:r>
            <a:r>
              <a:rPr lang="en-US" sz="1800" b="1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This paragraph is not affected by the style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p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IN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”para1”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Hello World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7F66643-2FEA-49F5-AED8-6C1B315B99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4854" r="9348" b="45659"/>
          <a:stretch/>
        </p:blipFill>
        <p:spPr>
          <a:xfrm>
            <a:off x="5278293" y="1663210"/>
            <a:ext cx="6661019" cy="271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1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117" y="150125"/>
            <a:ext cx="3178205" cy="648865"/>
          </a:xfrm>
        </p:spPr>
        <p:txBody>
          <a:bodyPr>
            <a:noAutofit/>
          </a:bodyPr>
          <a:lstStyle/>
          <a:p>
            <a:r>
              <a:rPr lang="en-US" sz="3400" b="1" dirty="0"/>
              <a:t>CSS Selectors</a:t>
            </a:r>
            <a:endParaRPr lang="en-IN" sz="3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137646" y="1079145"/>
            <a:ext cx="4673353" cy="350650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chemeClr val="tx2">
                    <a:lumMod val="90000"/>
                  </a:schemeClr>
                </a:solidFill>
              </a:rPr>
              <a:t>The CSS class Selector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The class selector selects HTML elements with a specific class attribute.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To select elements with a specific class, write a period (.) character, followed by the class name.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In this example all HTML elements with class="center" will be red and center-aligned: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07AB9F3A-A15C-4DF2-878C-026A7A350B2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480699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html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html lang = </a:t>
            </a:r>
            <a:r>
              <a:rPr lang="en-IN" sz="18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IN" sz="1800" dirty="0">
                <a:solidFill>
                  <a:srgbClr val="0000CD"/>
                </a:solidFill>
                <a:latin typeface="Consolas" panose="020B0609020204030204" pitchFamily="49" charset="0"/>
              </a:rPr>
              <a:t>-US"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>
                <a:solidFill>
                  <a:srgbClr val="A52A2A"/>
                </a:solidFill>
                <a:latin typeface="Consolas" panose="020B0609020204030204" pitchFamily="49" charset="0"/>
              </a:rPr>
              <a:t>style</a:t>
            </a:r>
            <a:r>
              <a:rPr lang="en-US" sz="1800" b="1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1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8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8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8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8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800" b="1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>
                <a:solidFill>
                  <a:srgbClr val="A52A2A"/>
                </a:solidFill>
                <a:latin typeface="Consolas" panose="020B0609020204030204" pitchFamily="49" charset="0"/>
              </a:rPr>
              <a:t>/style</a:t>
            </a:r>
            <a:r>
              <a:rPr lang="en-US" sz="1800" b="1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h1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IN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”</a:t>
            </a:r>
            <a:r>
              <a:rPr lang="en-IN" sz="18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Red and Center aligned Heading 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p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IN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”</a:t>
            </a:r>
            <a:r>
              <a:rPr lang="en-IN" sz="18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Red and Center aligned Paragraph 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0CFA3A3-8747-4000-ABF8-85C5C790AA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768" t="24725" r="5891" b="55225"/>
          <a:stretch/>
        </p:blipFill>
        <p:spPr>
          <a:xfrm>
            <a:off x="6481924" y="5083326"/>
            <a:ext cx="5710076" cy="167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9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117" y="122831"/>
            <a:ext cx="3178205" cy="676160"/>
          </a:xfrm>
        </p:spPr>
        <p:txBody>
          <a:bodyPr>
            <a:noAutofit/>
          </a:bodyPr>
          <a:lstStyle/>
          <a:p>
            <a:r>
              <a:rPr lang="en-US" sz="3400" b="1" dirty="0"/>
              <a:t>CSS Selectors</a:t>
            </a:r>
            <a:endParaRPr lang="en-IN" sz="3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137646" y="1079145"/>
            <a:ext cx="4673353" cy="25251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chemeClr val="tx2">
                    <a:lumMod val="90000"/>
                  </a:schemeClr>
                </a:solidFill>
              </a:rPr>
              <a:t>The CSS class Selector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Only specific HTML elements can be specified that should be affected by a class.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In this example only &lt;p&gt; elements with class="center" will be red and center-aligned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C15019E-E075-4F32-9AEB-1C6013B29E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5114" r="7002" b="52362"/>
          <a:stretch/>
        </p:blipFill>
        <p:spPr>
          <a:xfrm>
            <a:off x="6480699" y="3890936"/>
            <a:ext cx="5620049" cy="178653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9AD16B2F-9691-4B64-B032-E098C364E833}"/>
              </a:ext>
            </a:extLst>
          </p:cNvPr>
          <p:cNvSpPr txBox="1">
            <a:spLocks/>
          </p:cNvSpPr>
          <p:nvPr/>
        </p:nvSpPr>
        <p:spPr>
          <a:xfrm>
            <a:off x="286989" y="289635"/>
            <a:ext cx="6193710" cy="6386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</a:rPr>
              <a:t> html</a:t>
            </a:r>
            <a:r>
              <a:rPr lang="en-US" sz="17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A52A2A"/>
                </a:solidFill>
                <a:latin typeface="Consolas" panose="020B0609020204030204" pitchFamily="49" charset="0"/>
              </a:rPr>
              <a:t>html lang = </a:t>
            </a:r>
            <a:r>
              <a:rPr lang="en-IN" sz="17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IN" sz="17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IN" sz="1700" dirty="0">
                <a:solidFill>
                  <a:srgbClr val="0000CD"/>
                </a:solidFill>
                <a:latin typeface="Consolas" panose="020B0609020204030204" pitchFamily="49" charset="0"/>
              </a:rPr>
              <a:t>-US"</a:t>
            </a:r>
            <a:r>
              <a:rPr lang="en-US" sz="17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sz="17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b="1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700" b="1" dirty="0">
                <a:solidFill>
                  <a:srgbClr val="A52A2A"/>
                </a:solidFill>
                <a:latin typeface="Consolas" panose="020B0609020204030204" pitchFamily="49" charset="0"/>
              </a:rPr>
              <a:t>style</a:t>
            </a:r>
            <a:r>
              <a:rPr lang="en-US" sz="1700" b="1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17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700" b="1" dirty="0"/>
              <a:t/>
            </a:r>
            <a:br>
              <a:rPr lang="en-IN" sz="1700" b="1" dirty="0"/>
            </a:br>
            <a:r>
              <a:rPr lang="en-IN" sz="1700" b="1" dirty="0" err="1">
                <a:solidFill>
                  <a:srgbClr val="A52A2A"/>
                </a:solidFill>
                <a:latin typeface="Consolas"/>
              </a:rPr>
              <a:t>p</a:t>
            </a:r>
            <a:r>
              <a:rPr lang="en-IN" sz="1700" b="1" i="0" dirty="0" err="1">
                <a:solidFill>
                  <a:srgbClr val="A52A2A"/>
                </a:solidFill>
                <a:effectLst/>
                <a:latin typeface="Consolas"/>
              </a:rPr>
              <a:t>.center</a:t>
            </a:r>
            <a:r>
              <a:rPr lang="en-IN" sz="1700" b="1" i="0" dirty="0">
                <a:solidFill>
                  <a:srgbClr val="A52A2A"/>
                </a:solidFill>
                <a:effectLst/>
                <a:latin typeface="Consolas"/>
              </a:rPr>
              <a:t> </a:t>
            </a:r>
            <a:r>
              <a:rPr lang="en-IN" sz="1700" b="1" i="0" dirty="0">
                <a:solidFill>
                  <a:srgbClr val="000000"/>
                </a:solidFill>
                <a:effectLst/>
                <a:latin typeface="Consolas"/>
              </a:rPr>
              <a:t>{</a:t>
            </a:r>
            <a:r>
              <a:rPr lang="en-IN" sz="1700" b="1" i="0" dirty="0">
                <a:effectLst/>
                <a:latin typeface="Consolas" panose="020B0609020204030204" pitchFamily="49" charset="0"/>
              </a:rPr>
              <a:t/>
            </a:r>
            <a:br>
              <a:rPr lang="en-IN" sz="1700" b="1" i="0" dirty="0">
                <a:effectLst/>
                <a:latin typeface="Consolas" panose="020B0609020204030204" pitchFamily="49" charset="0"/>
              </a:rPr>
            </a:br>
            <a:r>
              <a:rPr lang="en-IN" sz="1700" b="1" i="0" dirty="0">
                <a:solidFill>
                  <a:srgbClr val="FF0000"/>
                </a:solidFill>
                <a:effectLst/>
                <a:latin typeface="Consolas"/>
              </a:rPr>
              <a:t>  </a:t>
            </a:r>
            <a:r>
              <a:rPr lang="en-IN" sz="1700" b="1" i="0" dirty="0" err="1">
                <a:solidFill>
                  <a:srgbClr val="FF0000"/>
                </a:solidFill>
                <a:effectLst/>
                <a:latin typeface="Consolas"/>
              </a:rPr>
              <a:t>color</a:t>
            </a:r>
            <a:r>
              <a:rPr lang="en-IN" sz="1700" b="1" i="0" dirty="0">
                <a:solidFill>
                  <a:srgbClr val="000000"/>
                </a:solidFill>
                <a:effectLst/>
                <a:latin typeface="Consolas"/>
              </a:rPr>
              <a:t>:</a:t>
            </a:r>
            <a:r>
              <a:rPr lang="en-IN" sz="1700" b="1" i="0" dirty="0">
                <a:solidFill>
                  <a:srgbClr val="0000CD"/>
                </a:solidFill>
                <a:effectLst/>
                <a:latin typeface="Consolas"/>
              </a:rPr>
              <a:t> red</a:t>
            </a:r>
            <a:r>
              <a:rPr lang="en-IN" sz="1700" b="1" i="0" dirty="0">
                <a:solidFill>
                  <a:srgbClr val="000000"/>
                </a:solidFill>
                <a:effectLst/>
                <a:latin typeface="Consolas"/>
              </a:rPr>
              <a:t>;</a:t>
            </a:r>
            <a:r>
              <a:rPr lang="en-IN" sz="1700" b="1" i="0" dirty="0">
                <a:effectLst/>
                <a:latin typeface="Consolas" panose="020B0609020204030204" pitchFamily="49" charset="0"/>
              </a:rPr>
              <a:t/>
            </a:r>
            <a:br>
              <a:rPr lang="en-IN" sz="1700" b="1" i="0" dirty="0">
                <a:effectLst/>
                <a:latin typeface="Consolas" panose="020B0609020204030204" pitchFamily="49" charset="0"/>
              </a:rPr>
            </a:br>
            <a:r>
              <a:rPr lang="en-IN" sz="1700" b="1" i="0" dirty="0">
                <a:solidFill>
                  <a:srgbClr val="FF0000"/>
                </a:solidFill>
                <a:effectLst/>
                <a:latin typeface="Consolas"/>
              </a:rPr>
              <a:t>  text-align</a:t>
            </a:r>
            <a:r>
              <a:rPr lang="en-IN" sz="1700" b="1" i="0" dirty="0">
                <a:solidFill>
                  <a:srgbClr val="000000"/>
                </a:solidFill>
                <a:effectLst/>
                <a:latin typeface="Consolas"/>
              </a:rPr>
              <a:t>:</a:t>
            </a:r>
            <a:r>
              <a:rPr lang="en-IN" sz="1700" b="1" i="0" dirty="0">
                <a:solidFill>
                  <a:srgbClr val="0000CD"/>
                </a:solidFill>
                <a:effectLst/>
                <a:latin typeface="Consolas"/>
              </a:rPr>
              <a:t> </a:t>
            </a:r>
            <a:r>
              <a:rPr lang="en-IN" sz="1700" b="1" i="0" dirty="0" err="1">
                <a:solidFill>
                  <a:srgbClr val="0000CD"/>
                </a:solidFill>
                <a:effectLst/>
                <a:latin typeface="Consolas"/>
              </a:rPr>
              <a:t>center</a:t>
            </a:r>
            <a:r>
              <a:rPr lang="en-IN" sz="1700" b="1" i="0" dirty="0">
                <a:solidFill>
                  <a:srgbClr val="000000"/>
                </a:solidFill>
                <a:effectLst/>
                <a:latin typeface="Consolas"/>
              </a:rPr>
              <a:t>;</a:t>
            </a:r>
            <a:r>
              <a:rPr lang="en-IN" sz="1700" b="1" i="0" dirty="0">
                <a:effectLst/>
                <a:latin typeface="Consolas" panose="020B0609020204030204" pitchFamily="49" charset="0"/>
              </a:rPr>
              <a:t/>
            </a:r>
            <a:br>
              <a:rPr lang="en-IN" sz="1700" b="1" i="0" dirty="0">
                <a:effectLst/>
                <a:latin typeface="Consolas" panose="020B0609020204030204" pitchFamily="49" charset="0"/>
              </a:rPr>
            </a:br>
            <a:r>
              <a:rPr lang="en-IN" sz="1700" b="1" i="0" dirty="0">
                <a:solidFill>
                  <a:srgbClr val="000000"/>
                </a:solidFill>
                <a:effectLst/>
                <a:latin typeface="Consolas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7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b="1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700" b="1" dirty="0">
                <a:solidFill>
                  <a:srgbClr val="A52A2A"/>
                </a:solidFill>
                <a:latin typeface="Consolas" panose="020B0609020204030204" pitchFamily="49" charset="0"/>
              </a:rPr>
              <a:t>/style</a:t>
            </a:r>
            <a:r>
              <a:rPr lang="en-US" sz="1700" b="1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en-US" sz="17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700" dirty="0"/>
              <a:t/>
            </a:r>
            <a:br>
              <a:rPr lang="en-US" sz="1700" dirty="0"/>
            </a:br>
            <a:endParaRPr lang="en-US" sz="17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sz="17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A52A2A"/>
                </a:solidFill>
                <a:latin typeface="Consolas" panose="020B0609020204030204" pitchFamily="49" charset="0"/>
              </a:rPr>
              <a:t>h1 </a:t>
            </a:r>
            <a:r>
              <a:rPr lang="en-IN" sz="17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IN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”</a:t>
            </a:r>
            <a:r>
              <a:rPr lang="en-IN" sz="17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US" sz="1700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This Heading will not be affected </a:t>
            </a:r>
            <a:r>
              <a:rPr lang="en-US" sz="17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sz="17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A52A2A"/>
                </a:solidFill>
                <a:latin typeface="Consolas" panose="020B0609020204030204" pitchFamily="49" charset="0"/>
              </a:rPr>
              <a:t>p </a:t>
            </a:r>
            <a:r>
              <a:rPr lang="en-IN" sz="17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7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IN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”</a:t>
            </a:r>
            <a:r>
              <a:rPr lang="en-IN" sz="17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US" sz="1700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Red and Center aligned Paragraph </a:t>
            </a:r>
            <a:r>
              <a:rPr lang="en-US" sz="17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sz="17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7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7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dirty="0"/>
              <a:t/>
            </a:r>
            <a:br>
              <a:rPr lang="en-US" sz="1700" dirty="0"/>
            </a:br>
            <a:r>
              <a:rPr lang="en-US" sz="17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sz="17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sz="17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222349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117" y="136479"/>
            <a:ext cx="3178205" cy="662512"/>
          </a:xfrm>
        </p:spPr>
        <p:txBody>
          <a:bodyPr>
            <a:noAutofit/>
          </a:bodyPr>
          <a:lstStyle/>
          <a:p>
            <a:r>
              <a:rPr lang="en-US" sz="3400" b="1" dirty="0"/>
              <a:t>CSS Selectors</a:t>
            </a:r>
            <a:endParaRPr lang="en-IN" sz="3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069186" y="744569"/>
            <a:ext cx="4673353" cy="273825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chemeClr val="tx2">
                    <a:lumMod val="90000"/>
                  </a:schemeClr>
                </a:solidFill>
              </a:rPr>
              <a:t>The CSS class Selector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HTML elements can also refer to more than one class.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In this example the &lt;p&gt; element will be styled according to class="center" and to class="large“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A class name cannot start with a number!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07AB9F3A-A15C-4DF2-878C-026A7A350B2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480699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html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html lang = 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IN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</a:rPr>
              <a:t>-US"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style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400" dirty="0"/>
              <a:t/>
            </a:r>
            <a:br>
              <a:rPr lang="en-IN" sz="1400" dirty="0"/>
            </a:br>
            <a:r>
              <a:rPr lang="en-IN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p.center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p.</a:t>
            </a:r>
            <a:r>
              <a:rPr lang="en-IN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large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font-size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300%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IN" sz="1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/style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h1 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”</a:t>
            </a:r>
            <a:r>
              <a:rPr lang="en-IN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This Heading will not be affected 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p 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”</a:t>
            </a:r>
            <a:r>
              <a:rPr lang="en-IN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This paragraph will be red and center-aligned 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p 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”</a:t>
            </a:r>
            <a:r>
              <a:rPr lang="en-IN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large”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This paragraph will be red, center-aligned and in large font-size 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IN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858A079-45C1-4F94-A5C2-C52934543B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4854" r="388" b="30264"/>
          <a:stretch/>
        </p:blipFill>
        <p:spPr>
          <a:xfrm>
            <a:off x="6597798" y="3735932"/>
            <a:ext cx="5451407" cy="277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9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117" y="365125"/>
            <a:ext cx="3178205" cy="433865"/>
          </a:xfrm>
        </p:spPr>
        <p:txBody>
          <a:bodyPr>
            <a:noAutofit/>
          </a:bodyPr>
          <a:lstStyle/>
          <a:p>
            <a:r>
              <a:rPr lang="en-US" sz="3400" dirty="0"/>
              <a:t>CSS Selectors</a:t>
            </a:r>
            <a:endParaRPr lang="en-IN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693764" y="873457"/>
            <a:ext cx="5117236" cy="234026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chemeClr val="tx2">
                    <a:lumMod val="90000"/>
                  </a:schemeClr>
                </a:solidFill>
              </a:rPr>
              <a:t>The CSS Universal Selector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The universal selector (*) selects all HTML elements on the page.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The CSS rule below will affect every HTML element on the page: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07AB9F3A-A15C-4DF2-878C-026A7A350B2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480699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&lt;!DOCTYPE html&gt;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&lt;html&gt;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0000CD"/>
                </a:solidFill>
                <a:latin typeface="Consolas" panose="020B0609020204030204" pitchFamily="49" charset="0"/>
              </a:rPr>
              <a:t>&lt;style&gt;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0000CD"/>
                </a:solidFill>
                <a:latin typeface="Consolas" panose="020B0609020204030204" pitchFamily="49" charset="0"/>
              </a:rPr>
              <a:t>*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0000CD"/>
                </a:solidFill>
                <a:latin typeface="Consolas" panose="020B0609020204030204" pitchFamily="49" charset="0"/>
              </a:rPr>
              <a:t>  text-align: center;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0000CD"/>
                </a:solidFill>
                <a:latin typeface="Consolas" panose="020B0609020204030204" pitchFamily="49" charset="0"/>
              </a:rPr>
              <a:t>  color: blue;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0000CD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0000CD"/>
                </a:solidFill>
                <a:latin typeface="Consolas" panose="020B0609020204030204" pitchFamily="49" charset="0"/>
              </a:rPr>
              <a:t>&lt;/style&gt;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&lt;/head&gt;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&lt;body&gt;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&lt;h1&gt;Hello world!&lt;/h1&gt;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&lt;p&gt;Every element on the page will be affected by the style.&lt;/p&gt;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&lt;p id="para1"&gt;Me too!&lt;/p&gt;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&lt;p&gt;And me!&lt;/p&gt;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&lt;/body&gt;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&lt;/html&gt;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C577654-FA30-41EE-84B5-612198D9BA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676" t="25242" r="5366" b="45247"/>
          <a:stretch/>
        </p:blipFill>
        <p:spPr>
          <a:xfrm>
            <a:off x="6590040" y="3748234"/>
            <a:ext cx="5379045" cy="235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24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117" y="365125"/>
            <a:ext cx="3178205" cy="433865"/>
          </a:xfrm>
        </p:spPr>
        <p:txBody>
          <a:bodyPr>
            <a:noAutofit/>
          </a:bodyPr>
          <a:lstStyle/>
          <a:p>
            <a:r>
              <a:rPr lang="en-US" sz="3400" dirty="0"/>
              <a:t>CSS Selectors</a:t>
            </a:r>
            <a:endParaRPr lang="en-IN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693764" y="900752"/>
            <a:ext cx="5117236" cy="595724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900" b="1" dirty="0">
                <a:solidFill>
                  <a:schemeClr val="tx2">
                    <a:lumMod val="90000"/>
                  </a:schemeClr>
                </a:solidFill>
              </a:rPr>
              <a:t>The CSS Grouping Selector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solidFill>
                  <a:schemeClr val="tx1"/>
                </a:solidFill>
              </a:rPr>
              <a:t>The grouping selector selects all the HTML elements with the same style definitions.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solidFill>
                  <a:schemeClr val="tx1"/>
                </a:solidFill>
              </a:rPr>
              <a:t>In the CSS code, the h1, h2, and p elements have the same style definitions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h1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  text-align: center;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  color: red;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h2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  text-align: center;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  color: red;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p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  text-align: center;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  color: red;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07AB9F3A-A15C-4DF2-878C-026A7A350B2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480699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&lt;!DOCTYPE html&gt;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&lt;html&gt;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500" b="1" dirty="0">
                <a:solidFill>
                  <a:srgbClr val="0000CD"/>
                </a:solidFill>
                <a:latin typeface="Consolas" panose="020B0609020204030204" pitchFamily="49" charset="0"/>
              </a:rPr>
              <a:t>&lt;style&gt;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500" b="1" dirty="0">
                <a:solidFill>
                  <a:srgbClr val="0000CD"/>
                </a:solidFill>
                <a:latin typeface="Consolas" panose="020B0609020204030204" pitchFamily="49" charset="0"/>
              </a:rPr>
              <a:t>h1, h2, p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500" b="1" dirty="0">
                <a:solidFill>
                  <a:srgbClr val="0000CD"/>
                </a:solidFill>
                <a:latin typeface="Consolas" panose="020B0609020204030204" pitchFamily="49" charset="0"/>
              </a:rPr>
              <a:t>  text-align: center;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500" b="1" dirty="0">
                <a:solidFill>
                  <a:srgbClr val="0000CD"/>
                </a:solidFill>
                <a:latin typeface="Consolas" panose="020B0609020204030204" pitchFamily="49" charset="0"/>
              </a:rPr>
              <a:t>  color: red;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500" b="1" dirty="0">
                <a:solidFill>
                  <a:srgbClr val="0000CD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500" b="1" dirty="0">
                <a:solidFill>
                  <a:srgbClr val="0000CD"/>
                </a:solidFill>
                <a:latin typeface="Consolas" panose="020B0609020204030204" pitchFamily="49" charset="0"/>
              </a:rPr>
              <a:t>&lt;/style&gt;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&lt;/head&gt;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&lt;body&gt;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5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&lt;h1&gt;Hello World!&lt;/h1&gt;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&lt;h2&gt;Smaller heading!&lt;/h2&gt;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&lt;p&gt;This is a paragraph.&lt;/p&gt;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5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&lt;/body&gt;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08325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117" y="365125"/>
            <a:ext cx="3178205" cy="433865"/>
          </a:xfrm>
        </p:spPr>
        <p:txBody>
          <a:bodyPr>
            <a:noAutofit/>
          </a:bodyPr>
          <a:lstStyle/>
          <a:p>
            <a:r>
              <a:rPr lang="en-US" sz="3400" dirty="0"/>
              <a:t>CSS Selectors</a:t>
            </a:r>
            <a:endParaRPr lang="en-IN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480699" y="833486"/>
            <a:ext cx="5583922" cy="138884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chemeClr val="tx2">
                    <a:lumMod val="90000"/>
                  </a:schemeClr>
                </a:solidFill>
              </a:rPr>
              <a:t>The CSS Grouping Selector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It will be better to group the selectors, to minimize the code.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To group selectors, separate each selector with a comma.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07AB9F3A-A15C-4DF2-878C-026A7A350B2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480699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&lt;!DOCTYPE html&gt;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&lt;html&gt;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&lt;style&gt;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h1, h2, p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  text-align: center;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  color: red;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&lt;/style&gt;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&lt;/head&gt;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&lt;body&gt;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&lt;h1&gt;Hello World!&lt;/h1&gt;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&lt;h2&gt;Smaller heading!&lt;/h2&gt;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&lt;p&gt;This is a paragraph.&lt;/p&gt;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&lt;/body&gt;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&lt;/html&gt;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8B54515-9E09-428F-BB8C-A93D665134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905" t="24983" r="7255" b="40171"/>
          <a:stretch/>
        </p:blipFill>
        <p:spPr>
          <a:xfrm>
            <a:off x="6725515" y="2447897"/>
            <a:ext cx="5228005" cy="312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1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259"/>
          </a:xfrm>
        </p:spPr>
        <p:txBody>
          <a:bodyPr>
            <a:normAutofit/>
          </a:bodyPr>
          <a:lstStyle/>
          <a:p>
            <a:r>
              <a:rPr lang="en-US" sz="3600" b="1" dirty="0"/>
              <a:t>CSS Selectors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19999" y="1419225"/>
            <a:ext cx="10433825" cy="52006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All CSS Simple Selectors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Selector			Example		Example description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#id			#firstname	Selects the element with id="</a:t>
            </a:r>
            <a:r>
              <a:rPr lang="en-US" sz="2000" dirty="0" err="1"/>
              <a:t>firstname</a:t>
            </a:r>
            <a:r>
              <a:rPr lang="en-US" sz="2000" dirty="0"/>
              <a:t>"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.class			.intro		Selects all elements with class="intro"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/>
              <a:t>element.class</a:t>
            </a:r>
            <a:r>
              <a:rPr lang="en-US" sz="2000" dirty="0"/>
              <a:t>		</a:t>
            </a:r>
            <a:r>
              <a:rPr lang="en-US" sz="2000" dirty="0" err="1"/>
              <a:t>p.intro</a:t>
            </a:r>
            <a:r>
              <a:rPr lang="en-US" sz="2000" dirty="0"/>
              <a:t>		Selects only &lt;p&gt; elements with class="intro"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*			*		Selects all elements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element			p		Selects all &lt;p&gt; elements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/>
              <a:t>element,element</a:t>
            </a:r>
            <a:r>
              <a:rPr lang="en-US" sz="2000" dirty="0"/>
              <a:t>,..	</a:t>
            </a:r>
            <a:r>
              <a:rPr lang="en-US" sz="2000" dirty="0" smtClean="0"/>
              <a:t>	div</a:t>
            </a:r>
            <a:r>
              <a:rPr lang="en-US" sz="2000" dirty="0"/>
              <a:t>, p		</a:t>
            </a:r>
            <a:r>
              <a:rPr lang="en-US" sz="2000" dirty="0" smtClean="0"/>
              <a:t>Selects </a:t>
            </a:r>
            <a:r>
              <a:rPr lang="en-US" sz="2000" dirty="0"/>
              <a:t>all &lt;div&gt; elements and all &lt;p&gt; elements</a:t>
            </a:r>
          </a:p>
        </p:txBody>
      </p:sp>
    </p:spTree>
    <p:extLst>
      <p:ext uri="{BB962C8B-B14F-4D97-AF65-F5344CB8AC3E}">
        <p14:creationId xmlns:p14="http://schemas.microsoft.com/office/powerpoint/2010/main" val="278395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B000E6-9DC9-4E78-9296-18F1D71F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00" b="1" dirty="0"/>
              <a:t>Content</a:t>
            </a:r>
            <a:endParaRPr lang="en-IN" sz="5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66F7DC-E149-47EF-8B18-A8B7CE44C0D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Introduction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IN" sz="2400" dirty="0"/>
              <a:t>CSS Syntax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CSS Selectors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&lt;div&gt; tag</a:t>
            </a:r>
          </a:p>
        </p:txBody>
      </p:sp>
    </p:spTree>
    <p:extLst>
      <p:ext uri="{BB962C8B-B14F-4D97-AF65-F5344CB8AC3E}">
        <p14:creationId xmlns:p14="http://schemas.microsoft.com/office/powerpoint/2010/main" val="310528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259"/>
          </a:xfrm>
        </p:spPr>
        <p:txBody>
          <a:bodyPr>
            <a:normAutofit/>
          </a:bodyPr>
          <a:lstStyle/>
          <a:p>
            <a:r>
              <a:rPr lang="en-US" sz="3600" b="1" dirty="0"/>
              <a:t>The &lt;div&gt; tag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19999" y="1419225"/>
            <a:ext cx="10433825" cy="520065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The &lt;div&gt; tag defines a division or a section in an HTML document.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The &lt;div&gt; tag is used as a container for HTML elements - which is then styled with CSS or manipulated with JavaScript.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The &lt;div&gt; tag is easily styled by using the class or id attribute.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Any sort of content can be put inside the &lt;div&gt; tag! 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By default, browsers always place a line break before and after the &lt;div&gt; element.</a:t>
            </a:r>
          </a:p>
        </p:txBody>
      </p:sp>
    </p:spTree>
    <p:extLst>
      <p:ext uri="{BB962C8B-B14F-4D97-AF65-F5344CB8AC3E}">
        <p14:creationId xmlns:p14="http://schemas.microsoft.com/office/powerpoint/2010/main" val="187743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117" y="365125"/>
            <a:ext cx="3178205" cy="433865"/>
          </a:xfrm>
        </p:spPr>
        <p:txBody>
          <a:bodyPr>
            <a:noAutofit/>
          </a:bodyPr>
          <a:lstStyle/>
          <a:p>
            <a:r>
              <a:rPr lang="en-US" sz="3400" dirty="0"/>
              <a:t>&lt;div&gt; Element</a:t>
            </a:r>
            <a:endParaRPr lang="en-IN" sz="3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07AB9F3A-A15C-4DF2-878C-026A7A350B20}"/>
              </a:ext>
            </a:extLst>
          </p:cNvPr>
          <p:cNvSpPr txBox="1">
            <a:spLocks/>
          </p:cNvSpPr>
          <p:nvPr/>
        </p:nvSpPr>
        <p:spPr>
          <a:xfrm>
            <a:off x="286989" y="0"/>
            <a:ext cx="619371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0000CD"/>
                </a:solidFill>
                <a:latin typeface="Consolas" panose="020B0609020204030204" pitchFamily="49" charset="0"/>
              </a:rPr>
              <a:t>&lt;!DOCTYPE html&gt;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0000CD"/>
                </a:solidFill>
                <a:latin typeface="Consolas" panose="020B0609020204030204" pitchFamily="49" charset="0"/>
              </a:rPr>
              <a:t>&lt;html&gt;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0000CD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&lt;style&gt;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myDiv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  border: 5px outset red;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  background-color: 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lightblue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  text-align: center;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&lt;/style&gt;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0000CD"/>
                </a:solidFill>
                <a:latin typeface="Consolas" panose="020B0609020204030204" pitchFamily="49" charset="0"/>
              </a:rPr>
              <a:t>&lt;/head&gt;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0000CD"/>
                </a:solidFill>
                <a:latin typeface="Consolas" panose="020B0609020204030204" pitchFamily="49" charset="0"/>
              </a:rPr>
              <a:t>&lt;body&gt;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7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0000CD"/>
                </a:solidFill>
                <a:latin typeface="Consolas" panose="020B0609020204030204" pitchFamily="49" charset="0"/>
              </a:rPr>
              <a:t>&lt;h1&gt;The div element&lt;/h1&gt;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7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0000CD"/>
                </a:solidFill>
                <a:latin typeface="Consolas" panose="020B0609020204030204" pitchFamily="49" charset="0"/>
              </a:rPr>
              <a:t>&lt;div class="</a:t>
            </a:r>
            <a:r>
              <a:rPr lang="en-US" sz="1700" dirty="0" err="1">
                <a:solidFill>
                  <a:srgbClr val="0000CD"/>
                </a:solidFill>
                <a:latin typeface="Consolas" panose="020B0609020204030204" pitchFamily="49" charset="0"/>
              </a:rPr>
              <a:t>myDiv</a:t>
            </a:r>
            <a:r>
              <a:rPr lang="en-US" sz="17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0000CD"/>
                </a:solidFill>
                <a:latin typeface="Consolas" panose="020B0609020204030204" pitchFamily="49" charset="0"/>
              </a:rPr>
              <a:t>  &lt;h2&gt;This is a heading in a div element&lt;/h2&gt;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0000CD"/>
                </a:solidFill>
                <a:latin typeface="Consolas" panose="020B0609020204030204" pitchFamily="49" charset="0"/>
              </a:rPr>
              <a:t>  &lt;p&gt;This is some text in a div element.&lt;/p&gt;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0000CD"/>
                </a:solidFill>
                <a:latin typeface="Consolas" panose="020B0609020204030204" pitchFamily="49" charset="0"/>
              </a:rPr>
              <a:t>&lt;/div&gt;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7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0000CD"/>
                </a:solidFill>
                <a:latin typeface="Consolas" panose="020B0609020204030204" pitchFamily="49" charset="0"/>
              </a:rPr>
              <a:t>&lt;p&gt;This is some text outside the div element.&lt;/p&gt;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7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0000CD"/>
                </a:solidFill>
                <a:latin typeface="Consolas" panose="020B0609020204030204" pitchFamily="49" charset="0"/>
              </a:rPr>
              <a:t>&lt;/body&gt;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0000CD"/>
                </a:solidFill>
                <a:latin typeface="Consolas" panose="020B0609020204030204" pitchFamily="49" charset="0"/>
              </a:rPr>
              <a:t>&lt;/html&gt;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644FE02-3108-454A-9FC7-2DB5D143EF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5630" b="40728"/>
          <a:stretch/>
        </p:blipFill>
        <p:spPr>
          <a:xfrm>
            <a:off x="5663821" y="1375014"/>
            <a:ext cx="6400933" cy="242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9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200" dirty="0"/>
              <a:t>CSS is the language we use to style a Web page</a:t>
            </a:r>
          </a:p>
          <a:p>
            <a:pPr>
              <a:lnSpc>
                <a:spcPct val="200000"/>
              </a:lnSpc>
            </a:pPr>
            <a:r>
              <a:rPr lang="en-US" sz="2200" dirty="0"/>
              <a:t>CSS stands for Cascading Style Sheets</a:t>
            </a:r>
          </a:p>
          <a:p>
            <a:pPr>
              <a:lnSpc>
                <a:spcPct val="200000"/>
              </a:lnSpc>
            </a:pPr>
            <a:r>
              <a:rPr lang="en-US" sz="2200" dirty="0"/>
              <a:t>CSS describes how HTML elements are to be displayed on screen, paper, or in other media</a:t>
            </a:r>
          </a:p>
          <a:p>
            <a:pPr>
              <a:lnSpc>
                <a:spcPct val="200000"/>
              </a:lnSpc>
            </a:pPr>
            <a:r>
              <a:rPr lang="en-US" sz="2200" dirty="0"/>
              <a:t>CSS can control the layout of multiple web pages all at once</a:t>
            </a:r>
          </a:p>
          <a:p>
            <a:pPr>
              <a:lnSpc>
                <a:spcPct val="200000"/>
              </a:lnSpc>
            </a:pPr>
            <a:r>
              <a:rPr lang="en-US" sz="2200" dirty="0"/>
              <a:t>External stylesheets are stored in CSS files</a:t>
            </a:r>
          </a:p>
          <a:p>
            <a:pPr>
              <a:lnSpc>
                <a:spcPct val="200000"/>
              </a:lnSpc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13284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Why to use CSS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CSS is used to define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Styles for web pages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The design, layout and variations in display for different devices and screen sizes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CSS removed the style formatting from the HTML page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style definitions are normally saved in external .</a:t>
            </a:r>
            <a:r>
              <a:rPr lang="en-US" sz="2400" dirty="0" err="1"/>
              <a:t>css</a:t>
            </a:r>
            <a:r>
              <a:rPr lang="en-US" sz="2400" dirty="0"/>
              <a:t> files.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With an external stylesheet file, you can change the look of an entire website by changing just one file!</a:t>
            </a:r>
          </a:p>
        </p:txBody>
      </p:sp>
    </p:spTree>
    <p:extLst>
      <p:ext uri="{BB962C8B-B14F-4D97-AF65-F5344CB8AC3E}">
        <p14:creationId xmlns:p14="http://schemas.microsoft.com/office/powerpoint/2010/main" val="106734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8675" y="222251"/>
            <a:ext cx="3667125" cy="596900"/>
          </a:xfrm>
        </p:spPr>
        <p:txBody>
          <a:bodyPr>
            <a:normAutofit fontScale="90000"/>
          </a:bodyPr>
          <a:lstStyle/>
          <a:p>
            <a:r>
              <a:rPr lang="en-US" sz="4200" b="1" dirty="0"/>
              <a:t>CSS Example</a:t>
            </a:r>
            <a:endParaRPr lang="en-IN" sz="42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548286B8-3AF9-40F4-A238-D1A5E8E96C8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480699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 html</a:t>
            </a: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A52A2A"/>
                </a:solidFill>
                <a:latin typeface="Consolas" panose="020B0609020204030204" pitchFamily="49" charset="0"/>
              </a:rPr>
              <a:t>html lang = </a:t>
            </a:r>
            <a:r>
              <a:rPr lang="en-IN" sz="15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IN" sz="15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IN" sz="1500" dirty="0">
                <a:solidFill>
                  <a:srgbClr val="0000CD"/>
                </a:solidFill>
                <a:latin typeface="Consolas" panose="020B0609020204030204" pitchFamily="49" charset="0"/>
              </a:rPr>
              <a:t>-US"</a:t>
            </a: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b="1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500" b="1" dirty="0">
                <a:solidFill>
                  <a:srgbClr val="A52A2A"/>
                </a:solidFill>
                <a:latin typeface="Consolas" panose="020B0609020204030204" pitchFamily="49" charset="0"/>
              </a:rPr>
              <a:t>style</a:t>
            </a:r>
            <a:r>
              <a:rPr lang="en-US" sz="1500" b="1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IN" sz="1500" b="1" i="0" dirty="0">
              <a:solidFill>
                <a:srgbClr val="A52A2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5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 </a:t>
            </a:r>
            <a:r>
              <a:rPr lang="en-IN" sz="15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5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5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5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background-</a:t>
            </a:r>
            <a:r>
              <a:rPr lang="en-IN" sz="15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5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5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500" b="1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IN" sz="15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5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5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5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500" b="1" dirty="0"/>
              <a:t/>
            </a:r>
            <a:br>
              <a:rPr lang="en-IN" sz="1500" b="1" dirty="0"/>
            </a:br>
            <a:r>
              <a:rPr lang="en-IN" sz="15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 </a:t>
            </a:r>
            <a:r>
              <a:rPr lang="en-IN" sz="15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5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5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5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5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5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5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white</a:t>
            </a:r>
            <a:r>
              <a:rPr lang="en-IN" sz="15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5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5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5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n-IN" sz="15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5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500" b="1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5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5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5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5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500" b="1" dirty="0"/>
              <a:t/>
            </a:r>
            <a:br>
              <a:rPr lang="en-IN" sz="1500" b="1" dirty="0"/>
            </a:br>
            <a:r>
              <a:rPr lang="en-IN" sz="15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IN" sz="15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5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5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5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font-family</a:t>
            </a:r>
            <a:r>
              <a:rPr lang="en-IN" sz="15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5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500" b="1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verdana</a:t>
            </a:r>
            <a:r>
              <a:rPr lang="en-IN" sz="15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5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5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5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font-size</a:t>
            </a:r>
            <a:r>
              <a:rPr lang="en-IN" sz="15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5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20px</a:t>
            </a:r>
            <a:r>
              <a:rPr lang="en-IN" sz="15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5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5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5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500" b="1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500" b="1" dirty="0">
                <a:solidFill>
                  <a:srgbClr val="A52A2A"/>
                </a:solidFill>
                <a:latin typeface="Consolas" panose="020B0609020204030204" pitchFamily="49" charset="0"/>
              </a:rPr>
              <a:t>/style</a:t>
            </a:r>
            <a:r>
              <a:rPr lang="en-US" sz="1500" b="1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500" dirty="0"/>
              <a:t/>
            </a:r>
            <a:br>
              <a:rPr lang="en-US" sz="1500" dirty="0"/>
            </a:br>
            <a:endParaRPr lang="en-US" sz="15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My First CSS Example</a:t>
            </a: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This is a paragraph</a:t>
            </a: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sz="15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IN" sz="15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E30ECB5-391F-46B8-A310-30C9A661B8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4854" r="625" b="5000"/>
          <a:stretch/>
        </p:blipFill>
        <p:spPr>
          <a:xfrm>
            <a:off x="6816708" y="1704512"/>
            <a:ext cx="5299091" cy="423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4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803535"/>
          </a:xfrm>
        </p:spPr>
        <p:txBody>
          <a:bodyPr>
            <a:normAutofit/>
          </a:bodyPr>
          <a:lstStyle/>
          <a:p>
            <a:r>
              <a:rPr lang="en-US" sz="4200" b="1" dirty="0"/>
              <a:t>CSS Syntax</a:t>
            </a:r>
            <a:endParaRPr lang="en-IN" sz="4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87105" y="1214508"/>
            <a:ext cx="10639424" cy="55138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A CSS rule consists of a selector and a declaration block.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	</a:t>
            </a:r>
            <a:r>
              <a:rPr lang="en-US" sz="2200" b="1" dirty="0">
                <a:solidFill>
                  <a:srgbClr val="FF0000"/>
                </a:solidFill>
              </a:rPr>
              <a:t>h1 { </a:t>
            </a:r>
            <a:r>
              <a:rPr lang="en-US" sz="2200" b="1" dirty="0" err="1">
                <a:solidFill>
                  <a:srgbClr val="FF0000"/>
                </a:solidFill>
              </a:rPr>
              <a:t>color:blue</a:t>
            </a:r>
            <a:r>
              <a:rPr lang="en-US" sz="2200" b="1" dirty="0">
                <a:solidFill>
                  <a:srgbClr val="FF0000"/>
                </a:solidFill>
              </a:rPr>
              <a:t>; font-size:12px; }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The selector points to the HTML element you want to style.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h1 is selector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The declaration block contains one or more declarations separated by semicolons.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Each declaration includes a CSS property name and a value, separated by a colon.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Properties are color, font-size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The values are blue, 12px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Multiple CSS declarations are separated with semicolons, and declaration blocks are surrounded by curly braces.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6305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1452" y="136479"/>
            <a:ext cx="2476870" cy="662512"/>
          </a:xfrm>
        </p:spPr>
        <p:txBody>
          <a:bodyPr>
            <a:noAutofit/>
          </a:bodyPr>
          <a:lstStyle/>
          <a:p>
            <a:r>
              <a:rPr lang="en-US" sz="3600" b="1" dirty="0"/>
              <a:t>CSS Syntax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137647" y="1445858"/>
            <a:ext cx="4416177" cy="311249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p is a selector in CSS (it points to the HTML element you want to style: &lt;p&gt;).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color is a property, and red is the property value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text-align is a property, and center is the property value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07AB9F3A-A15C-4DF2-878C-026A7A350B2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480699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html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html lang = </a:t>
            </a:r>
            <a:r>
              <a:rPr lang="en-IN" sz="18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IN" sz="1800" dirty="0">
                <a:solidFill>
                  <a:srgbClr val="0000CD"/>
                </a:solidFill>
                <a:latin typeface="Consolas" panose="020B0609020204030204" pitchFamily="49" charset="0"/>
              </a:rPr>
              <a:t>-US"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>
                <a:solidFill>
                  <a:srgbClr val="A52A2A"/>
                </a:solidFill>
                <a:latin typeface="Consolas" panose="020B0609020204030204" pitchFamily="49" charset="0"/>
              </a:rPr>
              <a:t>style</a:t>
            </a:r>
            <a:r>
              <a:rPr lang="en-US" sz="1800" b="1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8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8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8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800" b="1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>
                <a:solidFill>
                  <a:srgbClr val="A52A2A"/>
                </a:solidFill>
                <a:latin typeface="Consolas" panose="020B0609020204030204" pitchFamily="49" charset="0"/>
              </a:rPr>
              <a:t>/style</a:t>
            </a:r>
            <a:r>
              <a:rPr lang="en-US" sz="1800" b="1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Hello World! 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These paragraphs are styled with CSS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05395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0352" y="0"/>
            <a:ext cx="2747970" cy="798990"/>
          </a:xfrm>
        </p:spPr>
        <p:txBody>
          <a:bodyPr>
            <a:noAutofit/>
          </a:bodyPr>
          <a:lstStyle/>
          <a:p>
            <a:r>
              <a:rPr lang="en-US" sz="3400" b="1" dirty="0"/>
              <a:t>CSS Syntax</a:t>
            </a:r>
            <a:endParaRPr lang="en-IN" sz="34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07AB9F3A-A15C-4DF2-878C-026A7A350B2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480699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 html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html lang = </a:t>
            </a:r>
            <a:r>
              <a:rPr lang="en-IN" sz="20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IN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IN" sz="2000" dirty="0">
                <a:solidFill>
                  <a:srgbClr val="0000CD"/>
                </a:solidFill>
                <a:latin typeface="Consolas" panose="020B0609020204030204" pitchFamily="49" charset="0"/>
              </a:rPr>
              <a:t>-US"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style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2000" dirty="0"/>
              <a:t/>
            </a:r>
            <a:br>
              <a:rPr lang="en-IN" sz="2000" dirty="0"/>
            </a:br>
            <a:r>
              <a:rPr lang="en-IN" sz="20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I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20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I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n-I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0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/style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00CD"/>
                </a:solidFill>
                <a:latin typeface="Consolas"/>
              </a:rPr>
              <a:t>&lt;p&gt; 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Hello World! </a:t>
            </a:r>
            <a:r>
              <a:rPr lang="en-US" sz="20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/>
              </a:rPr>
              <a:t>/p</a:t>
            </a:r>
            <a:r>
              <a:rPr lang="en-US" sz="20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/>
              </a:rPr>
              <a:t>p</a:t>
            </a:r>
            <a:r>
              <a:rPr lang="en-US" sz="20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These paragraphs are styled with CSS</a:t>
            </a:r>
            <a:r>
              <a:rPr lang="en-US" sz="20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/>
              </a:rPr>
              <a:t>/p</a:t>
            </a:r>
            <a:r>
              <a:rPr lang="en-US" sz="2000" dirty="0">
                <a:solidFill>
                  <a:srgbClr val="0000CD"/>
                </a:solidFill>
                <a:latin typeface="Consolas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7D09BFB-F64D-419C-9CE2-7FB391AA8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76" t="24595" r="9493" b="48342"/>
          <a:stretch/>
        </p:blipFill>
        <p:spPr>
          <a:xfrm>
            <a:off x="5446123" y="1475819"/>
            <a:ext cx="6446601" cy="324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1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45D0A-8EB1-431E-B597-D179BFAC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259"/>
          </a:xfrm>
        </p:spPr>
        <p:txBody>
          <a:bodyPr>
            <a:normAutofit/>
          </a:bodyPr>
          <a:lstStyle/>
          <a:p>
            <a:r>
              <a:rPr lang="en-US" sz="3600" b="1" dirty="0"/>
              <a:t>CSS Selectors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A2AB2-8B12-40D4-B0D2-DFEE64543A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19999" y="1419225"/>
            <a:ext cx="10433825" cy="52006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CSS selectors are used to "find" or select the HTML elements we want to style.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CSS selectors are divided into five categories: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Simple selectors: </a:t>
            </a:r>
            <a:r>
              <a:rPr lang="en-US" sz="2000" dirty="0"/>
              <a:t>Select elements based on name, id, class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Combinator selectors: </a:t>
            </a:r>
            <a:r>
              <a:rPr lang="en-US" sz="2000" dirty="0"/>
              <a:t>Select elements based on a specific relationship between them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Pseudo-class selectors:</a:t>
            </a:r>
            <a:r>
              <a:rPr lang="en-US" sz="2000" dirty="0"/>
              <a:t> Select elements based on a certain state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Pseudo-elements selectors: </a:t>
            </a:r>
            <a:r>
              <a:rPr lang="en-US" sz="2000" dirty="0"/>
              <a:t>Select and style a part of an element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Attribute selectors:</a:t>
            </a:r>
            <a:r>
              <a:rPr lang="en-US" sz="2000" dirty="0"/>
              <a:t> Select elements based on an attribute or attribute value</a:t>
            </a:r>
          </a:p>
        </p:txBody>
      </p:sp>
    </p:spTree>
    <p:extLst>
      <p:ext uri="{BB962C8B-B14F-4D97-AF65-F5344CB8AC3E}">
        <p14:creationId xmlns:p14="http://schemas.microsoft.com/office/powerpoint/2010/main" val="183362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209</TotalTime>
  <Words>1119</Words>
  <Application>Microsoft Office PowerPoint</Application>
  <PresentationFormat>Custom</PresentationFormat>
  <Paragraphs>290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Equity</vt:lpstr>
      <vt:lpstr>Cascading Style Sheet</vt:lpstr>
      <vt:lpstr>Content</vt:lpstr>
      <vt:lpstr>Introduction</vt:lpstr>
      <vt:lpstr>Why to use CSS</vt:lpstr>
      <vt:lpstr>CSS Example</vt:lpstr>
      <vt:lpstr>CSS Syntax</vt:lpstr>
      <vt:lpstr>CSS Syntax</vt:lpstr>
      <vt:lpstr>CSS Syntax</vt:lpstr>
      <vt:lpstr>CSS Selectors</vt:lpstr>
      <vt:lpstr>CSS Selectors</vt:lpstr>
      <vt:lpstr>CSS Selectors</vt:lpstr>
      <vt:lpstr>CSS Selectors</vt:lpstr>
      <vt:lpstr>CSS Selectors</vt:lpstr>
      <vt:lpstr>CSS Selectors</vt:lpstr>
      <vt:lpstr>CSS Selectors</vt:lpstr>
      <vt:lpstr>CSS Selectors</vt:lpstr>
      <vt:lpstr>CSS Selectors</vt:lpstr>
      <vt:lpstr>CSS Selectors</vt:lpstr>
      <vt:lpstr>CSS Selectors</vt:lpstr>
      <vt:lpstr>The &lt;div&gt; tag</vt:lpstr>
      <vt:lpstr>&lt;div&gt; Element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Cascaded Style Sheet</dc:title>
  <dc:creator>Vaibhav Ambhire</dc:creator>
  <cp:lastModifiedBy>Vaibhav</cp:lastModifiedBy>
  <cp:revision>68</cp:revision>
  <dcterms:created xsi:type="dcterms:W3CDTF">2021-08-09T01:44:35Z</dcterms:created>
  <dcterms:modified xsi:type="dcterms:W3CDTF">2022-07-28T03:24:30Z</dcterms:modified>
</cp:coreProperties>
</file>