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6" r:id="rId7"/>
    <p:sldMasterId id="2147483658" r:id="rId8"/>
    <p:sldMasterId id="2147483660" r:id="rId9"/>
    <p:sldMasterId id="2147483662" r:id="rId10"/>
    <p:sldMasterId id="2147483664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</p:sldIdLst>
  <p:sldSz cy="6858000" cx="9144000"/>
  <p:notesSz cx="6858000" cy="9144000"/>
  <p:embeddedFontLst>
    <p:embeddedFont>
      <p:font typeface="Gill Sans"/>
      <p:regular r:id="rId74"/>
      <p:bold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6" roundtripDataSignature="AMtx7miygbEOHVyw2ME+0J+8bdBcP1Id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C4B8AD-9805-4665-8DB2-A67316816039}">
  <a:tblStyle styleId="{0DC4B8AD-9805-4665-8DB2-A6731681603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8.xml"/><Relationship Id="rId42" Type="http://schemas.openxmlformats.org/officeDocument/2006/relationships/slide" Target="slides/slide30.xml"/><Relationship Id="rId41" Type="http://schemas.openxmlformats.org/officeDocument/2006/relationships/slide" Target="slides/slide29.xml"/><Relationship Id="rId44" Type="http://schemas.openxmlformats.org/officeDocument/2006/relationships/slide" Target="slides/slide32.xml"/><Relationship Id="rId43" Type="http://schemas.openxmlformats.org/officeDocument/2006/relationships/slide" Target="slides/slide31.xml"/><Relationship Id="rId46" Type="http://schemas.openxmlformats.org/officeDocument/2006/relationships/slide" Target="slides/slide34.xml"/><Relationship Id="rId45" Type="http://schemas.openxmlformats.org/officeDocument/2006/relationships/slide" Target="slides/slide33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6.xml"/><Relationship Id="rId47" Type="http://schemas.openxmlformats.org/officeDocument/2006/relationships/slide" Target="slides/slide35.xml"/><Relationship Id="rId49" Type="http://schemas.openxmlformats.org/officeDocument/2006/relationships/slide" Target="slides/slide3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61.xml"/><Relationship Id="rId72" Type="http://schemas.openxmlformats.org/officeDocument/2006/relationships/slide" Target="slides/slide60.xml"/><Relationship Id="rId31" Type="http://schemas.openxmlformats.org/officeDocument/2006/relationships/slide" Target="slides/slide19.xml"/><Relationship Id="rId75" Type="http://schemas.openxmlformats.org/officeDocument/2006/relationships/font" Target="fonts/GillSans-bold.fntdata"/><Relationship Id="rId30" Type="http://schemas.openxmlformats.org/officeDocument/2006/relationships/slide" Target="slides/slide18.xml"/><Relationship Id="rId74" Type="http://schemas.openxmlformats.org/officeDocument/2006/relationships/font" Target="fonts/GillSans-regular.fntdata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76" Type="http://customschemas.google.com/relationships/presentationmetadata" Target="metadata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71" Type="http://schemas.openxmlformats.org/officeDocument/2006/relationships/slide" Target="slides/slide59.xml"/><Relationship Id="rId70" Type="http://schemas.openxmlformats.org/officeDocument/2006/relationships/slide" Target="slides/slide58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9" Type="http://schemas.openxmlformats.org/officeDocument/2006/relationships/slide" Target="slides/slide27.xml"/><Relationship Id="rId38" Type="http://schemas.openxmlformats.org/officeDocument/2006/relationships/slide" Target="slides/slide26.xml"/><Relationship Id="rId62" Type="http://schemas.openxmlformats.org/officeDocument/2006/relationships/slide" Target="slides/slide50.xml"/><Relationship Id="rId61" Type="http://schemas.openxmlformats.org/officeDocument/2006/relationships/slide" Target="slides/slide49.xml"/><Relationship Id="rId20" Type="http://schemas.openxmlformats.org/officeDocument/2006/relationships/slide" Target="slides/slide8.xml"/><Relationship Id="rId64" Type="http://schemas.openxmlformats.org/officeDocument/2006/relationships/slide" Target="slides/slide52.xml"/><Relationship Id="rId63" Type="http://schemas.openxmlformats.org/officeDocument/2006/relationships/slide" Target="slides/slide51.xml"/><Relationship Id="rId22" Type="http://schemas.openxmlformats.org/officeDocument/2006/relationships/slide" Target="slides/slide10.xml"/><Relationship Id="rId66" Type="http://schemas.openxmlformats.org/officeDocument/2006/relationships/slide" Target="slides/slide54.xml"/><Relationship Id="rId21" Type="http://schemas.openxmlformats.org/officeDocument/2006/relationships/slide" Target="slides/slide9.xml"/><Relationship Id="rId65" Type="http://schemas.openxmlformats.org/officeDocument/2006/relationships/slide" Target="slides/slide53.xml"/><Relationship Id="rId24" Type="http://schemas.openxmlformats.org/officeDocument/2006/relationships/slide" Target="slides/slide12.xml"/><Relationship Id="rId68" Type="http://schemas.openxmlformats.org/officeDocument/2006/relationships/slide" Target="slides/slide56.xml"/><Relationship Id="rId23" Type="http://schemas.openxmlformats.org/officeDocument/2006/relationships/slide" Target="slides/slide11.xml"/><Relationship Id="rId67" Type="http://schemas.openxmlformats.org/officeDocument/2006/relationships/slide" Target="slides/slide55.xml"/><Relationship Id="rId60" Type="http://schemas.openxmlformats.org/officeDocument/2006/relationships/slide" Target="slides/slide48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69" Type="http://schemas.openxmlformats.org/officeDocument/2006/relationships/slide" Target="slides/slide5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9" Type="http://schemas.openxmlformats.org/officeDocument/2006/relationships/slide" Target="slides/slide17.xml"/><Relationship Id="rId51" Type="http://schemas.openxmlformats.org/officeDocument/2006/relationships/slide" Target="slides/slide39.xml"/><Relationship Id="rId50" Type="http://schemas.openxmlformats.org/officeDocument/2006/relationships/slide" Target="slides/slide38.xml"/><Relationship Id="rId53" Type="http://schemas.openxmlformats.org/officeDocument/2006/relationships/slide" Target="slides/slide41.xml"/><Relationship Id="rId52" Type="http://schemas.openxmlformats.org/officeDocument/2006/relationships/slide" Target="slides/slide40.xml"/><Relationship Id="rId11" Type="http://schemas.openxmlformats.org/officeDocument/2006/relationships/slideMaster" Target="slideMasters/slideMaster7.xml"/><Relationship Id="rId55" Type="http://schemas.openxmlformats.org/officeDocument/2006/relationships/slide" Target="slides/slide43.xml"/><Relationship Id="rId10" Type="http://schemas.openxmlformats.org/officeDocument/2006/relationships/slideMaster" Target="slideMasters/slideMaster6.xml"/><Relationship Id="rId54" Type="http://schemas.openxmlformats.org/officeDocument/2006/relationships/slide" Target="slides/slide42.xml"/><Relationship Id="rId13" Type="http://schemas.openxmlformats.org/officeDocument/2006/relationships/slide" Target="slides/slide1.xml"/><Relationship Id="rId57" Type="http://schemas.openxmlformats.org/officeDocument/2006/relationships/slide" Target="slides/slide45.xml"/><Relationship Id="rId12" Type="http://schemas.openxmlformats.org/officeDocument/2006/relationships/notesMaster" Target="notesMasters/notesMaster1.xml"/><Relationship Id="rId56" Type="http://schemas.openxmlformats.org/officeDocument/2006/relationships/slide" Target="slides/slide44.xml"/><Relationship Id="rId15" Type="http://schemas.openxmlformats.org/officeDocument/2006/relationships/slide" Target="slides/slide3.xml"/><Relationship Id="rId59" Type="http://schemas.openxmlformats.org/officeDocument/2006/relationships/slide" Target="slides/slide47.xml"/><Relationship Id="rId14" Type="http://schemas.openxmlformats.org/officeDocument/2006/relationships/slide" Target="slides/slide2.xml"/><Relationship Id="rId58" Type="http://schemas.openxmlformats.org/officeDocument/2006/relationships/slide" Target="slides/slide4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1" name="Google Shape;41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9" name="Google Shape;4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8" name="Google Shape;42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7" name="Google Shape;43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6" name="Google Shape;44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4" name="Google Shape;4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2" name="Google Shape;46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3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3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6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3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7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2200"/>
              <a:buFont typeface="Gill Sans"/>
              <a:buNone/>
              <a:defRPr b="1" sz="2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7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77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2" name="Google Shape;122;p7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7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9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2100"/>
              <a:buFont typeface="Gill Sans"/>
              <a:buNone/>
              <a:defRPr b="1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79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37" name="Google Shape;137;p79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8" name="Google Shape;138;p7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9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5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5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2" name="Google Shape;42;p6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5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6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6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6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6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7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7"/>
          <p:cNvSpPr txBox="1"/>
          <p:nvPr>
            <p:ph idx="1" type="body"/>
          </p:nvPr>
        </p:nvSpPr>
        <p:spPr>
          <a:xfrm rot="5400000">
            <a:off x="2784475" y="98425"/>
            <a:ext cx="4800600" cy="749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6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7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8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9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9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69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6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9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1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000"/>
              <a:buFont typeface="Gill Sans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1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2" name="Google Shape;82;p7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1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3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3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4" name="Google Shape;94;p73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73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6" name="Google Shape;96;p73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7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3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5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638300" w="163830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EFAF4">
              <a:alpha val="32549"/>
            </a:srgbClr>
          </a:solidFill>
          <a:ln cap="rnd" cmpd="sng" w="9525">
            <a:solidFill>
              <a:srgbClr val="D2C3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2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2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62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2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62"/>
          <p:cNvSpPr/>
          <p:nvPr/>
        </p:nvSpPr>
        <p:spPr>
          <a:xfrm>
            <a:off x="1157287" y="1344612"/>
            <a:ext cx="63500" cy="65087"/>
          </a:xfrm>
          <a:prstGeom prst="ellipse">
            <a:avLst/>
          </a:prstGeom>
          <a:noFill/>
          <a:ln cap="rnd" cmpd="sng" w="12700">
            <a:solidFill>
              <a:srgbClr val="307F93">
                <a:alpha val="5960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2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62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" name="Google Shape;19;p6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62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4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638300" w="163830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EFAF4">
              <a:alpha val="32549"/>
            </a:srgbClr>
          </a:solidFill>
          <a:ln cap="rnd" cmpd="sng" w="9525">
            <a:solidFill>
              <a:srgbClr val="D2C3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4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4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64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4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4" name="Google Shape;34;p64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Google Shape;35;p6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4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4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0"/>
          <p:cNvSpPr txBox="1"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0"/>
          <p:cNvSpPr txBox="1"/>
          <p:nvPr/>
        </p:nvSpPr>
        <p:spPr>
          <a:xfrm>
            <a:off x="2286000" y="0"/>
            <a:ext cx="762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0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0"/>
          <p:cNvSpPr/>
          <p:nvPr/>
        </p:nvSpPr>
        <p:spPr>
          <a:xfrm>
            <a:off x="2408237" y="2746375"/>
            <a:ext cx="63500" cy="63500"/>
          </a:xfrm>
          <a:prstGeom prst="ellipse">
            <a:avLst/>
          </a:prstGeom>
          <a:noFill/>
          <a:ln cap="rnd" cmpd="sng" w="12700">
            <a:solidFill>
              <a:srgbClr val="307F93">
                <a:alpha val="5960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0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5" name="Google Shape;75;p70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6" name="Google Shape;76;p7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7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70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2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7" name="Google Shape;87;p72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8" name="Google Shape;88;p7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7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72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4"/>
          <p:cNvSpPr txBox="1"/>
          <p:nvPr/>
        </p:nvSpPr>
        <p:spPr>
          <a:xfrm>
            <a:off x="1014412" y="0"/>
            <a:ext cx="812958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4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4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4" name="Google Shape;104;p74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p7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7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74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6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4" name="Google Shape;114;p76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5" name="Google Shape;115;p7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7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76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8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78"/>
          <p:cNvSpPr/>
          <p:nvPr/>
        </p:nvSpPr>
        <p:spPr>
          <a:xfrm rot="-2160000">
            <a:off x="396875" y="954087"/>
            <a:ext cx="685800" cy="204787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6000" dir="3299947" dist="25399" sy="96000">
              <a:srgbClr val="EBDAB1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8"/>
          <p:cNvSpPr/>
          <p:nvPr/>
        </p:nvSpPr>
        <p:spPr>
          <a:xfrm flipH="1" rot="2160000">
            <a:off x="5003800" y="936625"/>
            <a:ext cx="649287" cy="204787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96000" dir="3299947" dist="25399" sy="96000">
              <a:schemeClr val="lt2">
                <a:alpha val="19607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8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78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1" name="Google Shape;131;p7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7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78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  <a:defRPr b="0" i="0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/>
          <p:nvPr>
            <p:ph type="ctrTitle"/>
          </p:nvPr>
        </p:nvSpPr>
        <p:spPr>
          <a:xfrm>
            <a:off x="1447800" y="2057400"/>
            <a:ext cx="7407275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6600"/>
              <a:buFont typeface="Gill Sans"/>
              <a:buNone/>
            </a:pPr>
            <a:r>
              <a:rPr b="0" i="0" lang="en-US" sz="66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Introduction to Web Technology</a:t>
            </a:r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Definition of HTML</a:t>
            </a:r>
            <a:endParaRPr/>
          </a:p>
        </p:txBody>
      </p:sp>
      <p:sp>
        <p:nvSpPr>
          <p:cNvPr id="233" name="Google Shape;233;p10"/>
          <p:cNvSpPr txBox="1"/>
          <p:nvPr>
            <p:ph idx="1" type="body"/>
          </p:nvPr>
        </p:nvSpPr>
        <p:spPr>
          <a:xfrm>
            <a:off x="1435100" y="1447800"/>
            <a:ext cx="749935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Hypertext is the method by which we move around on the website by clicking on hyperlinks which brings us to the next page.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markup language combines text and extra information about the text.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Note: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 </a:t>
            </a:r>
            <a:r>
              <a:rPr b="1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hyperlink</a:t>
            </a: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is a reference to data or other </a:t>
            </a:r>
            <a:r>
              <a:rPr lang="en-US"/>
              <a:t>web page</a:t>
            </a: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through which user can traverse to another web page.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>
            <p:ph type="title"/>
          </p:nvPr>
        </p:nvSpPr>
        <p:spPr>
          <a:xfrm>
            <a:off x="1047750" y="0"/>
            <a:ext cx="80962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HTML</a:t>
            </a:r>
            <a:endParaRPr/>
          </a:p>
        </p:txBody>
      </p:sp>
      <p:sp>
        <p:nvSpPr>
          <p:cNvPr id="240" name="Google Shape;240;p11"/>
          <p:cNvSpPr txBox="1"/>
          <p:nvPr>
            <p:ph idx="1" type="body"/>
          </p:nvPr>
        </p:nvSpPr>
        <p:spPr>
          <a:xfrm>
            <a:off x="228600" y="914400"/>
            <a:ext cx="8915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968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HTML is a Markup language, not a programming language.</a:t>
            </a:r>
            <a:endParaRPr/>
          </a:p>
          <a:p>
            <a:pPr indent="-341312" lvl="0" marL="9683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HTML stands for HyperText Markup Language.</a:t>
            </a:r>
            <a:endParaRPr/>
          </a:p>
          <a:p>
            <a:pPr indent="-341312" lvl="0" marL="9683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HTML is written as plain text that any web browser can understand. </a:t>
            </a:r>
            <a:endParaRPr/>
          </a:p>
          <a:p>
            <a:pPr indent="-341312" lvl="0" marL="9683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HTML file is a text file containing small markup tags.</a:t>
            </a:r>
            <a:endParaRPr/>
          </a:p>
          <a:p>
            <a:pPr indent="-341312" lvl="0" marL="9683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markup tags tell the Web browser how to display the page</a:t>
            </a:r>
            <a:endParaRPr/>
          </a:p>
          <a:p>
            <a:pPr indent="-341312" lvl="0" marL="9683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HTML file must have .htm or .html as a file extension.</a:t>
            </a:r>
            <a:endParaRPr/>
          </a:p>
          <a:p>
            <a:pPr indent="-178752" lvl="0" marL="9683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8752" lvl="0" marL="9683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 txBox="1"/>
          <p:nvPr>
            <p:ph type="ctrTitle"/>
          </p:nvPr>
        </p:nvSpPr>
        <p:spPr>
          <a:xfrm>
            <a:off x="1431925" y="360362"/>
            <a:ext cx="7407275" cy="2230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8600"/>
              <a:buFont typeface="Gill Sans"/>
              <a:buNone/>
            </a:pPr>
            <a:r>
              <a:rPr b="0" i="0" lang="en-US" sz="86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HTML BASICS</a:t>
            </a:r>
            <a:endParaRPr/>
          </a:p>
        </p:txBody>
      </p:sp>
      <p:sp>
        <p:nvSpPr>
          <p:cNvPr id="247" name="Google Shape;247;p12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1047750" y="0"/>
            <a:ext cx="80962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HTML tags</a:t>
            </a:r>
            <a:endParaRPr/>
          </a:p>
        </p:txBody>
      </p:sp>
      <p:sp>
        <p:nvSpPr>
          <p:cNvPr id="253" name="Google Shape;253;p13"/>
          <p:cNvSpPr txBox="1"/>
          <p:nvPr>
            <p:ph idx="1" type="body"/>
          </p:nvPr>
        </p:nvSpPr>
        <p:spPr>
          <a:xfrm>
            <a:off x="228600" y="609600"/>
            <a:ext cx="8915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" lvl="0" marL="777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HTML tags are used to mark-up HTML elements </a:t>
            </a:r>
            <a:endParaRPr/>
          </a:p>
          <a:p>
            <a:pPr indent="-41275" lvl="0" marL="7778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HTML tags are surrounded by the two characters &lt; and &gt; ( angle brackets) </a:t>
            </a:r>
            <a:endParaRPr/>
          </a:p>
          <a:p>
            <a:pPr indent="-41275" lvl="0" marL="7778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first tag in a pair is the start tag, the second tag is the end tag </a:t>
            </a:r>
            <a:endParaRPr/>
          </a:p>
          <a:p>
            <a:pPr indent="-41275" lvl="0" marL="7778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text between the start and end tags is the element content </a:t>
            </a:r>
            <a:endParaRPr/>
          </a:p>
          <a:p>
            <a:pPr indent="-41275" lvl="0" marL="7778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HTML tags are not case sensitive, &lt;b&gt; means the same as &lt;B&gt;</a:t>
            </a:r>
            <a:endParaRPr/>
          </a:p>
          <a:p>
            <a:pPr indent="-41275" lvl="0" marL="7778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Note:</a:t>
            </a:r>
            <a:endParaRPr/>
          </a:p>
          <a:p>
            <a:pPr indent="41275" lvl="0" marL="736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en-US" sz="24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Generally all tags has  start and end tag (compulsory) and some tags also has attributes</a:t>
            </a:r>
            <a:endParaRPr/>
          </a:p>
          <a:p>
            <a:pPr indent="80644" lvl="0" marL="7778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80644" lvl="0" marL="7778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065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13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/>
          <p:nvPr>
            <p:ph type="title"/>
          </p:nvPr>
        </p:nvSpPr>
        <p:spPr>
          <a:xfrm>
            <a:off x="1066800" y="0"/>
            <a:ext cx="74993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Prerequisite</a:t>
            </a:r>
            <a:endParaRPr/>
          </a:p>
        </p:txBody>
      </p:sp>
      <p:sp>
        <p:nvSpPr>
          <p:cNvPr id="260" name="Google Shape;260;p14"/>
          <p:cNvSpPr txBox="1"/>
          <p:nvPr>
            <p:ph idx="1" type="body"/>
          </p:nvPr>
        </p:nvSpPr>
        <p:spPr>
          <a:xfrm>
            <a:off x="990600" y="1143000"/>
            <a:ext cx="794385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Notepad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Internet browser, such as Internet Explorer or </a:t>
            </a:r>
            <a:r>
              <a:rPr lang="en-US"/>
              <a:t>Mozilla</a:t>
            </a: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firefox etc.</a:t>
            </a:r>
            <a:endParaRPr/>
          </a:p>
        </p:txBody>
      </p:sp>
      <p:sp>
        <p:nvSpPr>
          <p:cNvPr id="261" name="Google Shape;261;p14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 txBox="1"/>
          <p:nvPr>
            <p:ph type="title"/>
          </p:nvPr>
        </p:nvSpPr>
        <p:spPr>
          <a:xfrm>
            <a:off x="914400" y="0"/>
            <a:ext cx="7499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Creation of HTML page</a:t>
            </a:r>
            <a:endParaRPr/>
          </a:p>
        </p:txBody>
      </p:sp>
      <p:sp>
        <p:nvSpPr>
          <p:cNvPr id="267" name="Google Shape;267;p15"/>
          <p:cNvSpPr txBox="1"/>
          <p:nvPr>
            <p:ph idx="1" type="body"/>
          </p:nvPr>
        </p:nvSpPr>
        <p:spPr>
          <a:xfrm>
            <a:off x="1146175" y="716000"/>
            <a:ext cx="79248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28650" lvl="0" marL="682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628650" lvl="0" marL="682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&lt;HTML&gt;</a:t>
            </a:r>
            <a:endParaRPr/>
          </a:p>
          <a:p>
            <a:pPr indent="-628650" lvl="0" marL="682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&lt;HEAD&gt;</a:t>
            </a:r>
            <a:endParaRPr/>
          </a:p>
          <a:p>
            <a:pPr indent="-628650" lvl="0" marL="682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&lt;TITLE&gt; My first page &lt;/TITLE&gt;</a:t>
            </a:r>
            <a:endParaRPr/>
          </a:p>
          <a:p>
            <a:pPr indent="-628650" lvl="0" marL="682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&lt;/HEAD&gt;</a:t>
            </a:r>
            <a:endParaRPr/>
          </a:p>
          <a:p>
            <a:pPr indent="-628650" lvl="0" marL="682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&lt;BODY&gt;</a:t>
            </a:r>
            <a:endParaRPr/>
          </a:p>
          <a:p>
            <a:pPr indent="-628650" lvl="0" marL="682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This is my first HTML page.</a:t>
            </a:r>
            <a:endParaRPr/>
          </a:p>
          <a:p>
            <a:pPr indent="-628650" lvl="0" marL="682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&lt;/BODY&gt;</a:t>
            </a:r>
            <a:endParaRPr/>
          </a:p>
          <a:p>
            <a:pPr indent="-628650" lvl="0" marL="6826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&lt;/HTML&gt;	</a:t>
            </a:r>
            <a:endParaRPr/>
          </a:p>
        </p:txBody>
      </p:sp>
      <p:sp>
        <p:nvSpPr>
          <p:cNvPr id="268" name="Google Shape;268;p1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/>
          <p:nvPr>
            <p:ph type="title"/>
          </p:nvPr>
        </p:nvSpPr>
        <p:spPr>
          <a:xfrm>
            <a:off x="914400" y="0"/>
            <a:ext cx="7499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Creation of HTML page contd..</a:t>
            </a:r>
            <a:endParaRPr/>
          </a:p>
        </p:txBody>
      </p:sp>
      <p:sp>
        <p:nvSpPr>
          <p:cNvPr id="274" name="Google Shape;274;p16"/>
          <p:cNvSpPr txBox="1"/>
          <p:nvPr>
            <p:ph idx="1" type="body"/>
          </p:nvPr>
        </p:nvSpPr>
        <p:spPr>
          <a:xfrm>
            <a:off x="914400" y="457200"/>
            <a:ext cx="8534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&lt;HTML&gt; tag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1. It is a first tag in every HTML document compulsory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in all HTML pages.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2. If you don’t use the &lt;HTML&gt; tag , a browser does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not identify the content as HTML text and doesnot     display anything.    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&lt;HEAD&gt; tag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1. It is used to represent header section of HTML page.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2. It typically includes the &lt;TITLE&gt; and &lt;META&gt; tags. 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&lt;TITLE&gt;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1. It indicates the title of the HTML page.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2.This title is displayed on the upper left corner of the browser when we see the page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/>
          </a:p>
        </p:txBody>
      </p:sp>
      <p:sp>
        <p:nvSpPr>
          <p:cNvPr id="275" name="Google Shape;275;p16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 txBox="1"/>
          <p:nvPr>
            <p:ph type="title"/>
          </p:nvPr>
        </p:nvSpPr>
        <p:spPr>
          <a:xfrm>
            <a:off x="914400" y="0"/>
            <a:ext cx="7499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Creation of HTML page contd..</a:t>
            </a:r>
            <a:endParaRPr/>
          </a:p>
        </p:txBody>
      </p:sp>
      <p:sp>
        <p:nvSpPr>
          <p:cNvPr id="281" name="Google Shape;281;p17"/>
          <p:cNvSpPr txBox="1"/>
          <p:nvPr>
            <p:ph idx="1" type="body"/>
          </p:nvPr>
        </p:nvSpPr>
        <p:spPr>
          <a:xfrm>
            <a:off x="914400" y="457200"/>
            <a:ext cx="8534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&lt;BODY &gt;  tag-</a:t>
            </a:r>
            <a:endParaRPr/>
          </a:p>
          <a:p>
            <a:pPr indent="-280987" lvl="1" marL="5556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1. It forms the main body of an HTML page.</a:t>
            </a:r>
            <a:endParaRPr/>
          </a:p>
          <a:p>
            <a:pPr indent="-280987" lvl="1" marL="5556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 It has following attributes:</a:t>
            </a:r>
            <a:endParaRPr/>
          </a:p>
          <a:p>
            <a:pPr indent="-280987" lvl="1" marL="5556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a) BGCOLOR</a:t>
            </a:r>
            <a:endParaRPr/>
          </a:p>
          <a:p>
            <a:pPr indent="-280987" lvl="1" marL="5556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b) LEFTMARGIN</a:t>
            </a:r>
            <a:endParaRPr/>
          </a:p>
          <a:p>
            <a:pPr indent="-280987" lvl="1" marL="5556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c) TOPMARGIN</a:t>
            </a:r>
            <a:endParaRPr/>
          </a:p>
          <a:p>
            <a:pPr indent="-280987" lvl="1" marL="5556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d) RIGHTMARGIN</a:t>
            </a:r>
            <a:b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0334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 txBox="1"/>
          <p:nvPr>
            <p:ph type="title"/>
          </p:nvPr>
        </p:nvSpPr>
        <p:spPr>
          <a:xfrm>
            <a:off x="914400" y="0"/>
            <a:ext cx="7499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Creation of HTML page contd..</a:t>
            </a:r>
            <a:endParaRPr/>
          </a:p>
        </p:txBody>
      </p:sp>
      <p:sp>
        <p:nvSpPr>
          <p:cNvPr id="288" name="Google Shape;288;p18"/>
          <p:cNvSpPr txBox="1"/>
          <p:nvPr>
            <p:ph idx="1" type="body"/>
          </p:nvPr>
        </p:nvSpPr>
        <p:spPr>
          <a:xfrm>
            <a:off x="914400" y="457200"/>
            <a:ext cx="8534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0987" lvl="1" marL="555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1) BGCOLOR</a:t>
            </a:r>
            <a:endParaRPr/>
          </a:p>
          <a:p>
            <a:pPr indent="-280987" lvl="1" marL="5556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a) It is used to specify a background color for an HTML page.</a:t>
            </a:r>
            <a:endParaRPr/>
          </a:p>
          <a:p>
            <a:pPr indent="-280987" lvl="1" marL="5556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b) You can use 256 colors as a background color.</a:t>
            </a:r>
            <a:endParaRPr/>
          </a:p>
          <a:p>
            <a:pPr indent="-280987" lvl="1" marL="5556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c) Ex:</a:t>
            </a:r>
            <a:b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&lt;body bgcolor="green”&gt;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2) LEFTMARGIN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a) Sets the left margin for the document body in   	pixels.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b) leftmargin is 10 pixels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c) Ex: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1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&lt;body leftmargin="100"&gt; The left margin is 100px. &lt;/body&gt;</a:t>
            </a:r>
            <a:endParaRPr/>
          </a:p>
          <a:p>
            <a:pPr indent="-140334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type="title"/>
          </p:nvPr>
        </p:nvSpPr>
        <p:spPr>
          <a:xfrm>
            <a:off x="914400" y="0"/>
            <a:ext cx="7499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Creation of HTML page contd..</a:t>
            </a:r>
            <a:endParaRPr/>
          </a:p>
        </p:txBody>
      </p:sp>
      <p:sp>
        <p:nvSpPr>
          <p:cNvPr id="295" name="Google Shape;295;p19"/>
          <p:cNvSpPr txBox="1"/>
          <p:nvPr>
            <p:ph idx="1" type="body"/>
          </p:nvPr>
        </p:nvSpPr>
        <p:spPr>
          <a:xfrm>
            <a:off x="914400" y="457200"/>
            <a:ext cx="8534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3) TOPMARGIN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a) Sets the top margin for the document body in pixels.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b) top margin is 15 pixels.</a:t>
            </a:r>
            <a:endParaRPr sz="2400"/>
          </a:p>
          <a:p>
            <a:pPr indent="-5143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c) Ex: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&lt;body topmargin="130"&gt; Some HTML content    	&lt;/body&gt;</a:t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sz="2400"/>
          </a:p>
          <a:p>
            <a:pPr indent="-5143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4) RIGHTMARGIN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a) Sets the right margin for the document body in pixels.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b) right margin is 10 pixels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c) Ex: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&lt;body rightmargin="150"&gt; Some HTML content    	&lt;/body&gt;</a:t>
            </a:r>
            <a:endParaRPr/>
          </a:p>
          <a:p>
            <a:pPr indent="-16065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990600" y="0"/>
            <a:ext cx="74977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History of the web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914400" y="9906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Internet is also called as a “Net” it is world wide system of Computer Network.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Evolution    	                    Conceived by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Computer Network               ARPA(in 1969)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World Wide Web                  Tim BernersLee(1989)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type="title"/>
          </p:nvPr>
        </p:nvSpPr>
        <p:spPr>
          <a:xfrm>
            <a:off x="914400" y="0"/>
            <a:ext cx="74993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Character Formatting in HTML</a:t>
            </a:r>
            <a:endParaRPr/>
          </a:p>
        </p:txBody>
      </p:sp>
      <p:sp>
        <p:nvSpPr>
          <p:cNvPr id="302" name="Google Shape;302;p20"/>
          <p:cNvSpPr txBox="1"/>
          <p:nvPr>
            <p:ph idx="1" type="body"/>
          </p:nvPr>
        </p:nvSpPr>
        <p:spPr>
          <a:xfrm>
            <a:off x="914400" y="7620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format a text block 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Following are the character formatting elements: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Boldface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Italics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Underline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Big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Small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Subscript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Superscript	</a:t>
            </a: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/>
          </a:p>
        </p:txBody>
      </p:sp>
      <p:sp>
        <p:nvSpPr>
          <p:cNvPr id="303" name="Google Shape;303;p20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>
            <p:ph type="title"/>
          </p:nvPr>
        </p:nvSpPr>
        <p:spPr>
          <a:xfrm>
            <a:off x="914400" y="0"/>
            <a:ext cx="749935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Character Formatting in HTML</a:t>
            </a:r>
            <a:endParaRPr/>
          </a:p>
        </p:txBody>
      </p:sp>
      <p:sp>
        <p:nvSpPr>
          <p:cNvPr id="309" name="Google Shape;309;p21"/>
          <p:cNvSpPr txBox="1"/>
          <p:nvPr>
            <p:ph idx="1" type="body"/>
          </p:nvPr>
        </p:nvSpPr>
        <p:spPr>
          <a:xfrm>
            <a:off x="914400" y="3048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Following are the tags:		</a:t>
            </a:r>
            <a:endParaRPr/>
          </a:p>
        </p:txBody>
      </p:sp>
      <p:graphicFrame>
        <p:nvGraphicFramePr>
          <p:cNvPr id="310" name="Google Shape;310;p21"/>
          <p:cNvGraphicFramePr/>
          <p:nvPr/>
        </p:nvGraphicFramePr>
        <p:xfrm>
          <a:off x="1524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{0DC4B8AD-9805-4665-8DB2-A67316816039}</a:tableStyleId>
              </a:tblPr>
              <a:tblGrid>
                <a:gridCol w="1776400"/>
                <a:gridCol w="6910375"/>
              </a:tblGrid>
              <a:tr h="4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Tag</a:t>
                      </a:r>
                      <a:endParaRPr/>
                    </a:p>
                  </a:txBody>
                  <a:tcPr marT="22275" marB="22275" marR="22275" marL="22275">
                    <a:lnL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/>
                    </a:p>
                  </a:txBody>
                  <a:tcPr marT="22275" marB="22275" marR="22275" marL="22275">
                    <a:lnL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5555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&lt;b&gt;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Defines bold text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&lt;em&gt;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Used for highlighting text.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5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&lt;i&gt;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Defines a part of text in an italics 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&lt;u&gt;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Makes  a part as underline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&lt;big&gt;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Defines a text in bigger size as compare to current font size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&lt;small&gt;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Defines smaller text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5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&lt;sub&gt;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Defines subscripted text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122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&lt;sup&gt;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Defines superscripted text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21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idx="1" type="body"/>
          </p:nvPr>
        </p:nvSpPr>
        <p:spPr>
          <a:xfrm>
            <a:off x="914400" y="762000"/>
            <a:ext cx="80200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 for each tag: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endParaRPr/>
          </a:p>
        </p:txBody>
      </p:sp>
      <p:sp>
        <p:nvSpPr>
          <p:cNvPr id="317" name="Google Shape;317;p22"/>
          <p:cNvSpPr txBox="1"/>
          <p:nvPr>
            <p:ph type="title"/>
          </p:nvPr>
        </p:nvSpPr>
        <p:spPr>
          <a:xfrm>
            <a:off x="990600" y="0"/>
            <a:ext cx="749935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Character Formatting in HTML</a:t>
            </a:r>
            <a:endParaRPr/>
          </a:p>
        </p:txBody>
      </p:sp>
      <p:graphicFrame>
        <p:nvGraphicFramePr>
          <p:cNvPr id="318" name="Google Shape;318;p22"/>
          <p:cNvGraphicFramePr/>
          <p:nvPr/>
        </p:nvGraphicFramePr>
        <p:xfrm>
          <a:off x="4572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{0DC4B8AD-9805-4665-8DB2-A67316816039}</a:tableStyleId>
              </a:tblPr>
              <a:tblGrid>
                <a:gridCol w="1579550"/>
                <a:gridCol w="6802425"/>
              </a:tblGrid>
              <a:tr h="3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Tag</a:t>
                      </a:r>
                      <a:endParaRPr/>
                    </a:p>
                  </a:txBody>
                  <a:tcPr marT="22275" marB="22275" marR="22275" marL="22275">
                    <a:lnL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Verdana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example</a:t>
                      </a:r>
                      <a:endParaRPr/>
                    </a:p>
                  </a:txBody>
                  <a:tcPr marT="22275" marB="22275" marR="22275" marL="22275">
                    <a:lnL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5555"/>
                    </a:solidFill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&lt;b&gt;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This text &lt;b&gt; must read this&lt;/b&gt;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&lt;em&gt;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Any text &lt;em&gt; not required &lt;/em&gt;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&lt;i&gt;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This line &lt;b&gt; must read this&lt;/b&gt;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60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8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&lt;u&gt;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This paragraph has &lt;u&gt; text is underlined tag&lt;/u&gt;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60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&lt;big&gt;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This is main line &lt;big&gt; I pray for all &lt;/big&gt;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&lt;small&gt;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This is main line &lt;small&gt; I pray for all &lt;/small&gt;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&lt;sub&gt;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This is main text &lt;sub&gt; this part&lt;/sub&gt; being subscript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1F1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&lt;sup&gt;</a:t>
                      </a:r>
                      <a:endParaRPr/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en-US" sz="1600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This is main text &lt;sup&gt; this part&lt;/sup&gt; being subscript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60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51975" marB="51975" marR="37125" marL="37125">
                    <a:lnL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4D4D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9" name="Google Shape;319;p22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/>
          <p:nvPr>
            <p:ph type="title"/>
          </p:nvPr>
        </p:nvSpPr>
        <p:spPr>
          <a:xfrm>
            <a:off x="9144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Block Formatting elements</a:t>
            </a:r>
            <a:endParaRPr/>
          </a:p>
        </p:txBody>
      </p:sp>
      <p:sp>
        <p:nvSpPr>
          <p:cNvPr id="325" name="Google Shape;325;p23"/>
          <p:cNvSpPr txBox="1"/>
          <p:nvPr>
            <p:ph idx="1" type="body"/>
          </p:nvPr>
        </p:nvSpPr>
        <p:spPr>
          <a:xfrm>
            <a:off x="914400" y="6858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endParaRPr/>
          </a:p>
        </p:txBody>
      </p:sp>
      <p:sp>
        <p:nvSpPr>
          <p:cNvPr id="326" name="Google Shape;326;p23"/>
          <p:cNvSpPr txBox="1"/>
          <p:nvPr/>
        </p:nvSpPr>
        <p:spPr>
          <a:xfrm>
            <a:off x="1066800" y="8382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1) Line break-&lt;BR&gt; tag</a:t>
            </a:r>
            <a:endParaRPr/>
          </a:p>
          <a:p>
            <a:pPr indent="-3397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Used to specify a line break in text in an HTML document.</a:t>
            </a:r>
            <a:endParaRPr/>
          </a:p>
          <a:p>
            <a:pPr indent="-3397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You do not need to specify a closing &lt;BR&gt; tag</a:t>
            </a:r>
            <a:endParaRPr/>
          </a:p>
          <a:p>
            <a:pPr indent="-3397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Ex:</a:t>
            </a:r>
            <a:endParaRPr/>
          </a:p>
          <a:p>
            <a:pPr indent="-3397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this is html page sample text to test code  tag&lt;BR&gt;My name is John Smith &lt;BR&gt;while coding x1 is a variable.</a:t>
            </a:r>
            <a:endParaRPr/>
          </a:p>
          <a:p>
            <a:pPr indent="-3397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/>
          </a:p>
        </p:txBody>
      </p:sp>
      <p:sp>
        <p:nvSpPr>
          <p:cNvPr id="327" name="Google Shape;327;p23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"/>
          <p:cNvSpPr txBox="1"/>
          <p:nvPr>
            <p:ph type="title"/>
          </p:nvPr>
        </p:nvSpPr>
        <p:spPr>
          <a:xfrm>
            <a:off x="9144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Block Formatting elements</a:t>
            </a:r>
            <a:endParaRPr/>
          </a:p>
        </p:txBody>
      </p:sp>
      <p:sp>
        <p:nvSpPr>
          <p:cNvPr id="333" name="Google Shape;333;p24"/>
          <p:cNvSpPr txBox="1"/>
          <p:nvPr>
            <p:ph idx="1" type="body"/>
          </p:nvPr>
        </p:nvSpPr>
        <p:spPr>
          <a:xfrm>
            <a:off x="914400" y="6858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endParaRPr/>
          </a:p>
        </p:txBody>
      </p:sp>
      <p:sp>
        <p:nvSpPr>
          <p:cNvPr id="334" name="Google Shape;334;p24"/>
          <p:cNvSpPr txBox="1"/>
          <p:nvPr/>
        </p:nvSpPr>
        <p:spPr>
          <a:xfrm>
            <a:off x="990600" y="8382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6925" lvl="1" marL="796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2) Paragraph&lt;p&gt; tag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Used to insert a paragraph begins at a specific point in an HTML document.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&lt;p&gt;  …&lt;/p&gt;  used to insert a blank white space between two blocks of text.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&lt;/p is optional&gt;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ALIGN attribute is used align a paragraph has 3 values as: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1) Left  2) Right   3) Center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&lt;P ALIGN =Value&gt;    </a:t>
            </a:r>
            <a:endParaRPr/>
          </a:p>
        </p:txBody>
      </p:sp>
      <p:sp>
        <p:nvSpPr>
          <p:cNvPr id="335" name="Google Shape;335;p24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>
            <p:ph type="title"/>
          </p:nvPr>
        </p:nvSpPr>
        <p:spPr>
          <a:xfrm>
            <a:off x="9144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Block Formatting elements</a:t>
            </a:r>
            <a:endParaRPr/>
          </a:p>
        </p:txBody>
      </p:sp>
      <p:sp>
        <p:nvSpPr>
          <p:cNvPr id="341" name="Google Shape;341;p25"/>
          <p:cNvSpPr txBox="1"/>
          <p:nvPr>
            <p:ph idx="1" type="body"/>
          </p:nvPr>
        </p:nvSpPr>
        <p:spPr>
          <a:xfrm>
            <a:off x="914400" y="6858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endParaRPr/>
          </a:p>
        </p:txBody>
      </p:sp>
      <p:sp>
        <p:nvSpPr>
          <p:cNvPr id="342" name="Google Shape;342;p25"/>
          <p:cNvSpPr txBox="1"/>
          <p:nvPr/>
        </p:nvSpPr>
        <p:spPr>
          <a:xfrm>
            <a:off x="990600" y="8382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6925" lvl="1" marL="796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2) Paragraph contd..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Ex: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&lt;p align=left&gt;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this is html page sample text to test code  tag.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&lt;p align=center&gt;My name is JS stands for JOHN SMITH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while coding x1 is a variable&lt;BR&gt;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&lt;p align= right&gt;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This is tsec </a:t>
            </a:r>
            <a:endParaRPr/>
          </a:p>
          <a:p>
            <a:pPr indent="-339725" lvl="2" marL="1254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3" name="Google Shape;343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type="title"/>
          </p:nvPr>
        </p:nvSpPr>
        <p:spPr>
          <a:xfrm>
            <a:off x="914400" y="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Block Formatting elements</a:t>
            </a:r>
            <a:endParaRPr/>
          </a:p>
        </p:txBody>
      </p:sp>
      <p:sp>
        <p:nvSpPr>
          <p:cNvPr id="349" name="Google Shape;349;p26"/>
          <p:cNvSpPr txBox="1"/>
          <p:nvPr>
            <p:ph idx="1" type="body"/>
          </p:nvPr>
        </p:nvSpPr>
        <p:spPr>
          <a:xfrm>
            <a:off x="914400" y="6858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endParaRPr/>
          </a:p>
        </p:txBody>
      </p:sp>
      <p:sp>
        <p:nvSpPr>
          <p:cNvPr id="350" name="Google Shape;350;p26"/>
          <p:cNvSpPr txBox="1"/>
          <p:nvPr/>
        </p:nvSpPr>
        <p:spPr>
          <a:xfrm>
            <a:off x="990600" y="381000"/>
            <a:ext cx="77724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6925" lvl="1" marL="796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3) Address  &lt;address&gt;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format an address within HTML page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used to format an address that is typically at the top and bottom of a document.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Used to indent the text and format it in italics.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Ex:  </a:t>
            </a:r>
            <a:endParaRPr/>
          </a:p>
          <a:p>
            <a:pPr indent="-796925" lvl="1" marL="21685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&lt;address&gt;</a:t>
            </a:r>
            <a:endParaRPr/>
          </a:p>
          <a:p>
            <a:pPr indent="-796925" lvl="1" marL="21685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Thadomal Shahani Engineering college&lt;br&gt;</a:t>
            </a:r>
            <a:endParaRPr/>
          </a:p>
          <a:p>
            <a:pPr indent="-796925" lvl="1" marL="21685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Off linking Road&lt;br&gt;</a:t>
            </a:r>
            <a:endParaRPr/>
          </a:p>
          <a:p>
            <a:pPr indent="-796925" lvl="1" marL="21685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TPSIII&lt;br&gt;</a:t>
            </a:r>
            <a:endParaRPr/>
          </a:p>
          <a:p>
            <a:pPr indent="-796925" lvl="1" marL="21685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P.G.Kher Marg </a:t>
            </a:r>
            <a:endParaRPr/>
          </a:p>
          <a:p>
            <a:pPr indent="-796925" lvl="1" marL="21685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&lt;/address&gt;</a:t>
            </a:r>
            <a:endParaRPr/>
          </a:p>
          <a:p>
            <a:pPr indent="-796925" lvl="1" marL="21685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/>
          </a:p>
          <a:p>
            <a:pPr indent="-339725" lvl="2" marL="1254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/>
          <p:nvPr>
            <p:ph type="title"/>
          </p:nvPr>
        </p:nvSpPr>
        <p:spPr>
          <a:xfrm>
            <a:off x="914400" y="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Block Formatting elements</a:t>
            </a:r>
            <a:endParaRPr/>
          </a:p>
        </p:txBody>
      </p:sp>
      <p:sp>
        <p:nvSpPr>
          <p:cNvPr id="357" name="Google Shape;357;p27"/>
          <p:cNvSpPr txBox="1"/>
          <p:nvPr>
            <p:ph idx="1" type="body"/>
          </p:nvPr>
        </p:nvSpPr>
        <p:spPr>
          <a:xfrm>
            <a:off x="914400" y="6858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endParaRPr/>
          </a:p>
        </p:txBody>
      </p:sp>
      <p:sp>
        <p:nvSpPr>
          <p:cNvPr id="358" name="Google Shape;358;p27"/>
          <p:cNvSpPr txBox="1"/>
          <p:nvPr/>
        </p:nvSpPr>
        <p:spPr>
          <a:xfrm>
            <a:off x="990600" y="381000"/>
            <a:ext cx="81534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6925" lvl="1" marL="796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4) Heading: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Used to specify the selected text as a heading.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Allows up to 6 levels of heading .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This element uses 6 levels of heading &lt;H1&gt; to &lt;H6&gt;.where &lt;H1&gt; is first level of heading &lt;H6&gt; is lowest level of heading.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Heading element changes font style ,introduces paragraph and line breaks are automatically formatted. 	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Ex: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&lt;h1&gt;First level heading &lt;/h1&gt;</a:t>
            </a:r>
            <a:endParaRPr/>
          </a:p>
          <a:p>
            <a:pPr indent="-796925" lvl="1" marL="796925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&lt;h2&gt;Second level heading&lt;/h2&gt;</a:t>
            </a:r>
            <a:endParaRPr/>
          </a:p>
          <a:p>
            <a:pPr indent="-796925" lvl="1" marL="796925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&lt;h3&gt;Third level heading&lt;/h3&gt;</a:t>
            </a:r>
            <a:endParaRPr/>
          </a:p>
          <a:p>
            <a:pPr indent="-796925" lvl="1" marL="796925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&lt;h4&gt; Fourth level heading&lt;/h4&gt;</a:t>
            </a:r>
            <a:endParaRPr/>
          </a:p>
          <a:p>
            <a:pPr indent="-796925" lvl="1" marL="796925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	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&lt;h5&gt; Fifth level heading&lt;/h5&gt;</a:t>
            </a:r>
            <a:endParaRPr/>
          </a:p>
          <a:p>
            <a:pPr indent="-796925" lvl="1" marL="796925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&lt;h6&gt; Sixth level heading&lt;/h6&gt;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9725" lvl="2" marL="1254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" name="Google Shape;359;p27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type="title"/>
          </p:nvPr>
        </p:nvSpPr>
        <p:spPr>
          <a:xfrm>
            <a:off x="914400" y="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Block Formatting elements</a:t>
            </a:r>
            <a:endParaRPr/>
          </a:p>
        </p:txBody>
      </p:sp>
      <p:sp>
        <p:nvSpPr>
          <p:cNvPr id="365" name="Google Shape;365;p28"/>
          <p:cNvSpPr txBox="1"/>
          <p:nvPr>
            <p:ph idx="1" type="body"/>
          </p:nvPr>
        </p:nvSpPr>
        <p:spPr>
          <a:xfrm>
            <a:off x="914400" y="6858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endParaRPr/>
          </a:p>
        </p:txBody>
      </p:sp>
      <p:sp>
        <p:nvSpPr>
          <p:cNvPr id="366" name="Google Shape;366;p28"/>
          <p:cNvSpPr txBox="1"/>
          <p:nvPr/>
        </p:nvSpPr>
        <p:spPr>
          <a:xfrm>
            <a:off x="990600" y="381000"/>
            <a:ext cx="81534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6925" lvl="1" marL="796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5) Horizontal Rule &lt;HR&gt;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Used to divide different sections of text .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 adds shaded line to make sections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Ex: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&lt;hr&gt;"www.timesworld.com"&lt;hr&gt;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This is times world site. It is keeping       update of latest shares,gold,silver and oil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 has 3 attributes:	</a:t>
            </a:r>
            <a:endParaRPr/>
          </a:p>
          <a:p>
            <a:pPr indent="-514350" lvl="2" marL="148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Gill Sans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size – thickness of line</a:t>
            </a:r>
            <a:endParaRPr/>
          </a:p>
          <a:p>
            <a:pPr indent="-514350" lvl="2" marL="148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Gill Sans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color – Color of line</a:t>
            </a:r>
            <a:endParaRPr/>
          </a:p>
          <a:p>
            <a:pPr indent="-514350" lvl="2" marL="148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Gill Sans"/>
              <a:buAutoNum type="arabi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width- length of line horizontally. </a:t>
            </a:r>
            <a:endParaRPr/>
          </a:p>
          <a:p>
            <a:pPr indent="-514350" lvl="2" marL="148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Ex: &lt;hr size=“100” width=“1” color=“red”&gt;</a:t>
            </a:r>
            <a:endParaRPr/>
          </a:p>
          <a:p>
            <a:pPr indent="-514350" lvl="2" marL="148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the above line will give red colored vertical line with size 100 width 1</a:t>
            </a:r>
            <a:endParaRPr/>
          </a:p>
          <a:p>
            <a:pPr indent="-514350" lvl="2" marL="1485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7" name="Google Shape;367;p28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914400" y="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Block Formatting elements</a:t>
            </a:r>
            <a:endParaRPr/>
          </a:p>
        </p:txBody>
      </p:sp>
      <p:sp>
        <p:nvSpPr>
          <p:cNvPr id="373" name="Google Shape;373;p29"/>
          <p:cNvSpPr txBox="1"/>
          <p:nvPr>
            <p:ph idx="1" type="body"/>
          </p:nvPr>
        </p:nvSpPr>
        <p:spPr>
          <a:xfrm>
            <a:off x="914400" y="6858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endParaRPr/>
          </a:p>
        </p:txBody>
      </p:sp>
      <p:sp>
        <p:nvSpPr>
          <p:cNvPr id="374" name="Google Shape;374;p29"/>
          <p:cNvSpPr txBox="1"/>
          <p:nvPr/>
        </p:nvSpPr>
        <p:spPr>
          <a:xfrm>
            <a:off x="990600" y="381000"/>
            <a:ext cx="81534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96925" lvl="1" marL="796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6)Preformatted text-&lt;pre&gt;…&lt;/pre&gt;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Used to present blocks of text in fixed-width font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(usually Courier)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preserves both spaces and line breaks.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browser assumes a width of 80 characters for any text.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Ex: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&lt;pre&gt;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write a text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&lt;/pre&gt;</a:t>
            </a:r>
            <a:endParaRPr/>
          </a:p>
          <a:p>
            <a:pPr indent="-796925" lvl="1" marL="7969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/>
          </a:p>
        </p:txBody>
      </p:sp>
      <p:sp>
        <p:nvSpPr>
          <p:cNvPr id="375" name="Google Shape;375;p29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990600" y="0"/>
            <a:ext cx="794385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3365" lvl="0" marL="36512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651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⚫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of computer network:</a:t>
            </a:r>
            <a:endParaRPr/>
          </a:p>
          <a:p>
            <a:pPr indent="-3651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allow users of one computer to get information from any other computer.</a:t>
            </a:r>
            <a:endParaRPr/>
          </a:p>
          <a:p>
            <a:pPr indent="-3651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For this client server model is used.</a:t>
            </a:r>
            <a:endParaRPr/>
          </a:p>
          <a:p>
            <a:pPr indent="-3651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/>
          </a:p>
          <a:p>
            <a:pPr indent="-3651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60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60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60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60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60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36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336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⚫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of WWW:</a:t>
            </a:r>
            <a:endParaRPr/>
          </a:p>
          <a:p>
            <a:pPr indent="-365125" lvl="0" marL="365125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use networked hypertext documents to share them all over world.</a:t>
            </a:r>
            <a:endParaRPr/>
          </a:p>
          <a:p>
            <a:pPr indent="-1708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59" name="Google Shape;159;p3"/>
          <p:cNvGrpSpPr/>
          <p:nvPr/>
        </p:nvGrpSpPr>
        <p:grpSpPr>
          <a:xfrm>
            <a:off x="1295400" y="2133600"/>
            <a:ext cx="6629400" cy="3200400"/>
            <a:chOff x="381000" y="2971800"/>
            <a:chExt cx="8763000" cy="3886200"/>
          </a:xfrm>
        </p:grpSpPr>
        <p:sp>
          <p:nvSpPr>
            <p:cNvPr id="160" name="Google Shape;160;p3"/>
            <p:cNvSpPr txBox="1"/>
            <p:nvPr/>
          </p:nvSpPr>
          <p:spPr>
            <a:xfrm>
              <a:off x="1295400" y="4419600"/>
              <a:ext cx="22098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457200" y="3657600"/>
              <a:ext cx="2895600" cy="2743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Program</a:t>
              </a:r>
              <a:endParaRPr/>
            </a:p>
          </p:txBody>
        </p:sp>
        <p:sp>
          <p:nvSpPr>
            <p:cNvPr id="162" name="Google Shape;162;p3"/>
            <p:cNvSpPr txBox="1"/>
            <p:nvPr/>
          </p:nvSpPr>
          <p:spPr>
            <a:xfrm>
              <a:off x="5486400" y="3657600"/>
              <a:ext cx="2895600" cy="2667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Program</a:t>
              </a:r>
              <a:endParaRPr/>
            </a:p>
          </p:txBody>
        </p:sp>
        <p:cxnSp>
          <p:nvCxnSpPr>
            <p:cNvPr id="163" name="Google Shape;163;p3"/>
            <p:cNvCxnSpPr/>
            <p:nvPr/>
          </p:nvCxnSpPr>
          <p:spPr>
            <a:xfrm>
              <a:off x="5486400" y="5334000"/>
              <a:ext cx="289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4" name="Google Shape;164;p3"/>
            <p:cNvSpPr txBox="1"/>
            <p:nvPr/>
          </p:nvSpPr>
          <p:spPr>
            <a:xfrm>
              <a:off x="6019800" y="5791200"/>
              <a:ext cx="20574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Kernel</a:t>
              </a:r>
              <a:endParaRPr/>
            </a:p>
          </p:txBody>
        </p:sp>
        <p:cxnSp>
          <p:nvCxnSpPr>
            <p:cNvPr id="165" name="Google Shape;165;p3"/>
            <p:cNvCxnSpPr/>
            <p:nvPr/>
          </p:nvCxnSpPr>
          <p:spPr>
            <a:xfrm>
              <a:off x="3048000" y="4495800"/>
              <a:ext cx="3048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6" name="Google Shape;166;p3"/>
            <p:cNvCxnSpPr/>
            <p:nvPr/>
          </p:nvCxnSpPr>
          <p:spPr>
            <a:xfrm rot="10800000">
              <a:off x="3124200" y="5029200"/>
              <a:ext cx="3048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67" name="Google Shape;167;p3"/>
            <p:cNvSpPr txBox="1"/>
            <p:nvPr/>
          </p:nvSpPr>
          <p:spPr>
            <a:xfrm>
              <a:off x="3581400" y="3810000"/>
              <a:ext cx="19050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Request</a:t>
              </a:r>
              <a:endParaRPr/>
            </a:p>
          </p:txBody>
        </p:sp>
        <p:sp>
          <p:nvSpPr>
            <p:cNvPr id="168" name="Google Shape;168;p3"/>
            <p:cNvSpPr txBox="1"/>
            <p:nvPr/>
          </p:nvSpPr>
          <p:spPr>
            <a:xfrm>
              <a:off x="3657600" y="5181600"/>
              <a:ext cx="16764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Reply</a:t>
              </a:r>
              <a:endParaRPr/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5867400" y="2971800"/>
              <a:ext cx="2057400" cy="4380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 machine</a:t>
              </a:r>
              <a:endParaRPr/>
            </a:p>
          </p:txBody>
        </p:sp>
        <p:cxnSp>
          <p:nvCxnSpPr>
            <p:cNvPr id="170" name="Google Shape;170;p3"/>
            <p:cNvCxnSpPr/>
            <p:nvPr/>
          </p:nvCxnSpPr>
          <p:spPr>
            <a:xfrm>
              <a:off x="381000" y="5410200"/>
              <a:ext cx="2971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1" name="Google Shape;171;p3"/>
            <p:cNvSpPr txBox="1"/>
            <p:nvPr/>
          </p:nvSpPr>
          <p:spPr>
            <a:xfrm>
              <a:off x="914400" y="5791200"/>
              <a:ext cx="20574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Kernel</a:t>
              </a:r>
              <a:endParaRPr/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683172" y="2971800"/>
              <a:ext cx="2514601" cy="4380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Client machine</a:t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096000" y="3962400"/>
              <a:ext cx="1981200" cy="685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" name="Google Shape;174;p3"/>
            <p:cNvCxnSpPr/>
            <p:nvPr/>
          </p:nvCxnSpPr>
          <p:spPr>
            <a:xfrm>
              <a:off x="1447800" y="6400800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5" name="Google Shape;175;p3"/>
            <p:cNvCxnSpPr/>
            <p:nvPr/>
          </p:nvCxnSpPr>
          <p:spPr>
            <a:xfrm>
              <a:off x="914400" y="6629400"/>
              <a:ext cx="6324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" name="Google Shape;176;p3"/>
            <p:cNvCxnSpPr/>
            <p:nvPr/>
          </p:nvCxnSpPr>
          <p:spPr>
            <a:xfrm>
              <a:off x="6858000" y="6324600"/>
              <a:ext cx="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7" name="Google Shape;177;p3"/>
            <p:cNvSpPr txBox="1"/>
            <p:nvPr/>
          </p:nvSpPr>
          <p:spPr>
            <a:xfrm>
              <a:off x="7696200" y="6491288"/>
              <a:ext cx="14478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991641" y="3962627"/>
              <a:ext cx="1903266" cy="761434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3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 txBox="1"/>
          <p:nvPr>
            <p:ph type="ctrTitle"/>
          </p:nvPr>
        </p:nvSpPr>
        <p:spPr>
          <a:xfrm>
            <a:off x="1431925" y="360362"/>
            <a:ext cx="7407275" cy="4592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9600"/>
              <a:buFont typeface="Gill Sans"/>
              <a:buNone/>
            </a:pPr>
            <a:r>
              <a:rPr b="0" i="0" lang="en-US" sz="96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FONTS </a:t>
            </a:r>
            <a:br>
              <a:rPr b="0" i="0" lang="en-US" sz="96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96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and </a:t>
            </a:r>
            <a:br>
              <a:rPr b="0" i="0" lang="en-US" sz="96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96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COLORS</a:t>
            </a:r>
            <a:endParaRPr/>
          </a:p>
        </p:txBody>
      </p:sp>
      <p:sp>
        <p:nvSpPr>
          <p:cNvPr id="381" name="Google Shape;381;p30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 txBox="1"/>
          <p:nvPr>
            <p:ph type="title"/>
          </p:nvPr>
        </p:nvSpPr>
        <p:spPr>
          <a:xfrm>
            <a:off x="1066800" y="0"/>
            <a:ext cx="74993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Fonts and Colors</a:t>
            </a:r>
            <a:endParaRPr/>
          </a:p>
        </p:txBody>
      </p:sp>
      <p:sp>
        <p:nvSpPr>
          <p:cNvPr id="387" name="Google Shape;387;p31"/>
          <p:cNvSpPr txBox="1"/>
          <p:nvPr>
            <p:ph idx="1" type="body"/>
          </p:nvPr>
        </p:nvSpPr>
        <p:spPr>
          <a:xfrm>
            <a:off x="990600" y="762000"/>
            <a:ext cx="794385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Font element uses &lt;font&gt;…&lt;/font&gt; tags to enclose and format selected text.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 has following attributes: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1) size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2) color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3) face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size-</a:t>
            </a:r>
            <a:endParaRPr/>
          </a:p>
          <a:p>
            <a:pPr indent="-150812" lvl="2" marL="13128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used to specify size of text.</a:t>
            </a:r>
            <a:endParaRPr/>
          </a:p>
          <a:p>
            <a:pPr indent="-150812" lvl="2" marL="13128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we can specify a value in 1 to 7.</a:t>
            </a:r>
            <a:endParaRPr/>
          </a:p>
          <a:p>
            <a:pPr indent="150812" lvl="2" marL="1162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where 7 is largest size</a:t>
            </a:r>
            <a:endParaRPr/>
          </a:p>
          <a:p>
            <a:pPr indent="150812" lvl="2" marL="1162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3 is normal size</a:t>
            </a:r>
            <a:endParaRPr/>
          </a:p>
          <a:p>
            <a:pPr indent="150812" lvl="2" marL="1162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  1 is smaller size</a:t>
            </a:r>
            <a:endParaRPr/>
          </a:p>
        </p:txBody>
      </p:sp>
      <p:sp>
        <p:nvSpPr>
          <p:cNvPr id="388" name="Google Shape;388;p31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1066800" y="0"/>
            <a:ext cx="74993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Fonts and Colors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990600" y="762000"/>
            <a:ext cx="794385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1" marL="917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2) color-</a:t>
            </a:r>
            <a:endParaRPr/>
          </a:p>
          <a:p>
            <a:pPr indent="-150812" lvl="2" marL="13128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used to specify color of text.</a:t>
            </a:r>
            <a:endParaRPr/>
          </a:p>
          <a:p>
            <a:pPr indent="-150812" lvl="2" marL="13128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Syntax:</a:t>
            </a:r>
            <a:endParaRPr/>
          </a:p>
          <a:p>
            <a:pPr indent="-11112" lvl="3" marL="1373187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32D2E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&lt;font color=value&gt;</a:t>
            </a:r>
            <a:endParaRPr/>
          </a:p>
          <a:p>
            <a:pPr indent="-150812" lvl="2" marL="13128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Color of font is hexadecimal value (combination    of Red green and blue).</a:t>
            </a:r>
            <a:endParaRPr/>
          </a:p>
          <a:p>
            <a:pPr indent="-150812" lvl="2" marL="13128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you can also specify color as red ,black etc</a:t>
            </a:r>
            <a:endParaRPr/>
          </a:p>
          <a:p>
            <a:pPr indent="150812" lvl="2" marL="1162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3) face-</a:t>
            </a:r>
            <a:endParaRPr/>
          </a:p>
          <a:p>
            <a:pPr indent="-150812" lvl="2" marL="13128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Used to specify font type</a:t>
            </a:r>
            <a:endParaRPr/>
          </a:p>
          <a:p>
            <a:pPr indent="-150812" lvl="2" marL="13128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Syntax :</a:t>
            </a:r>
            <a:endParaRPr/>
          </a:p>
          <a:p>
            <a:pPr indent="150812" lvl="2" marL="1162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&lt;font face=“Font name”&gt;</a:t>
            </a:r>
            <a:endParaRPr/>
          </a:p>
          <a:p>
            <a:pPr indent="150812" lvl="2" marL="1162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Ex:</a:t>
            </a:r>
            <a:endParaRPr/>
          </a:p>
          <a:p>
            <a:pPr indent="150812" lvl="2" marL="11620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&lt;font size="4"color="Red"face="arial"&gt;TSEC&lt;/font&gt;	</a:t>
            </a:r>
            <a:endParaRPr/>
          </a:p>
          <a:p>
            <a:pPr indent="-16065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5" name="Google Shape;395;p32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ctrTitle"/>
          </p:nvPr>
        </p:nvSpPr>
        <p:spPr>
          <a:xfrm>
            <a:off x="1431925" y="360362"/>
            <a:ext cx="7407275" cy="2230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9600"/>
              <a:buFont typeface="Gill Sans"/>
              <a:buNone/>
            </a:pPr>
            <a:r>
              <a:rPr b="0" i="0" lang="en-US" sz="96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LISTS</a:t>
            </a:r>
            <a:endParaRPr/>
          </a:p>
        </p:txBody>
      </p:sp>
      <p:sp>
        <p:nvSpPr>
          <p:cNvPr id="401" name="Google Shape;401;p33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1066800" y="0"/>
            <a:ext cx="74993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List </a:t>
            </a:r>
            <a:endParaRPr/>
          </a:p>
        </p:txBody>
      </p:sp>
      <p:sp>
        <p:nvSpPr>
          <p:cNvPr id="407" name="Google Shape;407;p34"/>
          <p:cNvSpPr txBox="1"/>
          <p:nvPr>
            <p:ph idx="1" type="body"/>
          </p:nvPr>
        </p:nvSpPr>
        <p:spPr>
          <a:xfrm>
            <a:off x="990600" y="838200"/>
            <a:ext cx="79438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HTML lists appear in web browsers as bulleted lines of text.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There are actually 3 different types of lists,     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unordered lists (bullets),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ordered lists (numbers),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definition lists (think: dictionaries)                                                                                                                                                  </a:t>
            </a:r>
            <a:endParaRPr/>
          </a:p>
        </p:txBody>
      </p:sp>
      <p:sp>
        <p:nvSpPr>
          <p:cNvPr id="408" name="Google Shape;408;p34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type="title"/>
          </p:nvPr>
        </p:nvSpPr>
        <p:spPr>
          <a:xfrm>
            <a:off x="1066800" y="0"/>
            <a:ext cx="7499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List </a:t>
            </a:r>
            <a:endParaRPr/>
          </a:p>
        </p:txBody>
      </p:sp>
      <p:sp>
        <p:nvSpPr>
          <p:cNvPr id="415" name="Google Shape;415;p35"/>
          <p:cNvSpPr txBox="1"/>
          <p:nvPr>
            <p:ph idx="1" type="body"/>
          </p:nvPr>
        </p:nvSpPr>
        <p:spPr>
          <a:xfrm>
            <a:off x="990600" y="533400"/>
            <a:ext cx="8153400" cy="6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Unordered list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1) It is used when no order of information is required.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2) The &lt;ul&gt;…&lt;/ul&gt; are used for unordered list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3) The &lt;ul&gt; tag contain list item element which is represented by &lt;li&gt; tag.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Ex: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&lt;ul&gt;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&lt;li&gt;Milk&lt;/li&gt;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&lt;li&gt; Biscuit&lt;/li&gt;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&lt;li&gt;Cereal&lt;/li&gt;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&lt;li&gt;Bread&lt;/li&gt;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&lt;/ul&gt;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6" name="Google Shape;416;p3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type="title"/>
          </p:nvPr>
        </p:nvSpPr>
        <p:spPr>
          <a:xfrm>
            <a:off x="1066800" y="0"/>
            <a:ext cx="7499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List </a:t>
            </a:r>
            <a:endParaRPr/>
          </a:p>
        </p:txBody>
      </p:sp>
      <p:sp>
        <p:nvSpPr>
          <p:cNvPr id="423" name="Google Shape;423;p36"/>
          <p:cNvSpPr txBox="1"/>
          <p:nvPr>
            <p:ph idx="1" type="body"/>
          </p:nvPr>
        </p:nvSpPr>
        <p:spPr>
          <a:xfrm>
            <a:off x="990600" y="533400"/>
            <a:ext cx="8153400" cy="6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Unordered list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4) &lt;ul&gt; tag has type attribute.It has 3 values(disc(filled circle), circle(hollow circle) and  square(filled square)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&lt;ul type= value&gt;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Ex: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&lt;ul type=“circle”&gt;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&lt;li&gt;Milk&lt;/li&gt;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&lt;li&gt;Toilet Paper&lt;/li&gt;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&lt;li&gt;Cereal&lt;/li&gt;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&lt;li&gt;Bread&lt;/li&gt;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&lt;/ul&gt;</a:t>
            </a:r>
            <a:endParaRPr/>
          </a:p>
        </p:txBody>
      </p:sp>
      <p:sp>
        <p:nvSpPr>
          <p:cNvPr id="424" name="Google Shape;424;p36"/>
          <p:cNvSpPr txBox="1"/>
          <p:nvPr/>
        </p:nvSpPr>
        <p:spPr>
          <a:xfrm>
            <a:off x="4800600" y="5195887"/>
            <a:ext cx="4343400" cy="166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27087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Note-By default type is circle(filled circle)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6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type="title"/>
          </p:nvPr>
        </p:nvSpPr>
        <p:spPr>
          <a:xfrm>
            <a:off x="1066800" y="0"/>
            <a:ext cx="7499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List</a:t>
            </a:r>
            <a:endParaRPr/>
          </a:p>
        </p:txBody>
      </p:sp>
      <p:sp>
        <p:nvSpPr>
          <p:cNvPr id="432" name="Google Shape;432;p37"/>
          <p:cNvSpPr txBox="1"/>
          <p:nvPr>
            <p:ph idx="1" type="body"/>
          </p:nvPr>
        </p:nvSpPr>
        <p:spPr>
          <a:xfrm>
            <a:off x="990600" y="609600"/>
            <a:ext cx="8153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Ordered list: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1) Used to present information in a specific order.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2)  An ordered list is defined using the &lt;ol&gt; tag, and list items placed inside of an ordered list are preceded with numbers instead of bullets.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3) Ex:</a:t>
            </a:r>
            <a:endParaRPr/>
          </a:p>
          <a:p>
            <a:pPr indent="-514349" lvl="3" marL="1328737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32D2E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&lt;ol&gt; </a:t>
            </a:r>
            <a:endParaRPr/>
          </a:p>
          <a:p>
            <a:pPr indent="-514349" lvl="3" marL="1328737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32D2E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&lt;li&gt;Find a Job&lt;/li&gt;</a:t>
            </a:r>
            <a:endParaRPr/>
          </a:p>
          <a:p>
            <a:pPr indent="-514349" lvl="3" marL="1328737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32D2E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&lt;li&gt;Get Money&lt;/li&gt;</a:t>
            </a:r>
            <a:endParaRPr/>
          </a:p>
          <a:p>
            <a:pPr indent="-514349" lvl="3" marL="1328737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32D2E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&lt;li&gt;Move Out&lt;/li&gt; </a:t>
            </a:r>
            <a:endParaRPr/>
          </a:p>
          <a:p>
            <a:pPr indent="-514349" lvl="3" marL="1328737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32D2E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&lt;/ol&gt;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/>
          </a:p>
          <a:p>
            <a:pPr indent="-140334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3" name="Google Shape;433;p37"/>
          <p:cNvSpPr txBox="1"/>
          <p:nvPr/>
        </p:nvSpPr>
        <p:spPr>
          <a:xfrm>
            <a:off x="5334000" y="5195887"/>
            <a:ext cx="4343400" cy="138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27087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Note-By default type is </a:t>
            </a:r>
            <a:endParaRPr/>
          </a:p>
          <a:p>
            <a:pPr indent="-827087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Arabic numbers.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7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 txBox="1"/>
          <p:nvPr>
            <p:ph type="title"/>
          </p:nvPr>
        </p:nvSpPr>
        <p:spPr>
          <a:xfrm>
            <a:off x="1066800" y="0"/>
            <a:ext cx="7499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List </a:t>
            </a:r>
            <a:endParaRPr/>
          </a:p>
        </p:txBody>
      </p:sp>
      <p:sp>
        <p:nvSpPr>
          <p:cNvPr id="441" name="Google Shape;441;p38"/>
          <p:cNvSpPr txBox="1"/>
          <p:nvPr>
            <p:ph idx="1" type="body"/>
          </p:nvPr>
        </p:nvSpPr>
        <p:spPr>
          <a:xfrm>
            <a:off x="990600" y="533400"/>
            <a:ext cx="8153400" cy="6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Ordered list: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4) Type attribute of ol tag to specify the numbering style to be used for an ordered list.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40334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42" name="Google Shape;442;p38"/>
          <p:cNvGraphicFramePr/>
          <p:nvPr/>
        </p:nvGraphicFramePr>
        <p:xfrm>
          <a:off x="1676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{0DC4B8AD-9805-4665-8DB2-A67316816039}</a:tableStyleId>
              </a:tblPr>
              <a:tblGrid>
                <a:gridCol w="3505200"/>
                <a:gridCol w="35052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ill San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Type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69999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ill San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69999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Type=“1”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69999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Arabic numbers as 1,2, and 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69999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Type=“A”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69999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Uppercase alphabets as A,B and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69999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Type=“a”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69999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Lowercase alphabets as a , b and 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69999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Type=“I”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69999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Upper case Roman numbers such as I,II and III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69999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Type=“i”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69999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Lowercase Roman numbers such as i ,ii and iii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5E9EFF"/>
                        </a:gs>
                        <a:gs pos="39999">
                          <a:srgbClr val="85C2FF"/>
                        </a:gs>
                        <a:gs pos="69999">
                          <a:srgbClr val="C4D6EB"/>
                        </a:gs>
                        <a:gs pos="100000">
                          <a:srgbClr val="FFEBFA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443" name="Google Shape;443;p38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"/>
          <p:cNvSpPr txBox="1"/>
          <p:nvPr>
            <p:ph type="title"/>
          </p:nvPr>
        </p:nvSpPr>
        <p:spPr>
          <a:xfrm>
            <a:off x="1066800" y="0"/>
            <a:ext cx="7499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List </a:t>
            </a:r>
            <a:endParaRPr/>
          </a:p>
        </p:txBody>
      </p:sp>
      <p:sp>
        <p:nvSpPr>
          <p:cNvPr id="450" name="Google Shape;450;p39"/>
          <p:cNvSpPr txBox="1"/>
          <p:nvPr>
            <p:ph idx="1" type="body"/>
          </p:nvPr>
        </p:nvSpPr>
        <p:spPr>
          <a:xfrm>
            <a:off x="990600" y="609600"/>
            <a:ext cx="8153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Ordered list: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 also has start attribute as follows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Ex:</a:t>
            </a:r>
            <a:endParaRPr/>
          </a:p>
          <a:p>
            <a:pPr indent="-514349" lvl="3" marL="1328737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32D2E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&lt;ol start="4" &gt; </a:t>
            </a:r>
            <a:endParaRPr/>
          </a:p>
          <a:p>
            <a:pPr indent="-514349" lvl="3" marL="1328737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32D2E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&lt;li&gt;Buy Food&lt;/li&gt; </a:t>
            </a:r>
            <a:endParaRPr/>
          </a:p>
          <a:p>
            <a:pPr indent="-514349" lvl="3" marL="1328737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32D2E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&lt;li&gt;Enroll in College&lt;/li&gt;</a:t>
            </a:r>
            <a:endParaRPr/>
          </a:p>
          <a:p>
            <a:pPr indent="-514349" lvl="3" marL="1328737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32D2E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&lt;li&gt;Get a Degree&lt;/li&gt; </a:t>
            </a:r>
            <a:endParaRPr/>
          </a:p>
          <a:p>
            <a:pPr indent="-514349" lvl="3" marL="1328737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32D2E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&lt;/ol&gt;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/>
          </a:p>
          <a:p>
            <a:pPr indent="-140334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>
            <p:ph type="title"/>
          </p:nvPr>
        </p:nvSpPr>
        <p:spPr>
          <a:xfrm>
            <a:off x="914400" y="0"/>
            <a:ext cx="749776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Key terms related to web </a:t>
            </a:r>
            <a:endParaRPr/>
          </a:p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228600" y="990600"/>
            <a:ext cx="9067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7475" lvl="0" marL="8556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site:</a:t>
            </a:r>
            <a:endParaRPr/>
          </a:p>
          <a:p>
            <a:pPr indent="117475" lvl="0" marL="7381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It is also known as URL(Uniform Resource Locator or URL) will be that of  first page (home page) of our web site installed on the server of our ISP(Internet Service Provider)</a:t>
            </a:r>
            <a:endParaRPr/>
          </a:p>
          <a:p>
            <a:pPr indent="-117475" lvl="0" marL="8556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Web page:</a:t>
            </a:r>
            <a:endParaRPr/>
          </a:p>
          <a:p>
            <a:pPr indent="117475" lvl="0" marL="7381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is hypertext document to incorporate text,images,audio,video to make it available on the internet.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117475" lvl="0" marL="8556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server:</a:t>
            </a:r>
            <a:endParaRPr/>
          </a:p>
          <a:p>
            <a:pPr indent="117475" lvl="0" marL="7381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It is used to store the web pages and transmit them to   a client and fetch  it from a server.</a:t>
            </a:r>
            <a:endParaRPr/>
          </a:p>
          <a:p>
            <a:pPr indent="117475" lvl="0" marL="7381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7475" lvl="0" marL="85566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Browser:</a:t>
            </a:r>
            <a:endParaRPr/>
          </a:p>
          <a:p>
            <a:pPr indent="117475" lvl="0" marL="7381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It is a program which allows user to type URL of web page and see 	   the web page fetched from web server. </a:t>
            </a:r>
            <a:endParaRPr/>
          </a:p>
          <a:p>
            <a:pPr indent="117475" lvl="0" marL="7381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117475" lvl="0" marL="7381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7475" lvl="0" marL="7381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</a:t>
            </a:r>
            <a:endParaRPr/>
          </a:p>
        </p:txBody>
      </p:sp>
      <p:sp>
        <p:nvSpPr>
          <p:cNvPr id="186" name="Google Shape;186;p4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type="title"/>
          </p:nvPr>
        </p:nvSpPr>
        <p:spPr>
          <a:xfrm>
            <a:off x="1066800" y="0"/>
            <a:ext cx="7499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List </a:t>
            </a:r>
            <a:endParaRPr/>
          </a:p>
        </p:txBody>
      </p:sp>
      <p:sp>
        <p:nvSpPr>
          <p:cNvPr id="458" name="Google Shape;458;p40"/>
          <p:cNvSpPr txBox="1"/>
          <p:nvPr>
            <p:ph idx="1" type="body"/>
          </p:nvPr>
        </p:nvSpPr>
        <p:spPr>
          <a:xfrm>
            <a:off x="990600" y="533400"/>
            <a:ext cx="8153400" cy="6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Definition 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list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1) HTML definition lists (&lt;dl&gt;) …&lt;/dl&gt;are list elements that have a unique array of tags and elements.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2) Following are array of tags: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&lt;dl&gt;..&lt;/dl&gt; - opening clause that defines 			 the start of the list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&lt;dt&gt; ..&lt;/dt&gt;- list item that defines the 				  definition term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&lt;dd&gt; ..&lt;/dd&gt;- definition of the list item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Note: 1)Closing tag is not compulsory.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  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2) we can do nesting of tags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9" name="Google Shape;459;p40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/>
          <p:nvPr>
            <p:ph type="title"/>
          </p:nvPr>
        </p:nvSpPr>
        <p:spPr>
          <a:xfrm>
            <a:off x="1066800" y="0"/>
            <a:ext cx="7499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List </a:t>
            </a:r>
            <a:endParaRPr/>
          </a:p>
        </p:txBody>
      </p:sp>
      <p:sp>
        <p:nvSpPr>
          <p:cNvPr id="466" name="Google Shape;466;p41"/>
          <p:cNvSpPr txBox="1"/>
          <p:nvPr>
            <p:ph idx="1" type="body"/>
          </p:nvPr>
        </p:nvSpPr>
        <p:spPr>
          <a:xfrm>
            <a:off x="990600" y="533400"/>
            <a:ext cx="8153400" cy="6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Definition 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list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3) When we use this tag, the browser aligns the definition term with left and displays next line text with indenting it.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4) Ex: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&lt;dl&gt;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&lt;dt&gt;&lt;b&gt;Fromage&lt;/b&gt;&lt;/dt&gt;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&lt;dd&gt;French word for cheese.&lt;/dd&gt;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&lt;dt&gt;&lt;b&gt;Voiture&lt;/b&gt;&lt;/dt&gt;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&lt;dd&gt;French word for car.&lt;/dd&gt;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&lt;/dt&gt;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&lt;/dl&gt;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"/>
          <p:cNvSpPr txBox="1"/>
          <p:nvPr>
            <p:ph type="ctrTitle"/>
          </p:nvPr>
        </p:nvSpPr>
        <p:spPr>
          <a:xfrm>
            <a:off x="1431925" y="360362"/>
            <a:ext cx="7407275" cy="2230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9600"/>
              <a:buFont typeface="Gill Sans"/>
              <a:buNone/>
            </a:pPr>
            <a:r>
              <a:rPr b="0" i="0" lang="en-US" sz="96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TABLES</a:t>
            </a:r>
            <a:endParaRPr/>
          </a:p>
        </p:txBody>
      </p:sp>
      <p:sp>
        <p:nvSpPr>
          <p:cNvPr id="473" name="Google Shape;473;p42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"/>
          <p:cNvSpPr txBox="1"/>
          <p:nvPr>
            <p:ph type="title"/>
          </p:nvPr>
        </p:nvSpPr>
        <p:spPr>
          <a:xfrm>
            <a:off x="990600" y="0"/>
            <a:ext cx="74993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Tables </a:t>
            </a:r>
            <a:endParaRPr/>
          </a:p>
        </p:txBody>
      </p:sp>
      <p:sp>
        <p:nvSpPr>
          <p:cNvPr id="479" name="Google Shape;479;p43"/>
          <p:cNvSpPr txBox="1"/>
          <p:nvPr>
            <p:ph idx="1" type="body"/>
          </p:nvPr>
        </p:nvSpPr>
        <p:spPr>
          <a:xfrm>
            <a:off x="990600" y="685800"/>
            <a:ext cx="794385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Tables are defined with &lt;table&gt; tag.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table is divided into rows with &lt;tr&gt;tag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 stands for table row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Row is divided into cells with the &lt;td&gt; tag.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td stands for table data.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 is table header to give column heading.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data cell can also contain any data format like text , images, videos, break, paragraph, horizontal rule.</a:t>
            </a:r>
            <a:endParaRPr/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0" name="Google Shape;480;p43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"/>
          <p:cNvSpPr txBox="1"/>
          <p:nvPr>
            <p:ph type="title"/>
          </p:nvPr>
        </p:nvSpPr>
        <p:spPr>
          <a:xfrm>
            <a:off x="914400" y="0"/>
            <a:ext cx="8001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b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Table formatting precedence in HTML</a:t>
            </a:r>
            <a:b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/>
          </a:p>
        </p:txBody>
      </p:sp>
      <p:sp>
        <p:nvSpPr>
          <p:cNvPr id="486" name="Google Shape;486;p44"/>
          <p:cNvSpPr txBox="1"/>
          <p:nvPr>
            <p:ph idx="1" type="body"/>
          </p:nvPr>
        </p:nvSpPr>
        <p:spPr>
          <a:xfrm>
            <a:off x="990600" y="762000"/>
            <a:ext cx="8153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The order of precedence for table formatting is as follows:</a:t>
            </a:r>
            <a:endParaRPr/>
          </a:p>
          <a:p>
            <a:pPr indent="-457200" lvl="2" marL="1114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Cells</a:t>
            </a:r>
            <a:endParaRPr/>
          </a:p>
          <a:p>
            <a:pPr indent="-457200" lvl="2" marL="1114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 Rows</a:t>
            </a:r>
            <a:endParaRPr/>
          </a:p>
          <a:p>
            <a:pPr indent="-457200" lvl="2" marL="11144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3. Table</a:t>
            </a:r>
            <a:endParaRPr/>
          </a:p>
          <a:p>
            <a:pPr indent="-457200" lvl="2" marL="11144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we change background color of cell to blue, then if we change background color of table to yellow then blue cell does not change to yellow.</a:t>
            </a:r>
            <a:endParaRPr/>
          </a:p>
          <a:p>
            <a:pPr indent="-457200" lvl="2" marL="11144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57200" lvl="2" marL="11144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Since cell formatting takes precedence over table formatting.</a:t>
            </a:r>
            <a:endParaRPr/>
          </a:p>
          <a:p>
            <a:pPr indent="-279400" lvl="2" marL="1114425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ill San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001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001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7" name="Google Shape;487;p44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/>
          <p:nvPr>
            <p:ph type="title"/>
          </p:nvPr>
        </p:nvSpPr>
        <p:spPr>
          <a:xfrm>
            <a:off x="990600" y="0"/>
            <a:ext cx="74993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Creating tables</a:t>
            </a:r>
            <a:endParaRPr/>
          </a:p>
        </p:txBody>
      </p:sp>
      <p:sp>
        <p:nvSpPr>
          <p:cNvPr id="493" name="Google Shape;493;p45"/>
          <p:cNvSpPr txBox="1"/>
          <p:nvPr>
            <p:ph idx="1" type="body"/>
          </p:nvPr>
        </p:nvSpPr>
        <p:spPr>
          <a:xfrm>
            <a:off x="990600" y="914400"/>
            <a:ext cx="794385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create table &lt;table&gt;…&lt;/table&gt; tag is   used. All other table tags are included in same.</a:t>
            </a:r>
            <a:endParaRPr/>
          </a:p>
          <a:p>
            <a:pPr indent="-514350" lvl="0" marL="596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14350" lvl="0" marL="596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&lt;table&gt; tag is omitted  or not closed then browser tag ignores all other next tags.</a:t>
            </a:r>
            <a:endParaRPr/>
          </a:p>
        </p:txBody>
      </p:sp>
      <p:sp>
        <p:nvSpPr>
          <p:cNvPr id="494" name="Google Shape;494;p4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" name="Google Shape;499;p46"/>
          <p:cNvGraphicFramePr/>
          <p:nvPr/>
        </p:nvGraphicFramePr>
        <p:xfrm>
          <a:off x="2286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{0DC4B8AD-9805-4665-8DB2-A67316816039}</a:tableStyleId>
              </a:tblPr>
              <a:tblGrid>
                <a:gridCol w="762000"/>
                <a:gridCol w="1981200"/>
                <a:gridCol w="2825750"/>
                <a:gridCol w="3117850"/>
              </a:tblGrid>
              <a:tr h="64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ill San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SrNo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ill San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Attribute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ill San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Purpose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ill San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Syntax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</a:tr>
              <a:tr h="14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DIR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Used to specify direction of text in a table(by default L to R)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&lt;table dir=“RTL”&gt;….&lt;/table&gt;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(For Right to left direction)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Start from right column to left column.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BORDERCOLOR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Used to define color of the border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&lt;table border=value&gt;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WIDTH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Used to mention the width (in pixels) of a cells (not compulsory)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&lt;table width= value&gt;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</a:tr>
              <a:tr h="88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4.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BORDER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Used to specify border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&lt;table border=pixel&gt;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5.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HEIGHT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Used to mention the height(in pixels) of a cells (not compulsory)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&lt;th height =value&gt;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</a:tr>
              <a:tr h="88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6.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BGCOLOR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Used to mention background color of table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&lt;table bgcolor=value&gt;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500" name="Google Shape;500;p46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"/>
          <p:cNvSpPr txBox="1"/>
          <p:nvPr>
            <p:ph type="title"/>
          </p:nvPr>
        </p:nvSpPr>
        <p:spPr>
          <a:xfrm>
            <a:off x="990600" y="0"/>
            <a:ext cx="74993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Creating tables</a:t>
            </a:r>
            <a:endParaRPr/>
          </a:p>
        </p:txBody>
      </p:sp>
      <p:graphicFrame>
        <p:nvGraphicFramePr>
          <p:cNvPr id="506" name="Google Shape;506;p47"/>
          <p:cNvGraphicFramePr/>
          <p:nvPr/>
        </p:nvGraphicFramePr>
        <p:xfrm>
          <a:off x="228600" y="1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{0DC4B8AD-9805-4665-8DB2-A67316816039}</a:tableStyleId>
              </a:tblPr>
              <a:tblGrid>
                <a:gridCol w="552450"/>
                <a:gridCol w="1814500"/>
                <a:gridCol w="3348025"/>
                <a:gridCol w="3200400"/>
              </a:tblGrid>
              <a:tr h="73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ill San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SrNo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ill San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Attribute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ill San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Purpose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Gill Sans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Syntax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</a:tr>
              <a:tr h="90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ALIGN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Used to align the table(as right or center) by default left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&lt;table align=“right”&gt;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8.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CAPTION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Provides a table title and displays on the center of table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&lt;caption&gt;student data&lt;/caption&gt;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9.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ALIGN CAPTION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Used to Align table title as left, top,bottom,right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&lt;caption align="bottom"&gt;My savings&lt;/caption&gt;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</a:tr>
              <a:tr h="90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10.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CELLPADDING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Used to set specify space in cell walls and cell content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&lt;table cellpadding="</a:t>
                      </a:r>
                      <a:r>
                        <a:rPr b="0" i="1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pixels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"&gt;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11.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CELLSPACING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Used to control space between table cells(by default 2)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&lt;table cellspacing="</a:t>
                      </a:r>
                      <a:r>
                        <a:rPr b="0" i="1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pixels</a:t>
                      </a: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"&gt;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C5D7"/>
                        </a:gs>
                        <a:gs pos="50000">
                          <a:srgbClr val="C1DAE4"/>
                        </a:gs>
                        <a:gs pos="100000">
                          <a:srgbClr val="E1ECF1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507" name="Google Shape;507;p47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8"/>
          <p:cNvSpPr txBox="1"/>
          <p:nvPr>
            <p:ph type="title"/>
          </p:nvPr>
        </p:nvSpPr>
        <p:spPr>
          <a:xfrm>
            <a:off x="990600" y="0"/>
            <a:ext cx="74993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Creating tables</a:t>
            </a:r>
            <a:endParaRPr/>
          </a:p>
        </p:txBody>
      </p:sp>
      <p:sp>
        <p:nvSpPr>
          <p:cNvPr id="513" name="Google Shape;513;p48"/>
          <p:cNvSpPr txBox="1"/>
          <p:nvPr>
            <p:ph idx="1" type="body"/>
          </p:nvPr>
        </p:nvSpPr>
        <p:spPr>
          <a:xfrm>
            <a:off x="914400" y="838200"/>
            <a:ext cx="7848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Spanning of multiple rows and cells: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1) Used to merge and split any number of adjacent cells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2) Two tags of td tag are used: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a) rowspan –No. of rows that cell should 			span.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b) colspan-No. of columns that a cell 				should span(merge) </a:t>
            </a:r>
            <a:endParaRPr/>
          </a:p>
        </p:txBody>
      </p:sp>
      <p:sp>
        <p:nvSpPr>
          <p:cNvPr id="514" name="Google Shape;514;p48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9"/>
          <p:cNvSpPr txBox="1"/>
          <p:nvPr>
            <p:ph idx="1" type="body"/>
          </p:nvPr>
        </p:nvSpPr>
        <p:spPr>
          <a:xfrm>
            <a:off x="838200" y="228600"/>
            <a:ext cx="57912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</a:t>
            </a:r>
            <a:endParaRPr/>
          </a:p>
          <a:p>
            <a:pPr indent="0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</a:t>
            </a:r>
            <a:endParaRPr/>
          </a:p>
          <a:p>
            <a:pPr indent="0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&lt;td&gt;column1&lt;/td&gt;</a:t>
            </a:r>
            <a:endParaRPr/>
          </a:p>
          <a:p>
            <a:pPr indent="0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&lt;td&gt;column2&lt;/td&gt;</a:t>
            </a:r>
            <a:endParaRPr/>
          </a:p>
          <a:p>
            <a:pPr indent="0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&lt;td&gt;column3&lt;/td&gt;</a:t>
            </a:r>
            <a:endParaRPr/>
          </a:p>
          <a:p>
            <a:pPr indent="0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</a:t>
            </a:r>
            <a:endParaRPr/>
          </a:p>
          <a:p>
            <a:pPr indent="0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</a:t>
            </a:r>
            <a:endParaRPr/>
          </a:p>
          <a:p>
            <a:pPr indent="0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&lt;td rowspan="2"&gt;row 1 ,cell1&lt;/td&gt;</a:t>
            </a:r>
            <a:endParaRPr/>
          </a:p>
          <a:p>
            <a:pPr indent="0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&lt;td&gt;row 1 cell 2 &lt;/td&gt;</a:t>
            </a:r>
            <a:endParaRPr/>
          </a:p>
          <a:p>
            <a:pPr indent="0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&lt;td&gt; row 1 cell 3 &lt;/td&gt;</a:t>
            </a:r>
            <a:endParaRPr/>
          </a:p>
          <a:p>
            <a:pPr indent="0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&lt;/tr&gt;</a:t>
            </a:r>
            <a:endParaRPr/>
          </a:p>
          <a:p>
            <a:pPr indent="0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</a:t>
            </a:r>
            <a:endParaRPr/>
          </a:p>
          <a:p>
            <a:pPr indent="0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&lt;td&gt; row 2 ,cell 2&lt;/td&gt;</a:t>
            </a:r>
            <a:endParaRPr/>
          </a:p>
          <a:p>
            <a:pPr indent="0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&lt;td&gt;row 2 cell 3&lt;/td&gt;</a:t>
            </a:r>
            <a:endParaRPr/>
          </a:p>
          <a:p>
            <a:pPr indent="0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&lt;/tr&gt;</a:t>
            </a:r>
            <a:endParaRPr/>
          </a:p>
          <a:p>
            <a:pPr indent="0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&lt;tr&gt;</a:t>
            </a:r>
            <a:endParaRPr/>
          </a:p>
          <a:p>
            <a:pPr indent="0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&lt;td colspan"3"&gt;row 3 cell 1&lt;/td&gt;&lt;/tr&gt;</a:t>
            </a:r>
            <a:endParaRPr/>
          </a:p>
        </p:txBody>
      </p:sp>
      <p:pic>
        <p:nvPicPr>
          <p:cNvPr id="520" name="Google Shape;52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9837" y="1066800"/>
            <a:ext cx="4094162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9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>
            <p:ph type="title"/>
          </p:nvPr>
        </p:nvSpPr>
        <p:spPr>
          <a:xfrm>
            <a:off x="990600" y="0"/>
            <a:ext cx="74993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WWW</a:t>
            </a:r>
            <a:endParaRPr/>
          </a:p>
        </p:txBody>
      </p:sp>
      <p:sp>
        <p:nvSpPr>
          <p:cNvPr id="192" name="Google Shape;192;p5"/>
          <p:cNvSpPr txBox="1"/>
          <p:nvPr>
            <p:ph idx="1" type="body"/>
          </p:nvPr>
        </p:nvSpPr>
        <p:spPr>
          <a:xfrm>
            <a:off x="990600" y="685800"/>
            <a:ext cx="8153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WWW is a service that operates over the internet.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term WWW refers a set of internet protocols and software which together present information to a user in a format called </a:t>
            </a:r>
            <a:r>
              <a:rPr b="1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hypertext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 of WWW-</a:t>
            </a:r>
            <a:endParaRPr/>
          </a:p>
          <a:p>
            <a:pPr indent="-282575" lvl="0" marL="365125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It is used to exchange data such as text, images,audio,video and multimedia content using some protocols over the internet.</a:t>
            </a:r>
            <a:endParaRPr/>
          </a:p>
          <a:p>
            <a:pPr indent="-282575" lvl="0" marL="365125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/>
          </a:p>
          <a:p>
            <a:pPr indent="-140334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0"/>
          <p:cNvSpPr txBox="1"/>
          <p:nvPr>
            <p:ph idx="1" type="body"/>
          </p:nvPr>
        </p:nvSpPr>
        <p:spPr>
          <a:xfrm>
            <a:off x="1143000" y="0"/>
            <a:ext cx="73152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&lt;table    width="200"   border="2"     bgcolor="red“         align="center"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cellpadding="10“        cellspacing="8"&gt;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&lt;caption align="bottom"&gt;Monthly student data&lt;/caption&gt;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&lt;tr&gt;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&lt;th height ="100"width="200" &gt; roll no&lt;/th&gt;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&lt;th&gt;name&lt;/th&gt;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&lt;th&gt;Marks&lt;/th&gt;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&lt;tr&gt;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&lt;td height ="100"&gt; 123&lt;/td&gt;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&lt;td&gt;priti&lt;/td&gt;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&lt;td&gt;95&lt;/td&gt;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&lt;/tr&gt;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&lt;tr&gt;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&lt;td&gt; 456&lt;/td&gt;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&lt;td&gt;ramesh&lt;/td&gt;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&lt;td&gt;45&lt;/td&gt;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&lt;/tr&gt;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&lt;/table&gt;</a:t>
            </a:r>
            <a:endParaRPr/>
          </a:p>
        </p:txBody>
      </p:sp>
      <p:pic>
        <p:nvPicPr>
          <p:cNvPr id="527" name="Google Shape;52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0875" y="1219200"/>
            <a:ext cx="21431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0"/>
          <p:cNvSpPr/>
          <p:nvPr/>
        </p:nvSpPr>
        <p:spPr>
          <a:xfrm>
            <a:off x="2057400" y="0"/>
            <a:ext cx="1371600" cy="457200"/>
          </a:xfrm>
          <a:prstGeom prst="ellipse">
            <a:avLst/>
          </a:prstGeom>
          <a:noFill/>
          <a:ln cap="flat" cmpd="sng" w="25400">
            <a:solidFill>
              <a:srgbClr val="26697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0"/>
          <p:cNvSpPr/>
          <p:nvPr/>
        </p:nvSpPr>
        <p:spPr>
          <a:xfrm>
            <a:off x="3505200" y="0"/>
            <a:ext cx="1219200" cy="457200"/>
          </a:xfrm>
          <a:prstGeom prst="ellipse">
            <a:avLst/>
          </a:prstGeom>
          <a:noFill/>
          <a:ln cap="flat" cmpd="sng" w="25400">
            <a:solidFill>
              <a:srgbClr val="26697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0"/>
          <p:cNvSpPr/>
          <p:nvPr/>
        </p:nvSpPr>
        <p:spPr>
          <a:xfrm>
            <a:off x="4800600" y="0"/>
            <a:ext cx="1447800" cy="533400"/>
          </a:xfrm>
          <a:prstGeom prst="ellipse">
            <a:avLst/>
          </a:prstGeom>
          <a:noFill/>
          <a:ln cap="flat" cmpd="sng" w="25400">
            <a:solidFill>
              <a:srgbClr val="26697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0"/>
          <p:cNvSpPr/>
          <p:nvPr/>
        </p:nvSpPr>
        <p:spPr>
          <a:xfrm>
            <a:off x="6629400" y="0"/>
            <a:ext cx="1600200" cy="457200"/>
          </a:xfrm>
          <a:prstGeom prst="ellipse">
            <a:avLst/>
          </a:prstGeom>
          <a:noFill/>
          <a:ln cap="flat" cmpd="sng" w="25400">
            <a:solidFill>
              <a:srgbClr val="26697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0"/>
          <p:cNvSpPr/>
          <p:nvPr/>
        </p:nvSpPr>
        <p:spPr>
          <a:xfrm>
            <a:off x="1295400" y="533400"/>
            <a:ext cx="1600200" cy="685800"/>
          </a:xfrm>
          <a:prstGeom prst="ellipse">
            <a:avLst/>
          </a:prstGeom>
          <a:noFill/>
          <a:ln cap="flat" cmpd="sng" w="25400">
            <a:solidFill>
              <a:srgbClr val="26697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0"/>
          <p:cNvSpPr/>
          <p:nvPr/>
        </p:nvSpPr>
        <p:spPr>
          <a:xfrm>
            <a:off x="3276600" y="533400"/>
            <a:ext cx="1600200" cy="685800"/>
          </a:xfrm>
          <a:prstGeom prst="ellipse">
            <a:avLst/>
          </a:prstGeom>
          <a:noFill/>
          <a:ln cap="flat" cmpd="sng" w="25400">
            <a:solidFill>
              <a:srgbClr val="26697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0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1"/>
          <p:cNvSpPr txBox="1"/>
          <p:nvPr>
            <p:ph type="title"/>
          </p:nvPr>
        </p:nvSpPr>
        <p:spPr>
          <a:xfrm>
            <a:off x="838200" y="0"/>
            <a:ext cx="74993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Hyperlinks (or links )</a:t>
            </a:r>
            <a:endParaRPr/>
          </a:p>
        </p:txBody>
      </p:sp>
      <p:sp>
        <p:nvSpPr>
          <p:cNvPr id="540" name="Google Shape;540;p51"/>
          <p:cNvSpPr txBox="1"/>
          <p:nvPr>
            <p:ph idx="1" type="body"/>
          </p:nvPr>
        </p:nvSpPr>
        <p:spPr>
          <a:xfrm>
            <a:off x="1066800" y="609600"/>
            <a:ext cx="80772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Used to connect one web page to another,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Anchor tag is used to create hyperlink 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href  (hypertext reference) - attribute of anchor tag takes a reference of the web page.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target- Used to specify the target window where linked HTML page is displayed.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title-Used to provide information of the link.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Name-Used to create an anchor within an HTML page.</a:t>
            </a:r>
            <a:endParaRPr/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1" name="Google Shape;541;p51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2"/>
          <p:cNvSpPr txBox="1"/>
          <p:nvPr>
            <p:ph idx="1" type="body"/>
          </p:nvPr>
        </p:nvSpPr>
        <p:spPr>
          <a:xfrm>
            <a:off x="990600" y="838200"/>
            <a:ext cx="79438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&lt;HTML&gt;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&lt;HEAD&gt;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&lt;TITLE&gt;MY PAGE&lt;/TITLE&gt;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&lt;/HEAD&gt;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&lt;BODY&gt;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&lt;h2&gt;To view page1 click the hyperlink&lt;/h2&gt;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&lt;a href="table.html" target="_blank"&gt;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&lt;h1&gt;Mytable&lt;/h1&gt;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&lt;/a&gt;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&lt;/BODY&gt;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&lt;/HTML&gt;</a:t>
            </a:r>
            <a:endParaRPr/>
          </a:p>
        </p:txBody>
      </p:sp>
      <p:sp>
        <p:nvSpPr>
          <p:cNvPr id="547" name="Google Shape;547;p52"/>
          <p:cNvSpPr txBox="1"/>
          <p:nvPr>
            <p:ph type="title"/>
          </p:nvPr>
        </p:nvSpPr>
        <p:spPr>
          <a:xfrm>
            <a:off x="1066800" y="0"/>
            <a:ext cx="74993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Hyperlinks (or links )</a:t>
            </a:r>
            <a:endParaRPr/>
          </a:p>
        </p:txBody>
      </p:sp>
      <p:sp>
        <p:nvSpPr>
          <p:cNvPr id="548" name="Google Shape;548;p52"/>
          <p:cNvSpPr txBox="1"/>
          <p:nvPr/>
        </p:nvSpPr>
        <p:spPr>
          <a:xfrm>
            <a:off x="1143000" y="3352800"/>
            <a:ext cx="6172200" cy="2057400"/>
          </a:xfrm>
          <a:prstGeom prst="rect">
            <a:avLst/>
          </a:prstGeom>
          <a:noFill/>
          <a:ln cap="flat" cmpd="sng" w="25400">
            <a:solidFill>
              <a:srgbClr val="26697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2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3"/>
          <p:cNvSpPr txBox="1"/>
          <p:nvPr>
            <p:ph type="title"/>
          </p:nvPr>
        </p:nvSpPr>
        <p:spPr>
          <a:xfrm>
            <a:off x="990600" y="0"/>
            <a:ext cx="74993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Setting hyperlink colors</a:t>
            </a:r>
            <a:endParaRPr/>
          </a:p>
        </p:txBody>
      </p:sp>
      <p:sp>
        <p:nvSpPr>
          <p:cNvPr id="555" name="Google Shape;555;p53"/>
          <p:cNvSpPr txBox="1"/>
          <p:nvPr>
            <p:ph idx="1" type="body"/>
          </p:nvPr>
        </p:nvSpPr>
        <p:spPr>
          <a:xfrm>
            <a:off x="990600" y="685800"/>
            <a:ext cx="794385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Used to set hyperlink color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 has 3 attributes:	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link- color of hyperlink which that has not been 			visited before on a web page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2" marL="885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vlink- color of hyperlink which that has been 		   	visited before on a web page</a:t>
            </a:r>
            <a:endParaRPr/>
          </a:p>
          <a:p>
            <a:pPr indent="-173037" lvl="3" marL="10969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alink- color of currently active hyperlink.</a:t>
            </a:r>
            <a:endParaRPr/>
          </a:p>
          <a:p>
            <a:pPr indent="-16065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6" name="Google Shape;556;p53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4"/>
          <p:cNvSpPr txBox="1"/>
          <p:nvPr>
            <p:ph type="title"/>
          </p:nvPr>
        </p:nvSpPr>
        <p:spPr>
          <a:xfrm>
            <a:off x="990600" y="0"/>
            <a:ext cx="74993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Setting hyperlink colors</a:t>
            </a:r>
            <a:endParaRPr/>
          </a:p>
        </p:txBody>
      </p:sp>
      <p:sp>
        <p:nvSpPr>
          <p:cNvPr id="562" name="Google Shape;562;p54"/>
          <p:cNvSpPr txBox="1"/>
          <p:nvPr>
            <p:ph idx="1" type="body"/>
          </p:nvPr>
        </p:nvSpPr>
        <p:spPr>
          <a:xfrm>
            <a:off x="990600" y="685800"/>
            <a:ext cx="794385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85825" lvl="2" marL="885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&lt;HTML&gt;</a:t>
            </a:r>
            <a:endParaRPr/>
          </a:p>
          <a:p>
            <a:pPr indent="-885825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&lt;HEAD&gt;</a:t>
            </a:r>
            <a:endParaRPr/>
          </a:p>
          <a:p>
            <a:pPr indent="-885825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…………..</a:t>
            </a:r>
            <a:endParaRPr/>
          </a:p>
          <a:p>
            <a:pPr indent="-885825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&lt;/HEAD&gt;</a:t>
            </a:r>
            <a:endParaRPr/>
          </a:p>
          <a:p>
            <a:pPr indent="-885825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&lt;BODY link="green" vlink="brown" alink="black"&gt;</a:t>
            </a:r>
            <a:endParaRPr/>
          </a:p>
          <a:p>
            <a:pPr indent="-885825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&lt;h1&gt;Setting hyperlink colors&lt;/h1&gt;</a:t>
            </a:r>
            <a:endParaRPr/>
          </a:p>
          <a:p>
            <a:pPr indent="-885825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&lt;a href="links.html" target="_blank"&gt;</a:t>
            </a:r>
            <a:endParaRPr/>
          </a:p>
          <a:p>
            <a:pPr indent="-885825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885825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&lt;h1&gt;page1&lt;/h1&gt;</a:t>
            </a:r>
            <a:endParaRPr/>
          </a:p>
          <a:p>
            <a:pPr indent="-885825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&lt;/a&gt;</a:t>
            </a:r>
            <a:endParaRPr/>
          </a:p>
          <a:p>
            <a:pPr indent="-885825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&lt;a href="p1.html" target="_blank"&gt;</a:t>
            </a:r>
            <a:endParaRPr/>
          </a:p>
          <a:p>
            <a:pPr indent="-885825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885825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&lt;h1&gt;page2&lt;/h1&gt;</a:t>
            </a:r>
            <a:endParaRPr/>
          </a:p>
          <a:p>
            <a:pPr indent="-885825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&lt;/a&gt;</a:t>
            </a:r>
            <a:endParaRPr/>
          </a:p>
          <a:p>
            <a:pPr indent="-885825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&lt;/BODY&gt;</a:t>
            </a:r>
            <a:endParaRPr/>
          </a:p>
          <a:p>
            <a:pPr indent="-885825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&lt;/HTML&gt;</a:t>
            </a:r>
            <a:endParaRPr/>
          </a:p>
        </p:txBody>
      </p:sp>
      <p:sp>
        <p:nvSpPr>
          <p:cNvPr id="563" name="Google Shape;563;p54"/>
          <p:cNvSpPr/>
          <p:nvPr/>
        </p:nvSpPr>
        <p:spPr>
          <a:xfrm>
            <a:off x="609600" y="2209800"/>
            <a:ext cx="5334000" cy="914400"/>
          </a:xfrm>
          <a:prstGeom prst="ellipse">
            <a:avLst/>
          </a:prstGeom>
          <a:noFill/>
          <a:ln cap="flat" cmpd="sng" w="25400">
            <a:solidFill>
              <a:srgbClr val="26697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4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5"/>
          <p:cNvSpPr txBox="1"/>
          <p:nvPr>
            <p:ph type="title"/>
          </p:nvPr>
        </p:nvSpPr>
        <p:spPr>
          <a:xfrm>
            <a:off x="1066800" y="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Linking different sections of a web page</a:t>
            </a:r>
            <a:endParaRPr/>
          </a:p>
        </p:txBody>
      </p:sp>
      <p:sp>
        <p:nvSpPr>
          <p:cNvPr id="570" name="Google Shape;570;p55"/>
          <p:cNvSpPr txBox="1"/>
          <p:nvPr>
            <p:ph idx="1" type="body"/>
          </p:nvPr>
        </p:nvSpPr>
        <p:spPr>
          <a:xfrm>
            <a:off x="838200" y="533400"/>
            <a:ext cx="79438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&lt;HTML&gt;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&lt;HEAD&gt;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&lt;TITLE&gt;MY PAGE&lt;/TITLE&gt;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&lt;/HEAD&gt;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&lt;body&gt;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&lt;center&gt;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&lt;h1&gt;linking to a section in a page&lt;/h1&gt;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&lt;h4&gt;click here to go at the &lt;a href="#Bottom"&gt;bottom&lt;/a&gt; of the page&lt;/h4&gt;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&lt;/br&gt;&lt;/br&gt;&lt;/br&gt;&lt;/br&gt;&lt;/br&gt;&lt;/br&gt;&lt;/br&gt;&lt;/br&gt;&lt;/br&gt;&lt;/br&gt;&lt;/br&gt;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&lt;/br&gt;&lt;/br&gt;&lt;/br&gt;&lt;/br&gt;&lt;/br&gt;&lt;/br&gt;&lt;/br&gt;&lt;/br&gt;&lt;/br&gt;&lt;/br&gt;&lt;/br&gt;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&lt;/br&gt;&lt;/br&gt;&lt;/br&gt;&lt;/br&gt;&lt;/br&gt;&lt;/br&gt;&lt;/br&gt;&lt;/br&gt;&lt;/br&gt;&lt;/br&gt;&lt;/br&gt;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&lt;hr&gt;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&lt;a name="Bottom"&gt;&lt;h4&gt; this is the bottom of the page&lt;/h4&gt;&lt;/a&gt;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&lt;/center&gt;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&lt;/BODY&gt;</a:t>
            </a:r>
            <a:r>
              <a:rPr b="0" i="0" lang="en-US" sz="16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&lt;/HTML&gt;</a:t>
            </a:r>
            <a:endParaRPr/>
          </a:p>
        </p:txBody>
      </p:sp>
      <p:sp>
        <p:nvSpPr>
          <p:cNvPr id="571" name="Google Shape;571;p5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6"/>
          <p:cNvSpPr txBox="1"/>
          <p:nvPr>
            <p:ph type="title"/>
          </p:nvPr>
        </p:nvSpPr>
        <p:spPr>
          <a:xfrm>
            <a:off x="1066800" y="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Working with images</a:t>
            </a:r>
            <a:endParaRPr/>
          </a:p>
        </p:txBody>
      </p:sp>
      <p:sp>
        <p:nvSpPr>
          <p:cNvPr id="577" name="Google Shape;577;p56"/>
          <p:cNvSpPr txBox="1"/>
          <p:nvPr>
            <p:ph idx="1" type="body"/>
          </p:nvPr>
        </p:nvSpPr>
        <p:spPr>
          <a:xfrm>
            <a:off x="838200" y="609600"/>
            <a:ext cx="8305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Inserting an image:		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&lt;img&gt; tag is used.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It has src attribute which is used to 	specify  the full path of the image.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ex: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&lt;img src=“c:\users\public\images\bird.jpg.”&gt;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&lt;/img&gt;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&lt;img src=“bird.jpg.”&gt;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&lt;/img&gt;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78" name="Google Shape;578;p56"/>
          <p:cNvCxnSpPr/>
          <p:nvPr/>
        </p:nvCxnSpPr>
        <p:spPr>
          <a:xfrm rot="5400000">
            <a:off x="5564187" y="4191000"/>
            <a:ext cx="455612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79" name="Google Shape;579;p56"/>
          <p:cNvSpPr txBox="1"/>
          <p:nvPr/>
        </p:nvSpPr>
        <p:spPr>
          <a:xfrm>
            <a:off x="5257800" y="4495800"/>
            <a:ext cx="1752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is in different folder</a:t>
            </a:r>
            <a:endParaRPr/>
          </a:p>
        </p:txBody>
      </p:sp>
      <p:cxnSp>
        <p:nvCxnSpPr>
          <p:cNvPr id="580" name="Google Shape;580;p56"/>
          <p:cNvCxnSpPr/>
          <p:nvPr/>
        </p:nvCxnSpPr>
        <p:spPr>
          <a:xfrm>
            <a:off x="4040187" y="6019800"/>
            <a:ext cx="531812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581" name="Google Shape;581;p56"/>
          <p:cNvSpPr txBox="1"/>
          <p:nvPr/>
        </p:nvSpPr>
        <p:spPr>
          <a:xfrm>
            <a:off x="4800600" y="6211887"/>
            <a:ext cx="1752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is in samefolder</a:t>
            </a:r>
            <a:endParaRPr/>
          </a:p>
        </p:txBody>
      </p:sp>
      <p:sp>
        <p:nvSpPr>
          <p:cNvPr id="582" name="Google Shape;582;p56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7"/>
          <p:cNvSpPr txBox="1"/>
          <p:nvPr>
            <p:ph type="title"/>
          </p:nvPr>
        </p:nvSpPr>
        <p:spPr>
          <a:xfrm>
            <a:off x="1066800" y="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Working with images</a:t>
            </a:r>
            <a:endParaRPr/>
          </a:p>
        </p:txBody>
      </p:sp>
      <p:sp>
        <p:nvSpPr>
          <p:cNvPr id="588" name="Google Shape;588;p57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&lt;HTML&gt;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&lt;HEAD&gt;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…..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&lt;/HEAD&gt;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&lt;BODY&gt;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&lt;h1&gt; Inserting an image ina web page&gt;&lt;/h1&gt;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</a:t>
            </a:r>
            <a:r>
              <a:rPr b="1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img src="C:\Documents and Settings\All Users\Documents\My    Pictures\Sample Pictures\Sunset.jpg" 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&lt;/img&gt;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&lt;/BODY&gt;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&lt;/HTML&gt;</a:t>
            </a:r>
            <a:endParaRPr/>
          </a:p>
        </p:txBody>
      </p:sp>
      <p:sp>
        <p:nvSpPr>
          <p:cNvPr id="589" name="Google Shape;589;p57"/>
          <p:cNvSpPr txBox="1"/>
          <p:nvPr/>
        </p:nvSpPr>
        <p:spPr>
          <a:xfrm>
            <a:off x="1600200" y="3581400"/>
            <a:ext cx="7543800" cy="1524000"/>
          </a:xfrm>
          <a:prstGeom prst="rect">
            <a:avLst/>
          </a:prstGeom>
          <a:noFill/>
          <a:ln cap="flat" cmpd="sng" w="25400">
            <a:solidFill>
              <a:srgbClr val="26697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7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8"/>
          <p:cNvSpPr txBox="1"/>
          <p:nvPr>
            <p:ph type="title"/>
          </p:nvPr>
        </p:nvSpPr>
        <p:spPr>
          <a:xfrm>
            <a:off x="1066800" y="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Displaying alternate text for an image</a:t>
            </a:r>
            <a:endParaRPr/>
          </a:p>
        </p:txBody>
      </p:sp>
      <p:sp>
        <p:nvSpPr>
          <p:cNvPr id="596" name="Google Shape;596;p58"/>
          <p:cNvSpPr txBox="1"/>
          <p:nvPr>
            <p:ph idx="1" type="body"/>
          </p:nvPr>
        </p:nvSpPr>
        <p:spPr>
          <a:xfrm>
            <a:off x="914400" y="838200"/>
            <a:ext cx="80200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alt attribute of img tag is used.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the image is visible you can see the alternate text to an image and you can see text by placing mouse over the image.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Ex: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&lt;img src="C:\Documents and Settings\All Users\Documents\My Pictures\Sample Pictures\Sunset.jpg" </a:t>
            </a:r>
            <a:r>
              <a:rPr b="0" i="0" lang="en-US" sz="32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alt="This is sunset"</a:t>
            </a: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</p:txBody>
      </p:sp>
      <p:sp>
        <p:nvSpPr>
          <p:cNvPr id="597" name="Google Shape;597;p58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9"/>
          <p:cNvSpPr txBox="1"/>
          <p:nvPr>
            <p:ph type="title"/>
          </p:nvPr>
        </p:nvSpPr>
        <p:spPr>
          <a:xfrm>
            <a:off x="1066800" y="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Adding a border to an image</a:t>
            </a:r>
            <a:endParaRPr/>
          </a:p>
        </p:txBody>
      </p:sp>
      <p:sp>
        <p:nvSpPr>
          <p:cNvPr id="603" name="Google Shape;603;p59"/>
          <p:cNvSpPr txBox="1"/>
          <p:nvPr>
            <p:ph idx="1" type="body"/>
          </p:nvPr>
        </p:nvSpPr>
        <p:spPr>
          <a:xfrm>
            <a:off x="914400" y="838200"/>
            <a:ext cx="80200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Border attribute of img tag is used.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Ex: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&lt;img src="C:\Documents and Settings\All Users\Documents\My Pictures\Sample Pictures\Sunset.jpg" alt="This is sunset”</a:t>
            </a:r>
            <a:r>
              <a:rPr b="0" i="0" lang="en-US" sz="32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border=“7”</a:t>
            </a: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&gt;</a:t>
            </a:r>
            <a:endParaRPr/>
          </a:p>
        </p:txBody>
      </p:sp>
      <p:sp>
        <p:nvSpPr>
          <p:cNvPr id="604" name="Google Shape;604;p59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Working of web browser and web server</a:t>
            </a:r>
            <a:endParaRPr/>
          </a:p>
        </p:txBody>
      </p:sp>
      <p:pic>
        <p:nvPicPr>
          <p:cNvPr descr="https://encrypted-tbn1.gstatic.com/images?q=tbn:ANd9GcTRPferrQMAKrrHlmzq43ZVXIkYwKljYF05trOQljrajJyQpEEi" id="199" name="Google Shape;1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828800"/>
            <a:ext cx="7112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6"/>
          <p:cNvSpPr txBox="1"/>
          <p:nvPr/>
        </p:nvSpPr>
        <p:spPr>
          <a:xfrm>
            <a:off x="1143000" y="5410200"/>
            <a:ext cx="64770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is the protocol to exchange or transfer hypertext.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functions as a request-response  protocol in the client -server computing model.</a:t>
            </a:r>
            <a:endParaRPr/>
          </a:p>
        </p:txBody>
      </p:sp>
      <p:sp>
        <p:nvSpPr>
          <p:cNvPr id="201" name="Google Shape;201;p6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0"/>
          <p:cNvSpPr txBox="1"/>
          <p:nvPr>
            <p:ph type="title"/>
          </p:nvPr>
        </p:nvSpPr>
        <p:spPr>
          <a:xfrm>
            <a:off x="1066800" y="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Aligning an image</a:t>
            </a:r>
            <a:endParaRPr/>
          </a:p>
        </p:txBody>
      </p:sp>
      <p:sp>
        <p:nvSpPr>
          <p:cNvPr id="610" name="Google Shape;610;p60"/>
          <p:cNvSpPr txBox="1"/>
          <p:nvPr>
            <p:ph idx="1" type="body"/>
          </p:nvPr>
        </p:nvSpPr>
        <p:spPr>
          <a:xfrm>
            <a:off x="914400" y="8382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Border attribute of img tag is used.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Ex: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&lt;img src="C:\Documents and Settings\All Users\Documents\My Pictures\Sample Pictures\Sunset.jpg" alt="This is sunset”</a:t>
            </a:r>
            <a:r>
              <a:rPr b="0" i="0" lang="en-US" sz="32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border=“7”  </a:t>
            </a:r>
            <a:r>
              <a:rPr b="0" i="0" lang="en-US" sz="32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align=“right”</a:t>
            </a: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</p:txBody>
      </p:sp>
      <p:sp>
        <p:nvSpPr>
          <p:cNvPr id="611" name="Google Shape;611;p60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1"/>
          <p:cNvSpPr txBox="1"/>
          <p:nvPr>
            <p:ph type="title"/>
          </p:nvPr>
        </p:nvSpPr>
        <p:spPr>
          <a:xfrm>
            <a:off x="1066800" y="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Aligning an image</a:t>
            </a:r>
            <a:endParaRPr/>
          </a:p>
        </p:txBody>
      </p:sp>
      <p:sp>
        <p:nvSpPr>
          <p:cNvPr id="617" name="Google Shape;617;p61"/>
          <p:cNvSpPr txBox="1"/>
          <p:nvPr>
            <p:ph idx="1" type="body"/>
          </p:nvPr>
        </p:nvSpPr>
        <p:spPr>
          <a:xfrm>
            <a:off x="914400" y="8382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Border attribute of img tag is used.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Ex: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&lt;img src="C:\Documents and Settings\All Users\Documents\My Pictures\Sample Pictures\Sunset.jpg" alt="This is sunset”</a:t>
            </a:r>
            <a:r>
              <a:rPr b="0" i="0" lang="en-US" sz="32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border=“7”  </a:t>
            </a:r>
            <a:r>
              <a:rPr b="0" i="0" lang="en-US" sz="32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align=“right”</a:t>
            </a: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</p:txBody>
      </p:sp>
      <p:sp>
        <p:nvSpPr>
          <p:cNvPr id="618" name="Google Shape;618;p61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>
            <p:ph type="title"/>
          </p:nvPr>
        </p:nvSpPr>
        <p:spPr>
          <a:xfrm>
            <a:off x="990600" y="0"/>
            <a:ext cx="749935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Web Technology</a:t>
            </a:r>
            <a:endParaRPr/>
          </a:p>
        </p:txBody>
      </p:sp>
      <p:sp>
        <p:nvSpPr>
          <p:cNvPr id="207" name="Google Shape;207;p7"/>
          <p:cNvSpPr txBox="1"/>
          <p:nvPr>
            <p:ph idx="1" type="body"/>
          </p:nvPr>
        </p:nvSpPr>
        <p:spPr>
          <a:xfrm>
            <a:off x="1083025" y="1019175"/>
            <a:ext cx="7791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 is a mechanism to save,filter,secure and display information to the user over  the WWW.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		Web technologies </a:t>
            </a:r>
            <a:endParaRPr/>
          </a:p>
          <a:p>
            <a:pPr indent="-140334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08" name="Google Shape;208;p7"/>
          <p:cNvCxnSpPr/>
          <p:nvPr/>
        </p:nvCxnSpPr>
        <p:spPr>
          <a:xfrm flipH="1">
            <a:off x="2881225" y="3181325"/>
            <a:ext cx="963900" cy="76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209" name="Google Shape;209;p7"/>
          <p:cNvCxnSpPr/>
          <p:nvPr/>
        </p:nvCxnSpPr>
        <p:spPr>
          <a:xfrm>
            <a:off x="4917275" y="3162275"/>
            <a:ext cx="1483500" cy="80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10" name="Google Shape;210;p7"/>
          <p:cNvSpPr txBox="1"/>
          <p:nvPr/>
        </p:nvSpPr>
        <p:spPr>
          <a:xfrm>
            <a:off x="2514600" y="4038600"/>
            <a:ext cx="2057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side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5486400" y="4038600"/>
            <a:ext cx="2057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side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1828800" y="4343400"/>
            <a:ext cx="28194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–side validation</a:t>
            </a:r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5410200" y="4419600"/>
            <a:ext cx="28194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Fetching data from databases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request and send processed result                                                                                                                   </a:t>
            </a: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Available web technologies</a:t>
            </a:r>
            <a:endParaRPr/>
          </a:p>
        </p:txBody>
      </p:sp>
      <p:sp>
        <p:nvSpPr>
          <p:cNvPr id="220" name="Google Shape;220;p8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HTML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Javascript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ASP.NET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JSP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Hypertext Processor(PHP)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AJAX</a:t>
            </a:r>
            <a:endParaRPr/>
          </a:p>
        </p:txBody>
      </p:sp>
      <p:sp>
        <p:nvSpPr>
          <p:cNvPr id="221" name="Google Shape;221;p8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/>
          <p:nvPr>
            <p:ph type="ctrTitle"/>
          </p:nvPr>
        </p:nvSpPr>
        <p:spPr>
          <a:xfrm>
            <a:off x="1431925" y="360362"/>
            <a:ext cx="7407275" cy="2230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9600"/>
              <a:buFont typeface="Gill Sans"/>
              <a:buNone/>
            </a:pPr>
            <a:r>
              <a:rPr b="0" i="0" lang="en-US" sz="96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HTML</a:t>
            </a:r>
            <a:endParaRPr/>
          </a:p>
        </p:txBody>
      </p:sp>
      <p:sp>
        <p:nvSpPr>
          <p:cNvPr id="227" name="Google Shape;227;p9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/>
              <a:buNone/>
            </a:pPr>
            <a:fld id="{00000000-1234-1234-1234-123412341234}" type="slidenum">
              <a:rPr b="0" i="0" lang="en-US" sz="1200" u="none">
                <a:solidFill>
                  <a:srgbClr val="B5A78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2014-07-10T03:44:37Z</dcterms:created>
  <dc:creator>TSEC</dc:creator>
</cp:coreProperties>
</file>