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3" r:id="rId15"/>
    <p:sldId id="274" r:id="rId16"/>
    <p:sldId id="271" r:id="rId17"/>
    <p:sldId id="275" r:id="rId18"/>
    <p:sldId id="277" r:id="rId19"/>
    <p:sldId id="278" r:id="rId20"/>
    <p:sldId id="279" r:id="rId21"/>
    <p:sldId id="280" r:id="rId22"/>
    <p:sldId id="281" r:id="rId23"/>
    <p:sldId id="282" r:id="rId24"/>
    <p:sldId id="284" r:id="rId25"/>
    <p:sldId id="272"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2745" autoAdjust="0"/>
  </p:normalViewPr>
  <p:slideViewPr>
    <p:cSldViewPr snapToGrid="0">
      <p:cViewPr varScale="1">
        <p:scale>
          <a:sx n="61" d="100"/>
          <a:sy n="61" d="100"/>
        </p:scale>
        <p:origin x="-978"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DDC51-B226-4610-A479-83E3377FEAF0}" type="datetimeFigureOut">
              <a:rPr lang="en-US" smtClean="0"/>
              <a:pPr/>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8A619-4492-4E27-A4DD-EB7F0983A0C6}" type="slidenum">
              <a:rPr lang="en-US" smtClean="0"/>
              <a:pPr/>
              <a:t>‹#›</a:t>
            </a:fld>
            <a:endParaRPr lang="en-US"/>
          </a:p>
        </p:txBody>
      </p:sp>
    </p:spTree>
    <p:extLst>
      <p:ext uri="{BB962C8B-B14F-4D97-AF65-F5344CB8AC3E}">
        <p14:creationId xmlns:p14="http://schemas.microsoft.com/office/powerpoint/2010/main" xmlns="" val="349646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computing, internationalization and localization (American) or </a:t>
            </a:r>
            <a:r>
              <a:rPr lang="en-US" dirty="0" err="1"/>
              <a:t>internationalisation</a:t>
            </a:r>
            <a:r>
              <a:rPr lang="en-US" dirty="0"/>
              <a:t> and </a:t>
            </a:r>
            <a:r>
              <a:rPr lang="en-US" dirty="0" err="1"/>
              <a:t>localisation</a:t>
            </a:r>
            <a:r>
              <a:rPr lang="en-US" dirty="0"/>
              <a:t> (</a:t>
            </a:r>
            <a:r>
              <a:rPr lang="en-US" dirty="0" err="1"/>
              <a:t>BrE</a:t>
            </a:r>
            <a:r>
              <a:rPr lang="en-US" dirty="0"/>
              <a:t>), often abbreviated i18n and L10n, are means of adapting computer software to different languages, regional peculiarities and technical requirements of a target locale.</a:t>
            </a:r>
          </a:p>
        </p:txBody>
      </p:sp>
      <p:sp>
        <p:nvSpPr>
          <p:cNvPr id="4" name="Slide Number Placeholder 3"/>
          <p:cNvSpPr>
            <a:spLocks noGrp="1"/>
          </p:cNvSpPr>
          <p:nvPr>
            <p:ph type="sldNum" sz="quarter" idx="5"/>
          </p:nvPr>
        </p:nvSpPr>
        <p:spPr/>
        <p:txBody>
          <a:bodyPr/>
          <a:lstStyle/>
          <a:p>
            <a:fld id="{0BA8A619-4492-4E27-A4DD-EB7F0983A0C6}" type="slidenum">
              <a:rPr lang="en-US" smtClean="0"/>
              <a:pPr/>
              <a:t>20</a:t>
            </a:fld>
            <a:endParaRPr lang="en-US"/>
          </a:p>
        </p:txBody>
      </p:sp>
    </p:spTree>
    <p:extLst>
      <p:ext uri="{BB962C8B-B14F-4D97-AF65-F5344CB8AC3E}">
        <p14:creationId xmlns:p14="http://schemas.microsoft.com/office/powerpoint/2010/main" xmlns="" val="28288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computing, internationalization and localization (American) or </a:t>
            </a:r>
            <a:r>
              <a:rPr lang="en-US" dirty="0" err="1"/>
              <a:t>internationalisation</a:t>
            </a:r>
            <a:r>
              <a:rPr lang="en-US" dirty="0"/>
              <a:t> and </a:t>
            </a:r>
            <a:r>
              <a:rPr lang="en-US" dirty="0" err="1"/>
              <a:t>localisation</a:t>
            </a:r>
            <a:r>
              <a:rPr lang="en-US" dirty="0"/>
              <a:t> (</a:t>
            </a:r>
            <a:r>
              <a:rPr lang="en-US" dirty="0" err="1"/>
              <a:t>BrE</a:t>
            </a:r>
            <a:r>
              <a:rPr lang="en-US" dirty="0"/>
              <a:t>), often abbreviated i18n and L10n, are means of adapting computer software to different languages, regional peculiarities and technical requirements of a target locale.</a:t>
            </a:r>
          </a:p>
        </p:txBody>
      </p:sp>
      <p:sp>
        <p:nvSpPr>
          <p:cNvPr id="4" name="Slide Number Placeholder 3"/>
          <p:cNvSpPr>
            <a:spLocks noGrp="1"/>
          </p:cNvSpPr>
          <p:nvPr>
            <p:ph type="sldNum" sz="quarter" idx="5"/>
          </p:nvPr>
        </p:nvSpPr>
        <p:spPr/>
        <p:txBody>
          <a:bodyPr/>
          <a:lstStyle/>
          <a:p>
            <a:fld id="{0BA8A619-4492-4E27-A4DD-EB7F0983A0C6}" type="slidenum">
              <a:rPr lang="en-US" smtClean="0"/>
              <a:pPr/>
              <a:t>21</a:t>
            </a:fld>
            <a:endParaRPr lang="en-US"/>
          </a:p>
        </p:txBody>
      </p:sp>
    </p:spTree>
    <p:extLst>
      <p:ext uri="{BB962C8B-B14F-4D97-AF65-F5344CB8AC3E}">
        <p14:creationId xmlns:p14="http://schemas.microsoft.com/office/powerpoint/2010/main" xmlns="" val="143043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computing, internationalization and localization (American) or </a:t>
            </a:r>
            <a:r>
              <a:rPr lang="en-US" dirty="0" err="1"/>
              <a:t>internationalisation</a:t>
            </a:r>
            <a:r>
              <a:rPr lang="en-US" dirty="0"/>
              <a:t> and </a:t>
            </a:r>
            <a:r>
              <a:rPr lang="en-US" dirty="0" err="1"/>
              <a:t>localisation</a:t>
            </a:r>
            <a:r>
              <a:rPr lang="en-US" dirty="0"/>
              <a:t> (</a:t>
            </a:r>
            <a:r>
              <a:rPr lang="en-US" dirty="0" err="1"/>
              <a:t>BrE</a:t>
            </a:r>
            <a:r>
              <a:rPr lang="en-US" dirty="0"/>
              <a:t>), often abbreviated i18n and L10n, are means of adapting computer software to different languages, regional peculiarities and technical requirements of a target locale.</a:t>
            </a:r>
          </a:p>
        </p:txBody>
      </p:sp>
      <p:sp>
        <p:nvSpPr>
          <p:cNvPr id="4" name="Slide Number Placeholder 3"/>
          <p:cNvSpPr>
            <a:spLocks noGrp="1"/>
          </p:cNvSpPr>
          <p:nvPr>
            <p:ph type="sldNum" sz="quarter" idx="5"/>
          </p:nvPr>
        </p:nvSpPr>
        <p:spPr/>
        <p:txBody>
          <a:bodyPr/>
          <a:lstStyle/>
          <a:p>
            <a:fld id="{0BA8A619-4492-4E27-A4DD-EB7F0983A0C6}" type="slidenum">
              <a:rPr lang="en-US" smtClean="0"/>
              <a:pPr/>
              <a:t>22</a:t>
            </a:fld>
            <a:endParaRPr lang="en-US"/>
          </a:p>
        </p:txBody>
      </p:sp>
    </p:spTree>
    <p:extLst>
      <p:ext uri="{BB962C8B-B14F-4D97-AF65-F5344CB8AC3E}">
        <p14:creationId xmlns:p14="http://schemas.microsoft.com/office/powerpoint/2010/main" xmlns="" val="3545143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computing, internationalization and localization (American) or </a:t>
            </a:r>
            <a:r>
              <a:rPr lang="en-US" dirty="0" err="1"/>
              <a:t>internationalisation</a:t>
            </a:r>
            <a:r>
              <a:rPr lang="en-US" dirty="0"/>
              <a:t> and </a:t>
            </a:r>
            <a:r>
              <a:rPr lang="en-US" dirty="0" err="1"/>
              <a:t>localisation</a:t>
            </a:r>
            <a:r>
              <a:rPr lang="en-US" dirty="0"/>
              <a:t> (</a:t>
            </a:r>
            <a:r>
              <a:rPr lang="en-US" dirty="0" err="1"/>
              <a:t>BrE</a:t>
            </a:r>
            <a:r>
              <a:rPr lang="en-US" dirty="0"/>
              <a:t>), often abbreviated i18n and L10n, are means of adapting computer software to different languages, regional peculiarities and technical requirements of a target locale.</a:t>
            </a:r>
          </a:p>
        </p:txBody>
      </p:sp>
      <p:sp>
        <p:nvSpPr>
          <p:cNvPr id="4" name="Slide Number Placeholder 3"/>
          <p:cNvSpPr>
            <a:spLocks noGrp="1"/>
          </p:cNvSpPr>
          <p:nvPr>
            <p:ph type="sldNum" sz="quarter" idx="5"/>
          </p:nvPr>
        </p:nvSpPr>
        <p:spPr/>
        <p:txBody>
          <a:bodyPr/>
          <a:lstStyle/>
          <a:p>
            <a:fld id="{0BA8A619-4492-4E27-A4DD-EB7F0983A0C6}" type="slidenum">
              <a:rPr lang="en-US" smtClean="0"/>
              <a:pPr/>
              <a:t>23</a:t>
            </a:fld>
            <a:endParaRPr lang="en-US"/>
          </a:p>
        </p:txBody>
      </p:sp>
    </p:spTree>
    <p:extLst>
      <p:ext uri="{BB962C8B-B14F-4D97-AF65-F5344CB8AC3E}">
        <p14:creationId xmlns:p14="http://schemas.microsoft.com/office/powerpoint/2010/main" xmlns="" val="2494730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computing, internationalization and localization (American) or </a:t>
            </a:r>
            <a:r>
              <a:rPr lang="en-US" dirty="0" err="1"/>
              <a:t>internationalisation</a:t>
            </a:r>
            <a:r>
              <a:rPr lang="en-US" dirty="0"/>
              <a:t> and </a:t>
            </a:r>
            <a:r>
              <a:rPr lang="en-US" dirty="0" err="1"/>
              <a:t>localisation</a:t>
            </a:r>
            <a:r>
              <a:rPr lang="en-US" dirty="0"/>
              <a:t> (</a:t>
            </a:r>
            <a:r>
              <a:rPr lang="en-US" dirty="0" err="1"/>
              <a:t>BrE</a:t>
            </a:r>
            <a:r>
              <a:rPr lang="en-US" dirty="0"/>
              <a:t>), often abbreviated i18n and L10n, are means of adapting computer software to different languages, regional peculiarities and technical requirements of a target locale.</a:t>
            </a:r>
          </a:p>
        </p:txBody>
      </p:sp>
      <p:sp>
        <p:nvSpPr>
          <p:cNvPr id="4" name="Slide Number Placeholder 3"/>
          <p:cNvSpPr>
            <a:spLocks noGrp="1"/>
          </p:cNvSpPr>
          <p:nvPr>
            <p:ph type="sldNum" sz="quarter" idx="5"/>
          </p:nvPr>
        </p:nvSpPr>
        <p:spPr/>
        <p:txBody>
          <a:bodyPr/>
          <a:lstStyle/>
          <a:p>
            <a:fld id="{0BA8A619-4492-4E27-A4DD-EB7F0983A0C6}" type="slidenum">
              <a:rPr lang="en-US" smtClean="0"/>
              <a:pPr/>
              <a:t>24</a:t>
            </a:fld>
            <a:endParaRPr lang="en-US"/>
          </a:p>
        </p:txBody>
      </p:sp>
    </p:spTree>
    <p:extLst>
      <p:ext uri="{BB962C8B-B14F-4D97-AF65-F5344CB8AC3E}">
        <p14:creationId xmlns:p14="http://schemas.microsoft.com/office/powerpoint/2010/main" xmlns="" val="672404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https://www.journaldev.com/2090/jstl-tutorial-jstl-tags-example</a:t>
            </a:r>
          </a:p>
        </p:txBody>
      </p:sp>
      <p:sp>
        <p:nvSpPr>
          <p:cNvPr id="4" name="Slide Number Placeholder 3"/>
          <p:cNvSpPr>
            <a:spLocks noGrp="1"/>
          </p:cNvSpPr>
          <p:nvPr>
            <p:ph type="sldNum" sz="quarter" idx="5"/>
          </p:nvPr>
        </p:nvSpPr>
        <p:spPr/>
        <p:txBody>
          <a:bodyPr/>
          <a:lstStyle/>
          <a:p>
            <a:fld id="{0BA8A619-4492-4E27-A4DD-EB7F0983A0C6}" type="slidenum">
              <a:rPr lang="en-US" smtClean="0"/>
              <a:pPr/>
              <a:t>25</a:t>
            </a:fld>
            <a:endParaRPr lang="en-US"/>
          </a:p>
        </p:txBody>
      </p:sp>
    </p:spTree>
    <p:extLst>
      <p:ext uri="{BB962C8B-B14F-4D97-AF65-F5344CB8AC3E}">
        <p14:creationId xmlns:p14="http://schemas.microsoft.com/office/powerpoint/2010/main" xmlns="" val="23897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F28A30-74B6-4E7A-8A1C-DFC6E4F1965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391703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F28A30-74B6-4E7A-8A1C-DFC6E4F1965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419437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F28A30-74B6-4E7A-8A1C-DFC6E4F1965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3258619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F28A30-74B6-4E7A-8A1C-DFC6E4F1965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0F7B-6337-461C-987E-ECD3E32FF304}"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952551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F28A30-74B6-4E7A-8A1C-DFC6E4F1965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2046069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F28A30-74B6-4E7A-8A1C-DFC6E4F19658}"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2815506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F28A30-74B6-4E7A-8A1C-DFC6E4F19658}"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4032853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28A30-74B6-4E7A-8A1C-DFC6E4F1965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1375007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28A30-74B6-4E7A-8A1C-DFC6E4F1965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1552718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264B5-09E9-49C2-BCC0-E2F46D4A48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654E055-5FB0-4644-96B9-33A065128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BC0BFD-949C-407B-820B-A2475075E89A}"/>
              </a:ext>
            </a:extLst>
          </p:cNvPr>
          <p:cNvSpPr>
            <a:spLocks noGrp="1"/>
          </p:cNvSpPr>
          <p:nvPr>
            <p:ph type="dt" sz="half" idx="10"/>
          </p:nvPr>
        </p:nvSpPr>
        <p:spPr/>
        <p:txBody>
          <a:bodyPr/>
          <a:lstStyle/>
          <a:p>
            <a:fld id="{8CF28A30-74B6-4E7A-8A1C-DFC6E4F19658}" type="datetimeFigureOut">
              <a:rPr lang="en-US" smtClean="0"/>
              <a:pPr/>
              <a:t>9/26/2022</a:t>
            </a:fld>
            <a:endParaRPr lang="en-US"/>
          </a:p>
        </p:txBody>
      </p:sp>
      <p:sp>
        <p:nvSpPr>
          <p:cNvPr id="5" name="Footer Placeholder 4">
            <a:extLst>
              <a:ext uri="{FF2B5EF4-FFF2-40B4-BE49-F238E27FC236}">
                <a16:creationId xmlns:a16="http://schemas.microsoft.com/office/drawing/2014/main" xmlns="" id="{FE13111B-C1E6-41C5-BCDC-85AB0CB9A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3E4C669-78E2-464B-A4CE-66C5645DB101}"/>
              </a:ext>
            </a:extLst>
          </p:cNvPr>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328462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28A30-74B6-4E7A-8A1C-DFC6E4F1965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286212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F28A30-74B6-4E7A-8A1C-DFC6E4F19658}"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361248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28A30-74B6-4E7A-8A1C-DFC6E4F1965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325282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F28A30-74B6-4E7A-8A1C-DFC6E4F19658}" type="datetimeFigureOut">
              <a:rPr lang="en-US" smtClean="0"/>
              <a:pPr/>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305417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F28A30-74B6-4E7A-8A1C-DFC6E4F19658}"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126354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CF28A30-74B6-4E7A-8A1C-DFC6E4F19658}" type="datetimeFigureOut">
              <a:rPr lang="en-US" smtClean="0"/>
              <a:pPr/>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384147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F28A30-74B6-4E7A-8A1C-DFC6E4F1965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208898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F28A30-74B6-4E7A-8A1C-DFC6E4F19658}"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11350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CF28A30-74B6-4E7A-8A1C-DFC6E4F19658}" type="datetimeFigureOut">
              <a:rPr lang="en-US" smtClean="0"/>
              <a:pPr/>
              <a:t>9/26/2022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EF80F7B-6337-461C-987E-ECD3E32FF304}" type="slidenum">
              <a:rPr lang="en-US" smtClean="0"/>
              <a:pPr/>
              <a:t>‹#›</a:t>
            </a:fld>
            <a:endParaRPr lang="en-US"/>
          </a:p>
        </p:txBody>
      </p:sp>
    </p:spTree>
    <p:extLst>
      <p:ext uri="{BB962C8B-B14F-4D97-AF65-F5344CB8AC3E}">
        <p14:creationId xmlns:p14="http://schemas.microsoft.com/office/powerpoint/2010/main" xmlns="" val="2833582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hyperlink" Target="http://www.java2s.com/Code/Jar/j/Downloadjavaxservletjspjstl30jar.htm"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8080/Hello.htm" TargetMode="Externa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684D4C-5EDC-4856-ADD8-3F4C951264BF}"/>
              </a:ext>
            </a:extLst>
          </p:cNvPr>
          <p:cNvSpPr>
            <a:spLocks noGrp="1"/>
          </p:cNvSpPr>
          <p:nvPr>
            <p:ph type="title"/>
          </p:nvPr>
        </p:nvSpPr>
        <p:spPr>
          <a:xfrm>
            <a:off x="913776" y="1"/>
            <a:ext cx="10364451" cy="1066800"/>
          </a:xfrm>
        </p:spPr>
        <p:txBody>
          <a:bodyPr>
            <a:normAutofit fontScale="90000"/>
          </a:bodyPr>
          <a:lstStyle/>
          <a:p>
            <a:pPr algn="ctr"/>
            <a:r>
              <a:rPr lang="en-US" sz="9600" dirty="0"/>
              <a:t>JSP</a:t>
            </a:r>
            <a:endParaRPr lang="en-US" dirty="0"/>
          </a:p>
        </p:txBody>
      </p:sp>
      <p:sp>
        <p:nvSpPr>
          <p:cNvPr id="3" name="Content Placeholder 2">
            <a:extLst>
              <a:ext uri="{FF2B5EF4-FFF2-40B4-BE49-F238E27FC236}">
                <a16:creationId xmlns:a16="http://schemas.microsoft.com/office/drawing/2014/main" xmlns="" id="{5BBC3843-BEDD-4A58-A586-B079E0D69AA3}"/>
              </a:ext>
            </a:extLst>
          </p:cNvPr>
          <p:cNvSpPr>
            <a:spLocks noGrp="1"/>
          </p:cNvSpPr>
          <p:nvPr>
            <p:ph idx="1"/>
          </p:nvPr>
        </p:nvSpPr>
        <p:spPr>
          <a:xfrm>
            <a:off x="913774" y="1227840"/>
            <a:ext cx="10364452" cy="3424107"/>
          </a:xfrm>
        </p:spPr>
        <p:txBody>
          <a:bodyPr>
            <a:noAutofit/>
          </a:bodyPr>
          <a:lstStyle/>
          <a:p>
            <a:r>
              <a:rPr lang="en-US" sz="2800" cap="none" dirty="0">
                <a:latin typeface="Calibri" panose="020F0502020204030204" pitchFamily="34" charset="0"/>
                <a:cs typeface="Calibri" panose="020F0502020204030204" pitchFamily="34" charset="0"/>
              </a:rPr>
              <a:t>JSP technology is used to create web application just like servlet technology. </a:t>
            </a:r>
          </a:p>
          <a:p>
            <a:r>
              <a:rPr lang="en-US" sz="2800" cap="none" dirty="0">
                <a:latin typeface="Calibri" panose="020F0502020204030204" pitchFamily="34" charset="0"/>
                <a:cs typeface="Calibri" panose="020F0502020204030204" pitchFamily="34" charset="0"/>
              </a:rPr>
              <a:t>It can be thought of as an extension to servlet because it provides </a:t>
            </a:r>
            <a:r>
              <a:rPr lang="en-US" sz="2800" b="1" u="sng" cap="none" dirty="0">
                <a:solidFill>
                  <a:srgbClr val="FF0000"/>
                </a:solidFill>
                <a:latin typeface="Calibri" panose="020F0502020204030204" pitchFamily="34" charset="0"/>
                <a:cs typeface="Calibri" panose="020F0502020204030204" pitchFamily="34" charset="0"/>
              </a:rPr>
              <a:t>more functionality than servlet such as expression language, </a:t>
            </a:r>
            <a:r>
              <a:rPr lang="en-US" sz="2800" b="1" u="sng" cap="none" dirty="0" err="1">
                <a:solidFill>
                  <a:srgbClr val="FF0000"/>
                </a:solidFill>
                <a:latin typeface="Calibri" panose="020F0502020204030204" pitchFamily="34" charset="0"/>
                <a:cs typeface="Calibri" panose="020F0502020204030204" pitchFamily="34" charset="0"/>
              </a:rPr>
              <a:t>jstl</a:t>
            </a:r>
            <a:r>
              <a:rPr lang="en-US" sz="2800" cap="none" dirty="0">
                <a:latin typeface="Calibri" panose="020F0502020204030204" pitchFamily="34" charset="0"/>
                <a:cs typeface="Calibri" panose="020F0502020204030204" pitchFamily="34" charset="0"/>
              </a:rPr>
              <a:t>, etc.</a:t>
            </a:r>
          </a:p>
          <a:p>
            <a:r>
              <a:rPr lang="en-US" sz="2800" cap="none" dirty="0">
                <a:latin typeface="Calibri" panose="020F0502020204030204" pitchFamily="34" charset="0"/>
                <a:cs typeface="Calibri" panose="020F0502020204030204" pitchFamily="34" charset="0"/>
              </a:rPr>
              <a:t>A jsp page consists of html tags and jsp tags. </a:t>
            </a:r>
          </a:p>
          <a:p>
            <a:r>
              <a:rPr lang="en-US" sz="2800" cap="none" dirty="0">
                <a:latin typeface="Calibri" panose="020F0502020204030204" pitchFamily="34" charset="0"/>
                <a:cs typeface="Calibri" panose="020F0502020204030204" pitchFamily="34" charset="0"/>
              </a:rPr>
              <a:t>The jsp pages are easier to maintain than servlet because we can separate designing and development. </a:t>
            </a:r>
          </a:p>
          <a:p>
            <a:r>
              <a:rPr lang="en-US" sz="2800" cap="none" dirty="0">
                <a:latin typeface="Calibri" panose="020F0502020204030204" pitchFamily="34" charset="0"/>
                <a:cs typeface="Calibri" panose="020F0502020204030204" pitchFamily="34" charset="0"/>
              </a:rPr>
              <a:t>It provides some additional features such as expression language, custom tags, etc.</a:t>
            </a:r>
          </a:p>
        </p:txBody>
      </p:sp>
    </p:spTree>
    <p:extLst>
      <p:ext uri="{BB962C8B-B14F-4D97-AF65-F5344CB8AC3E}">
        <p14:creationId xmlns:p14="http://schemas.microsoft.com/office/powerpoint/2010/main" xmlns="" val="94992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E9C219-26B4-450B-BF2A-011B71FFAFF7}"/>
              </a:ext>
            </a:extLst>
          </p:cNvPr>
          <p:cNvSpPr>
            <a:spLocks noGrp="1"/>
          </p:cNvSpPr>
          <p:nvPr>
            <p:ph type="title"/>
          </p:nvPr>
        </p:nvSpPr>
        <p:spPr>
          <a:xfrm>
            <a:off x="913776" y="1"/>
            <a:ext cx="10364451" cy="869430"/>
          </a:xfrm>
        </p:spPr>
        <p:txBody>
          <a:bodyPr/>
          <a:lstStyle/>
          <a:p>
            <a:r>
              <a:rPr lang="en-US" cap="none" dirty="0"/>
              <a:t>JSP expression</a:t>
            </a:r>
          </a:p>
        </p:txBody>
      </p:sp>
      <p:sp>
        <p:nvSpPr>
          <p:cNvPr id="3" name="Content Placeholder 2">
            <a:extLst>
              <a:ext uri="{FF2B5EF4-FFF2-40B4-BE49-F238E27FC236}">
                <a16:creationId xmlns:a16="http://schemas.microsoft.com/office/drawing/2014/main" xmlns="" id="{A3202D4C-1A43-4D03-B607-0CA910D49384}"/>
              </a:ext>
            </a:extLst>
          </p:cNvPr>
          <p:cNvSpPr>
            <a:spLocks noGrp="1"/>
          </p:cNvSpPr>
          <p:nvPr>
            <p:ph idx="1"/>
          </p:nvPr>
        </p:nvSpPr>
        <p:spPr>
          <a:xfrm>
            <a:off x="1228568" y="869431"/>
            <a:ext cx="10364452" cy="5846162"/>
          </a:xfrm>
        </p:spPr>
        <p:txBody>
          <a:bodyPr/>
          <a:lstStyle/>
          <a:p>
            <a:r>
              <a:rPr lang="en-US" sz="2400" cap="none" dirty="0"/>
              <a:t>A JSP expression element contains a scripting language expression that is evaluated, converted to a String, and inserted where the expression appears in the JSP file.</a:t>
            </a:r>
          </a:p>
          <a:p>
            <a:r>
              <a:rPr lang="en-US" sz="2400" cap="none" dirty="0"/>
              <a:t>Syntax is :</a:t>
            </a:r>
          </a:p>
          <a:p>
            <a:pPr marL="0" indent="0">
              <a:buNone/>
            </a:pPr>
            <a:r>
              <a:rPr lang="en-US" sz="2400" cap="none" dirty="0"/>
              <a:t>			&lt;%= expression %&gt;</a:t>
            </a:r>
          </a:p>
          <a:p>
            <a:pPr marL="0" indent="0">
              <a:buNone/>
            </a:pPr>
            <a:endParaRPr lang="en-US" sz="2400" cap="none" dirty="0"/>
          </a:p>
          <a:p>
            <a:r>
              <a:rPr lang="en-US" sz="2400" cap="none" dirty="0"/>
              <a:t>Because the value of an expression is converted to a String, you can use an expression within a line of text.</a:t>
            </a:r>
          </a:p>
          <a:p>
            <a:pPr marL="0" indent="0">
              <a:buNone/>
            </a:pPr>
            <a:r>
              <a:rPr lang="en-US" sz="2400" cap="none" dirty="0"/>
              <a:t>	</a:t>
            </a:r>
            <a:r>
              <a:rPr lang="en-US" sz="2400" cap="none" dirty="0">
                <a:solidFill>
                  <a:srgbClr val="FF0000"/>
                </a:solidFill>
              </a:rPr>
              <a:t> &lt;p&gt;Today's date: &lt;%= (new </a:t>
            </a:r>
            <a:r>
              <a:rPr lang="en-US" sz="2400" cap="none" dirty="0" err="1">
                <a:solidFill>
                  <a:srgbClr val="FF0000"/>
                </a:solidFill>
              </a:rPr>
              <a:t>java.util.Date</a:t>
            </a:r>
            <a:r>
              <a:rPr lang="en-US" sz="2400" cap="none" dirty="0">
                <a:solidFill>
                  <a:srgbClr val="FF0000"/>
                </a:solidFill>
              </a:rPr>
              <a:t>()).</a:t>
            </a:r>
            <a:r>
              <a:rPr lang="en-US" sz="2400" cap="none" dirty="0" err="1">
                <a:solidFill>
                  <a:srgbClr val="FF0000"/>
                </a:solidFill>
              </a:rPr>
              <a:t>toLocaleString</a:t>
            </a:r>
            <a:r>
              <a:rPr lang="en-US" sz="2400" cap="none" dirty="0">
                <a:solidFill>
                  <a:srgbClr val="FF0000"/>
                </a:solidFill>
              </a:rPr>
              <a:t>()%&gt;&lt;/p&gt;</a:t>
            </a:r>
          </a:p>
          <a:p>
            <a:endParaRPr lang="en-US" cap="none" dirty="0"/>
          </a:p>
        </p:txBody>
      </p:sp>
    </p:spTree>
    <p:extLst>
      <p:ext uri="{BB962C8B-B14F-4D97-AF65-F5344CB8AC3E}">
        <p14:creationId xmlns:p14="http://schemas.microsoft.com/office/powerpoint/2010/main" xmlns="" val="234186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BE40A29-441C-4B5D-8196-B58523737C2E}"/>
              </a:ext>
            </a:extLst>
          </p:cNvPr>
          <p:cNvSpPr>
            <a:spLocks noGrp="1"/>
          </p:cNvSpPr>
          <p:nvPr>
            <p:ph idx="1"/>
          </p:nvPr>
        </p:nvSpPr>
        <p:spPr>
          <a:xfrm>
            <a:off x="1018707" y="148549"/>
            <a:ext cx="10364452" cy="7001759"/>
          </a:xfrm>
        </p:spPr>
        <p:txBody>
          <a:bodyPr>
            <a:noAutofit/>
          </a:bodyPr>
          <a:lstStyle/>
          <a:p>
            <a:r>
              <a:rPr lang="en-US" sz="2400" cap="none" dirty="0"/>
              <a:t>Ex:</a:t>
            </a:r>
          </a:p>
          <a:p>
            <a:pPr marL="0" indent="0">
              <a:buNone/>
            </a:pPr>
            <a:r>
              <a:rPr lang="en-US" sz="2400" cap="none" dirty="0"/>
              <a:t>&lt;html&gt;</a:t>
            </a:r>
          </a:p>
          <a:p>
            <a:pPr marL="0" indent="0">
              <a:buNone/>
            </a:pPr>
            <a:r>
              <a:rPr lang="en-US" sz="2400" cap="none" dirty="0"/>
              <a:t>   &lt;head&gt;&lt;title&gt;Hello World&lt;/title&gt;&lt;/head&gt;</a:t>
            </a:r>
          </a:p>
          <a:p>
            <a:pPr marL="0" indent="0">
              <a:buNone/>
            </a:pPr>
            <a:r>
              <a:rPr lang="en-US" sz="2400" cap="none" dirty="0"/>
              <a:t>   &lt;body&gt;</a:t>
            </a:r>
          </a:p>
          <a:p>
            <a:pPr marL="0" indent="0">
              <a:buNone/>
            </a:pPr>
            <a:r>
              <a:rPr lang="en-US" sz="2400" cap="none" dirty="0"/>
              <a:t>      Hello World!&lt;</a:t>
            </a:r>
            <a:r>
              <a:rPr lang="en-US" sz="2400" cap="none" dirty="0" err="1"/>
              <a:t>br</a:t>
            </a:r>
            <a:r>
              <a:rPr lang="en-US" sz="2400" cap="none" dirty="0"/>
              <a:t>/&gt;</a:t>
            </a:r>
          </a:p>
          <a:p>
            <a:pPr marL="0" indent="0">
              <a:buNone/>
            </a:pPr>
            <a:r>
              <a:rPr lang="en-US" sz="2400" cap="none" dirty="0"/>
              <a:t> </a:t>
            </a:r>
            <a:r>
              <a:rPr lang="en-US" sz="2400" cap="none" dirty="0">
                <a:solidFill>
                  <a:srgbClr val="FF0000"/>
                </a:solidFill>
              </a:rPr>
              <a:t>&lt;p&gt;Today's date: &lt;%= (new </a:t>
            </a:r>
            <a:r>
              <a:rPr lang="en-US" sz="2400" cap="none" dirty="0" err="1">
                <a:solidFill>
                  <a:srgbClr val="FF0000"/>
                </a:solidFill>
              </a:rPr>
              <a:t>java.util.Date</a:t>
            </a:r>
            <a:r>
              <a:rPr lang="en-US" sz="2400" cap="none" dirty="0">
                <a:solidFill>
                  <a:srgbClr val="FF0000"/>
                </a:solidFill>
              </a:rPr>
              <a:t>()).</a:t>
            </a:r>
            <a:r>
              <a:rPr lang="en-US" sz="2400" cap="none" dirty="0" err="1">
                <a:solidFill>
                  <a:srgbClr val="FF0000"/>
                </a:solidFill>
              </a:rPr>
              <a:t>toLocaleString</a:t>
            </a:r>
            <a:r>
              <a:rPr lang="en-US" sz="2400" cap="none" dirty="0">
                <a:solidFill>
                  <a:srgbClr val="FF0000"/>
                </a:solidFill>
              </a:rPr>
              <a:t>()%&gt;&lt;/p&gt;</a:t>
            </a:r>
          </a:p>
          <a:p>
            <a:pPr marL="0" indent="0">
              <a:buNone/>
            </a:pPr>
            <a:r>
              <a:rPr lang="en-US" sz="2400" cap="none" dirty="0"/>
              <a:t>      </a:t>
            </a:r>
            <a:r>
              <a:rPr lang="en-US" sz="2400" cap="none" dirty="0">
                <a:solidFill>
                  <a:srgbClr val="FF0000"/>
                </a:solidFill>
              </a:rPr>
              <a:t>&lt;%</a:t>
            </a:r>
          </a:p>
          <a:p>
            <a:pPr marL="0" indent="0">
              <a:buNone/>
            </a:pPr>
            <a:r>
              <a:rPr lang="en-US" sz="2400" cap="none" dirty="0">
                <a:solidFill>
                  <a:srgbClr val="FF0000"/>
                </a:solidFill>
              </a:rPr>
              <a:t>         </a:t>
            </a:r>
            <a:r>
              <a:rPr lang="en-US" sz="2400" cap="none" dirty="0" err="1">
                <a:solidFill>
                  <a:srgbClr val="FF0000"/>
                </a:solidFill>
              </a:rPr>
              <a:t>out.println</a:t>
            </a:r>
            <a:r>
              <a:rPr lang="en-US" sz="2400" cap="none" dirty="0">
                <a:solidFill>
                  <a:srgbClr val="FF0000"/>
                </a:solidFill>
              </a:rPr>
              <a:t>("Your IP address is " + </a:t>
            </a:r>
            <a:r>
              <a:rPr lang="en-US" sz="2400" cap="none" dirty="0" err="1">
                <a:solidFill>
                  <a:srgbClr val="FF0000"/>
                </a:solidFill>
              </a:rPr>
              <a:t>request.getRemoteAddr</a:t>
            </a:r>
            <a:r>
              <a:rPr lang="en-US" sz="2400" cap="none" dirty="0">
                <a:solidFill>
                  <a:srgbClr val="FF0000"/>
                </a:solidFill>
              </a:rPr>
              <a:t>());</a:t>
            </a:r>
          </a:p>
          <a:p>
            <a:pPr marL="0" indent="0">
              <a:buNone/>
            </a:pPr>
            <a:r>
              <a:rPr lang="en-US" sz="2400" cap="none" dirty="0">
                <a:solidFill>
                  <a:srgbClr val="FF0000"/>
                </a:solidFill>
              </a:rPr>
              <a:t>      %&gt;</a:t>
            </a:r>
          </a:p>
          <a:p>
            <a:pPr marL="0" indent="0">
              <a:buNone/>
            </a:pPr>
            <a:r>
              <a:rPr lang="en-US" sz="2400" cap="none" dirty="0"/>
              <a:t>   &lt;/body&gt;</a:t>
            </a:r>
          </a:p>
          <a:p>
            <a:pPr marL="0" indent="0">
              <a:buNone/>
            </a:pPr>
            <a:r>
              <a:rPr lang="en-US" sz="2400" cap="none" dirty="0"/>
              <a:t>&lt;/html&gt;</a:t>
            </a:r>
            <a:endParaRPr lang="en-US" sz="2800" cap="none" dirty="0"/>
          </a:p>
        </p:txBody>
      </p:sp>
      <p:pic>
        <p:nvPicPr>
          <p:cNvPr id="5" name="Picture 4">
            <a:extLst>
              <a:ext uri="{FF2B5EF4-FFF2-40B4-BE49-F238E27FC236}">
                <a16:creationId xmlns:a16="http://schemas.microsoft.com/office/drawing/2014/main" xmlns="" id="{A7F2FB8E-2847-42C4-B862-8498C4CAD840}"/>
              </a:ext>
            </a:extLst>
          </p:cNvPr>
          <p:cNvPicPr>
            <a:picLocks noChangeAspect="1"/>
          </p:cNvPicPr>
          <p:nvPr/>
        </p:nvPicPr>
        <p:blipFill>
          <a:blip r:embed="rId2"/>
          <a:stretch>
            <a:fillRect/>
          </a:stretch>
        </p:blipFill>
        <p:spPr>
          <a:xfrm>
            <a:off x="5501390" y="4775538"/>
            <a:ext cx="6690609" cy="2032486"/>
          </a:xfrm>
          <a:prstGeom prst="rect">
            <a:avLst/>
          </a:prstGeom>
        </p:spPr>
      </p:pic>
    </p:spTree>
    <p:extLst>
      <p:ext uri="{BB962C8B-B14F-4D97-AF65-F5344CB8AC3E}">
        <p14:creationId xmlns:p14="http://schemas.microsoft.com/office/powerpoint/2010/main" xmlns="" val="427651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DA07A4-3F61-4686-9F83-5B8D1AA931C5}"/>
              </a:ext>
            </a:extLst>
          </p:cNvPr>
          <p:cNvSpPr>
            <a:spLocks noGrp="1"/>
          </p:cNvSpPr>
          <p:nvPr>
            <p:ph type="title"/>
          </p:nvPr>
        </p:nvSpPr>
        <p:spPr>
          <a:xfrm>
            <a:off x="913774" y="1"/>
            <a:ext cx="10364451" cy="1066800"/>
          </a:xfrm>
        </p:spPr>
        <p:txBody>
          <a:bodyPr>
            <a:normAutofit fontScale="90000"/>
          </a:bodyPr>
          <a:lstStyle/>
          <a:p>
            <a:r>
              <a:rPr lang="en-US" b="0" i="0" cap="none" dirty="0">
                <a:effectLst/>
                <a:latin typeface="Arial" panose="020B0604020202020204" pitchFamily="34" charset="0"/>
              </a:rPr>
              <a:t>JSP comments</a:t>
            </a:r>
            <a:r>
              <a:rPr lang="en-US" b="0" i="0" dirty="0">
                <a:effectLst/>
                <a:latin typeface="Arial" panose="020B0604020202020204" pitchFamily="34" charset="0"/>
              </a:rPr>
              <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xmlns="" id="{9124A343-2DAF-4D92-BAF0-8040155EFBDE}"/>
              </a:ext>
            </a:extLst>
          </p:cNvPr>
          <p:cNvSpPr>
            <a:spLocks noGrp="1"/>
          </p:cNvSpPr>
          <p:nvPr>
            <p:ph idx="1"/>
          </p:nvPr>
        </p:nvSpPr>
        <p:spPr>
          <a:xfrm>
            <a:off x="613972" y="733165"/>
            <a:ext cx="11118245" cy="6124835"/>
          </a:xfrm>
        </p:spPr>
        <p:txBody>
          <a:bodyPr>
            <a:normAutofit/>
          </a:bodyPr>
          <a:lstStyle/>
          <a:p>
            <a:r>
              <a:rPr lang="en-US" sz="2400" cap="none" dirty="0"/>
              <a:t>JSP comment marks text or statements that the JSP container should ignore. A JSP comment is useful when you want to hide or "comment out", a part of your JSP page.</a:t>
            </a:r>
          </a:p>
          <a:p>
            <a:endParaRPr lang="en-US" sz="2400" cap="none" dirty="0"/>
          </a:p>
          <a:p>
            <a:r>
              <a:rPr lang="en-US" sz="2400" cap="none" dirty="0"/>
              <a:t>Following is the syntax of the JSP comments −</a:t>
            </a:r>
          </a:p>
          <a:p>
            <a:pPr marL="0" indent="0">
              <a:buNone/>
            </a:pPr>
            <a:r>
              <a:rPr lang="en-US" sz="2400" cap="none" dirty="0"/>
              <a:t>			</a:t>
            </a:r>
            <a:r>
              <a:rPr lang="en-US" sz="2400" cap="none" dirty="0">
                <a:solidFill>
                  <a:srgbClr val="FF0000"/>
                </a:solidFill>
              </a:rPr>
              <a:t>	&lt;%-- This is JSP comment --%&gt;</a:t>
            </a:r>
          </a:p>
          <a:p>
            <a:r>
              <a:rPr lang="en-US" sz="2400" cap="none" dirty="0"/>
              <a:t>Ex: </a:t>
            </a:r>
          </a:p>
          <a:p>
            <a:pPr marL="0" indent="0">
              <a:buNone/>
            </a:pPr>
            <a:r>
              <a:rPr lang="en-US" sz="2400" cap="none" dirty="0"/>
              <a:t>                        </a:t>
            </a:r>
            <a:r>
              <a:rPr lang="en-US" sz="2400" cap="none" dirty="0">
                <a:solidFill>
                  <a:srgbClr val="FF0000"/>
                </a:solidFill>
              </a:rPr>
              <a:t>&lt;%-- This comment will not be visible in the page source --%&gt; </a:t>
            </a:r>
          </a:p>
        </p:txBody>
      </p:sp>
    </p:spTree>
    <p:extLst>
      <p:ext uri="{BB962C8B-B14F-4D97-AF65-F5344CB8AC3E}">
        <p14:creationId xmlns:p14="http://schemas.microsoft.com/office/powerpoint/2010/main" xmlns="" val="409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0379D-B117-4353-BBE7-0CCF4C07CD81}"/>
              </a:ext>
            </a:extLst>
          </p:cNvPr>
          <p:cNvSpPr>
            <a:spLocks noGrp="1"/>
          </p:cNvSpPr>
          <p:nvPr>
            <p:ph type="title"/>
          </p:nvPr>
        </p:nvSpPr>
        <p:spPr>
          <a:xfrm>
            <a:off x="913776" y="1"/>
            <a:ext cx="10364451" cy="764498"/>
          </a:xfrm>
        </p:spPr>
        <p:txBody>
          <a:bodyPr/>
          <a:lstStyle/>
          <a:p>
            <a:r>
              <a:rPr lang="en-US" cap="none" dirty="0"/>
              <a:t>JSP Directives</a:t>
            </a:r>
          </a:p>
        </p:txBody>
      </p:sp>
      <p:sp>
        <p:nvSpPr>
          <p:cNvPr id="3" name="Content Placeholder 2">
            <a:extLst>
              <a:ext uri="{FF2B5EF4-FFF2-40B4-BE49-F238E27FC236}">
                <a16:creationId xmlns:a16="http://schemas.microsoft.com/office/drawing/2014/main" xmlns="" id="{73146720-39EB-4AFC-878D-4A74D0E1EB48}"/>
              </a:ext>
            </a:extLst>
          </p:cNvPr>
          <p:cNvSpPr>
            <a:spLocks noGrp="1"/>
          </p:cNvSpPr>
          <p:nvPr>
            <p:ph idx="1"/>
          </p:nvPr>
        </p:nvSpPr>
        <p:spPr>
          <a:xfrm>
            <a:off x="179883" y="764499"/>
            <a:ext cx="12012118" cy="5771212"/>
          </a:xfrm>
        </p:spPr>
        <p:txBody>
          <a:bodyPr>
            <a:noAutofit/>
          </a:bodyPr>
          <a:lstStyle/>
          <a:p>
            <a:r>
              <a:rPr lang="en-US" sz="2400" cap="none" dirty="0"/>
              <a:t>A JSP directive affects the overall structure of the servlet class. </a:t>
            </a:r>
          </a:p>
          <a:p>
            <a:r>
              <a:rPr lang="en-US" sz="2400" cap="none" dirty="0"/>
              <a:t>It usually has the following form −</a:t>
            </a:r>
          </a:p>
          <a:p>
            <a:pPr marL="0" indent="0">
              <a:buNone/>
            </a:pPr>
            <a:r>
              <a:rPr lang="en-US" sz="2400" cap="none" dirty="0"/>
              <a:t>		&lt;%@ directive attribute="value" %&gt;</a:t>
            </a:r>
          </a:p>
          <a:p>
            <a:r>
              <a:rPr lang="en-US" sz="2400" b="0" i="0" cap="none" dirty="0">
                <a:solidFill>
                  <a:srgbClr val="000000"/>
                </a:solidFill>
                <a:effectLst/>
              </a:rPr>
              <a:t>There are three types of directive tag −</a:t>
            </a:r>
          </a:p>
          <a:p>
            <a:r>
              <a:rPr lang="en-US" sz="2400" cap="none" dirty="0">
                <a:solidFill>
                  <a:srgbClr val="C00000"/>
                </a:solidFill>
              </a:rPr>
              <a:t>&lt;%@ page ... %&gt;</a:t>
            </a:r>
          </a:p>
          <a:p>
            <a:pPr marL="457200" lvl="1" indent="0">
              <a:buNone/>
            </a:pPr>
            <a:r>
              <a:rPr lang="en-US" sz="2400" cap="none" dirty="0"/>
              <a:t>Defines page-dependent attributes, such as scripting language, error page, and buffering requirements.</a:t>
            </a:r>
          </a:p>
          <a:p>
            <a:r>
              <a:rPr lang="en-US" sz="2400" cap="none" dirty="0">
                <a:solidFill>
                  <a:srgbClr val="C00000"/>
                </a:solidFill>
              </a:rPr>
              <a:t>&lt;%@ include ... %&gt;</a:t>
            </a:r>
          </a:p>
          <a:p>
            <a:pPr marL="914400" lvl="2" indent="0">
              <a:buNone/>
            </a:pPr>
            <a:r>
              <a:rPr lang="en-US" sz="2400" cap="none" dirty="0"/>
              <a:t>Includes a file during the translation phase.</a:t>
            </a:r>
          </a:p>
          <a:p>
            <a:pPr marL="225425" lvl="2" indent="-225425"/>
            <a:r>
              <a:rPr lang="en-US" sz="2400" cap="none" dirty="0">
                <a:solidFill>
                  <a:srgbClr val="C00000"/>
                </a:solidFill>
              </a:rPr>
              <a:t>&lt;%@ </a:t>
            </a:r>
            <a:r>
              <a:rPr lang="en-US" sz="2400" cap="none" dirty="0" err="1">
                <a:solidFill>
                  <a:srgbClr val="C00000"/>
                </a:solidFill>
              </a:rPr>
              <a:t>taglib</a:t>
            </a:r>
            <a:r>
              <a:rPr lang="en-US" sz="2400" cap="none" dirty="0">
                <a:solidFill>
                  <a:srgbClr val="C00000"/>
                </a:solidFill>
              </a:rPr>
              <a:t> ... %&gt;</a:t>
            </a:r>
          </a:p>
          <a:p>
            <a:pPr marL="0" indent="0">
              <a:buNone/>
            </a:pPr>
            <a:r>
              <a:rPr lang="en-US" sz="2400" cap="none" dirty="0"/>
              <a:t>Declares a tag library, containing custom actions, used in the page</a:t>
            </a:r>
            <a:endParaRPr lang="en-US" sz="2800" cap="none" dirty="0"/>
          </a:p>
        </p:txBody>
      </p:sp>
    </p:spTree>
    <p:extLst>
      <p:ext uri="{BB962C8B-B14F-4D97-AF65-F5344CB8AC3E}">
        <p14:creationId xmlns:p14="http://schemas.microsoft.com/office/powerpoint/2010/main" xmlns="" val="37260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F81434-1E67-4340-8954-FACD44C78DAA}"/>
              </a:ext>
            </a:extLst>
          </p:cNvPr>
          <p:cNvSpPr>
            <a:spLocks noGrp="1"/>
          </p:cNvSpPr>
          <p:nvPr>
            <p:ph type="title"/>
          </p:nvPr>
        </p:nvSpPr>
        <p:spPr>
          <a:xfrm>
            <a:off x="673933" y="0"/>
            <a:ext cx="3163550" cy="824459"/>
          </a:xfrm>
        </p:spPr>
        <p:txBody>
          <a:bodyPr/>
          <a:lstStyle/>
          <a:p>
            <a:r>
              <a:rPr lang="en-US" cap="none" dirty="0"/>
              <a:t>JSP Actions</a:t>
            </a:r>
          </a:p>
        </p:txBody>
      </p:sp>
      <p:sp>
        <p:nvSpPr>
          <p:cNvPr id="3" name="Content Placeholder 2">
            <a:extLst>
              <a:ext uri="{FF2B5EF4-FFF2-40B4-BE49-F238E27FC236}">
                <a16:creationId xmlns:a16="http://schemas.microsoft.com/office/drawing/2014/main" xmlns="" id="{8AB25F1A-598C-4C02-ADE4-09016B748234}"/>
              </a:ext>
            </a:extLst>
          </p:cNvPr>
          <p:cNvSpPr>
            <a:spLocks noGrp="1"/>
          </p:cNvSpPr>
          <p:nvPr>
            <p:ph idx="1"/>
          </p:nvPr>
        </p:nvSpPr>
        <p:spPr>
          <a:xfrm>
            <a:off x="314169" y="644578"/>
            <a:ext cx="11877831" cy="6213422"/>
          </a:xfrm>
        </p:spPr>
        <p:txBody>
          <a:bodyPr>
            <a:noAutofit/>
          </a:bodyPr>
          <a:lstStyle/>
          <a:p>
            <a:r>
              <a:rPr lang="en-US" sz="2400" cap="none" dirty="0"/>
              <a:t>You can dynamically insert a file, reuse JavaBeans components, forward the user to another page, or generate HTML for the Java plugin.</a:t>
            </a:r>
          </a:p>
          <a:p>
            <a:r>
              <a:rPr lang="en-US" sz="2400" cap="none" dirty="0"/>
              <a:t>There is only one syntax for the Action element, as it conforms to the XML standard −</a:t>
            </a:r>
          </a:p>
          <a:p>
            <a:pPr marL="0" indent="0">
              <a:buNone/>
            </a:pPr>
            <a:r>
              <a:rPr lang="en-US" sz="2400" cap="none" dirty="0"/>
              <a:t>			&lt;</a:t>
            </a:r>
            <a:r>
              <a:rPr lang="en-US" sz="2400" cap="none" dirty="0" err="1"/>
              <a:t>jsp:action_name</a:t>
            </a:r>
            <a:r>
              <a:rPr lang="en-US" sz="2400" cap="none" dirty="0"/>
              <a:t> </a:t>
            </a:r>
            <a:r>
              <a:rPr lang="en-US" sz="2400" cap="none" dirty="0" smtClean="0"/>
              <a:t> attribute </a:t>
            </a:r>
            <a:r>
              <a:rPr lang="en-US" sz="2400" cap="none" dirty="0"/>
              <a:t>= "value" /&gt;</a:t>
            </a:r>
          </a:p>
          <a:p>
            <a:r>
              <a:rPr lang="en-US" sz="2400" cap="none" dirty="0"/>
              <a:t>Action elements are basically predefined functions:</a:t>
            </a:r>
          </a:p>
          <a:p>
            <a:pPr marL="0" indent="0">
              <a:buNone/>
            </a:pPr>
            <a:r>
              <a:rPr lang="en-US" sz="2400" cap="none" dirty="0"/>
              <a:t>Ex:</a:t>
            </a:r>
          </a:p>
          <a:p>
            <a:pPr marL="0" indent="0">
              <a:buNone/>
            </a:pPr>
            <a:r>
              <a:rPr lang="en-US" sz="2400" b="0" i="0" cap="none" dirty="0">
                <a:effectLst/>
              </a:rPr>
              <a:t>		 </a:t>
            </a:r>
            <a:r>
              <a:rPr lang="en-US" sz="2400" b="0" i="0" cap="none" dirty="0">
                <a:solidFill>
                  <a:srgbClr val="00B0F0"/>
                </a:solidFill>
                <a:effectLst/>
              </a:rPr>
              <a:t>&lt;jsp:include&gt; action</a:t>
            </a:r>
          </a:p>
          <a:p>
            <a:r>
              <a:rPr lang="en-US" sz="2400" b="0" i="0" cap="none" dirty="0">
                <a:effectLst/>
              </a:rPr>
              <a:t>There are </a:t>
            </a:r>
            <a:r>
              <a:rPr lang="en-US" sz="2400" cap="none" dirty="0"/>
              <a:t>many JSP actions exist ,out of that one is </a:t>
            </a:r>
            <a:r>
              <a:rPr lang="en-US" sz="2400" cap="none" dirty="0">
                <a:solidFill>
                  <a:srgbClr val="00B0F0"/>
                </a:solidFill>
              </a:rPr>
              <a:t>jsp:include</a:t>
            </a:r>
            <a:endParaRPr lang="en-US" sz="2400" b="0" i="0" cap="none" dirty="0">
              <a:solidFill>
                <a:srgbClr val="00B0F0"/>
              </a:solidFill>
              <a:effectLst/>
            </a:endParaRPr>
          </a:p>
          <a:p>
            <a:pPr marL="0" indent="0">
              <a:buNone/>
            </a:pPr>
            <a:r>
              <a:rPr lang="en-US" sz="2400" cap="none" dirty="0"/>
              <a:t>		</a:t>
            </a:r>
            <a:r>
              <a:rPr lang="en-US" sz="2400" b="0" i="0" cap="none" dirty="0">
                <a:solidFill>
                  <a:srgbClr val="000000"/>
                </a:solidFill>
                <a:effectLst/>
              </a:rPr>
              <a:t>Includes a file at the time the page is requested.</a:t>
            </a:r>
          </a:p>
          <a:p>
            <a:r>
              <a:rPr lang="en-US" sz="2400" cap="none" dirty="0"/>
              <a:t>The syntax looks like this −</a:t>
            </a:r>
          </a:p>
          <a:p>
            <a:pPr marL="0" indent="0">
              <a:buNone/>
            </a:pPr>
            <a:r>
              <a:rPr lang="en-US" sz="2400" cap="none" dirty="0"/>
              <a:t>		&lt;</a:t>
            </a:r>
            <a:r>
              <a:rPr lang="en-US" sz="2400" cap="none" dirty="0">
                <a:solidFill>
                  <a:srgbClr val="00B0F0"/>
                </a:solidFill>
              </a:rPr>
              <a:t>jsp:include </a:t>
            </a:r>
            <a:r>
              <a:rPr lang="en-US" sz="2400" cap="none" dirty="0"/>
              <a:t>page = "relative URL" flush = "true" /&gt;</a:t>
            </a:r>
          </a:p>
        </p:txBody>
      </p:sp>
      <p:sp>
        <p:nvSpPr>
          <p:cNvPr id="6" name="TextBox 5">
            <a:extLst>
              <a:ext uri="{FF2B5EF4-FFF2-40B4-BE49-F238E27FC236}">
                <a16:creationId xmlns:a16="http://schemas.microsoft.com/office/drawing/2014/main" xmlns="" id="{293A6EFC-850E-45E0-854E-B97BA3C8C11C}"/>
              </a:ext>
            </a:extLst>
          </p:cNvPr>
          <p:cNvSpPr txBox="1"/>
          <p:nvPr/>
        </p:nvSpPr>
        <p:spPr>
          <a:xfrm>
            <a:off x="8349521" y="3151124"/>
            <a:ext cx="3708191" cy="1754326"/>
          </a:xfrm>
          <a:prstGeom prst="rect">
            <a:avLst/>
          </a:prstGeom>
          <a:noFill/>
        </p:spPr>
        <p:txBody>
          <a:bodyPr wrap="square" rtlCol="0">
            <a:spAutoFit/>
          </a:bodyPr>
          <a:lstStyle/>
          <a:p>
            <a:r>
              <a:rPr lang="en-US" b="1" dirty="0"/>
              <a:t>Path</a:t>
            </a:r>
            <a:r>
              <a:rPr lang="en-US" dirty="0"/>
              <a:t>:-The relative URL of the page to be included.</a:t>
            </a:r>
          </a:p>
          <a:p>
            <a:r>
              <a:rPr lang="en-US" b="1" i="0" dirty="0">
                <a:effectLst/>
                <a:latin typeface="Arial" panose="020B0604020202020204" pitchFamily="34" charset="0"/>
              </a:rPr>
              <a:t>Flush:-</a:t>
            </a:r>
          </a:p>
          <a:p>
            <a:r>
              <a:rPr lang="en-US" dirty="0"/>
              <a:t>The boolean attribute determines whether the included resource has its buffer flushed before it is included.</a:t>
            </a:r>
          </a:p>
        </p:txBody>
      </p:sp>
    </p:spTree>
    <p:extLst>
      <p:ext uri="{BB962C8B-B14F-4D97-AF65-F5344CB8AC3E}">
        <p14:creationId xmlns:p14="http://schemas.microsoft.com/office/powerpoint/2010/main" xmlns="" val="274696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F81434-1E67-4340-8954-FACD44C78DAA}"/>
              </a:ext>
            </a:extLst>
          </p:cNvPr>
          <p:cNvSpPr>
            <a:spLocks noGrp="1"/>
          </p:cNvSpPr>
          <p:nvPr>
            <p:ph type="title"/>
          </p:nvPr>
        </p:nvSpPr>
        <p:spPr>
          <a:xfrm>
            <a:off x="673933" y="0"/>
            <a:ext cx="3163550" cy="824459"/>
          </a:xfrm>
        </p:spPr>
        <p:txBody>
          <a:bodyPr/>
          <a:lstStyle/>
          <a:p>
            <a:r>
              <a:rPr lang="en-US" cap="none" dirty="0"/>
              <a:t>JSP Actions</a:t>
            </a:r>
          </a:p>
        </p:txBody>
      </p:sp>
      <p:sp>
        <p:nvSpPr>
          <p:cNvPr id="3" name="Content Placeholder 2">
            <a:extLst>
              <a:ext uri="{FF2B5EF4-FFF2-40B4-BE49-F238E27FC236}">
                <a16:creationId xmlns:a16="http://schemas.microsoft.com/office/drawing/2014/main" xmlns="" id="{8AB25F1A-598C-4C02-ADE4-09016B748234}"/>
              </a:ext>
            </a:extLst>
          </p:cNvPr>
          <p:cNvSpPr>
            <a:spLocks noGrp="1"/>
          </p:cNvSpPr>
          <p:nvPr>
            <p:ph idx="1"/>
          </p:nvPr>
        </p:nvSpPr>
        <p:spPr>
          <a:xfrm>
            <a:off x="314169" y="644578"/>
            <a:ext cx="11877831" cy="6213422"/>
          </a:xfrm>
        </p:spPr>
        <p:txBody>
          <a:bodyPr>
            <a:noAutofit/>
          </a:bodyPr>
          <a:lstStyle/>
          <a:p>
            <a:pPr marL="0" indent="0">
              <a:buNone/>
            </a:pPr>
            <a:r>
              <a:rPr lang="en-US" sz="2400" cap="none" dirty="0"/>
              <a:t>Let us define the following two files (a)</a:t>
            </a:r>
            <a:r>
              <a:rPr lang="en-US" sz="2400" cap="none" dirty="0" err="1">
                <a:solidFill>
                  <a:srgbClr val="00B0F0"/>
                </a:solidFill>
              </a:rPr>
              <a:t>date.jsp</a:t>
            </a:r>
            <a:r>
              <a:rPr lang="en-US" sz="2400" cap="none" dirty="0">
                <a:solidFill>
                  <a:srgbClr val="00B0F0"/>
                </a:solidFill>
              </a:rPr>
              <a:t> </a:t>
            </a:r>
            <a:r>
              <a:rPr lang="en-US" sz="2400" cap="none" dirty="0"/>
              <a:t>and (b) </a:t>
            </a:r>
            <a:r>
              <a:rPr lang="en-US" sz="2400" cap="none" dirty="0" err="1">
                <a:solidFill>
                  <a:srgbClr val="00B0F0"/>
                </a:solidFill>
              </a:rPr>
              <a:t>main.jsp</a:t>
            </a:r>
            <a:r>
              <a:rPr lang="en-US" sz="2400" cap="none" dirty="0">
                <a:solidFill>
                  <a:srgbClr val="00B0F0"/>
                </a:solidFill>
              </a:rPr>
              <a:t> </a:t>
            </a:r>
            <a:r>
              <a:rPr lang="en-US" sz="2400" cap="none" dirty="0"/>
              <a:t>as follows −</a:t>
            </a:r>
          </a:p>
          <a:p>
            <a:pPr marL="0" indent="0">
              <a:buNone/>
            </a:pPr>
            <a:r>
              <a:rPr lang="en-US" sz="2400" cap="none" dirty="0"/>
              <a:t>Following is the content of the </a:t>
            </a:r>
            <a:r>
              <a:rPr lang="en-US" sz="2400" cap="none" dirty="0" err="1">
                <a:solidFill>
                  <a:srgbClr val="00B0F0"/>
                </a:solidFill>
              </a:rPr>
              <a:t>date.jsp</a:t>
            </a:r>
            <a:r>
              <a:rPr lang="en-US" sz="2400" cap="none" dirty="0">
                <a:solidFill>
                  <a:srgbClr val="00B0F0"/>
                </a:solidFill>
              </a:rPr>
              <a:t> </a:t>
            </a:r>
            <a:r>
              <a:rPr lang="en-US" sz="2400" cap="none" dirty="0"/>
              <a:t>file −</a:t>
            </a:r>
          </a:p>
          <a:p>
            <a:pPr marL="0" indent="0">
              <a:buNone/>
            </a:pPr>
            <a:r>
              <a:rPr lang="en-US" sz="2400" cap="none" dirty="0"/>
              <a:t>			</a:t>
            </a:r>
            <a:r>
              <a:rPr lang="en-US" sz="2400" cap="none" dirty="0">
                <a:solidFill>
                  <a:srgbClr val="00B0F0"/>
                </a:solidFill>
              </a:rPr>
              <a:t>&lt;p&gt;Today's date: &lt;%= (new </a:t>
            </a:r>
            <a:r>
              <a:rPr lang="en-US" sz="2400" cap="none" dirty="0" err="1">
                <a:solidFill>
                  <a:srgbClr val="00B0F0"/>
                </a:solidFill>
              </a:rPr>
              <a:t>java.util.Date</a:t>
            </a:r>
            <a:r>
              <a:rPr lang="en-US" sz="2400" cap="none" dirty="0">
                <a:solidFill>
                  <a:srgbClr val="00B0F0"/>
                </a:solidFill>
              </a:rPr>
              <a:t>()).</a:t>
            </a:r>
            <a:r>
              <a:rPr lang="en-US" sz="2400" cap="none" dirty="0" err="1">
                <a:solidFill>
                  <a:srgbClr val="00B0F0"/>
                </a:solidFill>
              </a:rPr>
              <a:t>toLocaleString</a:t>
            </a:r>
            <a:r>
              <a:rPr lang="en-US" sz="2400" cap="none" dirty="0">
                <a:solidFill>
                  <a:srgbClr val="00B0F0"/>
                </a:solidFill>
              </a:rPr>
              <a:t>()%&gt;&lt;/p&gt;</a:t>
            </a:r>
          </a:p>
          <a:p>
            <a:pPr marL="0" indent="0">
              <a:buNone/>
            </a:pPr>
            <a:r>
              <a:rPr lang="en-US" sz="2400" cap="none" dirty="0"/>
              <a:t>Following is the content of the </a:t>
            </a:r>
            <a:r>
              <a:rPr lang="en-US" sz="2400" cap="none" dirty="0" err="1">
                <a:solidFill>
                  <a:srgbClr val="00B0F0"/>
                </a:solidFill>
              </a:rPr>
              <a:t>main.jsp</a:t>
            </a:r>
            <a:r>
              <a:rPr lang="en-US" sz="2400" cap="none" dirty="0">
                <a:solidFill>
                  <a:srgbClr val="00B0F0"/>
                </a:solidFill>
              </a:rPr>
              <a:t> </a:t>
            </a:r>
            <a:r>
              <a:rPr lang="en-US" sz="2400" cap="none" dirty="0"/>
              <a:t>file −</a:t>
            </a:r>
          </a:p>
          <a:p>
            <a:pPr marL="0" indent="0">
              <a:buNone/>
            </a:pPr>
            <a:r>
              <a:rPr lang="en-US" sz="2400" cap="none" dirty="0"/>
              <a:t>&lt;html&gt; &lt;head&gt;</a:t>
            </a:r>
          </a:p>
          <a:p>
            <a:pPr marL="0" indent="0">
              <a:buNone/>
            </a:pPr>
            <a:r>
              <a:rPr lang="en-US" sz="2400" cap="none" dirty="0"/>
              <a:t>      &lt;title&gt;The include Action Example&lt;/title&gt;&lt;/head&gt;</a:t>
            </a:r>
          </a:p>
          <a:p>
            <a:pPr marL="0" indent="0">
              <a:buNone/>
            </a:pPr>
            <a:r>
              <a:rPr lang="en-US" sz="2400" cap="none" dirty="0"/>
              <a:t>   &lt;body&gt;  &lt;center&gt;</a:t>
            </a:r>
          </a:p>
          <a:p>
            <a:pPr marL="0" indent="0">
              <a:buNone/>
            </a:pPr>
            <a:r>
              <a:rPr lang="en-US" sz="2400" cap="none" dirty="0"/>
              <a:t>         &lt;h2&gt;The include action Example&lt;/h2&gt;</a:t>
            </a:r>
          </a:p>
          <a:p>
            <a:pPr marL="0" indent="0">
              <a:buNone/>
            </a:pPr>
            <a:r>
              <a:rPr lang="en-US" sz="2400" cap="none" dirty="0">
                <a:solidFill>
                  <a:srgbClr val="00B0F0"/>
                </a:solidFill>
              </a:rPr>
              <a:t>         &lt;jsp:include page = "</a:t>
            </a:r>
            <a:r>
              <a:rPr lang="en-US" sz="2400" cap="none" dirty="0" err="1">
                <a:solidFill>
                  <a:srgbClr val="00B0F0"/>
                </a:solidFill>
              </a:rPr>
              <a:t>date.jsp</a:t>
            </a:r>
            <a:r>
              <a:rPr lang="en-US" sz="2400" cap="none" dirty="0">
                <a:solidFill>
                  <a:srgbClr val="00B0F0"/>
                </a:solidFill>
              </a:rPr>
              <a:t>" flush = "true" /&gt;</a:t>
            </a:r>
          </a:p>
          <a:p>
            <a:pPr marL="0" indent="0">
              <a:buNone/>
            </a:pPr>
            <a:r>
              <a:rPr lang="en-US" sz="2400" cap="none" dirty="0"/>
              <a:t>      &lt;/center&gt; &lt;/body&gt;</a:t>
            </a:r>
          </a:p>
          <a:p>
            <a:pPr marL="0" indent="0">
              <a:buNone/>
            </a:pPr>
            <a:r>
              <a:rPr lang="en-US" sz="2400" cap="none" dirty="0"/>
              <a:t>&lt;/html&gt;</a:t>
            </a:r>
          </a:p>
        </p:txBody>
      </p:sp>
    </p:spTree>
    <p:extLst>
      <p:ext uri="{BB962C8B-B14F-4D97-AF65-F5344CB8AC3E}">
        <p14:creationId xmlns:p14="http://schemas.microsoft.com/office/powerpoint/2010/main" xmlns="" val="229888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39F19-13B4-468F-9040-52C0D4622922}"/>
              </a:ext>
            </a:extLst>
          </p:cNvPr>
          <p:cNvSpPr>
            <a:spLocks noGrp="1"/>
          </p:cNvSpPr>
          <p:nvPr>
            <p:ph type="title"/>
          </p:nvPr>
        </p:nvSpPr>
        <p:spPr>
          <a:xfrm>
            <a:off x="1288529" y="539646"/>
            <a:ext cx="4617595" cy="269823"/>
          </a:xfrm>
        </p:spPr>
        <p:txBody>
          <a:bodyPr>
            <a:normAutofit fontScale="90000"/>
          </a:bodyPr>
          <a:lstStyle/>
          <a:p>
            <a:pPr algn="l"/>
            <a:r>
              <a:rPr lang="en-US" sz="3100" b="0" i="0" cap="none" dirty="0">
                <a:effectLst/>
                <a:latin typeface="+mn-lt"/>
              </a:rPr>
              <a:t>JSP implicit objects</a:t>
            </a:r>
            <a:r>
              <a:rPr lang="en-US" b="0" i="0" cap="none" dirty="0">
                <a:effectLst/>
                <a:latin typeface="Arial" panose="020B0604020202020204" pitchFamily="34" charset="0"/>
              </a:rPr>
              <a:t/>
            </a:r>
            <a:br>
              <a:rPr lang="en-US" b="0" i="0" cap="none" dirty="0">
                <a:effectLst/>
                <a:latin typeface="Arial" panose="020B0604020202020204" pitchFamily="34" charset="0"/>
              </a:rPr>
            </a:br>
            <a:r>
              <a:rPr lang="en-US" dirty="0"/>
              <a:t/>
            </a:r>
            <a:br>
              <a:rPr lang="en-US" dirty="0"/>
            </a:br>
            <a:endParaRPr lang="en-US" cap="none" dirty="0"/>
          </a:p>
        </p:txBody>
      </p:sp>
      <p:sp>
        <p:nvSpPr>
          <p:cNvPr id="3" name="Content Placeholder 2">
            <a:extLst>
              <a:ext uri="{FF2B5EF4-FFF2-40B4-BE49-F238E27FC236}">
                <a16:creationId xmlns:a16="http://schemas.microsoft.com/office/drawing/2014/main" xmlns="" id="{9F427066-7536-4A46-A486-BF6EEDD9CAE8}"/>
              </a:ext>
            </a:extLst>
          </p:cNvPr>
          <p:cNvSpPr>
            <a:spLocks noGrp="1"/>
          </p:cNvSpPr>
          <p:nvPr>
            <p:ph idx="1"/>
          </p:nvPr>
        </p:nvSpPr>
        <p:spPr>
          <a:xfrm>
            <a:off x="750487" y="992422"/>
            <a:ext cx="11278227" cy="4873156"/>
          </a:xfrm>
        </p:spPr>
        <p:txBody>
          <a:bodyPr>
            <a:noAutofit/>
          </a:bodyPr>
          <a:lstStyle/>
          <a:p>
            <a:r>
              <a:rPr lang="en-US" sz="2400" cap="none" dirty="0"/>
              <a:t>JSP supports nine automatically defined variables, which are also called implicit objects. Out of them 3 variables are −</a:t>
            </a:r>
          </a:p>
          <a:p>
            <a:pPr marL="0" indent="0">
              <a:buNone/>
            </a:pPr>
            <a:r>
              <a:rPr lang="en-US" sz="2400" cap="none" dirty="0"/>
              <a:t>1) request</a:t>
            </a:r>
          </a:p>
          <a:p>
            <a:pPr marL="0" indent="0">
              <a:buNone/>
            </a:pPr>
            <a:r>
              <a:rPr lang="en-US" sz="2400" cap="none" dirty="0"/>
              <a:t>	This is the </a:t>
            </a:r>
            <a:r>
              <a:rPr lang="en-US" sz="2400" cap="none" dirty="0" err="1"/>
              <a:t>HttpServletRequest</a:t>
            </a:r>
            <a:r>
              <a:rPr lang="en-US" sz="2400" cap="none" dirty="0"/>
              <a:t> object associated with the request.</a:t>
            </a:r>
          </a:p>
          <a:p>
            <a:pPr marL="0" indent="0">
              <a:buNone/>
            </a:pPr>
            <a:r>
              <a:rPr lang="en-US" sz="2400" cap="none" dirty="0"/>
              <a:t>2) response</a:t>
            </a:r>
          </a:p>
          <a:p>
            <a:pPr marL="0" indent="0">
              <a:buNone/>
            </a:pPr>
            <a:r>
              <a:rPr lang="en-US" sz="2400" cap="none" dirty="0"/>
              <a:t>	This is the </a:t>
            </a:r>
            <a:r>
              <a:rPr lang="en-US" sz="2400" cap="none" dirty="0" err="1"/>
              <a:t>HttpServletResponse</a:t>
            </a:r>
            <a:r>
              <a:rPr lang="en-US" sz="2400" cap="none" dirty="0"/>
              <a:t> object associated with the response to the client.</a:t>
            </a:r>
          </a:p>
          <a:p>
            <a:pPr marL="0" indent="0">
              <a:buNone/>
            </a:pPr>
            <a:r>
              <a:rPr lang="en-US" sz="2400" cap="none" dirty="0"/>
              <a:t>3) Out </a:t>
            </a:r>
          </a:p>
          <a:p>
            <a:pPr marL="0" indent="0">
              <a:buNone/>
            </a:pPr>
            <a:r>
              <a:rPr lang="en-US" sz="2400" cap="none" dirty="0"/>
              <a:t>	This is the </a:t>
            </a:r>
            <a:r>
              <a:rPr lang="en-US" sz="2400" cap="none" dirty="0" err="1"/>
              <a:t>PrintWriter</a:t>
            </a:r>
            <a:r>
              <a:rPr lang="en-US" sz="2400" cap="none" dirty="0"/>
              <a:t> object used to send output to the client.</a:t>
            </a:r>
          </a:p>
        </p:txBody>
      </p:sp>
    </p:spTree>
    <p:extLst>
      <p:ext uri="{BB962C8B-B14F-4D97-AF65-F5344CB8AC3E}">
        <p14:creationId xmlns:p14="http://schemas.microsoft.com/office/powerpoint/2010/main" xmlns="" val="342738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39F19-13B4-468F-9040-52C0D4622922}"/>
              </a:ext>
            </a:extLst>
          </p:cNvPr>
          <p:cNvSpPr>
            <a:spLocks noGrp="1"/>
          </p:cNvSpPr>
          <p:nvPr>
            <p:ph type="title"/>
          </p:nvPr>
        </p:nvSpPr>
        <p:spPr>
          <a:xfrm>
            <a:off x="1243559" y="0"/>
            <a:ext cx="3298462" cy="794480"/>
          </a:xfrm>
        </p:spPr>
        <p:txBody>
          <a:bodyPr/>
          <a:lstStyle/>
          <a:p>
            <a:r>
              <a:rPr lang="en-US" cap="none" dirty="0"/>
              <a:t>JSTL library</a:t>
            </a:r>
          </a:p>
        </p:txBody>
      </p:sp>
      <p:sp>
        <p:nvSpPr>
          <p:cNvPr id="3" name="Content Placeholder 2">
            <a:extLst>
              <a:ext uri="{FF2B5EF4-FFF2-40B4-BE49-F238E27FC236}">
                <a16:creationId xmlns:a16="http://schemas.microsoft.com/office/drawing/2014/main" xmlns="" id="{9F427066-7536-4A46-A486-BF6EEDD9CAE8}"/>
              </a:ext>
            </a:extLst>
          </p:cNvPr>
          <p:cNvSpPr>
            <a:spLocks noGrp="1"/>
          </p:cNvSpPr>
          <p:nvPr>
            <p:ph idx="1"/>
          </p:nvPr>
        </p:nvSpPr>
        <p:spPr>
          <a:xfrm>
            <a:off x="913774" y="1017978"/>
            <a:ext cx="11278226" cy="5840022"/>
          </a:xfrm>
        </p:spPr>
        <p:txBody>
          <a:bodyPr>
            <a:normAutofit/>
          </a:bodyPr>
          <a:lstStyle/>
          <a:p>
            <a:r>
              <a:rPr lang="en-US" sz="2400" cap="none" dirty="0"/>
              <a:t>The Java Server Pages Standard Tag Library (JSTL) is a collection of useful JSP tags which encapsulates the core functionality common to many JSP applications.</a:t>
            </a:r>
          </a:p>
          <a:p>
            <a:pPr marL="0" indent="0">
              <a:buNone/>
            </a:pPr>
            <a:endParaRPr lang="en-US" sz="2400" cap="none" dirty="0"/>
          </a:p>
          <a:p>
            <a:r>
              <a:rPr lang="en-US" sz="2400" cap="none" dirty="0"/>
              <a:t>JSTL has support for common, structural tasks such as iteration and conditionals, tags for manipulating XML documents, internationalization tags, and SQL tags.</a:t>
            </a:r>
          </a:p>
          <a:p>
            <a:r>
              <a:rPr lang="en-US" sz="2400" cap="none" dirty="0"/>
              <a:t> It also provides a framework for integrating the existing custom tags with the JSTL tags.</a:t>
            </a:r>
          </a:p>
          <a:p>
            <a:r>
              <a:rPr lang="en-US" sz="2400" cap="none" dirty="0">
                <a:latin typeface="Arial" panose="020B0604020202020204" pitchFamily="34" charset="0"/>
              </a:rPr>
              <a:t>To </a:t>
            </a:r>
            <a:r>
              <a:rPr lang="en-US" sz="2400" b="0" i="0" cap="none" dirty="0">
                <a:effectLst/>
                <a:latin typeface="Arial" panose="020B0604020202020204" pitchFamily="34" charset="0"/>
              </a:rPr>
              <a:t>install JSTL library compatible with our servlet and JSP version</a:t>
            </a:r>
          </a:p>
          <a:p>
            <a:pPr marL="0" indent="0">
              <a:buNone/>
            </a:pPr>
            <a:r>
              <a:rPr lang="en-US" sz="2400" cap="none" dirty="0"/>
              <a:t>Link is: 					</a:t>
            </a:r>
            <a:r>
              <a:rPr lang="en-US" sz="2400" cap="none" dirty="0">
                <a:hlinkClick r:id="rId2"/>
              </a:rPr>
              <a:t>http://www.java2s.com/Code/Jar/j/Downloadjavaxservletjspjstl30jar.htm</a:t>
            </a:r>
            <a:endParaRPr lang="en-US" sz="2400" cap="none" dirty="0"/>
          </a:p>
          <a:p>
            <a:r>
              <a:rPr lang="en-US" sz="2400" cap="none" dirty="0"/>
              <a:t>To use any of the libraries, you must include a &lt;</a:t>
            </a:r>
            <a:r>
              <a:rPr lang="en-US" sz="2400" cap="none" dirty="0" err="1"/>
              <a:t>taglib</a:t>
            </a:r>
            <a:r>
              <a:rPr lang="en-US" sz="2400" cap="none" dirty="0"/>
              <a:t>&gt; directive at the top of each JSP that uses the library.</a:t>
            </a:r>
          </a:p>
        </p:txBody>
      </p:sp>
    </p:spTree>
    <p:extLst>
      <p:ext uri="{BB962C8B-B14F-4D97-AF65-F5344CB8AC3E}">
        <p14:creationId xmlns:p14="http://schemas.microsoft.com/office/powerpoint/2010/main" xmlns="" val="248305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39F19-13B4-468F-9040-52C0D4622922}"/>
              </a:ext>
            </a:extLst>
          </p:cNvPr>
          <p:cNvSpPr>
            <a:spLocks noGrp="1"/>
          </p:cNvSpPr>
          <p:nvPr>
            <p:ph type="title"/>
          </p:nvPr>
        </p:nvSpPr>
        <p:spPr>
          <a:xfrm>
            <a:off x="1243559" y="0"/>
            <a:ext cx="3298462" cy="794480"/>
          </a:xfrm>
        </p:spPr>
        <p:txBody>
          <a:bodyPr/>
          <a:lstStyle/>
          <a:p>
            <a:r>
              <a:rPr lang="en-US" cap="none" dirty="0"/>
              <a:t>JSTL library</a:t>
            </a:r>
          </a:p>
        </p:txBody>
      </p:sp>
      <p:sp>
        <p:nvSpPr>
          <p:cNvPr id="3" name="Content Placeholder 2">
            <a:extLst>
              <a:ext uri="{FF2B5EF4-FFF2-40B4-BE49-F238E27FC236}">
                <a16:creationId xmlns:a16="http://schemas.microsoft.com/office/drawing/2014/main" xmlns="" id="{9F427066-7536-4A46-A486-BF6EEDD9CAE8}"/>
              </a:ext>
            </a:extLst>
          </p:cNvPr>
          <p:cNvSpPr>
            <a:spLocks noGrp="1"/>
          </p:cNvSpPr>
          <p:nvPr>
            <p:ph idx="1"/>
          </p:nvPr>
        </p:nvSpPr>
        <p:spPr>
          <a:xfrm>
            <a:off x="913774" y="649008"/>
            <a:ext cx="11278226" cy="6208991"/>
          </a:xfrm>
        </p:spPr>
        <p:txBody>
          <a:bodyPr>
            <a:noAutofit/>
          </a:bodyPr>
          <a:lstStyle/>
          <a:p>
            <a:pPr marL="0" indent="0">
              <a:buNone/>
            </a:pPr>
            <a:r>
              <a:rPr lang="en-US" sz="2400" cap="none" dirty="0"/>
              <a:t>Classification of The JSTL Tags:</a:t>
            </a:r>
          </a:p>
          <a:p>
            <a:pPr marL="0" indent="0">
              <a:buNone/>
            </a:pPr>
            <a:r>
              <a:rPr lang="en-US" sz="2400" cap="none" dirty="0"/>
              <a:t>The JSTL tags can be classified, according to their functions, into the following JSTL tag library groups that can be used when creating a JSP page −</a:t>
            </a:r>
          </a:p>
          <a:p>
            <a:pPr marL="914400" indent="225425">
              <a:lnSpc>
                <a:spcPct val="110000"/>
              </a:lnSpc>
            </a:pPr>
            <a:r>
              <a:rPr lang="en-US" sz="2400" cap="none" dirty="0"/>
              <a:t>Core Tags</a:t>
            </a:r>
          </a:p>
          <a:p>
            <a:pPr marL="914400" indent="0">
              <a:lnSpc>
                <a:spcPct val="110000"/>
              </a:lnSpc>
              <a:buNone/>
            </a:pPr>
            <a:endParaRPr lang="en-US" sz="2400" cap="none" dirty="0"/>
          </a:p>
          <a:p>
            <a:pPr marL="914400" indent="225425">
              <a:lnSpc>
                <a:spcPct val="110000"/>
              </a:lnSpc>
            </a:pPr>
            <a:r>
              <a:rPr lang="en-US" sz="2400" cap="none" dirty="0"/>
              <a:t>Formatting tags</a:t>
            </a:r>
          </a:p>
          <a:p>
            <a:pPr marL="914400" indent="225425">
              <a:lnSpc>
                <a:spcPct val="110000"/>
              </a:lnSpc>
            </a:pPr>
            <a:endParaRPr lang="en-US" sz="2400" cap="none" dirty="0"/>
          </a:p>
          <a:p>
            <a:pPr marL="914400" indent="225425">
              <a:lnSpc>
                <a:spcPct val="110000"/>
              </a:lnSpc>
            </a:pPr>
            <a:r>
              <a:rPr lang="en-US" sz="2400" cap="none" dirty="0"/>
              <a:t>SQL tags</a:t>
            </a:r>
          </a:p>
          <a:p>
            <a:pPr marL="914400" indent="225425">
              <a:lnSpc>
                <a:spcPct val="110000"/>
              </a:lnSpc>
            </a:pPr>
            <a:endParaRPr lang="en-US" sz="2400" cap="none" dirty="0"/>
          </a:p>
          <a:p>
            <a:pPr marL="914400" indent="225425">
              <a:lnSpc>
                <a:spcPct val="110000"/>
              </a:lnSpc>
            </a:pPr>
            <a:r>
              <a:rPr lang="en-US" sz="2400" cap="none" dirty="0"/>
              <a:t>XML tags</a:t>
            </a:r>
          </a:p>
          <a:p>
            <a:pPr marL="914400" indent="225425">
              <a:lnSpc>
                <a:spcPct val="110000"/>
              </a:lnSpc>
            </a:pPr>
            <a:endParaRPr lang="en-US" sz="2400" cap="none" dirty="0"/>
          </a:p>
          <a:p>
            <a:pPr marL="914400" indent="225425">
              <a:lnSpc>
                <a:spcPct val="110000"/>
              </a:lnSpc>
            </a:pPr>
            <a:r>
              <a:rPr lang="en-US" sz="2400" cap="none" dirty="0"/>
              <a:t>JSTL Functions</a:t>
            </a:r>
          </a:p>
        </p:txBody>
      </p:sp>
      <p:sp>
        <p:nvSpPr>
          <p:cNvPr id="4" name="TextBox 3">
            <a:extLst>
              <a:ext uri="{FF2B5EF4-FFF2-40B4-BE49-F238E27FC236}">
                <a16:creationId xmlns:a16="http://schemas.microsoft.com/office/drawing/2014/main" xmlns="" id="{ACCD6E39-D6A2-4B0A-B7B3-05595C3E8CD3}"/>
              </a:ext>
            </a:extLst>
          </p:cNvPr>
          <p:cNvSpPr txBox="1"/>
          <p:nvPr/>
        </p:nvSpPr>
        <p:spPr>
          <a:xfrm>
            <a:off x="4363452" y="4652211"/>
            <a:ext cx="7571873" cy="1631216"/>
          </a:xfrm>
          <a:prstGeom prst="rect">
            <a:avLst/>
          </a:prstGeom>
          <a:noFill/>
        </p:spPr>
        <p:txBody>
          <a:bodyPr wrap="square" rtlCol="0">
            <a:spAutoFit/>
          </a:bodyPr>
          <a:lstStyle/>
          <a:p>
            <a:r>
              <a:rPr lang="en-US" sz="2800" dirty="0"/>
              <a:t>Note </a:t>
            </a:r>
            <a:r>
              <a:rPr lang="en-US" dirty="0"/>
              <a:t>:</a:t>
            </a:r>
          </a:p>
          <a:p>
            <a:r>
              <a:rPr lang="en-US" sz="2400" dirty="0"/>
              <a:t>That all the JSTL standard tags URL starts with https://java.sun.com/jsp/jstl/ and we can use any prefix we want but it’s best practice to use the prefix defined above</a:t>
            </a:r>
          </a:p>
        </p:txBody>
      </p:sp>
    </p:spTree>
    <p:extLst>
      <p:ext uri="{BB962C8B-B14F-4D97-AF65-F5344CB8AC3E}">
        <p14:creationId xmlns:p14="http://schemas.microsoft.com/office/powerpoint/2010/main" xmlns="" val="266212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39F19-13B4-468F-9040-52C0D4622922}"/>
              </a:ext>
            </a:extLst>
          </p:cNvPr>
          <p:cNvSpPr>
            <a:spLocks noGrp="1"/>
          </p:cNvSpPr>
          <p:nvPr>
            <p:ph type="title"/>
          </p:nvPr>
        </p:nvSpPr>
        <p:spPr>
          <a:xfrm>
            <a:off x="1243559" y="0"/>
            <a:ext cx="3298462" cy="794480"/>
          </a:xfrm>
        </p:spPr>
        <p:txBody>
          <a:bodyPr/>
          <a:lstStyle/>
          <a:p>
            <a:r>
              <a:rPr lang="en-US" cap="none" dirty="0"/>
              <a:t>JSTL library</a:t>
            </a:r>
          </a:p>
        </p:txBody>
      </p:sp>
      <p:sp>
        <p:nvSpPr>
          <p:cNvPr id="3" name="Content Placeholder 2">
            <a:extLst>
              <a:ext uri="{FF2B5EF4-FFF2-40B4-BE49-F238E27FC236}">
                <a16:creationId xmlns:a16="http://schemas.microsoft.com/office/drawing/2014/main" xmlns="" id="{9F427066-7536-4A46-A486-BF6EEDD9CAE8}"/>
              </a:ext>
            </a:extLst>
          </p:cNvPr>
          <p:cNvSpPr>
            <a:spLocks noGrp="1"/>
          </p:cNvSpPr>
          <p:nvPr>
            <p:ph idx="1"/>
          </p:nvPr>
        </p:nvSpPr>
        <p:spPr>
          <a:xfrm>
            <a:off x="801479" y="794480"/>
            <a:ext cx="11278226" cy="5840022"/>
          </a:xfrm>
        </p:spPr>
        <p:txBody>
          <a:bodyPr>
            <a:normAutofit/>
          </a:bodyPr>
          <a:lstStyle/>
          <a:p>
            <a:pPr marL="0" indent="0">
              <a:buNone/>
            </a:pPr>
            <a:r>
              <a:rPr lang="en-US" sz="2400" cap="none" dirty="0"/>
              <a:t>Classification of The JSTL Tags-</a:t>
            </a:r>
          </a:p>
          <a:p>
            <a:pPr marL="914400" indent="0">
              <a:lnSpc>
                <a:spcPct val="110000"/>
              </a:lnSpc>
              <a:buNone/>
            </a:pPr>
            <a:r>
              <a:rPr lang="en-US" sz="2400" cap="none" dirty="0"/>
              <a:t>1) Core Tags:</a:t>
            </a:r>
          </a:p>
          <a:p>
            <a:pPr marL="914400" indent="0">
              <a:lnSpc>
                <a:spcPct val="110000"/>
              </a:lnSpc>
              <a:buNone/>
            </a:pPr>
            <a:r>
              <a:rPr lang="en-US" sz="2400" cap="none" dirty="0"/>
              <a:t>JSTL Core tags provide support for</a:t>
            </a:r>
          </a:p>
          <a:p>
            <a:pPr marL="1371600" indent="-457200">
              <a:lnSpc>
                <a:spcPct val="110000"/>
              </a:lnSpc>
              <a:buFont typeface="+mj-lt"/>
              <a:buAutoNum type="arabicPeriod"/>
            </a:pPr>
            <a:r>
              <a:rPr lang="en-US" sz="2400" cap="none" dirty="0"/>
              <a:t> iteration, </a:t>
            </a:r>
          </a:p>
          <a:p>
            <a:pPr marL="1371600" indent="-457200">
              <a:lnSpc>
                <a:spcPct val="110000"/>
              </a:lnSpc>
              <a:buFont typeface="+mj-lt"/>
              <a:buAutoNum type="arabicPeriod"/>
            </a:pPr>
            <a:r>
              <a:rPr lang="en-US" sz="2400" cap="none" dirty="0"/>
              <a:t>conditional logic, </a:t>
            </a:r>
          </a:p>
          <a:p>
            <a:pPr marL="1371600" indent="-457200">
              <a:lnSpc>
                <a:spcPct val="110000"/>
              </a:lnSpc>
              <a:buFont typeface="+mj-lt"/>
              <a:buAutoNum type="arabicPeriod"/>
            </a:pPr>
            <a:r>
              <a:rPr lang="en-US" sz="2400" cap="none" dirty="0"/>
              <a:t>catch exception, </a:t>
            </a:r>
          </a:p>
          <a:p>
            <a:pPr marL="1371600" indent="-457200">
              <a:lnSpc>
                <a:spcPct val="110000"/>
              </a:lnSpc>
              <a:buFont typeface="+mj-lt"/>
              <a:buAutoNum type="arabicPeriod"/>
            </a:pPr>
            <a:r>
              <a:rPr lang="en-US" sz="2400" cap="none" dirty="0" err="1"/>
              <a:t>url</a:t>
            </a:r>
            <a:r>
              <a:rPr lang="en-US" sz="2400" cap="none" dirty="0"/>
              <a:t>, </a:t>
            </a:r>
          </a:p>
          <a:p>
            <a:pPr marL="1371600" indent="-457200">
              <a:lnSpc>
                <a:spcPct val="110000"/>
              </a:lnSpc>
              <a:buFont typeface="+mj-lt"/>
              <a:buAutoNum type="arabicPeriod"/>
            </a:pPr>
            <a:r>
              <a:rPr lang="en-US" sz="2400" cap="none" dirty="0"/>
              <a:t>forward or redirect response etc. </a:t>
            </a:r>
          </a:p>
          <a:p>
            <a:pPr marL="914400" indent="0">
              <a:lnSpc>
                <a:spcPct val="110000"/>
              </a:lnSpc>
              <a:buNone/>
            </a:pPr>
            <a:r>
              <a:rPr lang="en-US" sz="2400" cap="none" dirty="0"/>
              <a:t>To use JSTL core tags, we should include it in the JSP page like below.</a:t>
            </a:r>
            <a:endParaRPr lang="it-IT" sz="2400" cap="none" dirty="0"/>
          </a:p>
          <a:p>
            <a:pPr marL="914400" indent="0">
              <a:lnSpc>
                <a:spcPct val="110000"/>
              </a:lnSpc>
              <a:buNone/>
            </a:pPr>
            <a:r>
              <a:rPr lang="it-IT" sz="2800" cap="none" dirty="0">
                <a:solidFill>
                  <a:srgbClr val="FF0000"/>
                </a:solidFill>
              </a:rPr>
              <a:t>&lt;%@ taglib uri="https://java.sun.com/jsp/jstl/core" prefix="c" %&gt;</a:t>
            </a:r>
          </a:p>
          <a:p>
            <a:pPr marL="914400" indent="0">
              <a:lnSpc>
                <a:spcPct val="110000"/>
              </a:lnSpc>
              <a:buNone/>
            </a:pPr>
            <a:endParaRPr lang="en-US" sz="2400" cap="none" dirty="0"/>
          </a:p>
          <a:p>
            <a:pPr marL="914400" indent="0">
              <a:lnSpc>
                <a:spcPct val="110000"/>
              </a:lnSpc>
              <a:buNone/>
            </a:pPr>
            <a:endParaRPr lang="en-US" cap="none" dirty="0"/>
          </a:p>
        </p:txBody>
      </p:sp>
    </p:spTree>
    <p:extLst>
      <p:ext uri="{BB962C8B-B14F-4D97-AF65-F5344CB8AC3E}">
        <p14:creationId xmlns:p14="http://schemas.microsoft.com/office/powerpoint/2010/main" xmlns="" val="7645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20BB3-4D07-4B5C-B714-852AE1A50856}"/>
              </a:ext>
            </a:extLst>
          </p:cNvPr>
          <p:cNvSpPr>
            <a:spLocks noGrp="1"/>
          </p:cNvSpPr>
          <p:nvPr>
            <p:ph type="title"/>
          </p:nvPr>
        </p:nvSpPr>
        <p:spPr>
          <a:xfrm>
            <a:off x="688299" y="0"/>
            <a:ext cx="10515600" cy="681037"/>
          </a:xfrm>
        </p:spPr>
        <p:txBody>
          <a:bodyPr>
            <a:normAutofit/>
          </a:bodyPr>
          <a:lstStyle/>
          <a:p>
            <a:r>
              <a:rPr lang="en-US" dirty="0"/>
              <a:t>Advantages of JSP over Servlet</a:t>
            </a:r>
          </a:p>
        </p:txBody>
      </p:sp>
      <p:sp>
        <p:nvSpPr>
          <p:cNvPr id="3" name="Content Placeholder 2">
            <a:extLst>
              <a:ext uri="{FF2B5EF4-FFF2-40B4-BE49-F238E27FC236}">
                <a16:creationId xmlns:a16="http://schemas.microsoft.com/office/drawing/2014/main" xmlns="" id="{C19B5AEB-BD89-412E-9D9E-3898C1AADC9D}"/>
              </a:ext>
            </a:extLst>
          </p:cNvPr>
          <p:cNvSpPr>
            <a:spLocks noGrp="1"/>
          </p:cNvSpPr>
          <p:nvPr>
            <p:ph idx="1"/>
          </p:nvPr>
        </p:nvSpPr>
        <p:spPr>
          <a:xfrm>
            <a:off x="583366" y="681036"/>
            <a:ext cx="11453735" cy="6469271"/>
          </a:xfrm>
        </p:spPr>
        <p:txBody>
          <a:bodyPr/>
          <a:lstStyle/>
          <a:p>
            <a:pPr marL="0" indent="0">
              <a:buNone/>
            </a:pPr>
            <a:r>
              <a:rPr lang="en-US" sz="2400" cap="none" dirty="0"/>
              <a:t>Extension to servlet</a:t>
            </a:r>
          </a:p>
          <a:p>
            <a:pPr marL="0" indent="0">
              <a:buNone/>
            </a:pPr>
            <a:r>
              <a:rPr lang="en-US" sz="2400" b="0" i="0" cap="none" dirty="0">
                <a:effectLst/>
              </a:rPr>
              <a:t>JSP uses all the features of the servlet in JSP. In addition to, we can use implicit objects, predefined tags, expression language and custom tags in JSP, that makes JSP development easy.</a:t>
            </a:r>
            <a:endParaRPr lang="en-US" sz="2400" cap="none" dirty="0"/>
          </a:p>
          <a:p>
            <a:pPr marL="0" indent="0"/>
            <a:r>
              <a:rPr lang="en-US" sz="2400" b="0" i="0" cap="none" dirty="0" smtClean="0">
                <a:effectLst/>
              </a:rPr>
              <a:t> Easy </a:t>
            </a:r>
            <a:r>
              <a:rPr lang="en-US" sz="2400" b="0" i="0" cap="none" dirty="0">
                <a:effectLst/>
              </a:rPr>
              <a:t>to maintain</a:t>
            </a:r>
          </a:p>
          <a:p>
            <a:pPr marL="0" indent="0">
              <a:buNone/>
            </a:pPr>
            <a:r>
              <a:rPr lang="en-US" sz="2400" b="0" i="0" cap="none" dirty="0">
                <a:effectLst/>
              </a:rPr>
              <a:t>JSP can be easily managed because we can easily separate our business logic with presentation logic.</a:t>
            </a:r>
          </a:p>
          <a:p>
            <a:pPr marL="0" indent="0"/>
            <a:r>
              <a:rPr lang="en-US" sz="2400" b="0" i="0" cap="none" dirty="0" smtClean="0">
                <a:effectLst/>
              </a:rPr>
              <a:t> Fast </a:t>
            </a:r>
            <a:r>
              <a:rPr lang="en-US" sz="2400" b="0" i="0" cap="none" dirty="0">
                <a:effectLst/>
              </a:rPr>
              <a:t>development: no need to recompile and redeploy</a:t>
            </a:r>
          </a:p>
          <a:p>
            <a:pPr marL="0" indent="0">
              <a:buNone/>
            </a:pPr>
            <a:r>
              <a:rPr lang="en-US" sz="2400" b="0" i="0" cap="none" dirty="0">
                <a:effectLst/>
              </a:rPr>
              <a:t>If JSP page is modified, we don't need to recompile and redeploy the project.</a:t>
            </a:r>
          </a:p>
          <a:p>
            <a:pPr marL="0" indent="0"/>
            <a:r>
              <a:rPr lang="en-US" sz="2400" b="0" i="0" cap="none" dirty="0">
                <a:effectLst/>
              </a:rPr>
              <a:t>Less code than servlet:</a:t>
            </a:r>
          </a:p>
          <a:p>
            <a:pPr marL="0" indent="0">
              <a:buNone/>
            </a:pPr>
            <a:r>
              <a:rPr lang="en-US" sz="2400" b="0" i="0" cap="none" dirty="0">
                <a:effectLst/>
              </a:rPr>
              <a:t>In JSP, we can use many tags such as action tags, JSTL, custom tags, etc. that reduces the code.</a:t>
            </a:r>
          </a:p>
          <a:p>
            <a:pPr marL="0" indent="0">
              <a:buNone/>
            </a:pPr>
            <a:endParaRPr lang="en-US" sz="2400" b="0" i="0" cap="none" dirty="0">
              <a:effectLst/>
            </a:endParaRPr>
          </a:p>
          <a:p>
            <a:pPr marL="0" indent="0">
              <a:buNone/>
            </a:pPr>
            <a:endParaRPr lang="en-US" dirty="0"/>
          </a:p>
        </p:txBody>
      </p:sp>
    </p:spTree>
    <p:extLst>
      <p:ext uri="{BB962C8B-B14F-4D97-AF65-F5344CB8AC3E}">
        <p14:creationId xmlns:p14="http://schemas.microsoft.com/office/powerpoint/2010/main" xmlns="" val="329081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39F19-13B4-468F-9040-52C0D4622922}"/>
              </a:ext>
            </a:extLst>
          </p:cNvPr>
          <p:cNvSpPr>
            <a:spLocks noGrp="1"/>
          </p:cNvSpPr>
          <p:nvPr>
            <p:ph type="title"/>
          </p:nvPr>
        </p:nvSpPr>
        <p:spPr>
          <a:xfrm>
            <a:off x="1243559" y="0"/>
            <a:ext cx="3298462" cy="794480"/>
          </a:xfrm>
        </p:spPr>
        <p:txBody>
          <a:bodyPr/>
          <a:lstStyle/>
          <a:p>
            <a:r>
              <a:rPr lang="en-US" cap="none" dirty="0"/>
              <a:t>JSTL library</a:t>
            </a:r>
          </a:p>
        </p:txBody>
      </p:sp>
      <p:sp>
        <p:nvSpPr>
          <p:cNvPr id="3" name="Content Placeholder 2">
            <a:extLst>
              <a:ext uri="{FF2B5EF4-FFF2-40B4-BE49-F238E27FC236}">
                <a16:creationId xmlns:a16="http://schemas.microsoft.com/office/drawing/2014/main" xmlns="" id="{9F427066-7536-4A46-A486-BF6EEDD9CAE8}"/>
              </a:ext>
            </a:extLst>
          </p:cNvPr>
          <p:cNvSpPr>
            <a:spLocks noGrp="1"/>
          </p:cNvSpPr>
          <p:nvPr>
            <p:ph idx="1"/>
          </p:nvPr>
        </p:nvSpPr>
        <p:spPr>
          <a:xfrm>
            <a:off x="801479" y="794480"/>
            <a:ext cx="11278226" cy="5840022"/>
          </a:xfrm>
        </p:spPr>
        <p:txBody>
          <a:bodyPr>
            <a:normAutofit/>
          </a:bodyPr>
          <a:lstStyle/>
          <a:p>
            <a:pPr marL="0" indent="0">
              <a:buNone/>
            </a:pPr>
            <a:r>
              <a:rPr lang="en-US" sz="2400" cap="none" dirty="0"/>
              <a:t>Classification of The JSTL Tags-</a:t>
            </a:r>
          </a:p>
          <a:p>
            <a:pPr marL="914400" indent="0">
              <a:lnSpc>
                <a:spcPct val="110000"/>
              </a:lnSpc>
              <a:buNone/>
            </a:pPr>
            <a:r>
              <a:rPr lang="en-US" sz="2400" cap="none" dirty="0"/>
              <a:t>2) Formatting Tags:</a:t>
            </a:r>
          </a:p>
          <a:p>
            <a:pPr marL="914400" indent="0">
              <a:lnSpc>
                <a:spcPct val="110000"/>
              </a:lnSpc>
              <a:buNone/>
            </a:pPr>
            <a:r>
              <a:rPr lang="en-US" sz="2400" cap="none" dirty="0"/>
              <a:t>JSTL Formatting tags are provided for </a:t>
            </a:r>
          </a:p>
          <a:p>
            <a:pPr marL="1371600" indent="-457200">
              <a:lnSpc>
                <a:spcPct val="110000"/>
              </a:lnSpc>
              <a:buFont typeface="+mj-lt"/>
              <a:buAutoNum type="arabicPeriod"/>
            </a:pPr>
            <a:r>
              <a:rPr lang="en-US" sz="2400" cap="none" dirty="0"/>
              <a:t>formatting of Numbers, </a:t>
            </a:r>
          </a:p>
          <a:p>
            <a:pPr marL="1371600" indent="-457200">
              <a:lnSpc>
                <a:spcPct val="110000"/>
              </a:lnSpc>
              <a:buFont typeface="+mj-lt"/>
              <a:buAutoNum type="arabicPeriod"/>
            </a:pPr>
            <a:r>
              <a:rPr lang="en-US" sz="2400" cap="none" dirty="0"/>
              <a:t>Dates and i18n support through locales and resource bundles. </a:t>
            </a:r>
          </a:p>
          <a:p>
            <a:pPr marL="914400" indent="0">
              <a:lnSpc>
                <a:spcPct val="110000"/>
              </a:lnSpc>
              <a:buNone/>
            </a:pPr>
            <a:r>
              <a:rPr lang="en-US" sz="2400" cap="none" dirty="0"/>
              <a:t>We can include these </a:t>
            </a:r>
            <a:r>
              <a:rPr lang="en-US" sz="2400" cap="none" dirty="0" err="1"/>
              <a:t>jstl</a:t>
            </a:r>
            <a:r>
              <a:rPr lang="en-US" sz="2400" cap="none" dirty="0"/>
              <a:t> tags in JSP with below syntax:</a:t>
            </a:r>
          </a:p>
          <a:p>
            <a:pPr marL="914400" indent="0">
              <a:lnSpc>
                <a:spcPct val="110000"/>
              </a:lnSpc>
              <a:buNone/>
            </a:pPr>
            <a:endParaRPr lang="it-IT" cap="none" dirty="0"/>
          </a:p>
          <a:p>
            <a:pPr marL="914400" indent="0">
              <a:lnSpc>
                <a:spcPct val="110000"/>
              </a:lnSpc>
              <a:buNone/>
            </a:pPr>
            <a:r>
              <a:rPr lang="it-IT" sz="2800" cap="none" dirty="0">
                <a:solidFill>
                  <a:srgbClr val="FF0000"/>
                </a:solidFill>
              </a:rPr>
              <a:t>&lt;%@ taglib uri="https://java.sun.com/jsp/jstl/fmt" prefix="fmt" %&gt;</a:t>
            </a:r>
          </a:p>
          <a:p>
            <a:pPr marL="914400" indent="0">
              <a:lnSpc>
                <a:spcPct val="110000"/>
              </a:lnSpc>
              <a:buNone/>
            </a:pPr>
            <a:endParaRPr lang="en-US" cap="none" dirty="0"/>
          </a:p>
        </p:txBody>
      </p:sp>
    </p:spTree>
    <p:extLst>
      <p:ext uri="{BB962C8B-B14F-4D97-AF65-F5344CB8AC3E}">
        <p14:creationId xmlns:p14="http://schemas.microsoft.com/office/powerpoint/2010/main" xmlns="" val="154862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39F19-13B4-468F-9040-52C0D4622922}"/>
              </a:ext>
            </a:extLst>
          </p:cNvPr>
          <p:cNvSpPr>
            <a:spLocks noGrp="1"/>
          </p:cNvSpPr>
          <p:nvPr>
            <p:ph type="title"/>
          </p:nvPr>
        </p:nvSpPr>
        <p:spPr>
          <a:xfrm>
            <a:off x="1243559" y="0"/>
            <a:ext cx="3298462" cy="794480"/>
          </a:xfrm>
        </p:spPr>
        <p:txBody>
          <a:bodyPr/>
          <a:lstStyle/>
          <a:p>
            <a:r>
              <a:rPr lang="en-US" cap="none" dirty="0"/>
              <a:t>JSTL library</a:t>
            </a:r>
          </a:p>
        </p:txBody>
      </p:sp>
      <p:sp>
        <p:nvSpPr>
          <p:cNvPr id="3" name="Content Placeholder 2">
            <a:extLst>
              <a:ext uri="{FF2B5EF4-FFF2-40B4-BE49-F238E27FC236}">
                <a16:creationId xmlns:a16="http://schemas.microsoft.com/office/drawing/2014/main" xmlns="" id="{9F427066-7536-4A46-A486-BF6EEDD9CAE8}"/>
              </a:ext>
            </a:extLst>
          </p:cNvPr>
          <p:cNvSpPr>
            <a:spLocks noGrp="1"/>
          </p:cNvSpPr>
          <p:nvPr>
            <p:ph idx="1"/>
          </p:nvPr>
        </p:nvSpPr>
        <p:spPr>
          <a:xfrm>
            <a:off x="801479" y="794480"/>
            <a:ext cx="11278226" cy="5840022"/>
          </a:xfrm>
        </p:spPr>
        <p:txBody>
          <a:bodyPr>
            <a:normAutofit/>
          </a:bodyPr>
          <a:lstStyle/>
          <a:p>
            <a:pPr marL="0" indent="0">
              <a:buNone/>
            </a:pPr>
            <a:r>
              <a:rPr lang="en-US" sz="2400" cap="none" dirty="0"/>
              <a:t>Classification of The JSTL Tags-</a:t>
            </a:r>
          </a:p>
          <a:p>
            <a:pPr marL="914400" indent="0">
              <a:lnSpc>
                <a:spcPct val="110000"/>
              </a:lnSpc>
              <a:buNone/>
            </a:pPr>
            <a:r>
              <a:rPr lang="en-US" sz="2400" cap="none" dirty="0"/>
              <a:t>3) JSTL SQL Tags: </a:t>
            </a:r>
          </a:p>
          <a:p>
            <a:pPr marL="1371600" indent="-457200">
              <a:lnSpc>
                <a:spcPct val="110000"/>
              </a:lnSpc>
              <a:buFont typeface="+mj-lt"/>
              <a:buAutoNum type="arabicPeriod"/>
            </a:pPr>
            <a:r>
              <a:rPr lang="en-US" sz="2400" cap="none" dirty="0"/>
              <a:t>JSTL SQL Tags provide support for interaction with relational databases such as Oracle, </a:t>
            </a:r>
            <a:r>
              <a:rPr lang="en-US" sz="2400" cap="none" dirty="0" err="1"/>
              <a:t>MySql</a:t>
            </a:r>
            <a:r>
              <a:rPr lang="en-US" sz="2400" cap="none" dirty="0"/>
              <a:t> etc. </a:t>
            </a:r>
          </a:p>
          <a:p>
            <a:pPr marL="1371600" indent="-457200">
              <a:lnSpc>
                <a:spcPct val="110000"/>
              </a:lnSpc>
              <a:buFont typeface="+mj-lt"/>
              <a:buAutoNum type="arabicPeriod"/>
            </a:pPr>
            <a:r>
              <a:rPr lang="en-US" sz="2400" cap="none" dirty="0"/>
              <a:t>Using JSTL SQL tags we can run database queries, </a:t>
            </a:r>
          </a:p>
          <a:p>
            <a:pPr marL="914400" indent="0">
              <a:lnSpc>
                <a:spcPct val="110000"/>
              </a:lnSpc>
              <a:buNone/>
            </a:pPr>
            <a:r>
              <a:rPr lang="en-US" sz="2400" cap="none" dirty="0"/>
              <a:t>we include these JSTL tags in JSP with below syntax:</a:t>
            </a:r>
          </a:p>
          <a:p>
            <a:pPr marL="914400" indent="0">
              <a:lnSpc>
                <a:spcPct val="110000"/>
              </a:lnSpc>
              <a:buNone/>
            </a:pPr>
            <a:endParaRPr lang="en-US" sz="2400" cap="none" dirty="0"/>
          </a:p>
          <a:p>
            <a:pPr marL="914400" indent="0">
              <a:lnSpc>
                <a:spcPct val="110000"/>
              </a:lnSpc>
              <a:buNone/>
            </a:pPr>
            <a:r>
              <a:rPr lang="en-US" sz="2800" cap="none" dirty="0">
                <a:solidFill>
                  <a:srgbClr val="FF0000"/>
                </a:solidFill>
              </a:rPr>
              <a:t>&lt;%@ </a:t>
            </a:r>
            <a:r>
              <a:rPr lang="en-US" sz="2800" cap="none" dirty="0" err="1">
                <a:solidFill>
                  <a:srgbClr val="FF0000"/>
                </a:solidFill>
              </a:rPr>
              <a:t>taglib</a:t>
            </a:r>
            <a:r>
              <a:rPr lang="en-US" sz="2800" cap="none" dirty="0">
                <a:solidFill>
                  <a:srgbClr val="FF0000"/>
                </a:solidFill>
              </a:rPr>
              <a:t> </a:t>
            </a:r>
            <a:r>
              <a:rPr lang="en-US" sz="2800" cap="none" dirty="0" err="1">
                <a:solidFill>
                  <a:srgbClr val="FF0000"/>
                </a:solidFill>
              </a:rPr>
              <a:t>uri</a:t>
            </a:r>
            <a:r>
              <a:rPr lang="en-US" sz="2800" cap="none" dirty="0">
                <a:solidFill>
                  <a:srgbClr val="FF0000"/>
                </a:solidFill>
              </a:rPr>
              <a:t>="https://java.sun.com/</a:t>
            </a:r>
            <a:r>
              <a:rPr lang="en-US" sz="2800" cap="none" dirty="0" err="1">
                <a:solidFill>
                  <a:srgbClr val="FF0000"/>
                </a:solidFill>
              </a:rPr>
              <a:t>jsp</a:t>
            </a:r>
            <a:r>
              <a:rPr lang="en-US" sz="2800" cap="none" dirty="0">
                <a:solidFill>
                  <a:srgbClr val="FF0000"/>
                </a:solidFill>
              </a:rPr>
              <a:t>/</a:t>
            </a:r>
            <a:r>
              <a:rPr lang="en-US" sz="2800" cap="none" dirty="0" err="1">
                <a:solidFill>
                  <a:srgbClr val="FF0000"/>
                </a:solidFill>
              </a:rPr>
              <a:t>jstl</a:t>
            </a:r>
            <a:r>
              <a:rPr lang="en-US" sz="2800" cap="none" dirty="0">
                <a:solidFill>
                  <a:srgbClr val="FF0000"/>
                </a:solidFill>
              </a:rPr>
              <a:t>/</a:t>
            </a:r>
            <a:r>
              <a:rPr lang="en-US" sz="2800" cap="none" dirty="0" err="1">
                <a:solidFill>
                  <a:srgbClr val="FF0000"/>
                </a:solidFill>
              </a:rPr>
              <a:t>sql</a:t>
            </a:r>
            <a:r>
              <a:rPr lang="en-US" sz="2800" cap="none" dirty="0">
                <a:solidFill>
                  <a:srgbClr val="FF0000"/>
                </a:solidFill>
              </a:rPr>
              <a:t>" prefix="</a:t>
            </a:r>
            <a:r>
              <a:rPr lang="en-US" sz="2800" cap="none" dirty="0" err="1">
                <a:solidFill>
                  <a:srgbClr val="FF0000"/>
                </a:solidFill>
              </a:rPr>
              <a:t>sql</a:t>
            </a:r>
            <a:r>
              <a:rPr lang="en-US" sz="2800" cap="none" dirty="0">
                <a:solidFill>
                  <a:srgbClr val="FF0000"/>
                </a:solidFill>
              </a:rPr>
              <a:t>" %&gt;</a:t>
            </a:r>
            <a:endParaRPr lang="en-US" cap="none" dirty="0">
              <a:solidFill>
                <a:srgbClr val="FF0000"/>
              </a:solidFill>
            </a:endParaRPr>
          </a:p>
        </p:txBody>
      </p:sp>
    </p:spTree>
    <p:extLst>
      <p:ext uri="{BB962C8B-B14F-4D97-AF65-F5344CB8AC3E}">
        <p14:creationId xmlns:p14="http://schemas.microsoft.com/office/powerpoint/2010/main" xmlns="" val="279636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39F19-13B4-468F-9040-52C0D4622922}"/>
              </a:ext>
            </a:extLst>
          </p:cNvPr>
          <p:cNvSpPr>
            <a:spLocks noGrp="1"/>
          </p:cNvSpPr>
          <p:nvPr>
            <p:ph type="title"/>
          </p:nvPr>
        </p:nvSpPr>
        <p:spPr>
          <a:xfrm>
            <a:off x="1243559" y="0"/>
            <a:ext cx="3298462" cy="794480"/>
          </a:xfrm>
        </p:spPr>
        <p:txBody>
          <a:bodyPr/>
          <a:lstStyle/>
          <a:p>
            <a:r>
              <a:rPr lang="en-US" cap="none" dirty="0"/>
              <a:t>JSTL library</a:t>
            </a:r>
          </a:p>
        </p:txBody>
      </p:sp>
      <p:sp>
        <p:nvSpPr>
          <p:cNvPr id="3" name="Content Placeholder 2">
            <a:extLst>
              <a:ext uri="{FF2B5EF4-FFF2-40B4-BE49-F238E27FC236}">
                <a16:creationId xmlns:a16="http://schemas.microsoft.com/office/drawing/2014/main" xmlns="" id="{9F427066-7536-4A46-A486-BF6EEDD9CAE8}"/>
              </a:ext>
            </a:extLst>
          </p:cNvPr>
          <p:cNvSpPr>
            <a:spLocks noGrp="1"/>
          </p:cNvSpPr>
          <p:nvPr>
            <p:ph idx="1"/>
          </p:nvPr>
        </p:nvSpPr>
        <p:spPr>
          <a:xfrm>
            <a:off x="801479" y="794480"/>
            <a:ext cx="11278226" cy="5840022"/>
          </a:xfrm>
        </p:spPr>
        <p:txBody>
          <a:bodyPr>
            <a:normAutofit/>
          </a:bodyPr>
          <a:lstStyle/>
          <a:p>
            <a:pPr marL="0" indent="0">
              <a:buNone/>
            </a:pPr>
            <a:r>
              <a:rPr lang="en-US" sz="2400" cap="none" dirty="0"/>
              <a:t>Classification of The JSTL Tags-</a:t>
            </a:r>
          </a:p>
          <a:p>
            <a:pPr marL="914400" indent="0">
              <a:lnSpc>
                <a:spcPct val="110000"/>
              </a:lnSpc>
              <a:buNone/>
            </a:pPr>
            <a:r>
              <a:rPr lang="en-US" sz="2400" cap="none" dirty="0"/>
              <a:t>4) JSTL XML Tags: </a:t>
            </a:r>
          </a:p>
          <a:p>
            <a:pPr marL="1371600" indent="-457200">
              <a:lnSpc>
                <a:spcPct val="110000"/>
              </a:lnSpc>
              <a:buFont typeface="+mj-lt"/>
              <a:buAutoNum type="arabicPeriod"/>
            </a:pPr>
            <a:r>
              <a:rPr lang="en-US" sz="2400" cap="none" dirty="0"/>
              <a:t>JSTL XML tags are used to work with XML documents such as parsing XML, transforming XML data and XPath expressions evaluation.</a:t>
            </a:r>
          </a:p>
          <a:p>
            <a:pPr marL="1371600" indent="-457200">
              <a:lnSpc>
                <a:spcPct val="110000"/>
              </a:lnSpc>
              <a:buFont typeface="+mj-lt"/>
              <a:buAutoNum type="arabicPeriod"/>
            </a:pPr>
            <a:r>
              <a:rPr lang="en-US" sz="2400" cap="none" dirty="0"/>
              <a:t> Syntax to include JSTL XML tags in JSP page is:</a:t>
            </a:r>
          </a:p>
          <a:p>
            <a:pPr marL="914400" indent="0">
              <a:lnSpc>
                <a:spcPct val="110000"/>
              </a:lnSpc>
              <a:buNone/>
            </a:pPr>
            <a:endParaRPr lang="en-US" sz="2400" cap="none" dirty="0"/>
          </a:p>
          <a:p>
            <a:pPr marL="914400" indent="0">
              <a:lnSpc>
                <a:spcPct val="110000"/>
              </a:lnSpc>
              <a:buNone/>
            </a:pPr>
            <a:r>
              <a:rPr lang="en-US" sz="2800" cap="none" dirty="0">
                <a:solidFill>
                  <a:srgbClr val="FF0000"/>
                </a:solidFill>
              </a:rPr>
              <a:t>&lt;%@ </a:t>
            </a:r>
            <a:r>
              <a:rPr lang="en-US" sz="2800" cap="none" dirty="0" err="1">
                <a:solidFill>
                  <a:srgbClr val="FF0000"/>
                </a:solidFill>
              </a:rPr>
              <a:t>taglib</a:t>
            </a:r>
            <a:r>
              <a:rPr lang="en-US" sz="2800" cap="none" dirty="0">
                <a:solidFill>
                  <a:srgbClr val="FF0000"/>
                </a:solidFill>
              </a:rPr>
              <a:t> </a:t>
            </a:r>
            <a:r>
              <a:rPr lang="en-US" sz="2800" cap="none" dirty="0" err="1">
                <a:solidFill>
                  <a:srgbClr val="FF0000"/>
                </a:solidFill>
              </a:rPr>
              <a:t>uri</a:t>
            </a:r>
            <a:r>
              <a:rPr lang="en-US" sz="2800" cap="none" dirty="0">
                <a:solidFill>
                  <a:srgbClr val="FF0000"/>
                </a:solidFill>
              </a:rPr>
              <a:t>="https://java.sun.com/</a:t>
            </a:r>
            <a:r>
              <a:rPr lang="en-US" sz="2800" cap="none" dirty="0" err="1">
                <a:solidFill>
                  <a:srgbClr val="FF0000"/>
                </a:solidFill>
              </a:rPr>
              <a:t>jsp</a:t>
            </a:r>
            <a:r>
              <a:rPr lang="en-US" sz="2800" cap="none" dirty="0">
                <a:solidFill>
                  <a:srgbClr val="FF0000"/>
                </a:solidFill>
              </a:rPr>
              <a:t>/</a:t>
            </a:r>
            <a:r>
              <a:rPr lang="en-US" sz="2800" cap="none" dirty="0" err="1">
                <a:solidFill>
                  <a:srgbClr val="FF0000"/>
                </a:solidFill>
              </a:rPr>
              <a:t>jstl</a:t>
            </a:r>
            <a:r>
              <a:rPr lang="en-US" sz="2800" cap="none" dirty="0">
                <a:solidFill>
                  <a:srgbClr val="FF0000"/>
                </a:solidFill>
              </a:rPr>
              <a:t>/xml" prefix="x" %&gt;</a:t>
            </a:r>
            <a:endParaRPr lang="en-US" sz="2400" cap="none" dirty="0">
              <a:solidFill>
                <a:srgbClr val="FF0000"/>
              </a:solidFill>
            </a:endParaRPr>
          </a:p>
        </p:txBody>
      </p:sp>
    </p:spTree>
    <p:extLst>
      <p:ext uri="{BB962C8B-B14F-4D97-AF65-F5344CB8AC3E}">
        <p14:creationId xmlns:p14="http://schemas.microsoft.com/office/powerpoint/2010/main" xmlns="" val="123803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39F19-13B4-468F-9040-52C0D4622922}"/>
              </a:ext>
            </a:extLst>
          </p:cNvPr>
          <p:cNvSpPr>
            <a:spLocks noGrp="1"/>
          </p:cNvSpPr>
          <p:nvPr>
            <p:ph type="title"/>
          </p:nvPr>
        </p:nvSpPr>
        <p:spPr>
          <a:xfrm>
            <a:off x="1243559" y="0"/>
            <a:ext cx="3298462" cy="794480"/>
          </a:xfrm>
        </p:spPr>
        <p:txBody>
          <a:bodyPr/>
          <a:lstStyle/>
          <a:p>
            <a:r>
              <a:rPr lang="en-US" cap="none" dirty="0"/>
              <a:t>JSTL library</a:t>
            </a:r>
          </a:p>
        </p:txBody>
      </p:sp>
      <p:sp>
        <p:nvSpPr>
          <p:cNvPr id="3" name="Content Placeholder 2">
            <a:extLst>
              <a:ext uri="{FF2B5EF4-FFF2-40B4-BE49-F238E27FC236}">
                <a16:creationId xmlns:a16="http://schemas.microsoft.com/office/drawing/2014/main" xmlns="" id="{9F427066-7536-4A46-A486-BF6EEDD9CAE8}"/>
              </a:ext>
            </a:extLst>
          </p:cNvPr>
          <p:cNvSpPr>
            <a:spLocks noGrp="1"/>
          </p:cNvSpPr>
          <p:nvPr>
            <p:ph idx="1"/>
          </p:nvPr>
        </p:nvSpPr>
        <p:spPr>
          <a:xfrm>
            <a:off x="497305" y="794480"/>
            <a:ext cx="11582400" cy="5840022"/>
          </a:xfrm>
        </p:spPr>
        <p:txBody>
          <a:bodyPr>
            <a:normAutofit/>
          </a:bodyPr>
          <a:lstStyle/>
          <a:p>
            <a:pPr marL="0" indent="0">
              <a:buNone/>
            </a:pPr>
            <a:r>
              <a:rPr lang="en-US" sz="2400" cap="none" dirty="0"/>
              <a:t>Classification of The JSTL Tags-</a:t>
            </a:r>
          </a:p>
          <a:p>
            <a:pPr marL="914400" indent="0">
              <a:lnSpc>
                <a:spcPct val="110000"/>
              </a:lnSpc>
              <a:buNone/>
            </a:pPr>
            <a:r>
              <a:rPr lang="en-US" sz="2400" cap="none" dirty="0"/>
              <a:t>5) JSTL Functions Tags: </a:t>
            </a:r>
          </a:p>
          <a:p>
            <a:pPr marL="914400" indent="0">
              <a:lnSpc>
                <a:spcPct val="110000"/>
              </a:lnSpc>
              <a:buNone/>
            </a:pPr>
            <a:r>
              <a:rPr lang="en-US" sz="2400" cap="none" dirty="0"/>
              <a:t>JSTL tags provide several functions that we can use,</a:t>
            </a:r>
          </a:p>
          <a:p>
            <a:pPr marL="1371600" indent="-457200">
              <a:lnSpc>
                <a:spcPct val="110000"/>
              </a:lnSpc>
              <a:buFont typeface="+mj-lt"/>
              <a:buAutoNum type="arabicPeriod"/>
            </a:pPr>
            <a:r>
              <a:rPr lang="en-US" sz="2400" cap="none" dirty="0"/>
              <a:t> to perform common operation, </a:t>
            </a:r>
          </a:p>
          <a:p>
            <a:pPr marL="1371600" indent="-457200">
              <a:lnSpc>
                <a:spcPct val="110000"/>
              </a:lnSpc>
              <a:buFont typeface="+mj-lt"/>
              <a:buAutoNum type="arabicPeriod"/>
            </a:pPr>
            <a:r>
              <a:rPr lang="en-US" sz="2400" cap="none" dirty="0"/>
              <a:t>most of them are for String manipulation such as String Concatenation, Split String etc. </a:t>
            </a:r>
          </a:p>
          <a:p>
            <a:pPr marL="914400" indent="225425">
              <a:lnSpc>
                <a:spcPct val="110000"/>
              </a:lnSpc>
            </a:pPr>
            <a:r>
              <a:rPr lang="en-US" sz="2400" cap="none" dirty="0"/>
              <a:t>Syntax to include JSTL functions in JSP page is:</a:t>
            </a:r>
          </a:p>
          <a:p>
            <a:pPr marL="914400" indent="225425">
              <a:lnSpc>
                <a:spcPct val="110000"/>
              </a:lnSpc>
            </a:pPr>
            <a:endParaRPr lang="en-US" sz="2400" cap="none" dirty="0"/>
          </a:p>
          <a:p>
            <a:pPr marL="914400" indent="0">
              <a:lnSpc>
                <a:spcPct val="110000"/>
              </a:lnSpc>
              <a:buNone/>
            </a:pPr>
            <a:r>
              <a:rPr lang="en-US" sz="2800" cap="none" dirty="0">
                <a:solidFill>
                  <a:srgbClr val="FF0000"/>
                </a:solidFill>
              </a:rPr>
              <a:t>&lt;%@ </a:t>
            </a:r>
            <a:r>
              <a:rPr lang="en-US" sz="2800" cap="none" dirty="0" err="1">
                <a:solidFill>
                  <a:srgbClr val="FF0000"/>
                </a:solidFill>
              </a:rPr>
              <a:t>taglib</a:t>
            </a:r>
            <a:r>
              <a:rPr lang="en-US" sz="2800" cap="none" dirty="0">
                <a:solidFill>
                  <a:srgbClr val="FF0000"/>
                </a:solidFill>
              </a:rPr>
              <a:t> </a:t>
            </a:r>
            <a:r>
              <a:rPr lang="en-US" sz="2800" cap="none" dirty="0" err="1">
                <a:solidFill>
                  <a:srgbClr val="FF0000"/>
                </a:solidFill>
              </a:rPr>
              <a:t>uri</a:t>
            </a:r>
            <a:r>
              <a:rPr lang="en-US" sz="2800" cap="none" dirty="0">
                <a:solidFill>
                  <a:srgbClr val="FF0000"/>
                </a:solidFill>
              </a:rPr>
              <a:t>="https://java.sun.com/</a:t>
            </a:r>
            <a:r>
              <a:rPr lang="en-US" sz="2800" cap="none" dirty="0" err="1">
                <a:solidFill>
                  <a:srgbClr val="FF0000"/>
                </a:solidFill>
              </a:rPr>
              <a:t>jsp</a:t>
            </a:r>
            <a:r>
              <a:rPr lang="en-US" sz="2800" cap="none" dirty="0">
                <a:solidFill>
                  <a:srgbClr val="FF0000"/>
                </a:solidFill>
              </a:rPr>
              <a:t>/</a:t>
            </a:r>
            <a:r>
              <a:rPr lang="en-US" sz="2800" cap="none" dirty="0" err="1">
                <a:solidFill>
                  <a:srgbClr val="FF0000"/>
                </a:solidFill>
              </a:rPr>
              <a:t>jstl</a:t>
            </a:r>
            <a:r>
              <a:rPr lang="en-US" sz="2800" cap="none" dirty="0">
                <a:solidFill>
                  <a:srgbClr val="FF0000"/>
                </a:solidFill>
              </a:rPr>
              <a:t>/functions" prefix="</a:t>
            </a:r>
            <a:r>
              <a:rPr lang="en-US" sz="2800" cap="none" dirty="0" err="1">
                <a:solidFill>
                  <a:srgbClr val="FF0000"/>
                </a:solidFill>
              </a:rPr>
              <a:t>fn</a:t>
            </a:r>
            <a:r>
              <a:rPr lang="en-US" sz="2800" cap="none" dirty="0">
                <a:solidFill>
                  <a:srgbClr val="FF0000"/>
                </a:solidFill>
              </a:rPr>
              <a:t>" %&gt;</a:t>
            </a:r>
          </a:p>
        </p:txBody>
      </p:sp>
    </p:spTree>
    <p:extLst>
      <p:ext uri="{BB962C8B-B14F-4D97-AF65-F5344CB8AC3E}">
        <p14:creationId xmlns:p14="http://schemas.microsoft.com/office/powerpoint/2010/main" xmlns="" val="96645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39F19-13B4-468F-9040-52C0D4622922}"/>
              </a:ext>
            </a:extLst>
          </p:cNvPr>
          <p:cNvSpPr>
            <a:spLocks noGrp="1"/>
          </p:cNvSpPr>
          <p:nvPr>
            <p:ph type="title"/>
          </p:nvPr>
        </p:nvSpPr>
        <p:spPr>
          <a:xfrm>
            <a:off x="1243558" y="0"/>
            <a:ext cx="5221409" cy="794480"/>
          </a:xfrm>
        </p:spPr>
        <p:txBody>
          <a:bodyPr>
            <a:normAutofit fontScale="90000"/>
          </a:bodyPr>
          <a:lstStyle/>
          <a:p>
            <a:r>
              <a:rPr lang="en-US" dirty="0"/>
              <a:t>Example of JSTL Library</a:t>
            </a:r>
            <a:endParaRPr lang="en-US" cap="none" dirty="0"/>
          </a:p>
        </p:txBody>
      </p:sp>
      <p:sp>
        <p:nvSpPr>
          <p:cNvPr id="3" name="Content Placeholder 2">
            <a:extLst>
              <a:ext uri="{FF2B5EF4-FFF2-40B4-BE49-F238E27FC236}">
                <a16:creationId xmlns:a16="http://schemas.microsoft.com/office/drawing/2014/main" xmlns="" id="{9F427066-7536-4A46-A486-BF6EEDD9CAE8}"/>
              </a:ext>
            </a:extLst>
          </p:cNvPr>
          <p:cNvSpPr>
            <a:spLocks noGrp="1"/>
          </p:cNvSpPr>
          <p:nvPr>
            <p:ph idx="1"/>
          </p:nvPr>
        </p:nvSpPr>
        <p:spPr>
          <a:xfrm>
            <a:off x="497305" y="794480"/>
            <a:ext cx="11582400" cy="5840022"/>
          </a:xfrm>
        </p:spPr>
        <p:txBody>
          <a:bodyPr>
            <a:normAutofit/>
          </a:bodyPr>
          <a:lstStyle/>
          <a:p>
            <a:r>
              <a:rPr lang="en-US" sz="2800" cap="none" dirty="0"/>
              <a:t>One Example of core tag :</a:t>
            </a:r>
          </a:p>
          <a:p>
            <a:pPr marL="0" indent="0">
              <a:buNone/>
            </a:pPr>
            <a:r>
              <a:rPr lang="en-US" sz="2800" cap="none" dirty="0"/>
              <a:t>&lt;</a:t>
            </a:r>
            <a:r>
              <a:rPr lang="en-US" sz="2800" cap="none" dirty="0" err="1"/>
              <a:t>c:</a:t>
            </a:r>
            <a:r>
              <a:rPr lang="en-US" sz="2800" cap="none" dirty="0" err="1">
                <a:solidFill>
                  <a:srgbClr val="7030A0"/>
                </a:solidFill>
              </a:rPr>
              <a:t>foreach</a:t>
            </a:r>
            <a:r>
              <a:rPr lang="en-US" sz="2800" cap="none" dirty="0">
                <a:solidFill>
                  <a:srgbClr val="7030A0"/>
                </a:solidFill>
              </a:rPr>
              <a:t> </a:t>
            </a:r>
            <a:r>
              <a:rPr lang="en-US" sz="2800" cap="none" dirty="0"/>
              <a:t>items="${</a:t>
            </a:r>
            <a:r>
              <a:rPr lang="en-US" sz="2800" cap="none" dirty="0" err="1"/>
              <a:t>requestscope.emplist</a:t>
            </a:r>
            <a:r>
              <a:rPr lang="en-US" sz="2800" cap="none" dirty="0"/>
              <a:t>}" var="emp"&gt;</a:t>
            </a:r>
          </a:p>
          <a:p>
            <a:pPr marL="0" indent="0">
              <a:buNone/>
            </a:pPr>
            <a:r>
              <a:rPr lang="en-US" sz="2800" cap="none" dirty="0"/>
              <a:t>&lt;tr&gt;&lt;td&gt;&lt;</a:t>
            </a:r>
            <a:r>
              <a:rPr lang="en-US" sz="2800" cap="none" dirty="0" err="1">
                <a:solidFill>
                  <a:srgbClr val="7030A0"/>
                </a:solidFill>
              </a:rPr>
              <a:t>c:out</a:t>
            </a:r>
            <a:r>
              <a:rPr lang="en-US" sz="2800" cap="none" dirty="0">
                <a:solidFill>
                  <a:srgbClr val="7030A0"/>
                </a:solidFill>
              </a:rPr>
              <a:t> </a:t>
            </a:r>
            <a:r>
              <a:rPr lang="en-US" sz="2800" cap="none" dirty="0"/>
              <a:t>value="${emp.id}"&gt;&lt;/</a:t>
            </a:r>
            <a:r>
              <a:rPr lang="en-US" sz="2800" cap="none" dirty="0" err="1"/>
              <a:t>c:out</a:t>
            </a:r>
            <a:r>
              <a:rPr lang="en-US" sz="2800" cap="none" dirty="0"/>
              <a:t>&gt;&lt;/td&gt;</a:t>
            </a:r>
          </a:p>
          <a:p>
            <a:pPr marL="0" indent="0">
              <a:buNone/>
            </a:pPr>
            <a:r>
              <a:rPr lang="en-US" sz="2800" cap="none" dirty="0"/>
              <a:t>&lt;td&gt;&lt;</a:t>
            </a:r>
            <a:r>
              <a:rPr lang="en-US" sz="2800" cap="none" dirty="0" err="1">
                <a:solidFill>
                  <a:srgbClr val="7030A0"/>
                </a:solidFill>
              </a:rPr>
              <a:t>c:out</a:t>
            </a:r>
            <a:r>
              <a:rPr lang="en-US" sz="2800" cap="none" dirty="0">
                <a:solidFill>
                  <a:srgbClr val="7030A0"/>
                </a:solidFill>
              </a:rPr>
              <a:t> </a:t>
            </a:r>
            <a:r>
              <a:rPr lang="en-US" sz="2800" cap="none" dirty="0"/>
              <a:t>value="${emp.name}"&gt;&lt;/</a:t>
            </a:r>
            <a:r>
              <a:rPr lang="en-US" sz="2800" cap="none" dirty="0" err="1"/>
              <a:t>c:out</a:t>
            </a:r>
            <a:r>
              <a:rPr lang="en-US" sz="2800" cap="none" dirty="0"/>
              <a:t>&gt;&lt;/td&gt;</a:t>
            </a:r>
          </a:p>
          <a:p>
            <a:pPr marL="0" indent="0">
              <a:buNone/>
            </a:pPr>
            <a:r>
              <a:rPr lang="en-US" sz="2800" cap="none" dirty="0"/>
              <a:t>&lt;td&gt;&lt;</a:t>
            </a:r>
            <a:r>
              <a:rPr lang="en-US" sz="2800" cap="none" dirty="0" err="1">
                <a:solidFill>
                  <a:srgbClr val="7030A0"/>
                </a:solidFill>
              </a:rPr>
              <a:t>c:out</a:t>
            </a:r>
            <a:r>
              <a:rPr lang="en-US" sz="2800" cap="none" dirty="0">
                <a:solidFill>
                  <a:srgbClr val="7030A0"/>
                </a:solidFill>
              </a:rPr>
              <a:t> </a:t>
            </a:r>
            <a:r>
              <a:rPr lang="en-US" sz="2800" cap="none" dirty="0"/>
              <a:t>value="${</a:t>
            </a:r>
            <a:r>
              <a:rPr lang="en-US" sz="2800" cap="none" dirty="0" err="1"/>
              <a:t>emp.role</a:t>
            </a:r>
            <a:r>
              <a:rPr lang="en-US" sz="2800" cap="none" dirty="0"/>
              <a:t>}"&gt;&lt;/</a:t>
            </a:r>
            <a:r>
              <a:rPr lang="en-US" sz="2800" cap="none" dirty="0" err="1"/>
              <a:t>c:out</a:t>
            </a:r>
            <a:r>
              <a:rPr lang="en-US" sz="2800" cap="none" dirty="0"/>
              <a:t>&gt;&lt;/td&gt;&lt;/tr&gt;</a:t>
            </a:r>
          </a:p>
          <a:p>
            <a:pPr marL="0" indent="0">
              <a:buNone/>
            </a:pPr>
            <a:r>
              <a:rPr lang="en-US" sz="2800" cap="none" dirty="0"/>
              <a:t>&lt;/</a:t>
            </a:r>
            <a:r>
              <a:rPr lang="en-US" sz="2800" cap="none" dirty="0" err="1"/>
              <a:t>c:foreach</a:t>
            </a:r>
            <a:r>
              <a:rPr lang="en-US" sz="2800" cap="none" dirty="0"/>
              <a:t>&gt;</a:t>
            </a:r>
          </a:p>
          <a:p>
            <a:pPr marL="0" indent="0">
              <a:buNone/>
            </a:pPr>
            <a:endParaRPr lang="en-US" sz="2800" cap="none" dirty="0">
              <a:solidFill>
                <a:srgbClr val="FF0000"/>
              </a:solidFill>
            </a:endParaRPr>
          </a:p>
        </p:txBody>
      </p:sp>
      <p:pic>
        <p:nvPicPr>
          <p:cNvPr id="4" name="Picture 3">
            <a:extLst>
              <a:ext uri="{FF2B5EF4-FFF2-40B4-BE49-F238E27FC236}">
                <a16:creationId xmlns:a16="http://schemas.microsoft.com/office/drawing/2014/main" xmlns="" id="{F64A59CD-780F-4ECC-A729-1D8E7A1AF409}"/>
              </a:ext>
            </a:extLst>
          </p:cNvPr>
          <p:cNvPicPr>
            <a:picLocks noChangeAspect="1"/>
          </p:cNvPicPr>
          <p:nvPr/>
        </p:nvPicPr>
        <p:blipFill>
          <a:blip r:embed="rId3"/>
          <a:stretch>
            <a:fillRect/>
          </a:stretch>
        </p:blipFill>
        <p:spPr>
          <a:xfrm>
            <a:off x="4915574" y="4281966"/>
            <a:ext cx="7164131" cy="223297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xmlns="" val="3795910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9A813C-C87B-4C2E-AEF4-E14DABF96F5A}"/>
              </a:ext>
            </a:extLst>
          </p:cNvPr>
          <p:cNvSpPr>
            <a:spLocks noGrp="1"/>
          </p:cNvSpPr>
          <p:nvPr>
            <p:ph type="ctrTitle"/>
          </p:nvPr>
        </p:nvSpPr>
        <p:spPr>
          <a:xfrm>
            <a:off x="705853" y="1300785"/>
            <a:ext cx="10892589" cy="2128215"/>
          </a:xfrm>
        </p:spPr>
        <p:txBody>
          <a:bodyPr/>
          <a:lstStyle/>
          <a:p>
            <a:r>
              <a:rPr lang="en-US" dirty="0"/>
              <a:t>Creating HTML Forms with JavaServer Pages</a:t>
            </a:r>
          </a:p>
        </p:txBody>
      </p:sp>
    </p:spTree>
    <p:extLst>
      <p:ext uri="{BB962C8B-B14F-4D97-AF65-F5344CB8AC3E}">
        <p14:creationId xmlns:p14="http://schemas.microsoft.com/office/powerpoint/2010/main" xmlns="" val="3887492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F187E0-8D98-48FF-9DB3-C813EA5FA69E}"/>
              </a:ext>
            </a:extLst>
          </p:cNvPr>
          <p:cNvSpPr>
            <a:spLocks noGrp="1"/>
          </p:cNvSpPr>
          <p:nvPr>
            <p:ph idx="1"/>
          </p:nvPr>
        </p:nvSpPr>
        <p:spPr>
          <a:xfrm>
            <a:off x="464596" y="137241"/>
            <a:ext cx="11727404" cy="5942717"/>
          </a:xfrm>
        </p:spPr>
        <p:txBody>
          <a:bodyPr>
            <a:normAutofit/>
          </a:bodyPr>
          <a:lstStyle/>
          <a:p>
            <a:r>
              <a:rPr lang="en-US" sz="2800" cap="none" dirty="0"/>
              <a:t>Using GET Method-</a:t>
            </a:r>
          </a:p>
          <a:p>
            <a:pPr marL="0" indent="0">
              <a:buNone/>
            </a:pPr>
            <a:r>
              <a:rPr lang="en-US" sz="2800" cap="none" dirty="0"/>
              <a:t>The GET method sends the encoded user information appended to the page request.</a:t>
            </a:r>
          </a:p>
          <a:p>
            <a:pPr marL="0" indent="0">
              <a:buNone/>
            </a:pPr>
            <a:r>
              <a:rPr lang="en-US" sz="2800" cap="none" dirty="0"/>
              <a:t> The page and the encoded information are separated by the ? character as follows −</a:t>
            </a:r>
          </a:p>
          <a:p>
            <a:pPr marL="0" indent="0">
              <a:buNone/>
            </a:pPr>
            <a:endParaRPr lang="en-US" sz="2800" cap="none" dirty="0"/>
          </a:p>
          <a:p>
            <a:pPr marL="0" indent="0">
              <a:buNone/>
            </a:pPr>
            <a:r>
              <a:rPr lang="en-US" sz="2800" cap="none" dirty="0"/>
              <a:t>			http://www.test.com/hello?key1=value1&amp;key2=value2</a:t>
            </a:r>
          </a:p>
          <a:p>
            <a:pPr marL="0" indent="0">
              <a:buNone/>
            </a:pPr>
            <a:r>
              <a:rPr lang="en-US" sz="2800" cap="none" dirty="0"/>
              <a:t>The GET method is the default method to pass information from the browser to the web server and it produces a long string that appears in your browser's </a:t>
            </a:r>
            <a:r>
              <a:rPr lang="en-US" sz="2800" cap="none" dirty="0" err="1"/>
              <a:t>Location:box</a:t>
            </a:r>
            <a:r>
              <a:rPr lang="en-US" sz="2800" cap="none" dirty="0"/>
              <a:t>. </a:t>
            </a:r>
          </a:p>
        </p:txBody>
      </p:sp>
    </p:spTree>
    <p:extLst>
      <p:ext uri="{BB962C8B-B14F-4D97-AF65-F5344CB8AC3E}">
        <p14:creationId xmlns:p14="http://schemas.microsoft.com/office/powerpoint/2010/main" xmlns="" val="239865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F187E0-8D98-48FF-9DB3-C813EA5FA69E}"/>
              </a:ext>
            </a:extLst>
          </p:cNvPr>
          <p:cNvSpPr>
            <a:spLocks noGrp="1"/>
          </p:cNvSpPr>
          <p:nvPr>
            <p:ph idx="1"/>
          </p:nvPr>
        </p:nvSpPr>
        <p:spPr>
          <a:xfrm>
            <a:off x="464596" y="137241"/>
            <a:ext cx="11727404" cy="5942717"/>
          </a:xfrm>
        </p:spPr>
        <p:txBody>
          <a:bodyPr>
            <a:normAutofit/>
          </a:bodyPr>
          <a:lstStyle/>
          <a:p>
            <a:r>
              <a:rPr lang="en-US" sz="2800" cap="none" dirty="0"/>
              <a:t>Using GET Method-</a:t>
            </a:r>
          </a:p>
          <a:p>
            <a:pPr marL="0" indent="0">
              <a:buNone/>
            </a:pPr>
            <a:r>
              <a:rPr lang="en-US" sz="2800" cap="none" dirty="0"/>
              <a:t>Ex:</a:t>
            </a:r>
          </a:p>
          <a:p>
            <a:pPr marL="0" indent="0">
              <a:buNone/>
            </a:pPr>
            <a:endParaRPr lang="en-US" sz="2800" cap="none" dirty="0"/>
          </a:p>
          <a:p>
            <a:pPr marL="0" indent="0">
              <a:buNone/>
            </a:pPr>
            <a:endParaRPr lang="en-US" sz="2800" cap="none" dirty="0"/>
          </a:p>
          <a:p>
            <a:pPr marL="0" indent="0">
              <a:buNone/>
            </a:pPr>
            <a:r>
              <a:rPr lang="en-US" sz="2800" cap="none" dirty="0"/>
              <a:t>                                                                            Run the program as :</a:t>
            </a:r>
          </a:p>
          <a:p>
            <a:pPr marL="0" indent="0">
              <a:buNone/>
            </a:pPr>
            <a:r>
              <a:rPr lang="en-US" sz="2800" cap="none" dirty="0"/>
              <a:t>                                                                          http://localhost:8080/Hello.html </a:t>
            </a:r>
            <a:r>
              <a:rPr lang="en-US" sz="2400" b="1" i="1" dirty="0">
                <a:solidFill>
                  <a:srgbClr val="000000"/>
                </a:solidFill>
                <a:effectLst/>
                <a:latin typeface="Arial" panose="020B0604020202020204" pitchFamily="34" charset="0"/>
                <a:hlinkClick r:id="rId2"/>
              </a:rPr>
              <a:t>http://localhost:8080/Hello.htm</a:t>
            </a:r>
            <a:r>
              <a:rPr lang="en-US" sz="2800" b="1" i="1" cap="none" dirty="0">
                <a:solidFill>
                  <a:srgbClr val="000000"/>
                </a:solidFill>
                <a:effectLst/>
                <a:latin typeface="Arial" panose="020B0604020202020204" pitchFamily="34" charset="0"/>
              </a:rPr>
              <a:t>      </a:t>
            </a:r>
            <a:r>
              <a:rPr lang="en-US" sz="2400" b="1" i="1" dirty="0">
                <a:solidFill>
                  <a:srgbClr val="000000"/>
                </a:solidFill>
                <a:effectLst/>
                <a:latin typeface="Arial" panose="020B0604020202020204" pitchFamily="34" charset="0"/>
              </a:rPr>
              <a:t>http://localhost:8080/Hello.htm</a:t>
            </a:r>
            <a:endParaRPr lang="en-US" sz="2800" cap="none" dirty="0"/>
          </a:p>
          <a:p>
            <a:pPr marL="0" indent="0">
              <a:buNone/>
            </a:pPr>
            <a:endParaRPr lang="en-US" sz="2800" cap="none" dirty="0"/>
          </a:p>
          <a:p>
            <a:pPr marL="0" indent="0">
              <a:buNone/>
            </a:pPr>
            <a:endParaRPr lang="en-US" sz="2800" cap="none" dirty="0"/>
          </a:p>
          <a:p>
            <a:pPr marL="0" indent="0">
              <a:buNone/>
            </a:pPr>
            <a:endParaRPr lang="en-US" sz="2800" cap="none" dirty="0"/>
          </a:p>
          <a:p>
            <a:pPr marL="0" indent="0">
              <a:buNone/>
            </a:pPr>
            <a:endParaRPr lang="en-US" sz="2800" cap="none" dirty="0"/>
          </a:p>
          <a:p>
            <a:pPr marL="0" indent="0">
              <a:buNone/>
            </a:pPr>
            <a:endParaRPr lang="en-US" sz="2800" cap="none" dirty="0"/>
          </a:p>
          <a:p>
            <a:pPr marL="0" indent="0">
              <a:buNone/>
            </a:pPr>
            <a:endParaRPr lang="en-US" sz="2800" cap="none" dirty="0"/>
          </a:p>
          <a:p>
            <a:pPr marL="0" indent="0">
              <a:buNone/>
            </a:pPr>
            <a:endParaRPr lang="en-US" sz="2800" cap="none" dirty="0"/>
          </a:p>
          <a:p>
            <a:pPr marL="0" indent="0">
              <a:buNone/>
            </a:pPr>
            <a:endParaRPr lang="en-US" sz="2800" cap="none" dirty="0"/>
          </a:p>
          <a:p>
            <a:pPr marL="0" indent="0">
              <a:buNone/>
            </a:pPr>
            <a:endParaRPr lang="en-US" sz="2800" cap="none" dirty="0"/>
          </a:p>
          <a:p>
            <a:pPr marL="0" indent="0">
              <a:buNone/>
            </a:pPr>
            <a:endParaRPr lang="en-US" sz="2800" cap="none" dirty="0"/>
          </a:p>
        </p:txBody>
      </p:sp>
      <p:pic>
        <p:nvPicPr>
          <p:cNvPr id="4" name="Picture 3">
            <a:extLst>
              <a:ext uri="{FF2B5EF4-FFF2-40B4-BE49-F238E27FC236}">
                <a16:creationId xmlns:a16="http://schemas.microsoft.com/office/drawing/2014/main" xmlns="" id="{3E6F3191-FBAC-4F08-9334-21426A726368}"/>
              </a:ext>
            </a:extLst>
          </p:cNvPr>
          <p:cNvPicPr>
            <a:picLocks noChangeAspect="1"/>
          </p:cNvPicPr>
          <p:nvPr/>
        </p:nvPicPr>
        <p:blipFill>
          <a:blip r:embed="rId3"/>
          <a:stretch>
            <a:fillRect/>
          </a:stretch>
        </p:blipFill>
        <p:spPr>
          <a:xfrm>
            <a:off x="181226" y="1366084"/>
            <a:ext cx="6363954" cy="4489283"/>
          </a:xfrm>
          <a:prstGeom prst="rect">
            <a:avLst/>
          </a:prstGeom>
        </p:spPr>
      </p:pic>
      <p:pic>
        <p:nvPicPr>
          <p:cNvPr id="6" name="Picture 5">
            <a:extLst>
              <a:ext uri="{FF2B5EF4-FFF2-40B4-BE49-F238E27FC236}">
                <a16:creationId xmlns:a16="http://schemas.microsoft.com/office/drawing/2014/main" xmlns="" id="{CA6FD15C-C329-450C-9B88-38FAB454737B}"/>
              </a:ext>
            </a:extLst>
          </p:cNvPr>
          <p:cNvPicPr>
            <a:picLocks noChangeAspect="1"/>
          </p:cNvPicPr>
          <p:nvPr/>
        </p:nvPicPr>
        <p:blipFill>
          <a:blip r:embed="rId4"/>
          <a:stretch>
            <a:fillRect/>
          </a:stretch>
        </p:blipFill>
        <p:spPr>
          <a:xfrm>
            <a:off x="6635793" y="0"/>
            <a:ext cx="5465594" cy="2505075"/>
          </a:xfrm>
          <a:prstGeom prst="rect">
            <a:avLst/>
          </a:prstGeom>
        </p:spPr>
      </p:pic>
      <p:pic>
        <p:nvPicPr>
          <p:cNvPr id="8" name="Picture 7">
            <a:extLst>
              <a:ext uri="{FF2B5EF4-FFF2-40B4-BE49-F238E27FC236}">
                <a16:creationId xmlns:a16="http://schemas.microsoft.com/office/drawing/2014/main" xmlns="" id="{8BBDFDEC-C268-4F73-80FF-20F3019D2102}"/>
              </a:ext>
            </a:extLst>
          </p:cNvPr>
          <p:cNvPicPr>
            <a:picLocks noChangeAspect="1"/>
          </p:cNvPicPr>
          <p:nvPr/>
        </p:nvPicPr>
        <p:blipFill>
          <a:blip r:embed="rId5"/>
          <a:stretch>
            <a:fillRect/>
          </a:stretch>
        </p:blipFill>
        <p:spPr>
          <a:xfrm>
            <a:off x="7346532" y="4682538"/>
            <a:ext cx="3819525" cy="647700"/>
          </a:xfrm>
          <a:prstGeom prst="rect">
            <a:avLst/>
          </a:prstGeom>
        </p:spPr>
      </p:pic>
    </p:spTree>
    <p:extLst>
      <p:ext uri="{BB962C8B-B14F-4D97-AF65-F5344CB8AC3E}">
        <p14:creationId xmlns:p14="http://schemas.microsoft.com/office/powerpoint/2010/main" xmlns="" val="228522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DE19BA-D169-437A-A6B3-97F9AE75EB7F}"/>
              </a:ext>
            </a:extLst>
          </p:cNvPr>
          <p:cNvSpPr>
            <a:spLocks noGrp="1"/>
          </p:cNvSpPr>
          <p:nvPr>
            <p:ph idx="1"/>
          </p:nvPr>
        </p:nvSpPr>
        <p:spPr>
          <a:xfrm>
            <a:off x="913774" y="176463"/>
            <a:ext cx="11126447" cy="5614737"/>
          </a:xfrm>
        </p:spPr>
        <p:txBody>
          <a:bodyPr>
            <a:normAutofit/>
          </a:bodyPr>
          <a:lstStyle/>
          <a:p>
            <a:r>
              <a:rPr lang="en-US" sz="2800" cap="none" dirty="0"/>
              <a:t>Using POST method-</a:t>
            </a:r>
          </a:p>
          <a:p>
            <a:pPr marL="0" indent="0">
              <a:buNone/>
            </a:pPr>
            <a:r>
              <a:rPr lang="en-US" sz="2800" cap="none" dirty="0"/>
              <a:t>Ex:     </a:t>
            </a:r>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endParaRPr lang="en-US" cap="none" dirty="0"/>
          </a:p>
          <a:p>
            <a:pPr marL="0" indent="0">
              <a:buNone/>
            </a:pPr>
            <a:r>
              <a:rPr lang="en-US" cap="none" dirty="0"/>
              <a:t>																		</a:t>
            </a:r>
            <a:r>
              <a:rPr lang="en-US" sz="2000" cap="none" dirty="0"/>
              <a:t> </a:t>
            </a:r>
            <a:r>
              <a:rPr lang="en-US" sz="2800" cap="none" dirty="0"/>
              <a:t>Run the program as :</a:t>
            </a:r>
          </a:p>
          <a:p>
            <a:pPr marL="0" indent="0">
              <a:buNone/>
            </a:pPr>
            <a:r>
              <a:rPr lang="en-US" sz="2800" cap="none" dirty="0"/>
              <a:t>			                                  http://localhost:8080/Hello.html </a:t>
            </a:r>
          </a:p>
          <a:p>
            <a:pPr marL="0" indent="0">
              <a:buNone/>
            </a:pPr>
            <a:endParaRPr lang="en-US" cap="none" dirty="0"/>
          </a:p>
        </p:txBody>
      </p:sp>
      <p:pic>
        <p:nvPicPr>
          <p:cNvPr id="4" name="Picture 3">
            <a:extLst>
              <a:ext uri="{FF2B5EF4-FFF2-40B4-BE49-F238E27FC236}">
                <a16:creationId xmlns:a16="http://schemas.microsoft.com/office/drawing/2014/main" xmlns="" id="{EB17BA7D-4E55-4D2D-A6C0-3075D7A64A87}"/>
              </a:ext>
            </a:extLst>
          </p:cNvPr>
          <p:cNvPicPr>
            <a:picLocks noChangeAspect="1"/>
          </p:cNvPicPr>
          <p:nvPr/>
        </p:nvPicPr>
        <p:blipFill>
          <a:blip r:embed="rId2"/>
          <a:stretch>
            <a:fillRect/>
          </a:stretch>
        </p:blipFill>
        <p:spPr>
          <a:xfrm>
            <a:off x="16040" y="1513405"/>
            <a:ext cx="6364776" cy="4493141"/>
          </a:xfrm>
          <a:prstGeom prst="rect">
            <a:avLst/>
          </a:prstGeom>
        </p:spPr>
      </p:pic>
      <p:pic>
        <p:nvPicPr>
          <p:cNvPr id="9" name="Picture 8">
            <a:extLst>
              <a:ext uri="{FF2B5EF4-FFF2-40B4-BE49-F238E27FC236}">
                <a16:creationId xmlns:a16="http://schemas.microsoft.com/office/drawing/2014/main" xmlns="" id="{69C64696-5154-401E-B5FE-D88265BFCD32}"/>
              </a:ext>
            </a:extLst>
          </p:cNvPr>
          <p:cNvPicPr>
            <a:picLocks noChangeAspect="1"/>
          </p:cNvPicPr>
          <p:nvPr/>
        </p:nvPicPr>
        <p:blipFill>
          <a:blip r:embed="rId3"/>
          <a:stretch>
            <a:fillRect/>
          </a:stretch>
        </p:blipFill>
        <p:spPr>
          <a:xfrm>
            <a:off x="7458698" y="5682696"/>
            <a:ext cx="3819525" cy="647700"/>
          </a:xfrm>
          <a:prstGeom prst="rect">
            <a:avLst/>
          </a:prstGeom>
        </p:spPr>
      </p:pic>
      <p:pic>
        <p:nvPicPr>
          <p:cNvPr id="7" name="Picture 6">
            <a:extLst>
              <a:ext uri="{FF2B5EF4-FFF2-40B4-BE49-F238E27FC236}">
                <a16:creationId xmlns:a16="http://schemas.microsoft.com/office/drawing/2014/main" xmlns="" id="{EEF36DAC-FA56-4D2B-8242-6DD5922D26BF}"/>
              </a:ext>
            </a:extLst>
          </p:cNvPr>
          <p:cNvPicPr>
            <a:picLocks noChangeAspect="1"/>
          </p:cNvPicPr>
          <p:nvPr/>
        </p:nvPicPr>
        <p:blipFill>
          <a:blip r:embed="rId4"/>
          <a:stretch>
            <a:fillRect/>
          </a:stretch>
        </p:blipFill>
        <p:spPr>
          <a:xfrm>
            <a:off x="6696696" y="176463"/>
            <a:ext cx="5343525" cy="3419476"/>
          </a:xfrm>
          <a:prstGeom prst="rect">
            <a:avLst/>
          </a:prstGeom>
        </p:spPr>
      </p:pic>
    </p:spTree>
    <p:extLst>
      <p:ext uri="{BB962C8B-B14F-4D97-AF65-F5344CB8AC3E}">
        <p14:creationId xmlns:p14="http://schemas.microsoft.com/office/powerpoint/2010/main" xmlns="" val="20685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5AA96F5-8E7F-4C43-8131-A712F3630D45}"/>
              </a:ext>
            </a:extLst>
          </p:cNvPr>
          <p:cNvSpPr>
            <a:spLocks noGrp="1"/>
          </p:cNvSpPr>
          <p:nvPr>
            <p:ph idx="1"/>
          </p:nvPr>
        </p:nvSpPr>
        <p:spPr>
          <a:xfrm>
            <a:off x="913774" y="239035"/>
            <a:ext cx="10364452" cy="5862507"/>
          </a:xfrm>
          <a:noFill/>
        </p:spPr>
        <p:txBody>
          <a:bodyPr/>
          <a:lstStyle/>
          <a:p>
            <a:r>
              <a:rPr lang="en-US" sz="2800" b="0" i="0" cap="none" dirty="0">
                <a:effectLst/>
              </a:rPr>
              <a:t>Passing checkbox data to JSP program:</a:t>
            </a:r>
          </a:p>
          <a:p>
            <a:pPr marL="0" indent="0">
              <a:buNone/>
            </a:pPr>
            <a:endParaRPr lang="en-US" sz="2800" b="0" i="0" cap="none" dirty="0">
              <a:effectLst/>
            </a:endParaRPr>
          </a:p>
          <a:p>
            <a:endParaRPr lang="en-US" cap="none" dirty="0"/>
          </a:p>
        </p:txBody>
      </p:sp>
      <p:pic>
        <p:nvPicPr>
          <p:cNvPr id="5" name="Picture 4">
            <a:extLst>
              <a:ext uri="{FF2B5EF4-FFF2-40B4-BE49-F238E27FC236}">
                <a16:creationId xmlns:a16="http://schemas.microsoft.com/office/drawing/2014/main" xmlns="" id="{99867AD2-A19D-449D-8FA2-FFE642CF2E4F}"/>
              </a:ext>
            </a:extLst>
          </p:cNvPr>
          <p:cNvPicPr>
            <a:picLocks noChangeAspect="1"/>
          </p:cNvPicPr>
          <p:nvPr/>
        </p:nvPicPr>
        <p:blipFill>
          <a:blip r:embed="rId2"/>
          <a:stretch>
            <a:fillRect/>
          </a:stretch>
        </p:blipFill>
        <p:spPr>
          <a:xfrm>
            <a:off x="913774" y="955725"/>
            <a:ext cx="7508331" cy="5606575"/>
          </a:xfrm>
          <a:prstGeom prst="rect">
            <a:avLst/>
          </a:prstGeom>
        </p:spPr>
      </p:pic>
    </p:spTree>
    <p:extLst>
      <p:ext uri="{BB962C8B-B14F-4D97-AF65-F5344CB8AC3E}">
        <p14:creationId xmlns:p14="http://schemas.microsoft.com/office/powerpoint/2010/main" xmlns="" val="204938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BBE7E-98C4-422A-B3A2-5CE828EDD01D}"/>
              </a:ext>
            </a:extLst>
          </p:cNvPr>
          <p:cNvSpPr>
            <a:spLocks noGrp="1"/>
          </p:cNvSpPr>
          <p:nvPr>
            <p:ph type="title"/>
          </p:nvPr>
        </p:nvSpPr>
        <p:spPr>
          <a:xfrm>
            <a:off x="0" y="18256"/>
            <a:ext cx="10515600" cy="662782"/>
          </a:xfrm>
        </p:spPr>
        <p:txBody>
          <a:bodyPr>
            <a:normAutofit/>
          </a:bodyPr>
          <a:lstStyle/>
          <a:p>
            <a:r>
              <a:rPr lang="en-US" dirty="0"/>
              <a:t>JSP Request-Response Cycle</a:t>
            </a:r>
          </a:p>
        </p:txBody>
      </p:sp>
      <p:sp>
        <p:nvSpPr>
          <p:cNvPr id="3" name="Content Placeholder 2">
            <a:extLst>
              <a:ext uri="{FF2B5EF4-FFF2-40B4-BE49-F238E27FC236}">
                <a16:creationId xmlns:a16="http://schemas.microsoft.com/office/drawing/2014/main" xmlns="" id="{9A715E37-D62C-4A56-B1C8-74BDAEB52C72}"/>
              </a:ext>
            </a:extLst>
          </p:cNvPr>
          <p:cNvSpPr>
            <a:spLocks noGrp="1"/>
          </p:cNvSpPr>
          <p:nvPr>
            <p:ph idx="1"/>
          </p:nvPr>
        </p:nvSpPr>
        <p:spPr>
          <a:xfrm>
            <a:off x="-1" y="681038"/>
            <a:ext cx="12192001" cy="5359998"/>
          </a:xfrm>
        </p:spPr>
        <p:txBody>
          <a:bodyPr>
            <a:normAutofit/>
          </a:bodyPr>
          <a:lstStyle/>
          <a:p>
            <a:r>
              <a:rPr lang="en-US" sz="2800" cap="none" dirty="0"/>
              <a:t>A JSP life cycle is defined as the process from its creation till the destruction.</a:t>
            </a:r>
          </a:p>
          <a:p>
            <a:r>
              <a:rPr lang="en-US" sz="2800" cap="none" dirty="0"/>
              <a:t> This is similar like a servlet life cycle with an additional step which is required to compile a jsp into servlet.</a:t>
            </a:r>
          </a:p>
          <a:p>
            <a:pPr algn="l"/>
            <a:r>
              <a:rPr lang="en-US" sz="2800" b="0" i="0" cap="none" dirty="0">
                <a:effectLst/>
              </a:rPr>
              <a:t>Following </a:t>
            </a:r>
            <a:r>
              <a:rPr lang="en-US" sz="2800" cap="none" dirty="0"/>
              <a:t>p</a:t>
            </a:r>
            <a:r>
              <a:rPr lang="en-US" sz="2800" b="0" i="0" cap="none" dirty="0">
                <a:effectLst/>
              </a:rPr>
              <a:t>aths followed by JSP:</a:t>
            </a:r>
            <a:endParaRPr lang="en-US" sz="2800" b="0" i="0" cap="none" dirty="0">
              <a:solidFill>
                <a:srgbClr val="000000"/>
              </a:solidFill>
              <a:effectLst/>
            </a:endParaRPr>
          </a:p>
          <a:p>
            <a:pPr marL="2233613" indent="284163"/>
            <a:r>
              <a:rPr lang="en-US" sz="2800" b="0" i="0" cap="none" dirty="0">
                <a:effectLst/>
              </a:rPr>
              <a:t>Compilation</a:t>
            </a:r>
          </a:p>
          <a:p>
            <a:pPr marL="2233613" indent="284163"/>
            <a:r>
              <a:rPr lang="en-US" sz="2800" b="0" i="0" cap="none" dirty="0">
                <a:effectLst/>
              </a:rPr>
              <a:t>Initialization</a:t>
            </a:r>
          </a:p>
          <a:p>
            <a:pPr marL="2233613" indent="284163"/>
            <a:r>
              <a:rPr lang="en-US" sz="2800" b="0" i="0" cap="none" dirty="0">
                <a:effectLst/>
              </a:rPr>
              <a:t>Execution</a:t>
            </a:r>
          </a:p>
          <a:p>
            <a:pPr marL="2233613" indent="284163"/>
            <a:r>
              <a:rPr lang="en-US" sz="2800" b="0" i="0" cap="none" dirty="0">
                <a:effectLst/>
              </a:rPr>
              <a:t>Cleanup</a:t>
            </a:r>
          </a:p>
          <a:p>
            <a:endParaRPr lang="en-US" dirty="0"/>
          </a:p>
        </p:txBody>
      </p:sp>
    </p:spTree>
    <p:extLst>
      <p:ext uri="{BB962C8B-B14F-4D97-AF65-F5344CB8AC3E}">
        <p14:creationId xmlns:p14="http://schemas.microsoft.com/office/powerpoint/2010/main" xmlns="" val="219149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FBED6F1-7D4A-4C4A-BB0E-9FB4629889F2}"/>
              </a:ext>
            </a:extLst>
          </p:cNvPr>
          <p:cNvSpPr>
            <a:spLocks noGrp="1"/>
          </p:cNvSpPr>
          <p:nvPr>
            <p:ph idx="1"/>
          </p:nvPr>
        </p:nvSpPr>
        <p:spPr>
          <a:xfrm>
            <a:off x="464596" y="265577"/>
            <a:ext cx="10364452" cy="6423981"/>
          </a:xfrm>
        </p:spPr>
        <p:txBody>
          <a:bodyPr/>
          <a:lstStyle/>
          <a:p>
            <a:r>
              <a:rPr lang="en-US" sz="2800" b="0" i="0" cap="none" dirty="0">
                <a:effectLst/>
              </a:rPr>
              <a:t>Reading all form parameters:</a:t>
            </a:r>
          </a:p>
          <a:p>
            <a:r>
              <a:rPr lang="en-US" sz="2800" b="0" i="0" cap="none" dirty="0">
                <a:effectLst/>
              </a:rPr>
              <a:t>Following is a generic example which uses </a:t>
            </a:r>
            <a:r>
              <a:rPr lang="en-US" sz="2800" b="0" i="0" cap="none" dirty="0" err="1">
                <a:solidFill>
                  <a:srgbClr val="00B0F0"/>
                </a:solidFill>
                <a:effectLst/>
              </a:rPr>
              <a:t>getParameterNames</a:t>
            </a:r>
            <a:r>
              <a:rPr lang="en-US" sz="2800" b="0" i="0" cap="none" dirty="0">
                <a:solidFill>
                  <a:srgbClr val="00B0F0"/>
                </a:solidFill>
                <a:effectLst/>
              </a:rPr>
              <a:t>() </a:t>
            </a:r>
            <a:r>
              <a:rPr lang="en-US" sz="2800" b="0" i="0" cap="none" dirty="0">
                <a:effectLst/>
              </a:rPr>
              <a:t>method of </a:t>
            </a:r>
            <a:r>
              <a:rPr lang="en-US" sz="2800" b="0" i="0" cap="none" dirty="0" err="1">
                <a:solidFill>
                  <a:srgbClr val="00B0F0"/>
                </a:solidFill>
                <a:effectLst/>
              </a:rPr>
              <a:t>HttpServletRequest</a:t>
            </a:r>
            <a:r>
              <a:rPr lang="en-US" sz="2800" b="0" i="0" cap="none" dirty="0">
                <a:effectLst/>
              </a:rPr>
              <a:t> to read all the available form parameters. </a:t>
            </a:r>
          </a:p>
          <a:p>
            <a:r>
              <a:rPr lang="en-US" sz="2800" b="0" i="0" cap="none" dirty="0">
                <a:effectLst/>
              </a:rPr>
              <a:t>This method returns an </a:t>
            </a:r>
            <a:r>
              <a:rPr lang="en-US" sz="2800" b="0" i="0" cap="none" dirty="0">
                <a:solidFill>
                  <a:srgbClr val="00B0F0"/>
                </a:solidFill>
                <a:effectLst/>
              </a:rPr>
              <a:t>Enumeration</a:t>
            </a:r>
            <a:r>
              <a:rPr lang="en-US" sz="2800" b="0" i="0" cap="none" dirty="0">
                <a:effectLst/>
              </a:rPr>
              <a:t> that contains the parameter names in an unspecified order.</a:t>
            </a:r>
          </a:p>
          <a:p>
            <a:endParaRPr lang="en-US" sz="2800" b="0" i="0" cap="none" dirty="0">
              <a:effectLst/>
            </a:endParaRPr>
          </a:p>
          <a:p>
            <a:r>
              <a:rPr lang="en-US" sz="2800" b="0" i="0" cap="none" dirty="0">
                <a:effectLst/>
              </a:rPr>
              <a:t>Once we have an Enumeration, we can loop down the Enumeration in the standard manner, using the </a:t>
            </a:r>
            <a:r>
              <a:rPr lang="en-US" sz="2800" b="0" i="0" cap="none" dirty="0" err="1">
                <a:solidFill>
                  <a:srgbClr val="00B0F0"/>
                </a:solidFill>
                <a:effectLst/>
              </a:rPr>
              <a:t>hasMoreElements</a:t>
            </a:r>
            <a:r>
              <a:rPr lang="en-US" sz="2800" b="0" i="0" cap="none" dirty="0">
                <a:solidFill>
                  <a:srgbClr val="00B0F0"/>
                </a:solidFill>
                <a:effectLst/>
              </a:rPr>
              <a:t>()</a:t>
            </a:r>
            <a:r>
              <a:rPr lang="en-US" sz="2800" b="0" i="0" cap="none" dirty="0">
                <a:effectLst/>
              </a:rPr>
              <a:t> method to determine when to stop and using the </a:t>
            </a:r>
            <a:r>
              <a:rPr lang="en-US" sz="2800" b="0" i="0" cap="none" dirty="0" err="1">
                <a:solidFill>
                  <a:srgbClr val="00B0F0"/>
                </a:solidFill>
                <a:effectLst/>
              </a:rPr>
              <a:t>nextElement</a:t>
            </a:r>
            <a:r>
              <a:rPr lang="en-US" sz="2800" b="0" i="0" cap="none" dirty="0">
                <a:solidFill>
                  <a:srgbClr val="00B0F0"/>
                </a:solidFill>
                <a:effectLst/>
              </a:rPr>
              <a:t>() </a:t>
            </a:r>
            <a:r>
              <a:rPr lang="en-US" sz="2800" b="0" i="0" cap="none" dirty="0">
                <a:effectLst/>
              </a:rPr>
              <a:t>method to get each parameter name.</a:t>
            </a:r>
          </a:p>
          <a:p>
            <a:endParaRPr lang="en-US" cap="none" dirty="0"/>
          </a:p>
        </p:txBody>
      </p:sp>
    </p:spTree>
    <p:extLst>
      <p:ext uri="{BB962C8B-B14F-4D97-AF65-F5344CB8AC3E}">
        <p14:creationId xmlns:p14="http://schemas.microsoft.com/office/powerpoint/2010/main" xmlns="" val="37184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57CB328-F2D4-4D11-8CE3-3B36F98F00F1}"/>
              </a:ext>
            </a:extLst>
          </p:cNvPr>
          <p:cNvSpPr>
            <a:spLocks noGrp="1"/>
          </p:cNvSpPr>
          <p:nvPr>
            <p:ph idx="1"/>
          </p:nvPr>
        </p:nvSpPr>
        <p:spPr>
          <a:xfrm>
            <a:off x="320217" y="265577"/>
            <a:ext cx="10364452" cy="3424107"/>
          </a:xfrm>
        </p:spPr>
        <p:txBody>
          <a:bodyPr/>
          <a:lstStyle/>
          <a:p>
            <a:pPr marL="0" indent="0">
              <a:buNone/>
            </a:pPr>
            <a:r>
              <a:rPr lang="en-US" cap="none" dirty="0"/>
              <a:t>Ex:</a:t>
            </a:r>
          </a:p>
        </p:txBody>
      </p:sp>
      <p:pic>
        <p:nvPicPr>
          <p:cNvPr id="5" name="Picture 4">
            <a:extLst>
              <a:ext uri="{FF2B5EF4-FFF2-40B4-BE49-F238E27FC236}">
                <a16:creationId xmlns:a16="http://schemas.microsoft.com/office/drawing/2014/main" xmlns="" id="{F21B20F8-5356-476D-936A-F52B1C943409}"/>
              </a:ext>
            </a:extLst>
          </p:cNvPr>
          <p:cNvPicPr>
            <a:picLocks noChangeAspect="1"/>
          </p:cNvPicPr>
          <p:nvPr/>
        </p:nvPicPr>
        <p:blipFill>
          <a:blip r:embed="rId2"/>
          <a:stretch>
            <a:fillRect/>
          </a:stretch>
        </p:blipFill>
        <p:spPr>
          <a:xfrm>
            <a:off x="320217" y="1146949"/>
            <a:ext cx="6770394" cy="3890271"/>
          </a:xfrm>
          <a:prstGeom prst="rect">
            <a:avLst/>
          </a:prstGeom>
        </p:spPr>
      </p:pic>
      <p:pic>
        <p:nvPicPr>
          <p:cNvPr id="7" name="Picture 6">
            <a:extLst>
              <a:ext uri="{FF2B5EF4-FFF2-40B4-BE49-F238E27FC236}">
                <a16:creationId xmlns:a16="http://schemas.microsoft.com/office/drawing/2014/main" xmlns="" id="{F39BC214-D710-424B-AB65-52D4331EDC90}"/>
              </a:ext>
            </a:extLst>
          </p:cNvPr>
          <p:cNvPicPr>
            <a:picLocks noChangeAspect="1"/>
          </p:cNvPicPr>
          <p:nvPr/>
        </p:nvPicPr>
        <p:blipFill>
          <a:blip r:embed="rId3"/>
          <a:stretch>
            <a:fillRect/>
          </a:stretch>
        </p:blipFill>
        <p:spPr>
          <a:xfrm>
            <a:off x="5502443" y="5328042"/>
            <a:ext cx="6305550" cy="1181100"/>
          </a:xfrm>
          <a:prstGeom prst="rect">
            <a:avLst/>
          </a:prstGeom>
        </p:spPr>
      </p:pic>
    </p:spTree>
    <p:extLst>
      <p:ext uri="{BB962C8B-B14F-4D97-AF65-F5344CB8AC3E}">
        <p14:creationId xmlns:p14="http://schemas.microsoft.com/office/powerpoint/2010/main" xmlns="" val="274698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BBE7E-98C4-422A-B3A2-5CE828EDD01D}"/>
              </a:ext>
            </a:extLst>
          </p:cNvPr>
          <p:cNvSpPr>
            <a:spLocks noGrp="1"/>
          </p:cNvSpPr>
          <p:nvPr>
            <p:ph type="title"/>
          </p:nvPr>
        </p:nvSpPr>
        <p:spPr>
          <a:xfrm>
            <a:off x="0" y="0"/>
            <a:ext cx="7191214" cy="681037"/>
          </a:xfrm>
        </p:spPr>
        <p:txBody>
          <a:bodyPr>
            <a:normAutofit fontScale="90000"/>
          </a:bodyPr>
          <a:lstStyle/>
          <a:p>
            <a:r>
              <a:rPr lang="en-US" sz="3600" dirty="0"/>
              <a:t>JSP Request-Response Cycle</a:t>
            </a:r>
          </a:p>
        </p:txBody>
      </p:sp>
      <p:sp>
        <p:nvSpPr>
          <p:cNvPr id="3" name="Content Placeholder 2">
            <a:extLst>
              <a:ext uri="{FF2B5EF4-FFF2-40B4-BE49-F238E27FC236}">
                <a16:creationId xmlns:a16="http://schemas.microsoft.com/office/drawing/2014/main" xmlns="" id="{9A715E37-D62C-4A56-B1C8-74BDAEB52C72}"/>
              </a:ext>
            </a:extLst>
          </p:cNvPr>
          <p:cNvSpPr>
            <a:spLocks noGrp="1"/>
          </p:cNvSpPr>
          <p:nvPr>
            <p:ph idx="1"/>
          </p:nvPr>
        </p:nvSpPr>
        <p:spPr>
          <a:xfrm>
            <a:off x="0" y="681037"/>
            <a:ext cx="7270230" cy="5927122"/>
          </a:xfrm>
        </p:spPr>
        <p:txBody>
          <a:bodyPr>
            <a:normAutofit lnSpcReduction="10000"/>
          </a:bodyPr>
          <a:lstStyle/>
          <a:p>
            <a:pPr marL="0" indent="0">
              <a:buNone/>
            </a:pPr>
            <a:r>
              <a:rPr lang="en-US" sz="2800" cap="none" dirty="0"/>
              <a:t>1)JSP initialization</a:t>
            </a:r>
          </a:p>
          <a:p>
            <a:r>
              <a:rPr lang="en-US" sz="2800" cap="none" dirty="0"/>
              <a:t>When a container loads a JSP it invokes the </a:t>
            </a:r>
            <a:r>
              <a:rPr lang="en-US" sz="2800" cap="none" dirty="0" err="1"/>
              <a:t>jspinit</a:t>
            </a:r>
            <a:r>
              <a:rPr lang="en-US" sz="2800" cap="none" dirty="0"/>
              <a:t>() method before servicing any requests. If you need to perform jsp-specific initialization, override the </a:t>
            </a:r>
            <a:r>
              <a:rPr lang="en-US" sz="2800" cap="none" dirty="0" err="1"/>
              <a:t>jspinit</a:t>
            </a:r>
            <a:r>
              <a:rPr lang="en-US" sz="2800" cap="none" dirty="0"/>
              <a:t>() method −</a:t>
            </a:r>
          </a:p>
          <a:p>
            <a:r>
              <a:rPr lang="en-US" sz="2800" cap="none" dirty="0">
                <a:solidFill>
                  <a:srgbClr val="00B0F0"/>
                </a:solidFill>
              </a:rPr>
              <a:t>public void </a:t>
            </a:r>
            <a:r>
              <a:rPr lang="en-US" sz="2800" cap="none" dirty="0" err="1">
                <a:solidFill>
                  <a:srgbClr val="00B0F0"/>
                </a:solidFill>
              </a:rPr>
              <a:t>jspInit</a:t>
            </a:r>
            <a:r>
              <a:rPr lang="en-US" sz="2800" cap="none" dirty="0">
                <a:solidFill>
                  <a:srgbClr val="00B0F0"/>
                </a:solidFill>
              </a:rPr>
              <a:t>(){</a:t>
            </a:r>
          </a:p>
          <a:p>
            <a:pPr marL="0" indent="0">
              <a:buNone/>
            </a:pPr>
            <a:r>
              <a:rPr lang="en-US" sz="2800" cap="none" dirty="0">
                <a:solidFill>
                  <a:srgbClr val="00B0F0"/>
                </a:solidFill>
              </a:rPr>
              <a:t>   // Initialization code...</a:t>
            </a:r>
          </a:p>
          <a:p>
            <a:pPr marL="0" indent="0">
              <a:buNone/>
            </a:pPr>
            <a:r>
              <a:rPr lang="en-US" sz="2800" cap="none" dirty="0">
                <a:solidFill>
                  <a:srgbClr val="00B0F0"/>
                </a:solidFill>
              </a:rPr>
              <a:t>} </a:t>
            </a:r>
          </a:p>
          <a:p>
            <a:r>
              <a:rPr lang="en-US" sz="2800" cap="none" dirty="0"/>
              <a:t>you generally initialize database connections, open files, and create lookup tables in the </a:t>
            </a:r>
            <a:r>
              <a:rPr lang="en-US" sz="2800" cap="none" dirty="0" err="1"/>
              <a:t>jspInit</a:t>
            </a:r>
            <a:r>
              <a:rPr lang="en-US" sz="2800" cap="none" dirty="0"/>
              <a:t> method.</a:t>
            </a:r>
          </a:p>
          <a:p>
            <a:pPr marL="0" indent="0">
              <a:buNone/>
            </a:pPr>
            <a:endParaRPr lang="en-US" sz="2800" cap="none" dirty="0">
              <a:solidFill>
                <a:srgbClr val="00B0F0"/>
              </a:solidFill>
            </a:endParaRPr>
          </a:p>
        </p:txBody>
      </p:sp>
      <p:pic>
        <p:nvPicPr>
          <p:cNvPr id="5" name="Picture 4">
            <a:extLst>
              <a:ext uri="{FF2B5EF4-FFF2-40B4-BE49-F238E27FC236}">
                <a16:creationId xmlns:a16="http://schemas.microsoft.com/office/drawing/2014/main" xmlns="" id="{A3E6ACF5-D3E3-484A-8ECA-71995508A4F3}"/>
              </a:ext>
            </a:extLst>
          </p:cNvPr>
          <p:cNvPicPr>
            <a:picLocks noChangeAspect="1"/>
          </p:cNvPicPr>
          <p:nvPr/>
        </p:nvPicPr>
        <p:blipFill>
          <a:blip r:embed="rId2"/>
          <a:stretch>
            <a:fillRect/>
          </a:stretch>
        </p:blipFill>
        <p:spPr>
          <a:xfrm>
            <a:off x="7045376" y="0"/>
            <a:ext cx="5146624" cy="4205285"/>
          </a:xfrm>
          <a:prstGeom prst="rect">
            <a:avLst/>
          </a:prstGeom>
        </p:spPr>
      </p:pic>
    </p:spTree>
    <p:extLst>
      <p:ext uri="{BB962C8B-B14F-4D97-AF65-F5344CB8AC3E}">
        <p14:creationId xmlns:p14="http://schemas.microsoft.com/office/powerpoint/2010/main" xmlns="" val="137879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BBE7E-98C4-422A-B3A2-5CE828EDD01D}"/>
              </a:ext>
            </a:extLst>
          </p:cNvPr>
          <p:cNvSpPr>
            <a:spLocks noGrp="1"/>
          </p:cNvSpPr>
          <p:nvPr>
            <p:ph type="title"/>
          </p:nvPr>
        </p:nvSpPr>
        <p:spPr>
          <a:xfrm>
            <a:off x="0" y="0"/>
            <a:ext cx="7222210" cy="681037"/>
          </a:xfrm>
        </p:spPr>
        <p:txBody>
          <a:bodyPr>
            <a:normAutofit fontScale="90000"/>
          </a:bodyPr>
          <a:lstStyle/>
          <a:p>
            <a:r>
              <a:rPr lang="en-US" sz="3600" dirty="0"/>
              <a:t>JSP Request-Response Cycle</a:t>
            </a:r>
          </a:p>
        </p:txBody>
      </p:sp>
      <p:sp>
        <p:nvSpPr>
          <p:cNvPr id="3" name="Content Placeholder 2">
            <a:extLst>
              <a:ext uri="{FF2B5EF4-FFF2-40B4-BE49-F238E27FC236}">
                <a16:creationId xmlns:a16="http://schemas.microsoft.com/office/drawing/2014/main" xmlns="" id="{9A715E37-D62C-4A56-B1C8-74BDAEB52C72}"/>
              </a:ext>
            </a:extLst>
          </p:cNvPr>
          <p:cNvSpPr>
            <a:spLocks noGrp="1"/>
          </p:cNvSpPr>
          <p:nvPr>
            <p:ph idx="1"/>
          </p:nvPr>
        </p:nvSpPr>
        <p:spPr>
          <a:xfrm>
            <a:off x="0" y="681037"/>
            <a:ext cx="7098224" cy="5927122"/>
          </a:xfrm>
        </p:spPr>
        <p:txBody>
          <a:bodyPr>
            <a:normAutofit lnSpcReduction="10000"/>
          </a:bodyPr>
          <a:lstStyle/>
          <a:p>
            <a:pPr marL="0" indent="0" algn="l">
              <a:buNone/>
            </a:pPr>
            <a:r>
              <a:rPr lang="en-US" sz="2400" b="0" i="0" dirty="0">
                <a:effectLst/>
                <a:latin typeface="+mj-lt"/>
              </a:rPr>
              <a:t>JSP </a:t>
            </a:r>
            <a:r>
              <a:rPr lang="en-US" sz="2400" b="0" i="0" cap="none" dirty="0">
                <a:effectLst/>
                <a:latin typeface="+mj-lt"/>
              </a:rPr>
              <a:t>Execution</a:t>
            </a:r>
            <a:endParaRPr lang="en-US" sz="2400" b="0" i="0" dirty="0">
              <a:effectLst/>
              <a:latin typeface="+mj-lt"/>
            </a:endParaRPr>
          </a:p>
          <a:p>
            <a:r>
              <a:rPr lang="en-US" sz="2400" cap="none" dirty="0"/>
              <a:t>Whenever a browser requests a JSP and the page has been loaded and initialized, the JSP engine invokes the _jspService() method in the JSP.</a:t>
            </a:r>
          </a:p>
          <a:p>
            <a:r>
              <a:rPr lang="en-US" sz="2400" cap="none" dirty="0"/>
              <a:t>The _jspService() method takes an </a:t>
            </a:r>
            <a:r>
              <a:rPr lang="en-US" sz="2400" cap="none" dirty="0" err="1"/>
              <a:t>HttpServletRequest</a:t>
            </a:r>
            <a:r>
              <a:rPr lang="en-US" sz="2400" cap="none" dirty="0"/>
              <a:t> and an </a:t>
            </a:r>
            <a:r>
              <a:rPr lang="en-US" sz="2400" cap="none" dirty="0" err="1"/>
              <a:t>HttpServletResponse</a:t>
            </a:r>
            <a:r>
              <a:rPr lang="en-US" sz="2400" cap="none" dirty="0"/>
              <a:t> as its parameters as follows −</a:t>
            </a:r>
          </a:p>
          <a:p>
            <a:r>
              <a:rPr lang="en-US" sz="2400" cap="none" dirty="0"/>
              <a:t>The _jspService() method of a JSP is invoked on request basis. </a:t>
            </a:r>
          </a:p>
          <a:p>
            <a:r>
              <a:rPr lang="en-US" sz="2400" cap="none" dirty="0"/>
              <a:t>This is responsible for generating the response for that request and this method is also responsible for generating responses to HTTP methods like GET ,POST etc.</a:t>
            </a:r>
          </a:p>
        </p:txBody>
      </p:sp>
      <p:pic>
        <p:nvPicPr>
          <p:cNvPr id="5" name="Picture 4">
            <a:extLst>
              <a:ext uri="{FF2B5EF4-FFF2-40B4-BE49-F238E27FC236}">
                <a16:creationId xmlns:a16="http://schemas.microsoft.com/office/drawing/2014/main" xmlns="" id="{A3E6ACF5-D3E3-484A-8ECA-71995508A4F3}"/>
              </a:ext>
            </a:extLst>
          </p:cNvPr>
          <p:cNvPicPr>
            <a:picLocks noChangeAspect="1"/>
          </p:cNvPicPr>
          <p:nvPr/>
        </p:nvPicPr>
        <p:blipFill>
          <a:blip r:embed="rId2"/>
          <a:stretch>
            <a:fillRect/>
          </a:stretch>
        </p:blipFill>
        <p:spPr>
          <a:xfrm>
            <a:off x="7045376" y="0"/>
            <a:ext cx="5146624" cy="4205285"/>
          </a:xfrm>
          <a:prstGeom prst="rect">
            <a:avLst/>
          </a:prstGeom>
        </p:spPr>
      </p:pic>
    </p:spTree>
    <p:extLst>
      <p:ext uri="{BB962C8B-B14F-4D97-AF65-F5344CB8AC3E}">
        <p14:creationId xmlns:p14="http://schemas.microsoft.com/office/powerpoint/2010/main" xmlns="" val="272541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BBE7E-98C4-422A-B3A2-5CE828EDD01D}"/>
              </a:ext>
            </a:extLst>
          </p:cNvPr>
          <p:cNvSpPr>
            <a:spLocks noGrp="1"/>
          </p:cNvSpPr>
          <p:nvPr>
            <p:ph type="title"/>
          </p:nvPr>
        </p:nvSpPr>
        <p:spPr>
          <a:xfrm>
            <a:off x="0" y="0"/>
            <a:ext cx="7392692" cy="681037"/>
          </a:xfrm>
        </p:spPr>
        <p:txBody>
          <a:bodyPr>
            <a:normAutofit fontScale="90000"/>
          </a:bodyPr>
          <a:lstStyle/>
          <a:p>
            <a:r>
              <a:rPr lang="en-US" sz="3600" dirty="0"/>
              <a:t>JSP Request-Response Cycle</a:t>
            </a:r>
          </a:p>
        </p:txBody>
      </p:sp>
      <p:sp>
        <p:nvSpPr>
          <p:cNvPr id="3" name="Content Placeholder 2">
            <a:extLst>
              <a:ext uri="{FF2B5EF4-FFF2-40B4-BE49-F238E27FC236}">
                <a16:creationId xmlns:a16="http://schemas.microsoft.com/office/drawing/2014/main" xmlns="" id="{9A715E37-D62C-4A56-B1C8-74BDAEB52C72}"/>
              </a:ext>
            </a:extLst>
          </p:cNvPr>
          <p:cNvSpPr>
            <a:spLocks noGrp="1"/>
          </p:cNvSpPr>
          <p:nvPr>
            <p:ph idx="1"/>
          </p:nvPr>
        </p:nvSpPr>
        <p:spPr>
          <a:xfrm>
            <a:off x="0" y="681037"/>
            <a:ext cx="7270230" cy="5927122"/>
          </a:xfrm>
        </p:spPr>
        <p:txBody>
          <a:bodyPr>
            <a:normAutofit fontScale="92500" lnSpcReduction="20000"/>
          </a:bodyPr>
          <a:lstStyle/>
          <a:p>
            <a:pPr marL="0" indent="0">
              <a:buNone/>
            </a:pPr>
            <a:r>
              <a:rPr lang="en-US" sz="2400" b="0" i="0" cap="none" dirty="0">
                <a:effectLst/>
              </a:rPr>
              <a:t>JSP cleanup-</a:t>
            </a:r>
          </a:p>
          <a:p>
            <a:pPr algn="just"/>
            <a:r>
              <a:rPr lang="en-US" sz="2400" b="0" i="0" cap="none" dirty="0">
                <a:solidFill>
                  <a:srgbClr val="000000"/>
                </a:solidFill>
                <a:effectLst/>
              </a:rPr>
              <a:t>The destruction phase of the JSP life cycle represents when a JSP is being removed from use by a container.</a:t>
            </a:r>
          </a:p>
          <a:p>
            <a:pPr algn="just"/>
            <a:r>
              <a:rPr lang="en-US" sz="2400" b="0" i="0" cap="none" dirty="0">
                <a:solidFill>
                  <a:srgbClr val="000000"/>
                </a:solidFill>
                <a:effectLst/>
              </a:rPr>
              <a:t>The </a:t>
            </a:r>
            <a:r>
              <a:rPr lang="en-US" sz="2400" b="1" i="0" cap="none" dirty="0">
                <a:solidFill>
                  <a:srgbClr val="000000"/>
                </a:solidFill>
                <a:effectLst/>
              </a:rPr>
              <a:t>jspdestroy()</a:t>
            </a:r>
            <a:r>
              <a:rPr lang="en-US" sz="2400" b="0" i="0" cap="none" dirty="0">
                <a:solidFill>
                  <a:srgbClr val="000000"/>
                </a:solidFill>
                <a:effectLst/>
              </a:rPr>
              <a:t> method is the jsp equivalent of the destroy method for servlets.</a:t>
            </a:r>
          </a:p>
          <a:p>
            <a:pPr algn="just"/>
            <a:r>
              <a:rPr lang="en-US" sz="2400" b="0" i="0" cap="none" dirty="0">
                <a:solidFill>
                  <a:srgbClr val="000000"/>
                </a:solidFill>
                <a:effectLst/>
              </a:rPr>
              <a:t> Override </a:t>
            </a:r>
            <a:r>
              <a:rPr lang="en-US" sz="2400" b="1" i="0" cap="none" dirty="0">
                <a:solidFill>
                  <a:srgbClr val="000000"/>
                </a:solidFill>
                <a:effectLst/>
              </a:rPr>
              <a:t>jspdestroy() </a:t>
            </a:r>
            <a:r>
              <a:rPr lang="en-US" sz="2400" b="0" i="0" cap="none" dirty="0">
                <a:solidFill>
                  <a:srgbClr val="000000"/>
                </a:solidFill>
                <a:effectLst/>
              </a:rPr>
              <a:t>when you need to perform any cleanup, such as releasing database connections or closing open files.</a:t>
            </a:r>
          </a:p>
          <a:p>
            <a:pPr marL="0" indent="0">
              <a:buNone/>
            </a:pPr>
            <a:r>
              <a:rPr lang="en-US" sz="2400" b="0" i="0" cap="none" dirty="0">
                <a:effectLst/>
              </a:rPr>
              <a:t>The </a:t>
            </a:r>
            <a:r>
              <a:rPr lang="en-US" sz="2400" b="0" i="0" cap="none" dirty="0" err="1">
                <a:effectLst/>
              </a:rPr>
              <a:t>jspDestroy</a:t>
            </a:r>
            <a:r>
              <a:rPr lang="en-US" sz="2400" b="0" i="0" cap="none" dirty="0">
                <a:effectLst/>
              </a:rPr>
              <a:t>() method has the following form −</a:t>
            </a:r>
          </a:p>
          <a:p>
            <a:pPr marL="0" indent="0">
              <a:buNone/>
            </a:pPr>
            <a:endParaRPr lang="en-US" sz="2400" b="0" i="0" cap="none" dirty="0">
              <a:effectLst/>
            </a:endParaRPr>
          </a:p>
          <a:p>
            <a:pPr marL="0" indent="0" algn="l">
              <a:buNone/>
            </a:pPr>
            <a:r>
              <a:rPr lang="en-US" sz="2800" cap="none" dirty="0">
                <a:solidFill>
                  <a:srgbClr val="00B0F0"/>
                </a:solidFill>
              </a:rPr>
              <a:t>public void </a:t>
            </a:r>
            <a:r>
              <a:rPr lang="en-US" sz="2800" cap="none" dirty="0" err="1">
                <a:solidFill>
                  <a:srgbClr val="00B0F0"/>
                </a:solidFill>
              </a:rPr>
              <a:t>jspDestroy</a:t>
            </a:r>
            <a:r>
              <a:rPr lang="en-US" sz="2800" cap="none" dirty="0">
                <a:solidFill>
                  <a:srgbClr val="00B0F0"/>
                </a:solidFill>
              </a:rPr>
              <a:t>() {</a:t>
            </a:r>
          </a:p>
          <a:p>
            <a:pPr marL="0" indent="0" algn="l">
              <a:buNone/>
            </a:pPr>
            <a:r>
              <a:rPr lang="en-US" sz="2800" cap="none" dirty="0">
                <a:solidFill>
                  <a:srgbClr val="00B0F0"/>
                </a:solidFill>
              </a:rPr>
              <a:t>   // Your cleanup code goes here.</a:t>
            </a:r>
          </a:p>
          <a:p>
            <a:pPr marL="0" indent="0" algn="l">
              <a:buNone/>
            </a:pPr>
            <a:r>
              <a:rPr lang="en-US" sz="2800" cap="none" dirty="0">
                <a:solidFill>
                  <a:srgbClr val="00B0F0"/>
                </a:solidFill>
              </a:rPr>
              <a:t>}</a:t>
            </a:r>
            <a:endParaRPr lang="en-US" sz="2400" cap="none" dirty="0">
              <a:solidFill>
                <a:srgbClr val="00B0F0"/>
              </a:solidFill>
            </a:endParaRPr>
          </a:p>
        </p:txBody>
      </p:sp>
      <p:pic>
        <p:nvPicPr>
          <p:cNvPr id="5" name="Picture 4">
            <a:extLst>
              <a:ext uri="{FF2B5EF4-FFF2-40B4-BE49-F238E27FC236}">
                <a16:creationId xmlns:a16="http://schemas.microsoft.com/office/drawing/2014/main" xmlns="" id="{A3E6ACF5-D3E3-484A-8ECA-71995508A4F3}"/>
              </a:ext>
            </a:extLst>
          </p:cNvPr>
          <p:cNvPicPr>
            <a:picLocks noChangeAspect="1"/>
          </p:cNvPicPr>
          <p:nvPr/>
        </p:nvPicPr>
        <p:blipFill>
          <a:blip r:embed="rId2"/>
          <a:stretch>
            <a:fillRect/>
          </a:stretch>
        </p:blipFill>
        <p:spPr>
          <a:xfrm>
            <a:off x="7656162" y="0"/>
            <a:ext cx="4535837" cy="4205285"/>
          </a:xfrm>
          <a:prstGeom prst="rect">
            <a:avLst/>
          </a:prstGeom>
        </p:spPr>
      </p:pic>
    </p:spTree>
    <p:extLst>
      <p:ext uri="{BB962C8B-B14F-4D97-AF65-F5344CB8AC3E}">
        <p14:creationId xmlns:p14="http://schemas.microsoft.com/office/powerpoint/2010/main" xmlns="" val="265403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4FD8EA-80C0-4755-8960-72BED559FC86}"/>
              </a:ext>
            </a:extLst>
          </p:cNvPr>
          <p:cNvSpPr>
            <a:spLocks noGrp="1"/>
          </p:cNvSpPr>
          <p:nvPr>
            <p:ph type="title"/>
          </p:nvPr>
        </p:nvSpPr>
        <p:spPr>
          <a:xfrm>
            <a:off x="913775" y="1"/>
            <a:ext cx="10364451" cy="764498"/>
          </a:xfrm>
        </p:spPr>
        <p:txBody>
          <a:bodyPr/>
          <a:lstStyle/>
          <a:p>
            <a:r>
              <a:rPr lang="en-US" b="0" i="0" dirty="0">
                <a:solidFill>
                  <a:srgbClr val="000000"/>
                </a:solidFill>
                <a:effectLst/>
                <a:latin typeface="Arial" panose="020B0604020202020204" pitchFamily="34" charset="0"/>
              </a:rPr>
              <a:t> </a:t>
            </a:r>
            <a:r>
              <a:rPr lang="en-US" b="0" i="0" cap="none" dirty="0">
                <a:solidFill>
                  <a:srgbClr val="000000"/>
                </a:solidFill>
                <a:effectLst/>
                <a:latin typeface="Arial" panose="020B0604020202020204" pitchFamily="34" charset="0"/>
              </a:rPr>
              <a:t>Syntax in JSP-Elements of JSP</a:t>
            </a:r>
            <a:endParaRPr lang="en-US" dirty="0"/>
          </a:p>
        </p:txBody>
      </p:sp>
      <p:sp>
        <p:nvSpPr>
          <p:cNvPr id="3" name="Content Placeholder 2">
            <a:extLst>
              <a:ext uri="{FF2B5EF4-FFF2-40B4-BE49-F238E27FC236}">
                <a16:creationId xmlns:a16="http://schemas.microsoft.com/office/drawing/2014/main" xmlns="" id="{EF0823FA-4A3A-403A-BD3B-D99BEFE969FF}"/>
              </a:ext>
            </a:extLst>
          </p:cNvPr>
          <p:cNvSpPr>
            <a:spLocks noGrp="1"/>
          </p:cNvSpPr>
          <p:nvPr>
            <p:ph idx="1"/>
          </p:nvPr>
        </p:nvSpPr>
        <p:spPr>
          <a:xfrm>
            <a:off x="913774" y="764499"/>
            <a:ext cx="11278225" cy="5831173"/>
          </a:xfrm>
        </p:spPr>
        <p:txBody>
          <a:bodyPr>
            <a:normAutofit/>
          </a:bodyPr>
          <a:lstStyle/>
          <a:p>
            <a:pPr marL="0" indent="0">
              <a:buNone/>
            </a:pPr>
            <a:r>
              <a:rPr lang="en-US" sz="2400" b="0" i="0" cap="none" dirty="0">
                <a:effectLst/>
                <a:latin typeface="Arial" panose="020B0604020202020204" pitchFamily="34" charset="0"/>
              </a:rPr>
              <a:t>1) The scriptlet:</a:t>
            </a:r>
          </a:p>
          <a:p>
            <a:r>
              <a:rPr lang="en-US" sz="2400" cap="none" dirty="0"/>
              <a:t>A scriptlet can contain any number of JAVA language statements, variable or method declarations, or expressions that are valid in the page scripting language.</a:t>
            </a:r>
          </a:p>
          <a:p>
            <a:r>
              <a:rPr lang="en-US" sz="2400" cap="none" dirty="0"/>
              <a:t>Following is the syntax of Scriptlet −</a:t>
            </a:r>
          </a:p>
          <a:p>
            <a:pPr marL="0" indent="0">
              <a:buNone/>
            </a:pPr>
            <a:r>
              <a:rPr lang="en-US" sz="2400" cap="none" dirty="0"/>
              <a:t>				&lt;% code fragment %&gt;</a:t>
            </a:r>
          </a:p>
          <a:p>
            <a:r>
              <a:rPr lang="en-US" sz="2400" cap="none" dirty="0"/>
              <a:t>Any text, HTML tags, or JSP elements you write must be outside the scriptlet. Following is the simple and first example for JSP −</a:t>
            </a:r>
          </a:p>
          <a:p>
            <a:pPr marL="0" indent="0">
              <a:buNone/>
            </a:pPr>
            <a:endParaRPr lang="en-US" sz="2400" cap="none" dirty="0"/>
          </a:p>
        </p:txBody>
      </p:sp>
    </p:spTree>
    <p:extLst>
      <p:ext uri="{BB962C8B-B14F-4D97-AF65-F5344CB8AC3E}">
        <p14:creationId xmlns:p14="http://schemas.microsoft.com/office/powerpoint/2010/main" xmlns="" val="44869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1A48CD-30E9-4599-895D-67B4858E9063}"/>
              </a:ext>
            </a:extLst>
          </p:cNvPr>
          <p:cNvSpPr>
            <a:spLocks noGrp="1"/>
          </p:cNvSpPr>
          <p:nvPr>
            <p:ph type="title"/>
          </p:nvPr>
        </p:nvSpPr>
        <p:spPr>
          <a:xfrm>
            <a:off x="0" y="0"/>
            <a:ext cx="6267140" cy="1062949"/>
          </a:xfrm>
        </p:spPr>
        <p:txBody>
          <a:bodyPr/>
          <a:lstStyle/>
          <a:p>
            <a:r>
              <a:rPr lang="en-US" cap="none" dirty="0"/>
              <a:t>First example of JSP</a:t>
            </a:r>
          </a:p>
        </p:txBody>
      </p:sp>
      <p:sp>
        <p:nvSpPr>
          <p:cNvPr id="3" name="Content Placeholder 2">
            <a:extLst>
              <a:ext uri="{FF2B5EF4-FFF2-40B4-BE49-F238E27FC236}">
                <a16:creationId xmlns:a16="http://schemas.microsoft.com/office/drawing/2014/main" xmlns="" id="{71057FC9-E0D0-4F47-A9F6-F1562DC12477}"/>
              </a:ext>
            </a:extLst>
          </p:cNvPr>
          <p:cNvSpPr>
            <a:spLocks noGrp="1"/>
          </p:cNvSpPr>
          <p:nvPr>
            <p:ph idx="1"/>
          </p:nvPr>
        </p:nvSpPr>
        <p:spPr>
          <a:xfrm>
            <a:off x="733893" y="1062949"/>
            <a:ext cx="10364452" cy="5652644"/>
          </a:xfrm>
        </p:spPr>
        <p:txBody>
          <a:bodyPr/>
          <a:lstStyle/>
          <a:p>
            <a:pPr marL="0" indent="0">
              <a:buNone/>
            </a:pPr>
            <a:r>
              <a:rPr lang="en-US" sz="2400" cap="none" dirty="0"/>
              <a:t>&lt;html&gt;</a:t>
            </a:r>
          </a:p>
          <a:p>
            <a:pPr marL="0" indent="0">
              <a:buNone/>
            </a:pPr>
            <a:r>
              <a:rPr lang="en-US" sz="2400" cap="none" dirty="0"/>
              <a:t>   &lt;head&gt;&lt;title&gt;Hello World&lt;/title&gt;&lt;/head&gt;</a:t>
            </a:r>
          </a:p>
          <a:p>
            <a:pPr marL="0" indent="0">
              <a:buNone/>
            </a:pPr>
            <a:r>
              <a:rPr lang="en-US" sz="2400" cap="none" dirty="0"/>
              <a:t>   &lt;body&gt;</a:t>
            </a:r>
          </a:p>
          <a:p>
            <a:pPr marL="0" indent="0">
              <a:buNone/>
            </a:pPr>
            <a:r>
              <a:rPr lang="en-US" sz="2400" cap="none" dirty="0"/>
              <a:t>      Hello World!&lt;</a:t>
            </a:r>
            <a:r>
              <a:rPr lang="en-US" sz="2400" cap="none" dirty="0" err="1"/>
              <a:t>br</a:t>
            </a:r>
            <a:r>
              <a:rPr lang="en-US" sz="2400" cap="none" dirty="0"/>
              <a:t>/&gt;</a:t>
            </a:r>
          </a:p>
          <a:p>
            <a:pPr marL="0" indent="0">
              <a:buNone/>
            </a:pPr>
            <a:r>
              <a:rPr lang="en-US" sz="2400" cap="none" dirty="0"/>
              <a:t>      &lt;%</a:t>
            </a:r>
          </a:p>
          <a:p>
            <a:pPr marL="0" indent="0">
              <a:buNone/>
            </a:pPr>
            <a:r>
              <a:rPr lang="en-US" sz="2400" cap="none" dirty="0"/>
              <a:t>         </a:t>
            </a:r>
            <a:r>
              <a:rPr lang="en-US" sz="2400" cap="none" dirty="0" err="1"/>
              <a:t>out.println</a:t>
            </a:r>
            <a:r>
              <a:rPr lang="en-US" sz="2400" cap="none" dirty="0"/>
              <a:t>("Your IP address is " + </a:t>
            </a:r>
            <a:r>
              <a:rPr lang="en-US" sz="2400" cap="none" dirty="0" err="1"/>
              <a:t>request.getRemoteAddr</a:t>
            </a:r>
            <a:r>
              <a:rPr lang="en-US" sz="2400" cap="none" dirty="0"/>
              <a:t>());</a:t>
            </a:r>
          </a:p>
          <a:p>
            <a:pPr marL="0" indent="0">
              <a:buNone/>
            </a:pPr>
            <a:r>
              <a:rPr lang="en-US" sz="2400" cap="none" dirty="0"/>
              <a:t>      %&gt;</a:t>
            </a:r>
          </a:p>
          <a:p>
            <a:pPr marL="0" indent="0">
              <a:buNone/>
            </a:pPr>
            <a:r>
              <a:rPr lang="en-US" sz="2400" cap="none" dirty="0"/>
              <a:t>   &lt;/body&gt;</a:t>
            </a:r>
          </a:p>
          <a:p>
            <a:pPr marL="0" indent="0">
              <a:buNone/>
            </a:pPr>
            <a:r>
              <a:rPr lang="en-US" sz="2400" cap="none" dirty="0"/>
              <a:t>&lt;/html&gt;</a:t>
            </a:r>
            <a:endParaRPr lang="en-US" cap="none" dirty="0"/>
          </a:p>
        </p:txBody>
      </p:sp>
      <p:pic>
        <p:nvPicPr>
          <p:cNvPr id="5" name="Picture 4">
            <a:extLst>
              <a:ext uri="{FF2B5EF4-FFF2-40B4-BE49-F238E27FC236}">
                <a16:creationId xmlns:a16="http://schemas.microsoft.com/office/drawing/2014/main" xmlns="" id="{F50E82EE-0BF7-4601-BBEC-8DE41881BF02}"/>
              </a:ext>
            </a:extLst>
          </p:cNvPr>
          <p:cNvPicPr>
            <a:picLocks noChangeAspect="1"/>
          </p:cNvPicPr>
          <p:nvPr/>
        </p:nvPicPr>
        <p:blipFill>
          <a:blip r:embed="rId2"/>
          <a:stretch>
            <a:fillRect/>
          </a:stretch>
        </p:blipFill>
        <p:spPr>
          <a:xfrm>
            <a:off x="5816184" y="4661941"/>
            <a:ext cx="6375816" cy="2053652"/>
          </a:xfrm>
          <a:prstGeom prst="rect">
            <a:avLst/>
          </a:prstGeom>
        </p:spPr>
      </p:pic>
      <p:sp>
        <p:nvSpPr>
          <p:cNvPr id="6" name="Rectangle: Rounded Corners 5">
            <a:extLst>
              <a:ext uri="{FF2B5EF4-FFF2-40B4-BE49-F238E27FC236}">
                <a16:creationId xmlns:a16="http://schemas.microsoft.com/office/drawing/2014/main" xmlns="" id="{2E2E08A6-0C00-4064-83C4-0BF0768177B2}"/>
              </a:ext>
            </a:extLst>
          </p:cNvPr>
          <p:cNvSpPr/>
          <p:nvPr/>
        </p:nvSpPr>
        <p:spPr>
          <a:xfrm>
            <a:off x="6267140" y="171034"/>
            <a:ext cx="5924860" cy="29768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2800" dirty="0">
                <a:solidFill>
                  <a:schemeClr val="tx1"/>
                </a:solidFill>
              </a:rPr>
              <a:t>Save as the file as say hello.jsp and save it in  C:\Program Files\Apache Software Foundation\Tomcat 8.5\webapps\ROOT </a:t>
            </a:r>
          </a:p>
          <a:p>
            <a:pPr algn="ctr"/>
            <a:r>
              <a:rPr lang="en-US" sz="2800" dirty="0">
                <a:solidFill>
                  <a:schemeClr val="tx1"/>
                </a:solidFill>
              </a:rPr>
              <a:t>2. Browse through the same using URL http://localhost:8080/hello.jsp</a:t>
            </a:r>
          </a:p>
        </p:txBody>
      </p:sp>
    </p:spTree>
    <p:extLst>
      <p:ext uri="{BB962C8B-B14F-4D97-AF65-F5344CB8AC3E}">
        <p14:creationId xmlns:p14="http://schemas.microsoft.com/office/powerpoint/2010/main" xmlns="" val="261656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C8C1F-4B84-4DBC-8246-88673986B223}"/>
              </a:ext>
            </a:extLst>
          </p:cNvPr>
          <p:cNvSpPr>
            <a:spLocks noGrp="1"/>
          </p:cNvSpPr>
          <p:nvPr>
            <p:ph type="title"/>
          </p:nvPr>
        </p:nvSpPr>
        <p:spPr>
          <a:xfrm>
            <a:off x="434089" y="1"/>
            <a:ext cx="10364451" cy="1066800"/>
          </a:xfrm>
        </p:spPr>
        <p:txBody>
          <a:bodyPr/>
          <a:lstStyle/>
          <a:p>
            <a:r>
              <a:rPr lang="en-US" dirty="0"/>
              <a:t>JSP Declarations</a:t>
            </a:r>
          </a:p>
        </p:txBody>
      </p:sp>
      <p:sp>
        <p:nvSpPr>
          <p:cNvPr id="3" name="Content Placeholder 2">
            <a:extLst>
              <a:ext uri="{FF2B5EF4-FFF2-40B4-BE49-F238E27FC236}">
                <a16:creationId xmlns:a16="http://schemas.microsoft.com/office/drawing/2014/main" xmlns="" id="{A5754C60-4A64-4CAA-9583-3DE217F87785}"/>
              </a:ext>
            </a:extLst>
          </p:cNvPr>
          <p:cNvSpPr>
            <a:spLocks noGrp="1"/>
          </p:cNvSpPr>
          <p:nvPr>
            <p:ph idx="1"/>
          </p:nvPr>
        </p:nvSpPr>
        <p:spPr>
          <a:xfrm>
            <a:off x="569002" y="1066801"/>
            <a:ext cx="11622998" cy="5678773"/>
          </a:xfrm>
        </p:spPr>
        <p:txBody>
          <a:bodyPr/>
          <a:lstStyle/>
          <a:p>
            <a:r>
              <a:rPr lang="en-US" sz="2400" b="0" i="0" cap="none" dirty="0">
                <a:solidFill>
                  <a:srgbClr val="000000"/>
                </a:solidFill>
                <a:effectLst/>
              </a:rPr>
              <a:t>A declaration declares one or more variables or methods that you can use in java code later in the JSP file. You must declare the variable or method before you use it in the JSP file.</a:t>
            </a:r>
          </a:p>
          <a:p>
            <a:r>
              <a:rPr lang="en-US" sz="2400" b="0" i="0" cap="none" dirty="0">
                <a:solidFill>
                  <a:srgbClr val="000000"/>
                </a:solidFill>
                <a:effectLst/>
              </a:rPr>
              <a:t>Following is the syntax for JSP Declarations −</a:t>
            </a:r>
          </a:p>
          <a:p>
            <a:pPr marL="0" indent="0">
              <a:buNone/>
            </a:pPr>
            <a:r>
              <a:rPr lang="en-US" sz="2400" cap="none" dirty="0">
                <a:solidFill>
                  <a:srgbClr val="000000"/>
                </a:solidFill>
              </a:rPr>
              <a:t>	&lt;%! declaration; [ declaration; ]+ ... %&gt;</a:t>
            </a:r>
          </a:p>
          <a:p>
            <a:r>
              <a:rPr lang="en-US" sz="2400" b="0" i="0" cap="none" dirty="0">
                <a:solidFill>
                  <a:srgbClr val="000000"/>
                </a:solidFill>
                <a:effectLst/>
              </a:rPr>
              <a:t>For ex:</a:t>
            </a:r>
          </a:p>
          <a:p>
            <a:pPr marL="0" indent="0">
              <a:buNone/>
            </a:pPr>
            <a:r>
              <a:rPr lang="en-US" sz="2400" cap="none" dirty="0">
                <a:solidFill>
                  <a:srgbClr val="000000"/>
                </a:solidFill>
              </a:rPr>
              <a:t>			</a:t>
            </a:r>
            <a:r>
              <a:rPr lang="en-US" sz="2400" cap="none" dirty="0"/>
              <a:t>&lt;%! int </a:t>
            </a:r>
            <a:r>
              <a:rPr lang="en-US" sz="2400" cap="none" dirty="0" err="1"/>
              <a:t>i</a:t>
            </a:r>
            <a:r>
              <a:rPr lang="en-US" sz="2400" cap="none" dirty="0"/>
              <a:t> = 0; %&gt; </a:t>
            </a:r>
          </a:p>
          <a:p>
            <a:pPr marL="0" indent="0">
              <a:buNone/>
            </a:pPr>
            <a:r>
              <a:rPr lang="en-US" sz="2400" cap="none" dirty="0"/>
              <a:t>			&lt;%! int a, b, c; %&gt; </a:t>
            </a:r>
          </a:p>
          <a:p>
            <a:pPr marL="0" indent="0">
              <a:buNone/>
            </a:pPr>
            <a:r>
              <a:rPr lang="en-US" sz="2400" cap="none" dirty="0"/>
              <a:t>			&lt;%! Circle a = new Circle(2.0); %&gt; </a:t>
            </a:r>
            <a:endParaRPr lang="en-US" cap="none" dirty="0"/>
          </a:p>
        </p:txBody>
      </p:sp>
    </p:spTree>
    <p:extLst>
      <p:ext uri="{BB962C8B-B14F-4D97-AF65-F5344CB8AC3E}">
        <p14:creationId xmlns:p14="http://schemas.microsoft.com/office/powerpoint/2010/main" xmlns="" val="241097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2075</TotalTime>
  <Words>1820</Words>
  <Application>Microsoft Office PowerPoint</Application>
  <PresentationFormat>Custom</PresentationFormat>
  <Paragraphs>264</Paragraphs>
  <Slides>31</Slides>
  <Notes>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Droplet</vt:lpstr>
      <vt:lpstr>JSP</vt:lpstr>
      <vt:lpstr>Advantages of JSP over Servlet</vt:lpstr>
      <vt:lpstr>JSP Request-Response Cycle</vt:lpstr>
      <vt:lpstr>JSP Request-Response Cycle</vt:lpstr>
      <vt:lpstr>JSP Request-Response Cycle</vt:lpstr>
      <vt:lpstr>JSP Request-Response Cycle</vt:lpstr>
      <vt:lpstr> Syntax in JSP-Elements of JSP</vt:lpstr>
      <vt:lpstr>First example of JSP</vt:lpstr>
      <vt:lpstr>JSP Declarations</vt:lpstr>
      <vt:lpstr>JSP expression</vt:lpstr>
      <vt:lpstr>Slide 11</vt:lpstr>
      <vt:lpstr>JSP comments </vt:lpstr>
      <vt:lpstr>JSP Directives</vt:lpstr>
      <vt:lpstr>JSP Actions</vt:lpstr>
      <vt:lpstr>JSP Actions</vt:lpstr>
      <vt:lpstr>JSP implicit objects  </vt:lpstr>
      <vt:lpstr>JSTL library</vt:lpstr>
      <vt:lpstr>JSTL library</vt:lpstr>
      <vt:lpstr>JSTL library</vt:lpstr>
      <vt:lpstr>JSTL library</vt:lpstr>
      <vt:lpstr>JSTL library</vt:lpstr>
      <vt:lpstr>JSTL library</vt:lpstr>
      <vt:lpstr>JSTL library</vt:lpstr>
      <vt:lpstr>Example of JSTL Library</vt:lpstr>
      <vt:lpstr>Creating HTML Forms with JavaServer Pages</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Rupali Patil</dc:creator>
  <cp:lastModifiedBy>Rupali Sarode</cp:lastModifiedBy>
  <cp:revision>22</cp:revision>
  <dcterms:created xsi:type="dcterms:W3CDTF">2021-10-08T03:04:51Z</dcterms:created>
  <dcterms:modified xsi:type="dcterms:W3CDTF">2022-09-26T10:49:55Z</dcterms:modified>
</cp:coreProperties>
</file>