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307" r:id="rId12"/>
    <p:sldId id="293" r:id="rId13"/>
    <p:sldId id="300" r:id="rId14"/>
    <p:sldId id="294" r:id="rId15"/>
    <p:sldId id="295" r:id="rId16"/>
    <p:sldId id="296" r:id="rId17"/>
    <p:sldId id="297" r:id="rId18"/>
    <p:sldId id="306" r:id="rId19"/>
    <p:sldId id="299" r:id="rId20"/>
    <p:sldId id="303" r:id="rId21"/>
    <p:sldId id="304" r:id="rId22"/>
    <p:sldId id="305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1" r:id="rId36"/>
    <p:sldId id="320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283" r:id="rId52"/>
    <p:sldId id="25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11A49-91A7-1291-2EA0-6E175E4AEBEF}" v="3" dt="2021-10-09T06:09:56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Ambhire" userId="S::vaibhav13046@tsecedu.org::09ddf9ea-3199-4586-aea1-b2614813806f" providerId="AD" clId="Web-{C2111A49-91A7-1291-2EA0-6E175E4AEBEF}"/>
    <pc:docChg chg="modSld">
      <pc:chgData name="Vaibhav Ambhire" userId="S::vaibhav13046@tsecedu.org::09ddf9ea-3199-4586-aea1-b2614813806f" providerId="AD" clId="Web-{C2111A49-91A7-1291-2EA0-6E175E4AEBEF}" dt="2021-10-09T06:09:56.601" v="3" actId="20577"/>
      <pc:docMkLst>
        <pc:docMk/>
      </pc:docMkLst>
      <pc:sldChg chg="modSp">
        <pc:chgData name="Vaibhav Ambhire" userId="S::vaibhav13046@tsecedu.org::09ddf9ea-3199-4586-aea1-b2614813806f" providerId="AD" clId="Web-{C2111A49-91A7-1291-2EA0-6E175E4AEBEF}" dt="2021-10-09T06:09:56.601" v="3" actId="20577"/>
        <pc:sldMkLst>
          <pc:docMk/>
          <pc:sldMk cId="3898292987" sldId="313"/>
        </pc:sldMkLst>
        <pc:spChg chg="mod">
          <ac:chgData name="Vaibhav Ambhire" userId="S::vaibhav13046@tsecedu.org::09ddf9ea-3199-4586-aea1-b2614813806f" providerId="AD" clId="Web-{C2111A49-91A7-1291-2EA0-6E175E4AEBEF}" dt="2021-10-09T06:09:56.601" v="3" actId="20577"/>
          <ac:spMkLst>
            <pc:docMk/>
            <pc:sldMk cId="3898292987" sldId="313"/>
            <ac:spMk id="3" creationId="{4F66FA9A-AB2C-4F30-A2EA-BA82A61BB6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5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87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67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008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945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698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327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613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37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31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04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6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51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54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44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52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9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AD56777-B122-4DDE-AD0E-6B7C718154A1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12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38EF-9C49-4912-8A9C-1215629B4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969106"/>
          </a:xfrm>
        </p:spPr>
        <p:txBody>
          <a:bodyPr>
            <a:noAutofit/>
          </a:bodyPr>
          <a:lstStyle/>
          <a:p>
            <a:r>
              <a:rPr kumimoji="0" lang="en-US" sz="72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Java Servlet</a:t>
            </a:r>
            <a:endParaRPr lang="en-IN" sz="7200" dirty="0">
              <a:latin typeface="Sagona book heading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0E18E-0C44-4876-B206-F83A5D33E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lvl="0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tabLst/>
              <a:defRPr/>
            </a:pP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208644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199"/>
            <a:ext cx="3516297" cy="2009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en-US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Uses of Servlet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825" y="703340"/>
            <a:ext cx="7449736" cy="5830625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Servlets are used to form data manipulation like accepting form data and generating dynamic HTML pages.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Servlets helps in developing server load balancing applications where load balancing is among different servers.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Servlets are used as the middle tier in enterprise network platforms for connecting the SQL database.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Servlets can be integrated with applets to provide high-level interactivity and dynamic web content generation.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 is used to develop applications where they act as active agents in the middle tier, where they share data.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Since the servlet supports various protocols like HTTP, FTF, etc., this helps develop applications like file server applications and chat enabled applications.</a:t>
            </a:r>
            <a:endParaRPr kumimoji="0" lang="en-US" sz="2000" b="0" i="0" u="none" strike="noStrike" kern="1200" cap="none" spc="20" normalizeH="0" baseline="0" noProof="0" dirty="0">
              <a:ln>
                <a:noFill/>
              </a:ln>
              <a:solidFill>
                <a:prstClr val="white">
                  <a:alpha val="58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69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317036-5255-42E3-B5DC-13EAF8CEF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Sitka Text" panose="02000505000000020004" pitchFamily="2" charset="0"/>
              </a:rPr>
              <a:t>Life Cycle of Servlet</a:t>
            </a:r>
            <a:endParaRPr lang="en-IN" sz="7200" dirty="0">
              <a:latin typeface="Sitka Text" panose="02000505000000020004" pitchFamily="2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C1B35F7-D345-44EB-9BE1-2E2961285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57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199"/>
            <a:ext cx="3516297" cy="2009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en-US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Life </a:t>
            </a:r>
            <a:r>
              <a:rPr kumimoji="0" lang="en-US" b="0" i="0" u="none" strike="noStrike" kern="1200" cap="none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Cycl</a:t>
            </a:r>
            <a:r>
              <a:rPr lang="en-US" spc="-100" dirty="0">
                <a:solidFill>
                  <a:prstClr val="white"/>
                </a:solidFill>
                <a:latin typeface="Sagona Book"/>
              </a:rPr>
              <a:t>e of Servlet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825" y="703340"/>
            <a:ext cx="7449736" cy="5830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Servlet life cycle mainly goes through four stages: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Loading a Servlet.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Initializing the Servlet.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Request handling.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Destroying the Servlet</a:t>
            </a:r>
          </a:p>
        </p:txBody>
      </p:sp>
    </p:spTree>
    <p:extLst>
      <p:ext uri="{BB962C8B-B14F-4D97-AF65-F5344CB8AC3E}">
        <p14:creationId xmlns:p14="http://schemas.microsoft.com/office/powerpoint/2010/main" val="49321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199"/>
            <a:ext cx="3516297" cy="2009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en-US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Life </a:t>
            </a:r>
            <a:r>
              <a:rPr kumimoji="0" lang="en-US" b="0" i="0" u="none" strike="noStrike" kern="1200" cap="none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Cycl</a:t>
            </a:r>
            <a:r>
              <a:rPr lang="en-US" spc="-100" dirty="0">
                <a:solidFill>
                  <a:prstClr val="white"/>
                </a:solidFill>
                <a:latin typeface="Sagona Book"/>
              </a:rPr>
              <a:t>e of Servlet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825" y="703340"/>
            <a:ext cx="7449736" cy="5830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 Life Cycle: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 life cycle can be defined as the stages through which the servlet passes from its creation to its destruction.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servlet life cycle consists these stages: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spc="20" dirty="0">
              <a:solidFill>
                <a:prstClr val="white">
                  <a:alpha val="58000"/>
                </a:prstClr>
              </a:solidFill>
              <a:latin typeface="Avenir Next LT Pr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 is </a:t>
            </a:r>
            <a:r>
              <a:rPr lang="en-US" sz="18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borned</a:t>
            </a:r>
            <a:endParaRPr lang="en-US" sz="1800" spc="20" dirty="0">
              <a:solidFill>
                <a:prstClr val="white">
                  <a:alpha val="58000"/>
                </a:prstClr>
              </a:solidFill>
              <a:latin typeface="Avenir Next LT Pr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 is initialized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 is ready to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 is servicing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 is not ready to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 is destroyed</a:t>
            </a:r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prstClr val="white">
                  <a:alpha val="58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2251E-5332-4F73-BAE1-47EED38BB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26"/>
          <a:stretch/>
        </p:blipFill>
        <p:spPr>
          <a:xfrm>
            <a:off x="159521" y="2704915"/>
            <a:ext cx="3516297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9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199"/>
            <a:ext cx="3516297" cy="2009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en-US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Life </a:t>
            </a:r>
            <a:r>
              <a:rPr kumimoji="0" lang="en-US" b="0" i="0" u="none" strike="noStrike" kern="1200" cap="none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Cycl</a:t>
            </a:r>
            <a:r>
              <a:rPr lang="en-US" spc="-100" dirty="0">
                <a:solidFill>
                  <a:prstClr val="white"/>
                </a:solidFill>
                <a:latin typeface="Sagona Book"/>
              </a:rPr>
              <a:t>e of Servlet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825" y="703340"/>
            <a:ext cx="7449736" cy="583062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Loading a Servlet: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first stage of the Servlet lifecycle involves loading and initializing the Servlet by the Servlet container.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Web container or Servlet Container can load the Servlet at either of the following two stages :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Initializing the context, on configuring the Servlet with a zero or positive integer value.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If the Servlet is not preceding stage, it may delay the loading process until the Web container determines that this Servlet is needed to service a request.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Servlet container performs two operations in this stage 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Loading : Loads the Servlet class.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Instantiation : Creates an instance of the Servlet. To create a new instance of the Servlet, the container uses the no-argument constructor.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kumimoji="0" lang="en-US" sz="2000" b="0" i="0" u="none" strike="noStrike" kern="1200" cap="none" spc="20" normalizeH="0" baseline="0" noProof="0" dirty="0">
              <a:ln>
                <a:noFill/>
              </a:ln>
              <a:solidFill>
                <a:prstClr val="white">
                  <a:alpha val="58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2251E-5332-4F73-BAE1-47EED38BB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26"/>
          <a:stretch/>
        </p:blipFill>
        <p:spPr>
          <a:xfrm>
            <a:off x="159521" y="2704915"/>
            <a:ext cx="3516297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4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199"/>
            <a:ext cx="3516297" cy="2009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en-US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Life </a:t>
            </a:r>
            <a:r>
              <a:rPr kumimoji="0" lang="en-US" b="0" i="0" u="none" strike="noStrike" kern="1200" cap="none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Cycl</a:t>
            </a:r>
            <a:r>
              <a:rPr lang="en-US" spc="-100" dirty="0">
                <a:solidFill>
                  <a:prstClr val="white"/>
                </a:solidFill>
                <a:latin typeface="Sagona Book"/>
              </a:rPr>
              <a:t>e of Servlet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825" y="703340"/>
            <a:ext cx="7449736" cy="583062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2. Initializing a Servlet: 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After the Servlet is instantiated successfully, the Servlet container initializes the instantiated Servlet object. 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container initializes the Servlet object by invoking the 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Servlet.init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ServletConfig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) method which accepts 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ServletConfig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object reference as parameter.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Servlet container invokes the 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Servlet.init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ServletConfig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) method only once, immediately after the 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Servlet.init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ServletConfig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) object is instantiated successfully. 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This method is used to initialize the resources, such as JDBC 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datasource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Now, if the Servlet fails to initialize, then it informs the Servlet container by throwing the 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ServletException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or 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UnavailableException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..</a:t>
            </a:r>
          </a:p>
          <a:p>
            <a:pPr>
              <a:lnSpc>
                <a:spcPct val="150000"/>
              </a:lnSpc>
            </a:pPr>
            <a:endParaRPr kumimoji="0" lang="en-US" sz="2000" b="0" i="0" u="none" strike="noStrike" kern="1200" cap="none" spc="20" normalizeH="0" baseline="0" noProof="0" dirty="0">
              <a:ln>
                <a:noFill/>
              </a:ln>
              <a:solidFill>
                <a:prstClr val="white">
                  <a:alpha val="58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2251E-5332-4F73-BAE1-47EED38BB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26"/>
          <a:stretch/>
        </p:blipFill>
        <p:spPr>
          <a:xfrm>
            <a:off x="159521" y="2704915"/>
            <a:ext cx="3516297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8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199"/>
            <a:ext cx="3516297" cy="2009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en-US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Life </a:t>
            </a:r>
            <a:r>
              <a:rPr kumimoji="0" lang="en-US" b="0" i="0" u="none" strike="noStrike" kern="1200" cap="none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Cycl</a:t>
            </a:r>
            <a:r>
              <a:rPr lang="en-US" spc="-100" dirty="0">
                <a:solidFill>
                  <a:prstClr val="white"/>
                </a:solidFill>
                <a:latin typeface="Sagona Book"/>
              </a:rPr>
              <a:t>e of Servlet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825" y="703340"/>
            <a:ext cx="7449736" cy="583062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3. Handling request: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After initialization, the Servlet instance is ready to serve the client requests.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Servlet container performs the following operations when the Servlet instance is located to service a request :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It creates the 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ServletRequest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and 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ServletResponse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objects. In this case, if this is a HTTP request, then the Web container creates 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HttpServletRequest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and 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HttpServletResponse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objects which are subtypes of the 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ServletRequest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and 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ServletResponse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objects respectively.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After creating the request and response objects it invokes the 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Servlet.service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ServletRequest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, 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ServletResponse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) method by passing the request and response objects.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service() method while processing the request may throw the 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ServletException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or 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UnavailableException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or 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IOException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...</a:t>
            </a:r>
          </a:p>
          <a:p>
            <a:pPr>
              <a:lnSpc>
                <a:spcPct val="150000"/>
              </a:lnSpc>
            </a:pPr>
            <a:endParaRPr kumimoji="0" lang="en-US" sz="2000" b="0" i="0" u="none" strike="noStrike" kern="1200" cap="none" spc="20" normalizeH="0" baseline="0" noProof="0" dirty="0">
              <a:ln>
                <a:noFill/>
              </a:ln>
              <a:solidFill>
                <a:prstClr val="white">
                  <a:alpha val="58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2251E-5332-4F73-BAE1-47EED38BB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26"/>
          <a:stretch/>
        </p:blipFill>
        <p:spPr>
          <a:xfrm>
            <a:off x="159521" y="2704915"/>
            <a:ext cx="3516297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199"/>
            <a:ext cx="3516297" cy="2009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en-US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Life </a:t>
            </a:r>
            <a:r>
              <a:rPr kumimoji="0" lang="en-US" b="0" i="0" u="none" strike="noStrike" kern="1200" cap="none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Cycl</a:t>
            </a:r>
            <a:r>
              <a:rPr lang="en-US" spc="-100" dirty="0">
                <a:solidFill>
                  <a:prstClr val="white"/>
                </a:solidFill>
                <a:latin typeface="Sagona Book"/>
              </a:rPr>
              <a:t>e of Servlet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825" y="703340"/>
            <a:ext cx="7449736" cy="5830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4. Destroying a Servlet: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When a Servlet container decides to destroy the Servlet, it performs the following operations,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It allows all the threads currently running in the service method of the Servlet instance to complete their jobs and get released.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After currently running threads have completed their jobs, the Servlet container calls the destroy() method on the Servlet instance.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After the destroy() method is executed, the Servlet container releases all the references of this Servlet instance so that it becomes eligible for garbage collection.</a:t>
            </a:r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prstClr val="white">
                  <a:alpha val="58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2251E-5332-4F73-BAE1-47EED38BB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26"/>
          <a:stretch/>
        </p:blipFill>
        <p:spPr>
          <a:xfrm>
            <a:off x="159521" y="2704915"/>
            <a:ext cx="3516297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9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74154-3136-46F6-A750-BF3E37864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latin typeface="Sagona Book" panose="02020503050505020204" pitchFamily="18" charset="0"/>
              </a:rPr>
              <a:t>Servlet Life Cycle Methods</a:t>
            </a:r>
            <a:endParaRPr lang="en-IN" sz="5600" dirty="0">
              <a:latin typeface="Sagona Book" panose="02020503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21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199"/>
            <a:ext cx="3516297" cy="2009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pc="-100" dirty="0">
                <a:solidFill>
                  <a:prstClr val="white"/>
                </a:solidFill>
                <a:latin typeface="Sagona Book"/>
              </a:rPr>
              <a:t>Servlet Life Cycle Methods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ABF25C-A0F4-44FF-8F8C-DF36CB99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76" y="1310475"/>
            <a:ext cx="6574035" cy="493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3516297" cy="1600200"/>
          </a:xfrm>
        </p:spPr>
        <p:txBody>
          <a:bodyPr>
            <a:normAutofit/>
          </a:bodyPr>
          <a:lstStyle/>
          <a:p>
            <a:r>
              <a:rPr lang="en-US" spc="-100" dirty="0">
                <a:solidFill>
                  <a:prstClr val="white"/>
                </a:solidFill>
                <a:latin typeface="Sagona Book"/>
              </a:rPr>
              <a:t>Introduction to Servlet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825" y="703340"/>
            <a:ext cx="7449736" cy="5830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Servlet architecture comes under a java programming language used to create dynamic web applications. </a:t>
            </a:r>
          </a:p>
          <a:p>
            <a:pPr>
              <a:lnSpc>
                <a:spcPct val="150000"/>
              </a:lnSpc>
            </a:pP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Mainly servlets are used to develop server-side applications. </a:t>
            </a:r>
          </a:p>
          <a:p>
            <a:pPr>
              <a:lnSpc>
                <a:spcPct val="150000"/>
              </a:lnSpc>
            </a:pP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Servlets are very robust and scalable. </a:t>
            </a:r>
          </a:p>
          <a:p>
            <a:pPr>
              <a:lnSpc>
                <a:spcPct val="150000"/>
              </a:lnSpc>
            </a:pP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Before introducing servlets, CGI (common gateway interface) was used. </a:t>
            </a:r>
          </a:p>
          <a:p>
            <a:pPr>
              <a:lnSpc>
                <a:spcPct val="150000"/>
              </a:lnSpc>
            </a:pP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Servlets are used to perform client request and response tasks dynamically.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0464"/>
            <a:ext cx="2196376" cy="381158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13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3516297" cy="86557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spc="-100" dirty="0">
                <a:solidFill>
                  <a:prstClr val="white"/>
                </a:solidFill>
                <a:latin typeface="Sagona Book"/>
              </a:rPr>
              <a:t>Servlet  Life Cycle Methods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550" y="259457"/>
            <a:ext cx="5566298" cy="551102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3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1. </a:t>
            </a:r>
            <a:r>
              <a:rPr lang="en-US" sz="1300" b="1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init</a:t>
            </a:r>
            <a:r>
              <a:rPr lang="en-US" sz="13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() method: </a:t>
            </a:r>
          </a:p>
          <a:p>
            <a:pPr>
              <a:lnSpc>
                <a:spcPct val="200000"/>
              </a:lnSpc>
            </a:pPr>
            <a:r>
              <a:rPr lang="en-US" sz="13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</a:t>
            </a:r>
            <a:r>
              <a:rPr lang="en-US" sz="1300" b="1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Servlet.init</a:t>
            </a:r>
            <a:r>
              <a:rPr lang="en-US" sz="13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()</a:t>
            </a:r>
            <a:r>
              <a:rPr lang="en-US" sz="13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method is called by the Servlet container to indicate that this Servlet instance is instantiated successfully and is about to put into service.</a:t>
            </a:r>
          </a:p>
          <a:p>
            <a:pPr>
              <a:lnSpc>
                <a:spcPct val="200000"/>
              </a:lnSpc>
            </a:pPr>
            <a:r>
              <a:rPr lang="en-US" sz="13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A servlet’s life begins here .</a:t>
            </a:r>
          </a:p>
          <a:p>
            <a:pPr>
              <a:lnSpc>
                <a:spcPct val="200000"/>
              </a:lnSpc>
            </a:pPr>
            <a:r>
              <a:rPr lang="en-US" sz="13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This method is called only once to load the servlet.</a:t>
            </a:r>
          </a:p>
          <a:p>
            <a:pPr>
              <a:lnSpc>
                <a:spcPct val="200000"/>
              </a:lnSpc>
            </a:pPr>
            <a:r>
              <a:rPr lang="en-US" sz="13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Since it is called only once in it’s lifetime, therefore “connected architecture” code is written inside it because we only want once to get connected with the database.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31E9E-FB3F-4F55-9CDE-66FB1C911525}"/>
              </a:ext>
            </a:extLst>
          </p:cNvPr>
          <p:cNvSpPr txBox="1"/>
          <p:nvPr/>
        </p:nvSpPr>
        <p:spPr>
          <a:xfrm>
            <a:off x="256713" y="2087867"/>
            <a:ext cx="5123155" cy="28289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//</a:t>
            </a:r>
            <a:r>
              <a:rPr lang="en-IN" sz="1200" dirty="0" err="1">
                <a:latin typeface="Sitka Text" panose="02000505000000020004" pitchFamily="2" charset="0"/>
              </a:rPr>
              <a:t>init</a:t>
            </a:r>
            <a:r>
              <a:rPr lang="en-IN" sz="1200" dirty="0">
                <a:latin typeface="Sitka Text" panose="02000505000000020004" pitchFamily="2" charset="0"/>
              </a:rPr>
              <a:t>() method</a:t>
            </a:r>
          </a:p>
          <a:p>
            <a:pPr>
              <a:lnSpc>
                <a:spcPct val="150000"/>
              </a:lnSpc>
            </a:pPr>
            <a:endParaRPr lang="en-IN" sz="1200" dirty="0">
              <a:latin typeface="Sitka Text" panose="02000505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public class </a:t>
            </a:r>
            <a:r>
              <a:rPr lang="en-IN" sz="1200" dirty="0" err="1">
                <a:latin typeface="Sitka Text" panose="02000505000000020004" pitchFamily="2" charset="0"/>
              </a:rPr>
              <a:t>MyServlet</a:t>
            </a:r>
            <a:r>
              <a:rPr lang="en-IN" sz="1200" dirty="0">
                <a:latin typeface="Sitka Text" panose="02000505000000020004" pitchFamily="2" charset="0"/>
              </a:rPr>
              <a:t> implements Servlet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	public void </a:t>
            </a:r>
            <a:r>
              <a:rPr lang="en-IN" sz="1200" dirty="0" err="1">
                <a:latin typeface="Sitka Text" panose="02000505000000020004" pitchFamily="2" charset="0"/>
              </a:rPr>
              <a:t>init</a:t>
            </a:r>
            <a:r>
              <a:rPr lang="en-IN" sz="1200" dirty="0">
                <a:latin typeface="Sitka Text" panose="02000505000000020004" pitchFamily="2" charset="0"/>
              </a:rPr>
              <a:t>(</a:t>
            </a:r>
            <a:r>
              <a:rPr lang="en-IN" sz="1200" dirty="0" err="1">
                <a:latin typeface="Sitka Text" panose="02000505000000020004" pitchFamily="2" charset="0"/>
              </a:rPr>
              <a:t>ServletConfig</a:t>
            </a:r>
            <a:r>
              <a:rPr lang="en-IN" sz="1200" dirty="0">
                <a:latin typeface="Sitka Text" panose="02000505000000020004" pitchFamily="2" charset="0"/>
              </a:rPr>
              <a:t> config) throws </a:t>
            </a:r>
            <a:r>
              <a:rPr lang="en-IN" sz="1200" dirty="0" err="1">
                <a:latin typeface="Sitka Text" panose="02000505000000020004" pitchFamily="2" charset="0"/>
              </a:rPr>
              <a:t>ServletException</a:t>
            </a:r>
            <a:r>
              <a:rPr lang="en-IN" sz="1200" dirty="0">
                <a:latin typeface="Sitka Text" panose="02000505000000020004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		  //initialization code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	}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	 //rest of code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780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3516297" cy="86557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spc="-100" dirty="0">
                <a:solidFill>
                  <a:prstClr val="white"/>
                </a:solidFill>
                <a:latin typeface="Sagona Book"/>
              </a:rPr>
              <a:t>Servlet  Life Cycle Methods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550" y="259456"/>
            <a:ext cx="6054570" cy="625675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2. service() method: </a:t>
            </a:r>
          </a:p>
          <a:p>
            <a:pPr>
              <a:lnSpc>
                <a:spcPct val="150000"/>
              </a:lnSpc>
            </a:pPr>
            <a:r>
              <a:rPr lang="en-US" sz="14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service() method of the Servlet is invoked to inform the Servlet about the client requests.</a:t>
            </a:r>
          </a:p>
          <a:p>
            <a:pPr>
              <a:lnSpc>
                <a:spcPct val="150000"/>
              </a:lnSpc>
            </a:pPr>
            <a:r>
              <a:rPr lang="en-US" sz="14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This method uses </a:t>
            </a:r>
            <a:r>
              <a:rPr lang="en-US" sz="14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ServletRequest</a:t>
            </a:r>
            <a:r>
              <a:rPr lang="en-US" sz="14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object to collect the data requested by the client.</a:t>
            </a:r>
          </a:p>
          <a:p>
            <a:pPr>
              <a:lnSpc>
                <a:spcPct val="150000"/>
              </a:lnSpc>
            </a:pPr>
            <a:r>
              <a:rPr lang="en-US" sz="14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This method uses </a:t>
            </a:r>
            <a:r>
              <a:rPr lang="en-US" sz="14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ServletResponse</a:t>
            </a:r>
            <a:r>
              <a:rPr lang="en-US" sz="14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object to generate the output content</a:t>
            </a:r>
          </a:p>
          <a:p>
            <a:pPr>
              <a:lnSpc>
                <a:spcPct val="150000"/>
              </a:lnSpc>
            </a:pPr>
            <a:r>
              <a:rPr kumimoji="0" lang="en-US" sz="14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The service() method is the most important method to perform that provides the connection between client and server.</a:t>
            </a:r>
          </a:p>
          <a:p>
            <a:pPr>
              <a:lnSpc>
                <a:spcPct val="150000"/>
              </a:lnSpc>
            </a:pPr>
            <a:r>
              <a:rPr kumimoji="0" lang="en-US" sz="14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The web server calls the service() method to handle requests coming from the client (web browsers) and to send response back to the client.</a:t>
            </a:r>
          </a:p>
          <a:p>
            <a:pPr>
              <a:lnSpc>
                <a:spcPct val="150000"/>
              </a:lnSpc>
            </a:pPr>
            <a:r>
              <a:rPr kumimoji="0" lang="en-US" sz="14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This method determines the type of Http request (GET, POST, PUT, DELETE, etc.) .</a:t>
            </a:r>
          </a:p>
          <a:p>
            <a:pPr>
              <a:lnSpc>
                <a:spcPct val="150000"/>
              </a:lnSpc>
            </a:pPr>
            <a:r>
              <a:rPr kumimoji="0" lang="en-US" sz="14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This method also calls various other methods such as </a:t>
            </a:r>
            <a:r>
              <a:rPr kumimoji="0" lang="en-US" sz="1400" b="0" i="0" u="none" strike="noStrike" kern="1200" cap="none" spc="20" normalizeH="0" baseline="0" noProof="0" dirty="0" err="1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doGet</a:t>
            </a:r>
            <a:r>
              <a:rPr kumimoji="0" lang="en-US" sz="14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(), </a:t>
            </a:r>
            <a:r>
              <a:rPr kumimoji="0" lang="en-US" sz="1400" b="0" i="0" u="none" strike="noStrike" kern="1200" cap="none" spc="20" normalizeH="0" baseline="0" noProof="0" dirty="0" err="1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doPost</a:t>
            </a:r>
            <a:r>
              <a:rPr kumimoji="0" lang="en-US" sz="14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(), </a:t>
            </a:r>
            <a:r>
              <a:rPr kumimoji="0" lang="en-US" sz="1400" b="0" i="0" u="none" strike="noStrike" kern="1200" cap="none" spc="20" normalizeH="0" baseline="0" noProof="0" dirty="0" err="1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doPut</a:t>
            </a:r>
            <a:r>
              <a:rPr kumimoji="0" lang="en-US" sz="14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(), </a:t>
            </a:r>
            <a:r>
              <a:rPr kumimoji="0" lang="en-US" sz="1400" b="0" i="0" u="none" strike="noStrike" kern="1200" cap="none" spc="20" normalizeH="0" baseline="0" noProof="0" dirty="0" err="1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doDelete</a:t>
            </a:r>
            <a:r>
              <a:rPr kumimoji="0" lang="en-US" sz="14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(), etc. as required.</a:t>
            </a:r>
          </a:p>
          <a:p>
            <a:pPr>
              <a:lnSpc>
                <a:spcPct val="150000"/>
              </a:lnSpc>
            </a:pPr>
            <a:r>
              <a:rPr kumimoji="0" lang="en-US" sz="14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This method accepts two parameters.</a:t>
            </a:r>
          </a:p>
          <a:p>
            <a:pPr lvl="1">
              <a:lnSpc>
                <a:spcPct val="150000"/>
              </a:lnSpc>
            </a:pPr>
            <a:r>
              <a:rPr kumimoji="0" lang="en-US" sz="10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req is the </a:t>
            </a:r>
            <a:r>
              <a:rPr kumimoji="0" lang="en-US" sz="1000" b="0" i="0" u="none" strike="noStrike" kern="1200" cap="none" spc="20" normalizeH="0" baseline="0" noProof="0" dirty="0" err="1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ServletRequest</a:t>
            </a:r>
            <a:r>
              <a:rPr kumimoji="0" lang="en-US" sz="10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object which encapsulates the connection from client to server</a:t>
            </a:r>
          </a:p>
          <a:p>
            <a:pPr lvl="1">
              <a:lnSpc>
                <a:spcPct val="150000"/>
              </a:lnSpc>
            </a:pPr>
            <a:r>
              <a:rPr kumimoji="0" lang="en-US" sz="10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resp is the </a:t>
            </a:r>
            <a:r>
              <a:rPr kumimoji="0" lang="en-US" sz="1000" b="0" i="0" u="none" strike="noStrike" kern="1200" cap="none" spc="20" normalizeH="0" baseline="0" noProof="0" dirty="0" err="1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ServletResponse</a:t>
            </a:r>
            <a:r>
              <a:rPr kumimoji="0" lang="en-US" sz="10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object which encapsulates the connection from server back to the 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62E7A-0867-440E-B0CE-D49C20ECECD2}"/>
              </a:ext>
            </a:extLst>
          </p:cNvPr>
          <p:cNvSpPr txBox="1"/>
          <p:nvPr/>
        </p:nvSpPr>
        <p:spPr>
          <a:xfrm>
            <a:off x="88775" y="2153430"/>
            <a:ext cx="5805996" cy="33571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300" dirty="0">
                <a:latin typeface="Sitka Text" panose="02000505000000020004" pitchFamily="2" charset="0"/>
              </a:rPr>
              <a:t>// service() method</a:t>
            </a:r>
          </a:p>
          <a:p>
            <a:pPr>
              <a:lnSpc>
                <a:spcPct val="150000"/>
              </a:lnSpc>
            </a:pPr>
            <a:endParaRPr lang="en-IN" sz="1300" dirty="0">
              <a:latin typeface="Sitka Text" panose="02000505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300" dirty="0">
                <a:latin typeface="Sitka Text" panose="02000505000000020004" pitchFamily="2" charset="0"/>
              </a:rPr>
              <a:t>public class </a:t>
            </a:r>
            <a:r>
              <a:rPr lang="en-IN" sz="1300" dirty="0" err="1">
                <a:latin typeface="Sitka Text" panose="02000505000000020004" pitchFamily="2" charset="0"/>
              </a:rPr>
              <a:t>MyServlet</a:t>
            </a:r>
            <a:r>
              <a:rPr lang="en-IN" sz="1300" dirty="0">
                <a:latin typeface="Sitka Text" panose="02000505000000020004" pitchFamily="2" charset="0"/>
              </a:rPr>
              <a:t> implements Servlet</a:t>
            </a:r>
          </a:p>
          <a:p>
            <a:pPr>
              <a:lnSpc>
                <a:spcPct val="150000"/>
              </a:lnSpc>
            </a:pPr>
            <a:r>
              <a:rPr lang="en-IN" sz="1300" dirty="0">
                <a:latin typeface="Sitka Text" panose="02000505000000020004" pitchFamily="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IN" sz="1300" dirty="0">
                <a:latin typeface="Sitka Text" panose="02000505000000020004" pitchFamily="2" charset="0"/>
              </a:rPr>
              <a:t>    	public void service(</a:t>
            </a:r>
            <a:r>
              <a:rPr lang="en-IN" sz="1300" dirty="0" err="1">
                <a:latin typeface="Sitka Text" panose="02000505000000020004" pitchFamily="2" charset="0"/>
              </a:rPr>
              <a:t>ServletRequest</a:t>
            </a:r>
            <a:r>
              <a:rPr lang="en-IN" sz="1300" dirty="0">
                <a:latin typeface="Sitka Text" panose="02000505000000020004" pitchFamily="2" charset="0"/>
              </a:rPr>
              <a:t> </a:t>
            </a:r>
            <a:r>
              <a:rPr lang="en-IN" sz="1300" dirty="0" err="1">
                <a:latin typeface="Sitka Text" panose="02000505000000020004" pitchFamily="2" charset="0"/>
              </a:rPr>
              <a:t>req</a:t>
            </a:r>
            <a:r>
              <a:rPr lang="en-IN" sz="1300" dirty="0">
                <a:latin typeface="Sitka Text" panose="02000505000000020004" pitchFamily="2" charset="0"/>
              </a:rPr>
              <a:t>, </a:t>
            </a:r>
            <a:r>
              <a:rPr lang="en-IN" sz="1300" dirty="0" err="1">
                <a:latin typeface="Sitka Text" panose="02000505000000020004" pitchFamily="2" charset="0"/>
              </a:rPr>
              <a:t>ServletResponse</a:t>
            </a:r>
            <a:r>
              <a:rPr lang="en-IN" sz="1300" dirty="0">
                <a:latin typeface="Sitka Text" panose="02000505000000020004" pitchFamily="2" charset="0"/>
              </a:rPr>
              <a:t> res)</a:t>
            </a:r>
          </a:p>
          <a:p>
            <a:pPr>
              <a:lnSpc>
                <a:spcPct val="150000"/>
              </a:lnSpc>
            </a:pPr>
            <a:r>
              <a:rPr lang="en-IN" sz="1300" dirty="0">
                <a:latin typeface="Sitka Text" panose="02000505000000020004" pitchFamily="2" charset="0"/>
              </a:rPr>
              <a:t>    	throws </a:t>
            </a:r>
            <a:r>
              <a:rPr lang="en-IN" sz="1300" dirty="0" err="1">
                <a:latin typeface="Sitka Text" panose="02000505000000020004" pitchFamily="2" charset="0"/>
              </a:rPr>
              <a:t>ServletException</a:t>
            </a:r>
            <a:r>
              <a:rPr lang="en-IN" sz="1300" dirty="0">
                <a:latin typeface="Sitka Text" panose="02000505000000020004" pitchFamily="2" charset="0"/>
              </a:rPr>
              <a:t>, </a:t>
            </a:r>
            <a:r>
              <a:rPr lang="en-IN" sz="1300" dirty="0" err="1">
                <a:latin typeface="Sitka Text" panose="02000505000000020004" pitchFamily="2" charset="0"/>
              </a:rPr>
              <a:t>IOException</a:t>
            </a:r>
            <a:r>
              <a:rPr lang="en-IN" sz="1300" dirty="0">
                <a:latin typeface="Sitka Text" panose="02000505000000020004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300" dirty="0">
                <a:latin typeface="Sitka Text" panose="02000505000000020004" pitchFamily="2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IN" sz="1300" dirty="0">
                <a:latin typeface="Sitka Text" panose="02000505000000020004" pitchFamily="2" charset="0"/>
              </a:rPr>
              <a:t>            	// request handling code</a:t>
            </a:r>
          </a:p>
          <a:p>
            <a:pPr>
              <a:lnSpc>
                <a:spcPct val="150000"/>
              </a:lnSpc>
            </a:pPr>
            <a:r>
              <a:rPr lang="en-IN" sz="1300" dirty="0">
                <a:latin typeface="Sitka Text" panose="02000505000000020004" pitchFamily="2" charset="0"/>
              </a:rPr>
              <a:t>    	}</a:t>
            </a:r>
          </a:p>
          <a:p>
            <a:pPr>
              <a:lnSpc>
                <a:spcPct val="150000"/>
              </a:lnSpc>
            </a:pPr>
            <a:r>
              <a:rPr lang="en-IN" sz="1300" dirty="0">
                <a:latin typeface="Sitka Text" panose="02000505000000020004" pitchFamily="2" charset="0"/>
              </a:rPr>
              <a:t>    	// rest of code</a:t>
            </a:r>
          </a:p>
          <a:p>
            <a:pPr>
              <a:lnSpc>
                <a:spcPct val="150000"/>
              </a:lnSpc>
            </a:pPr>
            <a:r>
              <a:rPr lang="en-IN" sz="1300" dirty="0">
                <a:latin typeface="Sitka Text" panose="02000505000000020004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50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3516297" cy="86557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spc="-100" dirty="0">
                <a:solidFill>
                  <a:prstClr val="white"/>
                </a:solidFill>
                <a:latin typeface="Sagona Book"/>
              </a:rPr>
              <a:t>Servlet  Life Cycle Methods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550" y="259456"/>
            <a:ext cx="6054570" cy="62567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3. destroy() method: </a:t>
            </a:r>
          </a:p>
          <a:p>
            <a:pPr>
              <a:lnSpc>
                <a:spcPct val="150000"/>
              </a:lnSpc>
            </a:pPr>
            <a:r>
              <a:rPr lang="en-US" sz="14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destroy() method runs only once during the lifetime of a Servlet and signals the end of the Servlet instance.</a:t>
            </a:r>
          </a:p>
          <a:p>
            <a:pPr>
              <a:lnSpc>
                <a:spcPct val="150000"/>
              </a:lnSpc>
            </a:pPr>
            <a:r>
              <a:rPr kumimoji="0" lang="en-US" sz="14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As soon as the destroy() method is activated, the Servlet container releases the Servlet instance.</a:t>
            </a:r>
          </a:p>
          <a:p>
            <a:pPr>
              <a:lnSpc>
                <a:spcPct val="150000"/>
              </a:lnSpc>
            </a:pPr>
            <a:r>
              <a:rPr kumimoji="0" lang="en-US" sz="14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The destroy() method is called only once.</a:t>
            </a:r>
          </a:p>
          <a:p>
            <a:pPr>
              <a:lnSpc>
                <a:spcPct val="150000"/>
              </a:lnSpc>
            </a:pPr>
            <a:r>
              <a:rPr kumimoji="0" lang="en-US" sz="14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It is called at the end of the life cycle of the servlet.</a:t>
            </a:r>
          </a:p>
          <a:p>
            <a:pPr>
              <a:lnSpc>
                <a:spcPct val="150000"/>
              </a:lnSpc>
            </a:pPr>
            <a:r>
              <a:rPr kumimoji="0" lang="en-US" sz="14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This method performs various tasks such as closing connection with the database, releasing memory allocated to the servlet, releasing resources that are allocated to the servlet and other cleanup activities.</a:t>
            </a:r>
          </a:p>
          <a:p>
            <a:pPr>
              <a:lnSpc>
                <a:spcPct val="150000"/>
              </a:lnSpc>
            </a:pPr>
            <a:r>
              <a:rPr kumimoji="0" lang="en-US" sz="14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When this method is called, the garbage collector comes into action.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62E7A-0867-440E-B0CE-D49C20ECECD2}"/>
              </a:ext>
            </a:extLst>
          </p:cNvPr>
          <p:cNvSpPr txBox="1"/>
          <p:nvPr/>
        </p:nvSpPr>
        <p:spPr>
          <a:xfrm>
            <a:off x="88775" y="2153430"/>
            <a:ext cx="4793943" cy="18567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300" dirty="0">
                <a:latin typeface="Sitka Text" panose="02000505000000020004" pitchFamily="2" charset="0"/>
              </a:rPr>
              <a:t>// destroy() method</a:t>
            </a:r>
          </a:p>
          <a:p>
            <a:pPr>
              <a:lnSpc>
                <a:spcPct val="150000"/>
              </a:lnSpc>
            </a:pPr>
            <a:r>
              <a:rPr lang="en-IN" sz="1300" dirty="0">
                <a:latin typeface="Sitka Text" panose="02000505000000020004" pitchFamily="2" charset="0"/>
              </a:rPr>
              <a:t>public void destroy() </a:t>
            </a:r>
          </a:p>
          <a:p>
            <a:pPr>
              <a:lnSpc>
                <a:spcPct val="150000"/>
              </a:lnSpc>
            </a:pPr>
            <a:r>
              <a:rPr lang="en-IN" sz="1300" dirty="0">
                <a:latin typeface="Sitka Text" panose="02000505000000020004" pitchFamily="2" charset="0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en-IN" sz="1300" dirty="0">
                <a:latin typeface="Sitka Text" panose="02000505000000020004" pitchFamily="2" charset="0"/>
              </a:rPr>
              <a:t>	// Finalization code...</a:t>
            </a:r>
          </a:p>
          <a:p>
            <a:pPr>
              <a:lnSpc>
                <a:spcPct val="150000"/>
              </a:lnSpc>
            </a:pPr>
            <a:r>
              <a:rPr lang="en-IN" sz="1300" dirty="0">
                <a:latin typeface="Sitka Text" panose="02000505000000020004" pitchFamily="2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IN" sz="1300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34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C6D960-3E10-4421-AAA6-3F8A8DE5D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10340210" cy="1641490"/>
          </a:xfrm>
        </p:spPr>
        <p:txBody>
          <a:bodyPr>
            <a:normAutofit/>
          </a:bodyPr>
          <a:lstStyle/>
          <a:p>
            <a:r>
              <a:rPr kumimoji="0" lang="en-US" sz="52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Creation of Servlet Application</a:t>
            </a:r>
            <a:endParaRPr lang="en-IN" sz="52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AB1BA8-3646-4299-9239-C2C37FA7F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171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199"/>
            <a:ext cx="3516297" cy="2009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en-US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825" y="703340"/>
            <a:ext cx="7449736" cy="5830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Install any Web Server – Let say Apache Tomcat Server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After installing Tomcat Server on your machine follow the below mentioned steps 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Create directory structure for your application.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Create a Servlet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Compile the Servlet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Create Deployment Descriptor for your application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Start the server and deploy the application</a:t>
            </a:r>
            <a:endParaRPr kumimoji="0" lang="en-US" sz="2000" b="0" i="0" u="none" strike="noStrike" kern="1200" cap="none" spc="20" normalizeH="0" baseline="0" noProof="0" dirty="0">
              <a:ln>
                <a:noFill/>
              </a:ln>
              <a:solidFill>
                <a:prstClr val="white">
                  <a:alpha val="58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21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4643761" cy="119404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1. Creating Directory Structure</a:t>
            </a:r>
            <a:endParaRPr lang="en-IN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586" y="765483"/>
            <a:ext cx="6356412" cy="55909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Sun Microsystem defines a unique directory structure that must be followed to create a servlet application.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Create the directory structure shown in figure inside Apache-Tomcat\webapps directory. 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All HTML, static files(images,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css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etc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) are kept directly under Web application folder. 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While all the Servlet classes are kept inside classes folder.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web.xml (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deployement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descriptor) file is kept under WEB-INF folder.</a:t>
            </a:r>
          </a:p>
          <a:p>
            <a:pPr>
              <a:lnSpc>
                <a:spcPct val="150000"/>
              </a:lnSpc>
            </a:pPr>
            <a:endParaRPr lang="en-US" sz="1700" spc="20" dirty="0">
              <a:solidFill>
                <a:prstClr val="white">
                  <a:alpha val="58000"/>
                </a:prstClr>
              </a:solidFill>
              <a:latin typeface="Avenir Next LT Pro"/>
            </a:endParaRPr>
          </a:p>
          <a:p>
            <a:pPr>
              <a:lnSpc>
                <a:spcPct val="150000"/>
              </a:lnSpc>
            </a:pPr>
            <a:endParaRPr kumimoji="0" lang="en-US" sz="1700" b="0" i="0" u="none" strike="noStrike" kern="1200" cap="none" spc="20" normalizeH="0" baseline="0" noProof="0" dirty="0">
              <a:ln>
                <a:noFill/>
              </a:ln>
              <a:solidFill>
                <a:prstClr val="white">
                  <a:alpha val="58000"/>
                </a:prstClr>
              </a:solidFill>
              <a:effectLst/>
              <a:uLnTx/>
              <a:uFillTx/>
              <a:latin typeface="Avenir Next LT Pro"/>
            </a:endParaRPr>
          </a:p>
        </p:txBody>
      </p:sp>
      <p:pic>
        <p:nvPicPr>
          <p:cNvPr id="1026" name="Picture 2" descr="servlet directory strucutre">
            <a:extLst>
              <a:ext uri="{FF2B5EF4-FFF2-40B4-BE49-F238E27FC236}">
                <a16:creationId xmlns:a16="http://schemas.microsoft.com/office/drawing/2014/main" id="{0A284CDF-9992-40FF-9B37-1920B3B51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0" y="2132260"/>
            <a:ext cx="4964468" cy="353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8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4643761" cy="119404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2</a:t>
            </a:r>
            <a:r>
              <a:rPr kumimoji="0" 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. Creating Servlet</a:t>
            </a:r>
            <a:endParaRPr lang="en-IN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579" y="765483"/>
            <a:ext cx="8460419" cy="559092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There are three different ways to create a servlet.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By implementing Servlet interface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By extending </a:t>
            </a:r>
            <a:r>
              <a:rPr lang="en-US" sz="13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GenericServlet</a:t>
            </a:r>
            <a:r>
              <a:rPr lang="en-US" sz="13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class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By extending </a:t>
            </a:r>
            <a:r>
              <a:rPr lang="en-US" sz="13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HttpServlet</a:t>
            </a:r>
            <a:r>
              <a:rPr lang="en-US" sz="13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class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But mostly a servlet is created by extending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HttpServlet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abstract class. </a:t>
            </a:r>
          </a:p>
          <a:p>
            <a:pPr>
              <a:lnSpc>
                <a:spcPct val="150000"/>
              </a:lnSpc>
            </a:pP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HttpServlet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gives the definition of service() method of the Servlet interface. 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servlet class that we will create should not override service() method. 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Our servlet class will override only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doGet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() or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doPost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() method.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When a request comes in for the servlet, the Web Container calls the servlet's service() method and depending on the type of request the service() method calls either the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doGet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() or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doPost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() method.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spc="20" dirty="0">
              <a:solidFill>
                <a:prstClr val="white">
                  <a:alpha val="58000"/>
                </a:prstClr>
              </a:solidFill>
              <a:latin typeface="Avenir Next LT Pr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NOTE: By default a request is Get request.</a:t>
            </a:r>
          </a:p>
        </p:txBody>
      </p:sp>
    </p:spTree>
    <p:extLst>
      <p:ext uri="{BB962C8B-B14F-4D97-AF65-F5344CB8AC3E}">
        <p14:creationId xmlns:p14="http://schemas.microsoft.com/office/powerpoint/2010/main" val="142652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4643761" cy="119404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2</a:t>
            </a:r>
            <a:r>
              <a:rPr kumimoji="0" 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. Creating Servlet</a:t>
            </a:r>
            <a:endParaRPr lang="en-IN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237" y="765483"/>
            <a:ext cx="4643761" cy="55909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Write above code in a notepad file and save it as MyServlet.java anywhere on your PC. 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Compile it from there and paste the class file into WEB-INF/classes/ directory that you have to create inside Tomcat/webapps directory.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EE9D68-B0B8-4226-969C-68E6AA78D8FC}"/>
              </a:ext>
            </a:extLst>
          </p:cNvPr>
          <p:cNvSpPr txBox="1"/>
          <p:nvPr/>
        </p:nvSpPr>
        <p:spPr>
          <a:xfrm>
            <a:off x="266330" y="1791231"/>
            <a:ext cx="6232124" cy="42139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>
                <a:latin typeface="Sitka Text" panose="02000505000000020004" pitchFamily="2" charset="0"/>
              </a:rPr>
              <a:t>import javax.servlet.*;</a:t>
            </a:r>
          </a:p>
          <a:p>
            <a:pPr>
              <a:lnSpc>
                <a:spcPct val="150000"/>
              </a:lnSpc>
            </a:pPr>
            <a:r>
              <a:rPr lang="en-IN" sz="1200">
                <a:latin typeface="Sitka Text" panose="02000505000000020004" pitchFamily="2" charset="0"/>
              </a:rPr>
              <a:t>import javax.servlet.http.*;</a:t>
            </a:r>
          </a:p>
          <a:p>
            <a:pPr>
              <a:lnSpc>
                <a:spcPct val="150000"/>
              </a:lnSpc>
            </a:pPr>
            <a:r>
              <a:rPr lang="en-IN" sz="1200">
                <a:latin typeface="Sitka Text" panose="02000505000000020004" pitchFamily="2" charset="0"/>
              </a:rPr>
              <a:t>import java.io.*;</a:t>
            </a:r>
          </a:p>
          <a:p>
            <a:pPr>
              <a:lnSpc>
                <a:spcPct val="150000"/>
              </a:lnSpc>
            </a:pPr>
            <a:endParaRPr lang="en-IN" sz="1200">
              <a:latin typeface="Sitka Text" panose="02000505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200">
                <a:latin typeface="Sitka Text" panose="02000505000000020004" pitchFamily="2" charset="0"/>
              </a:rPr>
              <a:t>public MyServlet extends HttpServlet</a:t>
            </a:r>
          </a:p>
          <a:p>
            <a:pPr>
              <a:lnSpc>
                <a:spcPct val="150000"/>
              </a:lnSpc>
            </a:pPr>
            <a:r>
              <a:rPr lang="en-IN" sz="1200">
                <a:latin typeface="Sitka Text" panose="02000505000000020004" pitchFamily="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IN" sz="1200">
                <a:latin typeface="Sitka Text" panose="02000505000000020004" pitchFamily="2" charset="0"/>
              </a:rPr>
              <a:t>	public void doGet(HttpServletRequest request,HttpServletResposne response) </a:t>
            </a:r>
          </a:p>
          <a:p>
            <a:pPr>
              <a:lnSpc>
                <a:spcPct val="150000"/>
              </a:lnSpc>
            </a:pPr>
            <a:r>
              <a:rPr lang="en-IN" sz="1200">
                <a:latin typeface="Sitka Text" panose="02000505000000020004" pitchFamily="2" charset="0"/>
              </a:rPr>
              <a:t>	                     throws ServletException {</a:t>
            </a:r>
          </a:p>
          <a:p>
            <a:pPr>
              <a:lnSpc>
                <a:spcPct val="150000"/>
              </a:lnSpc>
            </a:pPr>
            <a:r>
              <a:rPr lang="en-IN" sz="1200">
                <a:latin typeface="Sitka Text" panose="02000505000000020004" pitchFamily="2" charset="0"/>
              </a:rPr>
              <a:t>		response.setContentType("text/html");</a:t>
            </a:r>
          </a:p>
          <a:p>
            <a:pPr>
              <a:lnSpc>
                <a:spcPct val="150000"/>
              </a:lnSpc>
            </a:pPr>
            <a:r>
              <a:rPr lang="en-IN" sz="1200">
                <a:latin typeface="Sitka Text" panose="02000505000000020004" pitchFamily="2" charset="0"/>
              </a:rPr>
              <a:t>		PrintWriter out = response.getWriter();</a:t>
            </a:r>
          </a:p>
          <a:p>
            <a:pPr>
              <a:lnSpc>
                <a:spcPct val="150000"/>
              </a:lnSpc>
            </a:pPr>
            <a:r>
              <a:rPr lang="en-IN" sz="1200">
                <a:latin typeface="Sitka Text" panose="02000505000000020004" pitchFamily="2" charset="0"/>
              </a:rPr>
              <a:t>		out.println("&lt;html&gt;&lt;body&gt;");</a:t>
            </a:r>
          </a:p>
          <a:p>
            <a:pPr>
              <a:lnSpc>
                <a:spcPct val="150000"/>
              </a:lnSpc>
            </a:pPr>
            <a:r>
              <a:rPr lang="en-IN" sz="1200">
                <a:latin typeface="Sitka Text" panose="02000505000000020004" pitchFamily="2" charset="0"/>
              </a:rPr>
              <a:t>		out.println("&lt;h1&gt;Hello Readers&lt;/h1&gt;");</a:t>
            </a:r>
          </a:p>
          <a:p>
            <a:pPr>
              <a:lnSpc>
                <a:spcPct val="150000"/>
              </a:lnSpc>
            </a:pPr>
            <a:r>
              <a:rPr lang="en-IN" sz="1200">
                <a:latin typeface="Sitka Text" panose="02000505000000020004" pitchFamily="2" charset="0"/>
              </a:rPr>
              <a:t>		out.println("&lt;/body&gt;&lt;/html&gt;");</a:t>
            </a:r>
          </a:p>
          <a:p>
            <a:pPr>
              <a:lnSpc>
                <a:spcPct val="150000"/>
              </a:lnSpc>
            </a:pPr>
            <a:r>
              <a:rPr lang="en-IN" sz="1200">
                <a:latin typeface="Sitka Text" panose="02000505000000020004" pitchFamily="2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IN" sz="1200">
                <a:latin typeface="Sitka Text" panose="02000505000000020004" pitchFamily="2" charset="0"/>
              </a:rPr>
              <a:t>}</a:t>
            </a:r>
            <a:endParaRPr lang="en-IN" sz="1200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4643761" cy="119404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3. Compiling a Servlet</a:t>
            </a:r>
            <a:endParaRPr lang="en-IN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01" y="765483"/>
            <a:ext cx="7554897" cy="559092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To compile a Servlet a JAR file is required. 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Different servers require different JAR files. 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In Apache Tomcat server servlet-api.jar file is required to compile a servlet class.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spc="20" dirty="0">
              <a:solidFill>
                <a:prstClr val="white">
                  <a:alpha val="58000"/>
                </a:prstClr>
              </a:solidFill>
              <a:latin typeface="Avenir Next LT Pr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Steps to compile a Servlet: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Set the Class Path.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spc="20" dirty="0">
                <a:latin typeface="Avenir Next LT Pro"/>
              </a:rPr>
              <a:t>Download servlet-api.jar file.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Paste the servlet-api.jar file inside Java\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jdk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\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jre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\lib\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ext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directory.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Compile the Servlet class.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spc="20" dirty="0">
              <a:solidFill>
                <a:prstClr val="white">
                  <a:alpha val="58000"/>
                </a:prstClr>
              </a:solidFill>
              <a:latin typeface="Avenir Next LT Pr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NOTE: After compiling your Servlet class you will have to paste the class file into WEB-INF/classes/ directory.</a:t>
            </a:r>
          </a:p>
          <a:p>
            <a:pPr>
              <a:lnSpc>
                <a:spcPct val="150000"/>
              </a:lnSpc>
            </a:pPr>
            <a:endParaRPr lang="en-US" sz="1700" spc="20" dirty="0">
              <a:solidFill>
                <a:prstClr val="white">
                  <a:alpha val="58000"/>
                </a:prstClr>
              </a:solidFill>
              <a:latin typeface="Avenir Next LT Pro"/>
            </a:endParaRPr>
          </a:p>
          <a:p>
            <a:pPr>
              <a:lnSpc>
                <a:spcPct val="150000"/>
              </a:lnSpc>
            </a:pPr>
            <a:endParaRPr lang="en-US" sz="1700" spc="20" dirty="0">
              <a:solidFill>
                <a:prstClr val="white">
                  <a:alpha val="58000"/>
                </a:prstClr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389829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640584" cy="119404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4.</a:t>
            </a:r>
            <a:r>
              <a:rPr kumimoji="0" 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 Create Deployment Descriptor</a:t>
            </a:r>
            <a:endParaRPr lang="en-IN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01" y="765483"/>
            <a:ext cx="7554897" cy="55909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Deployment Descriptor(DD) is an XML document that is used by Web Container to run Servlets and JSP pages.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DD is used for several important purposes such as: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Mapping URL to Servlet class.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Initializing parameters.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Defining Error page.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Security roles.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Declaring tag libraries.</a:t>
            </a:r>
          </a:p>
        </p:txBody>
      </p:sp>
    </p:spTree>
    <p:extLst>
      <p:ext uri="{BB962C8B-B14F-4D97-AF65-F5344CB8AC3E}">
        <p14:creationId xmlns:p14="http://schemas.microsoft.com/office/powerpoint/2010/main" val="26152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199"/>
            <a:ext cx="3516297" cy="20097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0" lang="en-US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Introduction to Servlet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825" y="703340"/>
            <a:ext cx="7449736" cy="5830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Servlets can be used to perform tasks like,</a:t>
            </a:r>
          </a:p>
          <a:p>
            <a:pPr>
              <a:lnSpc>
                <a:spcPct val="150000"/>
              </a:lnSpc>
            </a:pP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Control the flow of the application.</a:t>
            </a:r>
          </a:p>
          <a:p>
            <a:pPr>
              <a:lnSpc>
                <a:spcPct val="150000"/>
              </a:lnSpc>
            </a:pP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Generate dynamic web content.</a:t>
            </a:r>
          </a:p>
          <a:p>
            <a:pPr>
              <a:lnSpc>
                <a:spcPct val="150000"/>
              </a:lnSpc>
            </a:pP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Server-side load balancing.</a:t>
            </a:r>
          </a:p>
          <a:p>
            <a:pPr>
              <a:lnSpc>
                <a:spcPct val="150000"/>
              </a:lnSpc>
            </a:pP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implement business logic.</a:t>
            </a:r>
          </a:p>
        </p:txBody>
      </p:sp>
    </p:spTree>
    <p:extLst>
      <p:ext uri="{BB962C8B-B14F-4D97-AF65-F5344CB8AC3E}">
        <p14:creationId xmlns:p14="http://schemas.microsoft.com/office/powerpoint/2010/main" val="4455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640584" cy="119404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4.</a:t>
            </a:r>
            <a:r>
              <a:rPr kumimoji="0" 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 Create Deployment Descriptor</a:t>
            </a:r>
            <a:endParaRPr lang="en-IN" sz="2500" dirty="0"/>
          </a:p>
        </p:txBody>
      </p:sp>
      <p:pic>
        <p:nvPicPr>
          <p:cNvPr id="3074" name="Picture 2" descr="web.xml file">
            <a:extLst>
              <a:ext uri="{FF2B5EF4-FFF2-40B4-BE49-F238E27FC236}">
                <a16:creationId xmlns:a16="http://schemas.microsoft.com/office/drawing/2014/main" id="{84AD5538-EB79-4FAB-997A-E80501476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0" y="384446"/>
            <a:ext cx="6299077" cy="608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64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640584" cy="119404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5. Start The Server</a:t>
            </a:r>
            <a:endParaRPr lang="en-IN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01" y="765483"/>
            <a:ext cx="7554897" cy="55909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Double click on the startup.bat file to start your Apache Tomcat Server.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Or,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Execute the following command on your windows machine using RUN prompt.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	</a:t>
            </a:r>
            <a:r>
              <a:rPr lang="en-US" sz="17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C:\apache-tomcat-7.0.14\bin\startup.bat</a:t>
            </a:r>
          </a:p>
        </p:txBody>
      </p:sp>
    </p:spTree>
    <p:extLst>
      <p:ext uri="{BB962C8B-B14F-4D97-AF65-F5344CB8AC3E}">
        <p14:creationId xmlns:p14="http://schemas.microsoft.com/office/powerpoint/2010/main" val="131125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640584" cy="119404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6. Starting Tomcat Server for the first time</a:t>
            </a:r>
            <a:endParaRPr lang="en-IN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01" y="765483"/>
            <a:ext cx="7554897" cy="55909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If you are starting Tomcat Server for the first time you need to set JAVA_HOME in the Environment variable.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following steps will show you how to set it.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Right Click on My Computer, go to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Properites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Go to Advanced Tab and Click on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Enviroment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Variables... button.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Click on New button, and enter JAVA_HOME inside Variable name text field and path of JDK inside Variable value text field.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Click OK to save.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spc="20" dirty="0">
              <a:solidFill>
                <a:prstClr val="white">
                  <a:alpha val="58000"/>
                </a:prstClr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272688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640584" cy="119404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7. Run Servlet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01" y="765483"/>
            <a:ext cx="7554897" cy="55909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Open Browser and type http:localhost:8080/First/hello</a:t>
            </a:r>
          </a:p>
        </p:txBody>
      </p:sp>
    </p:spTree>
    <p:extLst>
      <p:ext uri="{BB962C8B-B14F-4D97-AF65-F5344CB8AC3E}">
        <p14:creationId xmlns:p14="http://schemas.microsoft.com/office/powerpoint/2010/main" val="224264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7554896" cy="69689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Reading Form Data using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52" y="1402671"/>
            <a:ext cx="11172547" cy="49359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Servlets handles form data parsing automatically using the following methods depending on the situation −</a:t>
            </a:r>
          </a:p>
          <a:p>
            <a:pPr>
              <a:lnSpc>
                <a:spcPct val="150000"/>
              </a:lnSpc>
            </a:pP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getParameter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() − You call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request.getParameter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() method to get the value of a form parameter.</a:t>
            </a:r>
          </a:p>
          <a:p>
            <a:pPr>
              <a:lnSpc>
                <a:spcPct val="150000"/>
              </a:lnSpc>
            </a:pP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getParameterValues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() − Call this method if the parameter appears more than once and returns multiple values, for example checkbox.</a:t>
            </a:r>
          </a:p>
          <a:p>
            <a:pPr>
              <a:lnSpc>
                <a:spcPct val="150000"/>
              </a:lnSpc>
            </a:pP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getParameterNames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() − Call this method if you want a complete list of all parameters in the current request.</a:t>
            </a:r>
          </a:p>
        </p:txBody>
      </p:sp>
    </p:spTree>
    <p:extLst>
      <p:ext uri="{BB962C8B-B14F-4D97-AF65-F5344CB8AC3E}">
        <p14:creationId xmlns:p14="http://schemas.microsoft.com/office/powerpoint/2010/main" val="339519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7554896" cy="69689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GET Method Example using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317" y="1402671"/>
            <a:ext cx="5015882" cy="49359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Here is a simple URL which will pass two values to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HelloForm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program using GET method.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spc="20" dirty="0">
              <a:solidFill>
                <a:prstClr val="white">
                  <a:alpha val="58000"/>
                </a:prstClr>
              </a:solidFill>
              <a:latin typeface="Avenir Next LT Pr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http://localhost:8080/HelloForm?first_name =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ZARA&amp;last_name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= ALI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spc="20" dirty="0">
              <a:solidFill>
                <a:prstClr val="white">
                  <a:alpha val="58000"/>
                </a:prstClr>
              </a:solidFill>
              <a:latin typeface="Avenir Next LT Pr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Given Here is the HelloForm.java servlet program to handle input given by web browser.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We are going to use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getParameter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() method which makes it very easy to access passed information −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F146C-A096-4F30-9D1D-76CFBD9E7A61}"/>
              </a:ext>
            </a:extLst>
          </p:cNvPr>
          <p:cNvSpPr txBox="1"/>
          <p:nvPr/>
        </p:nvSpPr>
        <p:spPr>
          <a:xfrm>
            <a:off x="304801" y="1402671"/>
            <a:ext cx="6232124" cy="53219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// Import required java libraries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import java.io.*;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import </a:t>
            </a:r>
            <a:r>
              <a:rPr lang="en-IN" sz="1200" dirty="0" err="1">
                <a:latin typeface="Sitka Text" panose="02000505000000020004" pitchFamily="2" charset="0"/>
              </a:rPr>
              <a:t>javax.servlet</a:t>
            </a:r>
            <a:r>
              <a:rPr lang="en-IN" sz="1200" dirty="0">
                <a:latin typeface="Sitka Text" panose="02000505000000020004" pitchFamily="2" charset="0"/>
              </a:rPr>
              <a:t>.*;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import </a:t>
            </a:r>
            <a:r>
              <a:rPr lang="en-IN" sz="1200" dirty="0" err="1">
                <a:latin typeface="Sitka Text" panose="02000505000000020004" pitchFamily="2" charset="0"/>
              </a:rPr>
              <a:t>javax.servlet.http</a:t>
            </a:r>
            <a:r>
              <a:rPr lang="en-IN" sz="1200" dirty="0">
                <a:latin typeface="Sitka Text" panose="02000505000000020004" pitchFamily="2" charset="0"/>
              </a:rPr>
              <a:t>.*;</a:t>
            </a:r>
          </a:p>
          <a:p>
            <a:pPr>
              <a:lnSpc>
                <a:spcPct val="150000"/>
              </a:lnSpc>
            </a:pPr>
            <a:endParaRPr lang="en-IN" sz="1200" dirty="0">
              <a:latin typeface="Sitka Text" panose="02000505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// Extend </a:t>
            </a:r>
            <a:r>
              <a:rPr lang="en-IN" sz="1200" dirty="0" err="1">
                <a:latin typeface="Sitka Text" panose="02000505000000020004" pitchFamily="2" charset="0"/>
              </a:rPr>
              <a:t>HttpServlet</a:t>
            </a:r>
            <a:r>
              <a:rPr lang="en-IN" sz="1200" dirty="0">
                <a:latin typeface="Sitka Text" panose="02000505000000020004" pitchFamily="2" charset="0"/>
              </a:rPr>
              <a:t> class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public class </a:t>
            </a:r>
            <a:r>
              <a:rPr lang="en-IN" sz="1200" dirty="0" err="1">
                <a:latin typeface="Sitka Text" panose="02000505000000020004" pitchFamily="2" charset="0"/>
              </a:rPr>
              <a:t>HelloForm</a:t>
            </a:r>
            <a:r>
              <a:rPr lang="en-IN" sz="1200" dirty="0">
                <a:latin typeface="Sitka Text" panose="02000505000000020004" pitchFamily="2" charset="0"/>
              </a:rPr>
              <a:t> extends </a:t>
            </a:r>
            <a:r>
              <a:rPr lang="en-IN" sz="1200" dirty="0" err="1">
                <a:latin typeface="Sitka Text" panose="02000505000000020004" pitchFamily="2" charset="0"/>
              </a:rPr>
              <a:t>HttpServlet</a:t>
            </a:r>
            <a:r>
              <a:rPr lang="en-IN" sz="1200" dirty="0">
                <a:latin typeface="Sitka Text" panose="02000505000000020004" pitchFamily="2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</a:t>
            </a:r>
            <a:r>
              <a:rPr lang="en-IN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public void </a:t>
            </a:r>
            <a:r>
              <a:rPr lang="en-IN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doGet</a:t>
            </a:r>
            <a:r>
              <a:rPr lang="en-IN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(</a:t>
            </a:r>
            <a:r>
              <a:rPr lang="en-IN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HttpServletRequest</a:t>
            </a:r>
            <a:r>
              <a:rPr lang="en-IN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 request, </a:t>
            </a:r>
            <a:r>
              <a:rPr lang="en-IN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HttpServletResponse</a:t>
            </a:r>
            <a:r>
              <a:rPr lang="en-IN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 response)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      throws </a:t>
            </a:r>
            <a:r>
              <a:rPr lang="en-IN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ServletException</a:t>
            </a:r>
            <a:r>
              <a:rPr lang="en-IN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, </a:t>
            </a:r>
            <a:r>
              <a:rPr lang="en-IN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IOException</a:t>
            </a:r>
            <a:r>
              <a:rPr lang="en-IN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// Set response content type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</a:t>
            </a:r>
            <a:r>
              <a:rPr lang="en-IN" sz="1200" dirty="0" err="1">
                <a:latin typeface="Sitka Text" panose="02000505000000020004" pitchFamily="2" charset="0"/>
              </a:rPr>
              <a:t>response.setContentType</a:t>
            </a:r>
            <a:r>
              <a:rPr lang="en-IN" sz="1200" dirty="0">
                <a:latin typeface="Sitka Text" panose="02000505000000020004" pitchFamily="2" charset="0"/>
              </a:rPr>
              <a:t>("text/html");</a:t>
            </a:r>
          </a:p>
          <a:p>
            <a:pPr>
              <a:lnSpc>
                <a:spcPct val="150000"/>
              </a:lnSpc>
            </a:pPr>
            <a:endParaRPr lang="en-IN" sz="1200" dirty="0">
              <a:latin typeface="Sitka Text" panose="02000505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</a:t>
            </a:r>
            <a:r>
              <a:rPr lang="en-IN" sz="1200" dirty="0" err="1">
                <a:latin typeface="Sitka Text" panose="02000505000000020004" pitchFamily="2" charset="0"/>
              </a:rPr>
              <a:t>PrintWriter</a:t>
            </a:r>
            <a:r>
              <a:rPr lang="en-IN" sz="1200" dirty="0">
                <a:latin typeface="Sitka Text" panose="02000505000000020004" pitchFamily="2" charset="0"/>
              </a:rPr>
              <a:t> out = </a:t>
            </a:r>
            <a:r>
              <a:rPr lang="en-IN" sz="1200" dirty="0" err="1">
                <a:latin typeface="Sitka Text" panose="02000505000000020004" pitchFamily="2" charset="0"/>
              </a:rPr>
              <a:t>response.getWriter</a:t>
            </a:r>
            <a:r>
              <a:rPr lang="en-IN" sz="1200" dirty="0">
                <a:latin typeface="Sitka Text" panose="02000505000000020004" pitchFamily="2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String title = "Using GET Method to Read Form Data";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String </a:t>
            </a:r>
            <a:r>
              <a:rPr lang="en-IN" sz="1200" dirty="0" err="1">
                <a:latin typeface="Sitka Text" panose="02000505000000020004" pitchFamily="2" charset="0"/>
              </a:rPr>
              <a:t>docType</a:t>
            </a:r>
            <a:r>
              <a:rPr lang="en-IN" sz="1200" dirty="0">
                <a:latin typeface="Sitka Text" panose="02000505000000020004" pitchFamily="2" charset="0"/>
              </a:rPr>
              <a:t> =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   "&lt;!doctype html public \"-//w3c//</a:t>
            </a:r>
            <a:r>
              <a:rPr lang="en-IN" sz="1200" dirty="0" err="1">
                <a:latin typeface="Sitka Text" panose="02000505000000020004" pitchFamily="2" charset="0"/>
              </a:rPr>
              <a:t>dtd</a:t>
            </a:r>
            <a:r>
              <a:rPr lang="en-IN" sz="1200" dirty="0">
                <a:latin typeface="Sitka Text" panose="02000505000000020004" pitchFamily="2" charset="0"/>
              </a:rPr>
              <a:t> html 4.0 " + "transitional//</a:t>
            </a:r>
            <a:r>
              <a:rPr lang="en-IN" sz="1200" dirty="0" err="1">
                <a:latin typeface="Sitka Text" panose="02000505000000020004" pitchFamily="2" charset="0"/>
              </a:rPr>
              <a:t>en</a:t>
            </a:r>
            <a:r>
              <a:rPr lang="en-IN" sz="1200" dirty="0">
                <a:latin typeface="Sitka Text" panose="02000505000000020004" pitchFamily="2" charset="0"/>
              </a:rPr>
              <a:t>\"&gt;\n";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43930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7554896" cy="69689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GET Method Example using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317" y="1402671"/>
            <a:ext cx="5015882" cy="49359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Here is a simple URL which will pass two values to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HelloForm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program using GET method.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spc="20" dirty="0">
              <a:solidFill>
                <a:prstClr val="white">
                  <a:alpha val="58000"/>
                </a:prstClr>
              </a:solidFill>
              <a:latin typeface="Avenir Next LT Pr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http://localhost:8080/HelloForm?first_name =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ZARA&amp;last_name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= ALI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spc="20" dirty="0">
              <a:solidFill>
                <a:prstClr val="white">
                  <a:alpha val="58000"/>
                </a:prstClr>
              </a:solidFill>
              <a:latin typeface="Avenir Next LT Pr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Given Here is the HelloForm.java servlet program to handle input given by web browser.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We are going to use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getParameter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() method which makes it very easy to access passed information −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F146C-A096-4F30-9D1D-76CFBD9E7A61}"/>
              </a:ext>
            </a:extLst>
          </p:cNvPr>
          <p:cNvSpPr txBox="1"/>
          <p:nvPr/>
        </p:nvSpPr>
        <p:spPr>
          <a:xfrm>
            <a:off x="266330" y="1791231"/>
            <a:ext cx="6232124" cy="44909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 err="1">
                <a:latin typeface="Sitka Text" panose="02000505000000020004" pitchFamily="2" charset="0"/>
              </a:rPr>
              <a:t>out.println</a:t>
            </a:r>
            <a:r>
              <a:rPr lang="en-IN" sz="1200" dirty="0">
                <a:latin typeface="Sitka Text" panose="02000505000000020004" pitchFamily="2" charset="0"/>
              </a:rPr>
              <a:t>(</a:t>
            </a:r>
            <a:r>
              <a:rPr lang="en-IN" sz="1200" dirty="0" err="1">
                <a:latin typeface="Sitka Text" panose="02000505000000020004" pitchFamily="2" charset="0"/>
              </a:rPr>
              <a:t>docType</a:t>
            </a:r>
            <a:r>
              <a:rPr lang="en-IN" sz="1200" dirty="0">
                <a:latin typeface="Sitka Text" panose="02000505000000020004" pitchFamily="2" charset="0"/>
              </a:rPr>
              <a:t> +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   "&lt;html&gt;\n" +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      "&lt;head&gt;&lt;title&gt;" + title + "&lt;/title&gt;&lt;/head&gt;\n" +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      "&lt;body </a:t>
            </a:r>
            <a:r>
              <a:rPr lang="en-IN" sz="1200" dirty="0" err="1">
                <a:latin typeface="Sitka Text" panose="02000505000000020004" pitchFamily="2" charset="0"/>
              </a:rPr>
              <a:t>bgcolor</a:t>
            </a:r>
            <a:r>
              <a:rPr lang="en-IN" sz="1200" dirty="0">
                <a:latin typeface="Sitka Text" panose="02000505000000020004" pitchFamily="2" charset="0"/>
              </a:rPr>
              <a:t> = \"#f0f0f0\"&gt;\n" +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         "&lt;h1 align = \"</a:t>
            </a:r>
            <a:r>
              <a:rPr lang="en-IN" sz="1200" dirty="0" err="1">
                <a:latin typeface="Sitka Text" panose="02000505000000020004" pitchFamily="2" charset="0"/>
              </a:rPr>
              <a:t>center</a:t>
            </a:r>
            <a:r>
              <a:rPr lang="en-IN" sz="1200" dirty="0">
                <a:latin typeface="Sitka Text" panose="02000505000000020004" pitchFamily="2" charset="0"/>
              </a:rPr>
              <a:t>\"&gt;" + title + "&lt;/h1&gt;\n" +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         "&lt;ul&gt;\n" +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            "  &lt;li&gt;&lt;b&gt;First Name&lt;/b&gt;: "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            + </a:t>
            </a:r>
            <a:r>
              <a:rPr lang="en-IN" sz="1200" dirty="0" err="1">
                <a:latin typeface="Sitka Text" panose="02000505000000020004" pitchFamily="2" charset="0"/>
              </a:rPr>
              <a:t>request.getParameter</a:t>
            </a:r>
            <a:r>
              <a:rPr lang="en-IN" sz="1200" dirty="0">
                <a:latin typeface="Sitka Text" panose="02000505000000020004" pitchFamily="2" charset="0"/>
              </a:rPr>
              <a:t>("</a:t>
            </a:r>
            <a:r>
              <a:rPr lang="en-IN" sz="1200" dirty="0" err="1">
                <a:latin typeface="Sitka Text" panose="02000505000000020004" pitchFamily="2" charset="0"/>
              </a:rPr>
              <a:t>first_name</a:t>
            </a:r>
            <a:r>
              <a:rPr lang="en-IN" sz="1200" dirty="0">
                <a:latin typeface="Sitka Text" panose="02000505000000020004" pitchFamily="2" charset="0"/>
              </a:rPr>
              <a:t>") + "\n" +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            "  &lt;li&gt;&lt;b&gt;Last Name&lt;/b&gt;: "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            + </a:t>
            </a:r>
            <a:r>
              <a:rPr lang="en-IN" sz="1200" dirty="0" err="1">
                <a:latin typeface="Sitka Text" panose="02000505000000020004" pitchFamily="2" charset="0"/>
              </a:rPr>
              <a:t>request.getParameter</a:t>
            </a:r>
            <a:r>
              <a:rPr lang="en-IN" sz="1200" dirty="0">
                <a:latin typeface="Sitka Text" panose="02000505000000020004" pitchFamily="2" charset="0"/>
              </a:rPr>
              <a:t>("</a:t>
            </a:r>
            <a:r>
              <a:rPr lang="en-IN" sz="1200" dirty="0" err="1">
                <a:latin typeface="Sitka Text" panose="02000505000000020004" pitchFamily="2" charset="0"/>
              </a:rPr>
              <a:t>last_name</a:t>
            </a:r>
            <a:r>
              <a:rPr lang="en-IN" sz="1200" dirty="0">
                <a:latin typeface="Sitka Text" panose="02000505000000020004" pitchFamily="2" charset="0"/>
              </a:rPr>
              <a:t>") + "\n" +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         "&lt;/ul&gt;\n" +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      "&lt;/body&gt;" +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   "&lt;/html&gt;"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   );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Sitka Text" panose="02000505000000020004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914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6" y="0"/>
            <a:ext cx="7554896" cy="69689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GET Method Example using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449" y="1154097"/>
            <a:ext cx="7875970" cy="49359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1. Compile file HelloForm.java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$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javac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HelloForm.java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If everything goes fine, above compilation would produce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HelloForm.class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file.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2. Copy class file 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&lt;Tomcat-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installationdirectory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&gt;/webapps/ROOT/WEB-INF/classes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3. Create entries in web.xml file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File is located in &lt;Tomcat-installation-directory&gt;/webapps/ROOT/WEB-INF/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4. Test the working with URL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http://localhost:8080/HelloForm?first_name=ZARA&amp;last_name=ALI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41090-EA06-4F1D-88BE-3EE936D8707E}"/>
              </a:ext>
            </a:extLst>
          </p:cNvPr>
          <p:cNvSpPr txBox="1"/>
          <p:nvPr/>
        </p:nvSpPr>
        <p:spPr>
          <a:xfrm>
            <a:off x="266330" y="1791231"/>
            <a:ext cx="3710866" cy="335989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200" dirty="0">
                <a:latin typeface="Sitka Text" panose="02000505000000020004" pitchFamily="2" charset="0"/>
              </a:rPr>
              <a:t>&lt;servlet&gt;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Sitka Text" panose="02000505000000020004" pitchFamily="2" charset="0"/>
              </a:rPr>
              <a:t>   &lt;servlet-name&gt;</a:t>
            </a:r>
            <a:r>
              <a:rPr lang="en-IN" sz="1200" dirty="0" err="1">
                <a:latin typeface="Sitka Text" panose="02000505000000020004" pitchFamily="2" charset="0"/>
              </a:rPr>
              <a:t>HelloForm</a:t>
            </a:r>
            <a:r>
              <a:rPr lang="en-IN" sz="1200" dirty="0">
                <a:latin typeface="Sitka Text" panose="02000505000000020004" pitchFamily="2" charset="0"/>
              </a:rPr>
              <a:t>&lt;/servlet-name&gt;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Sitka Text" panose="02000505000000020004" pitchFamily="2" charset="0"/>
              </a:rPr>
              <a:t>   &lt;servlet-class&gt;</a:t>
            </a:r>
            <a:r>
              <a:rPr lang="en-IN" sz="1200" dirty="0" err="1">
                <a:latin typeface="Sitka Text" panose="02000505000000020004" pitchFamily="2" charset="0"/>
              </a:rPr>
              <a:t>HelloForm</a:t>
            </a:r>
            <a:r>
              <a:rPr lang="en-IN" sz="1200" dirty="0">
                <a:latin typeface="Sitka Text" panose="02000505000000020004" pitchFamily="2" charset="0"/>
              </a:rPr>
              <a:t>&lt;/servlet-class&gt;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Sitka Text" panose="02000505000000020004" pitchFamily="2" charset="0"/>
              </a:rPr>
              <a:t>&lt;/servlet&gt;</a:t>
            </a:r>
          </a:p>
          <a:p>
            <a:pPr>
              <a:lnSpc>
                <a:spcPct val="200000"/>
              </a:lnSpc>
            </a:pPr>
            <a:endParaRPr lang="en-IN" sz="1200" dirty="0">
              <a:latin typeface="Sitka Text" panose="02000505000000020004" pitchFamily="2" charset="0"/>
            </a:endParaRPr>
          </a:p>
          <a:p>
            <a:pPr>
              <a:lnSpc>
                <a:spcPct val="200000"/>
              </a:lnSpc>
            </a:pPr>
            <a:r>
              <a:rPr lang="en-IN" sz="1200" dirty="0">
                <a:latin typeface="Sitka Text" panose="02000505000000020004" pitchFamily="2" charset="0"/>
              </a:rPr>
              <a:t>&lt;servlet-mapping&gt;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Sitka Text" panose="02000505000000020004" pitchFamily="2" charset="0"/>
              </a:rPr>
              <a:t>   &lt;servlet-name&gt;</a:t>
            </a:r>
            <a:r>
              <a:rPr lang="en-IN" sz="1200" dirty="0" err="1">
                <a:latin typeface="Sitka Text" panose="02000505000000020004" pitchFamily="2" charset="0"/>
              </a:rPr>
              <a:t>HelloForm</a:t>
            </a:r>
            <a:r>
              <a:rPr lang="en-IN" sz="1200" dirty="0">
                <a:latin typeface="Sitka Text" panose="02000505000000020004" pitchFamily="2" charset="0"/>
              </a:rPr>
              <a:t>&lt;/servlet-name&gt;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Sitka Text" panose="02000505000000020004" pitchFamily="2" charset="0"/>
              </a:rPr>
              <a:t>   &lt;</a:t>
            </a:r>
            <a:r>
              <a:rPr lang="en-IN" sz="1200" dirty="0" err="1">
                <a:latin typeface="Sitka Text" panose="02000505000000020004" pitchFamily="2" charset="0"/>
              </a:rPr>
              <a:t>url</a:t>
            </a:r>
            <a:r>
              <a:rPr lang="en-IN" sz="1200" dirty="0">
                <a:latin typeface="Sitka Text" panose="02000505000000020004" pitchFamily="2" charset="0"/>
              </a:rPr>
              <a:t>-pattern&gt;/</a:t>
            </a:r>
            <a:r>
              <a:rPr lang="en-IN" sz="1200" dirty="0" err="1">
                <a:latin typeface="Sitka Text" panose="02000505000000020004" pitchFamily="2" charset="0"/>
              </a:rPr>
              <a:t>HelloForm</a:t>
            </a:r>
            <a:r>
              <a:rPr lang="en-IN" sz="1200" dirty="0">
                <a:latin typeface="Sitka Text" panose="02000505000000020004" pitchFamily="2" charset="0"/>
              </a:rPr>
              <a:t>&lt;/</a:t>
            </a:r>
            <a:r>
              <a:rPr lang="en-IN" sz="1200" dirty="0" err="1">
                <a:latin typeface="Sitka Text" panose="02000505000000020004" pitchFamily="2" charset="0"/>
              </a:rPr>
              <a:t>url</a:t>
            </a:r>
            <a:r>
              <a:rPr lang="en-IN" sz="1200" dirty="0">
                <a:latin typeface="Sitka Text" panose="02000505000000020004" pitchFamily="2" charset="0"/>
              </a:rPr>
              <a:t>-pattern&gt;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Sitka Text" panose="02000505000000020004" pitchFamily="2" charset="0"/>
              </a:rPr>
              <a:t>&lt;/servlet-mapping&gt;</a:t>
            </a:r>
          </a:p>
        </p:txBody>
      </p:sp>
    </p:spTree>
    <p:extLst>
      <p:ext uri="{BB962C8B-B14F-4D97-AF65-F5344CB8AC3E}">
        <p14:creationId xmlns:p14="http://schemas.microsoft.com/office/powerpoint/2010/main" val="265243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6" y="0"/>
            <a:ext cx="7554896" cy="69689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GET Method Example using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79" y="1154097"/>
            <a:ext cx="6619039" cy="49359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5. Create HTML Form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Create form which passes two values using HTML FORM and submit button. We are going to use same Servlet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HelloForm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to handle this input.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6. Save the file as Hello.htm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7. Put file in the location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&lt;Tomcat-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installationdirectory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&gt;/webapps/ROOT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8. Access the HTML form 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http://localhost:8080/Hello.htm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41090-EA06-4F1D-88BE-3EE936D8707E}"/>
              </a:ext>
            </a:extLst>
          </p:cNvPr>
          <p:cNvSpPr txBox="1"/>
          <p:nvPr/>
        </p:nvSpPr>
        <p:spPr>
          <a:xfrm>
            <a:off x="266330" y="1791231"/>
            <a:ext cx="4660777" cy="37292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Sitka Text" panose="02000505000000020004" pitchFamily="2" charset="0"/>
              </a:rPr>
              <a:t>&lt;html&gt;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Sitka Text" panose="02000505000000020004" pitchFamily="2" charset="0"/>
              </a:rPr>
              <a:t>   &lt;body&gt;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Sitka Text" panose="02000505000000020004" pitchFamily="2" charset="0"/>
              </a:rPr>
              <a:t>      &lt;form action = "</a:t>
            </a:r>
            <a:r>
              <a:rPr lang="en-US" sz="1200" dirty="0" err="1">
                <a:latin typeface="Sitka Text" panose="02000505000000020004" pitchFamily="2" charset="0"/>
              </a:rPr>
              <a:t>HelloForm</a:t>
            </a:r>
            <a:r>
              <a:rPr lang="en-US" sz="1200" dirty="0">
                <a:latin typeface="Sitka Text" panose="02000505000000020004" pitchFamily="2" charset="0"/>
              </a:rPr>
              <a:t>" method = "GET"&gt;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Sitka Text" panose="02000505000000020004" pitchFamily="2" charset="0"/>
              </a:rPr>
              <a:t>         First Name: &lt;input type = "text" name = "</a:t>
            </a:r>
            <a:r>
              <a:rPr lang="en-US" sz="1200" dirty="0" err="1">
                <a:latin typeface="Sitka Text" panose="02000505000000020004" pitchFamily="2" charset="0"/>
              </a:rPr>
              <a:t>first_name</a:t>
            </a:r>
            <a:r>
              <a:rPr lang="en-US" sz="1200" dirty="0">
                <a:latin typeface="Sitka Text" panose="02000505000000020004" pitchFamily="2" charset="0"/>
              </a:rPr>
              <a:t>"&gt;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Sitka Text" panose="02000505000000020004" pitchFamily="2" charset="0"/>
              </a:rPr>
              <a:t>         &lt;</a:t>
            </a:r>
            <a:r>
              <a:rPr lang="en-US" sz="1200" dirty="0" err="1">
                <a:latin typeface="Sitka Text" panose="02000505000000020004" pitchFamily="2" charset="0"/>
              </a:rPr>
              <a:t>br</a:t>
            </a:r>
            <a:r>
              <a:rPr lang="en-US" sz="1200" dirty="0">
                <a:latin typeface="Sitka Text" panose="02000505000000020004" pitchFamily="2" charset="0"/>
              </a:rPr>
              <a:t> /&gt;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Sitka Text" panose="02000505000000020004" pitchFamily="2" charset="0"/>
              </a:rPr>
              <a:t>         Last Name: &lt;input type = "text" name = "</a:t>
            </a:r>
            <a:r>
              <a:rPr lang="en-US" sz="1200" dirty="0" err="1">
                <a:latin typeface="Sitka Text" panose="02000505000000020004" pitchFamily="2" charset="0"/>
              </a:rPr>
              <a:t>last_name</a:t>
            </a:r>
            <a:r>
              <a:rPr lang="en-US" sz="1200" dirty="0">
                <a:latin typeface="Sitka Text" panose="02000505000000020004" pitchFamily="2" charset="0"/>
              </a:rPr>
              <a:t>" /&gt;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Sitka Text" panose="02000505000000020004" pitchFamily="2" charset="0"/>
              </a:rPr>
              <a:t>         &lt;input type = "submit" value = "Submit" /&gt;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Sitka Text" panose="02000505000000020004" pitchFamily="2" charset="0"/>
              </a:rPr>
              <a:t>      &lt;/form&gt;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Sitka Text" panose="02000505000000020004" pitchFamily="2" charset="0"/>
              </a:rPr>
              <a:t>   &lt;/body&gt;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Sitka Text" panose="02000505000000020004" pitchFamily="2" charset="0"/>
              </a:rPr>
              <a:t>&lt;/html&gt;</a:t>
            </a:r>
            <a:endParaRPr lang="en-IN" sz="1200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0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8" y="170898"/>
            <a:ext cx="9304538" cy="40615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POST Method Example using URL - </a:t>
            </a:r>
            <a:r>
              <a:rPr lang="en-US" sz="1900" spc="-100" dirty="0">
                <a:solidFill>
                  <a:prstClr val="white"/>
                </a:solidFill>
                <a:latin typeface="Sagona Book"/>
              </a:rPr>
              <a:t>Servlet will handle both GET and POST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F146C-A096-4F30-9D1D-76CFBD9E7A61}"/>
              </a:ext>
            </a:extLst>
          </p:cNvPr>
          <p:cNvSpPr txBox="1"/>
          <p:nvPr/>
        </p:nvSpPr>
        <p:spPr>
          <a:xfrm>
            <a:off x="186431" y="730189"/>
            <a:ext cx="5442012" cy="514006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// Import required java libraries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import java.io.*;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import </a:t>
            </a:r>
            <a:r>
              <a:rPr lang="en-IN" sz="1100" dirty="0" err="1">
                <a:latin typeface="Sitka Text" panose="02000505000000020004" pitchFamily="2" charset="0"/>
              </a:rPr>
              <a:t>javax.servlet</a:t>
            </a:r>
            <a:r>
              <a:rPr lang="en-IN" sz="1100" dirty="0">
                <a:latin typeface="Sitka Text" panose="02000505000000020004" pitchFamily="2" charset="0"/>
              </a:rPr>
              <a:t>.*;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import </a:t>
            </a:r>
            <a:r>
              <a:rPr lang="en-IN" sz="1100" dirty="0" err="1">
                <a:latin typeface="Sitka Text" panose="02000505000000020004" pitchFamily="2" charset="0"/>
              </a:rPr>
              <a:t>javax.servlet.http</a:t>
            </a:r>
            <a:r>
              <a:rPr lang="en-IN" sz="1100" dirty="0">
                <a:latin typeface="Sitka Text" panose="02000505000000020004" pitchFamily="2" charset="0"/>
              </a:rPr>
              <a:t>.*;</a:t>
            </a:r>
          </a:p>
          <a:p>
            <a:pPr>
              <a:lnSpc>
                <a:spcPct val="150000"/>
              </a:lnSpc>
            </a:pPr>
            <a:endParaRPr lang="en-IN" sz="1100" dirty="0">
              <a:latin typeface="Sitka Text" panose="02000505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// Extend </a:t>
            </a:r>
            <a:r>
              <a:rPr lang="en-IN" sz="1100" dirty="0" err="1">
                <a:latin typeface="Sitka Text" panose="02000505000000020004" pitchFamily="2" charset="0"/>
              </a:rPr>
              <a:t>HttpServlet</a:t>
            </a:r>
            <a:r>
              <a:rPr lang="en-IN" sz="1100" dirty="0">
                <a:latin typeface="Sitka Text" panose="02000505000000020004" pitchFamily="2" charset="0"/>
              </a:rPr>
              <a:t> class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public class </a:t>
            </a:r>
            <a:r>
              <a:rPr lang="en-IN" sz="1100" dirty="0" err="1">
                <a:latin typeface="Sitka Text" panose="02000505000000020004" pitchFamily="2" charset="0"/>
              </a:rPr>
              <a:t>HelloForm</a:t>
            </a:r>
            <a:r>
              <a:rPr lang="en-IN" sz="1100" dirty="0">
                <a:latin typeface="Sitka Text" panose="02000505000000020004" pitchFamily="2" charset="0"/>
              </a:rPr>
              <a:t> extends </a:t>
            </a:r>
            <a:r>
              <a:rPr lang="en-IN" sz="1100" dirty="0" err="1">
                <a:latin typeface="Sitka Text" panose="02000505000000020004" pitchFamily="2" charset="0"/>
              </a:rPr>
              <a:t>HttpServlet</a:t>
            </a:r>
            <a:r>
              <a:rPr lang="en-IN" sz="1100" dirty="0">
                <a:latin typeface="Sitka Text" panose="02000505000000020004" pitchFamily="2" charset="0"/>
              </a:rPr>
              <a:t> {</a:t>
            </a:r>
          </a:p>
          <a:p>
            <a:pPr>
              <a:lnSpc>
                <a:spcPct val="150000"/>
              </a:lnSpc>
            </a:pPr>
            <a:endParaRPr lang="en-IN" sz="1100" dirty="0">
              <a:latin typeface="Sitka Text" panose="02000505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// Method to handle GET method request.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</a:t>
            </a:r>
            <a:r>
              <a:rPr lang="en-IN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public void </a:t>
            </a:r>
            <a:r>
              <a:rPr lang="en-IN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doGet</a:t>
            </a:r>
            <a:r>
              <a:rPr lang="en-IN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(</a:t>
            </a:r>
            <a:r>
              <a:rPr lang="en-IN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HttpServletRequest</a:t>
            </a:r>
            <a:r>
              <a:rPr lang="en-IN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 request, </a:t>
            </a:r>
            <a:r>
              <a:rPr lang="en-IN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HttpServletResponse</a:t>
            </a:r>
            <a:r>
              <a:rPr lang="en-IN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 response)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      throws </a:t>
            </a:r>
            <a:r>
              <a:rPr lang="en-IN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ServletException</a:t>
            </a:r>
            <a:r>
              <a:rPr lang="en-IN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, </a:t>
            </a:r>
            <a:r>
              <a:rPr lang="en-IN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IOException</a:t>
            </a:r>
            <a:r>
              <a:rPr lang="en-IN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   // Set response content type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   </a:t>
            </a:r>
            <a:r>
              <a:rPr lang="en-IN" sz="1100" dirty="0" err="1">
                <a:latin typeface="Sitka Text" panose="02000505000000020004" pitchFamily="2" charset="0"/>
              </a:rPr>
              <a:t>response.setContentType</a:t>
            </a:r>
            <a:r>
              <a:rPr lang="en-IN" sz="1100" dirty="0">
                <a:latin typeface="Sitka Text" panose="02000505000000020004" pitchFamily="2" charset="0"/>
              </a:rPr>
              <a:t>("text/html");</a:t>
            </a:r>
          </a:p>
          <a:p>
            <a:pPr>
              <a:lnSpc>
                <a:spcPct val="150000"/>
              </a:lnSpc>
            </a:pPr>
            <a:endParaRPr lang="en-IN" sz="1100" dirty="0">
              <a:latin typeface="Sitka Text" panose="02000505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   </a:t>
            </a:r>
            <a:r>
              <a:rPr lang="en-IN" sz="1100" dirty="0" err="1">
                <a:latin typeface="Sitka Text" panose="02000505000000020004" pitchFamily="2" charset="0"/>
              </a:rPr>
              <a:t>PrintWriter</a:t>
            </a:r>
            <a:r>
              <a:rPr lang="en-IN" sz="1100" dirty="0">
                <a:latin typeface="Sitka Text" panose="02000505000000020004" pitchFamily="2" charset="0"/>
              </a:rPr>
              <a:t> out = </a:t>
            </a:r>
            <a:r>
              <a:rPr lang="en-IN" sz="1100" dirty="0" err="1">
                <a:latin typeface="Sitka Text" panose="02000505000000020004" pitchFamily="2" charset="0"/>
              </a:rPr>
              <a:t>response.getWriter</a:t>
            </a:r>
            <a:r>
              <a:rPr lang="en-IN" sz="1100" dirty="0">
                <a:latin typeface="Sitka Text" panose="02000505000000020004" pitchFamily="2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   String title = "Using GET Method to Read Form Data";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   String </a:t>
            </a:r>
            <a:r>
              <a:rPr lang="en-IN" sz="1100" dirty="0" err="1">
                <a:latin typeface="Sitka Text" panose="02000505000000020004" pitchFamily="2" charset="0"/>
              </a:rPr>
              <a:t>docType</a:t>
            </a:r>
            <a:r>
              <a:rPr lang="en-IN" sz="1100" dirty="0">
                <a:latin typeface="Sitka Text" panose="02000505000000020004" pitchFamily="2" charset="0"/>
              </a:rPr>
              <a:t> =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      "&lt;!doctype html public \"-//w3c//</a:t>
            </a:r>
            <a:r>
              <a:rPr lang="en-IN" sz="1100" dirty="0" err="1">
                <a:latin typeface="Sitka Text" panose="02000505000000020004" pitchFamily="2" charset="0"/>
              </a:rPr>
              <a:t>dtd</a:t>
            </a:r>
            <a:r>
              <a:rPr lang="en-IN" sz="1100" dirty="0">
                <a:latin typeface="Sitka Text" panose="02000505000000020004" pitchFamily="2" charset="0"/>
              </a:rPr>
              <a:t> html 4.0 " +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      "transitional//</a:t>
            </a:r>
            <a:r>
              <a:rPr lang="en-IN" sz="1100" dirty="0" err="1">
                <a:latin typeface="Sitka Text" panose="02000505000000020004" pitchFamily="2" charset="0"/>
              </a:rPr>
              <a:t>en</a:t>
            </a:r>
            <a:r>
              <a:rPr lang="en-IN" sz="1100" dirty="0">
                <a:latin typeface="Sitka Text" panose="02000505000000020004" pitchFamily="2" charset="0"/>
              </a:rPr>
              <a:t>\"&gt;\n";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AF26D-3FAD-477A-A0DA-A9080FDBA5B5}"/>
              </a:ext>
            </a:extLst>
          </p:cNvPr>
          <p:cNvSpPr txBox="1"/>
          <p:nvPr/>
        </p:nvSpPr>
        <p:spPr>
          <a:xfrm>
            <a:off x="6415596" y="730189"/>
            <a:ext cx="5589973" cy="590180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100" dirty="0" err="1">
                <a:latin typeface="Sitka Text" panose="02000505000000020004" pitchFamily="2" charset="0"/>
              </a:rPr>
              <a:t>out.println</a:t>
            </a:r>
            <a:r>
              <a:rPr lang="en-IN" sz="1100" dirty="0">
                <a:latin typeface="Sitka Text" panose="02000505000000020004" pitchFamily="2" charset="0"/>
              </a:rPr>
              <a:t>(</a:t>
            </a:r>
            <a:r>
              <a:rPr lang="en-IN" sz="1100" dirty="0" err="1">
                <a:latin typeface="Sitka Text" panose="02000505000000020004" pitchFamily="2" charset="0"/>
              </a:rPr>
              <a:t>docType</a:t>
            </a:r>
            <a:r>
              <a:rPr lang="en-IN" sz="1100" dirty="0">
                <a:latin typeface="Sitka Text" panose="02000505000000020004" pitchFamily="2" charset="0"/>
              </a:rPr>
              <a:t> +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      "&lt;html&gt;\n" +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         "&lt;head&gt;&lt;title&gt;" + title + "&lt;/title&gt;&lt;/head&gt;\n" +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         "&lt;body </a:t>
            </a:r>
            <a:r>
              <a:rPr lang="en-IN" sz="1100" dirty="0" err="1">
                <a:latin typeface="Sitka Text" panose="02000505000000020004" pitchFamily="2" charset="0"/>
              </a:rPr>
              <a:t>bgcolor</a:t>
            </a:r>
            <a:r>
              <a:rPr lang="en-IN" sz="1100" dirty="0">
                <a:latin typeface="Sitka Text" panose="02000505000000020004" pitchFamily="2" charset="0"/>
              </a:rPr>
              <a:t> = \"#f0f0f0\"&gt;\n" +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            "&lt;h1 align = \"</a:t>
            </a:r>
            <a:r>
              <a:rPr lang="en-IN" sz="1100" dirty="0" err="1">
                <a:latin typeface="Sitka Text" panose="02000505000000020004" pitchFamily="2" charset="0"/>
              </a:rPr>
              <a:t>center</a:t>
            </a:r>
            <a:r>
              <a:rPr lang="en-IN" sz="1100" dirty="0">
                <a:latin typeface="Sitka Text" panose="02000505000000020004" pitchFamily="2" charset="0"/>
              </a:rPr>
              <a:t>\"&gt;" + title + "&lt;/h1&gt;\n" +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            "&lt;ul&gt;\n" +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               "  &lt;li&gt;&lt;b&gt;First Name&lt;/b&gt;: "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               + </a:t>
            </a:r>
            <a:r>
              <a:rPr lang="en-IN" sz="1100" dirty="0" err="1">
                <a:latin typeface="Sitka Text" panose="02000505000000020004" pitchFamily="2" charset="0"/>
              </a:rPr>
              <a:t>request.getParameter</a:t>
            </a:r>
            <a:r>
              <a:rPr lang="en-IN" sz="1100" dirty="0">
                <a:latin typeface="Sitka Text" panose="02000505000000020004" pitchFamily="2" charset="0"/>
              </a:rPr>
              <a:t>("</a:t>
            </a:r>
            <a:r>
              <a:rPr lang="en-IN" sz="1100" dirty="0" err="1">
                <a:latin typeface="Sitka Text" panose="02000505000000020004" pitchFamily="2" charset="0"/>
              </a:rPr>
              <a:t>first_name</a:t>
            </a:r>
            <a:r>
              <a:rPr lang="en-IN" sz="1100" dirty="0">
                <a:latin typeface="Sitka Text" panose="02000505000000020004" pitchFamily="2" charset="0"/>
              </a:rPr>
              <a:t>") + "\n" +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               "  &lt;li&gt;&lt;b&gt;Last Name&lt;/b&gt;: "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               + </a:t>
            </a:r>
            <a:r>
              <a:rPr lang="en-IN" sz="1100" dirty="0" err="1">
                <a:latin typeface="Sitka Text" panose="02000505000000020004" pitchFamily="2" charset="0"/>
              </a:rPr>
              <a:t>request.getParameter</a:t>
            </a:r>
            <a:r>
              <a:rPr lang="en-IN" sz="1100" dirty="0">
                <a:latin typeface="Sitka Text" panose="02000505000000020004" pitchFamily="2" charset="0"/>
              </a:rPr>
              <a:t>("</a:t>
            </a:r>
            <a:r>
              <a:rPr lang="en-IN" sz="1100" dirty="0" err="1">
                <a:latin typeface="Sitka Text" panose="02000505000000020004" pitchFamily="2" charset="0"/>
              </a:rPr>
              <a:t>last_name</a:t>
            </a:r>
            <a:r>
              <a:rPr lang="en-IN" sz="1100" dirty="0">
                <a:latin typeface="Sitka Text" panose="02000505000000020004" pitchFamily="2" charset="0"/>
              </a:rPr>
              <a:t>") + "\n" +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            "&lt;/ul&gt;\n" +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         "&lt;/body&gt;"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      "&lt;/html&gt;"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   );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}</a:t>
            </a:r>
          </a:p>
          <a:p>
            <a:pPr>
              <a:lnSpc>
                <a:spcPct val="150000"/>
              </a:lnSpc>
            </a:pPr>
            <a:endParaRPr lang="en-IN" sz="1100" dirty="0">
              <a:latin typeface="Sitka Text" panose="02000505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// Method to handle POST method request.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</a:t>
            </a:r>
            <a:r>
              <a:rPr lang="en-IN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public void </a:t>
            </a:r>
            <a:r>
              <a:rPr lang="en-IN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doPost</a:t>
            </a:r>
            <a:r>
              <a:rPr lang="en-IN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(</a:t>
            </a:r>
            <a:r>
              <a:rPr lang="en-IN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HttpServletRequest</a:t>
            </a:r>
            <a:r>
              <a:rPr lang="en-IN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 request, </a:t>
            </a:r>
            <a:r>
              <a:rPr lang="en-IN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HttpServletResponse</a:t>
            </a:r>
            <a:r>
              <a:rPr lang="en-IN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 response)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      throws </a:t>
            </a:r>
            <a:r>
              <a:rPr lang="en-IN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ServletException</a:t>
            </a:r>
            <a:r>
              <a:rPr lang="en-IN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, </a:t>
            </a:r>
            <a:r>
              <a:rPr lang="en-IN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IOException</a:t>
            </a:r>
            <a:r>
              <a:rPr lang="en-IN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 {</a:t>
            </a:r>
          </a:p>
          <a:p>
            <a:pPr>
              <a:lnSpc>
                <a:spcPct val="150000"/>
              </a:lnSpc>
            </a:pPr>
            <a:endParaRPr lang="en-IN" sz="1100" dirty="0">
              <a:latin typeface="Sitka Text" panose="02000505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   </a:t>
            </a:r>
            <a:r>
              <a:rPr lang="en-IN" sz="1100" dirty="0" err="1">
                <a:latin typeface="Sitka Text" panose="02000505000000020004" pitchFamily="2" charset="0"/>
              </a:rPr>
              <a:t>doGet</a:t>
            </a:r>
            <a:r>
              <a:rPr lang="en-IN" sz="1100" dirty="0">
                <a:latin typeface="Sitka Text" panose="02000505000000020004" pitchFamily="2" charset="0"/>
              </a:rPr>
              <a:t>(request, response);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IN" sz="1100" dirty="0">
                <a:latin typeface="Sitka Text" panose="02000505000000020004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144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199"/>
            <a:ext cx="3516297" cy="20097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0" lang="en-US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Introduction to Servlet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825" y="703340"/>
            <a:ext cx="7449736" cy="5830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There are two types of Servlets-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1.Generic Servlets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2.HTTPServlets.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Servlets can be created in three possible ways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Implementing Servlet Interface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Extending Generic Servlet.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Extending 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HTTPServlet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Three life cycle methods available with servlets are </a:t>
            </a:r>
            <a:r>
              <a:rPr lang="en-US" sz="20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init</a:t>
            </a: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(), service() and destroy().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Every servlet should override these methods.</a:t>
            </a:r>
            <a:endParaRPr kumimoji="0" lang="en-US" sz="2000" b="0" i="0" u="none" strike="noStrike" kern="1200" cap="none" spc="20" normalizeH="0" baseline="0" noProof="0" dirty="0">
              <a:ln>
                <a:noFill/>
              </a:ln>
              <a:solidFill>
                <a:prstClr val="white">
                  <a:alpha val="58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21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8" y="170898"/>
            <a:ext cx="9304538" cy="40615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POST Method Example using URL – </a:t>
            </a:r>
            <a:r>
              <a:rPr lang="en-US" sz="1900" spc="-100" dirty="0">
                <a:solidFill>
                  <a:prstClr val="white"/>
                </a:solidFill>
                <a:latin typeface="Sagona Book"/>
              </a:rPr>
              <a:t>Form using POST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82933-2B15-482D-B3F0-64152CD2EE35}"/>
              </a:ext>
            </a:extLst>
          </p:cNvPr>
          <p:cNvSpPr txBox="1"/>
          <p:nvPr/>
        </p:nvSpPr>
        <p:spPr>
          <a:xfrm>
            <a:off x="266330" y="1791231"/>
            <a:ext cx="4660777" cy="37292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Sitka Text" panose="02000505000000020004" pitchFamily="2" charset="0"/>
              </a:rPr>
              <a:t>&lt;html&gt;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Sitka Text" panose="02000505000000020004" pitchFamily="2" charset="0"/>
              </a:rPr>
              <a:t>   &lt;body&gt;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Sitka Text" panose="02000505000000020004" pitchFamily="2" charset="0"/>
              </a:rPr>
              <a:t>      &lt;form action = "</a:t>
            </a:r>
            <a:r>
              <a:rPr lang="en-US" sz="1200" dirty="0" err="1">
                <a:latin typeface="Sitka Text" panose="02000505000000020004" pitchFamily="2" charset="0"/>
              </a:rPr>
              <a:t>HelloForm</a:t>
            </a:r>
            <a:r>
              <a:rPr lang="en-US" sz="1200" dirty="0">
                <a:latin typeface="Sitka Text" panose="02000505000000020004" pitchFamily="2" charset="0"/>
              </a:rPr>
              <a:t>" </a:t>
            </a:r>
            <a:r>
              <a:rPr lang="en-US" sz="1200" dirty="0">
                <a:solidFill>
                  <a:srgbClr val="FFFF00"/>
                </a:solidFill>
                <a:latin typeface="Sitka Text" panose="02000505000000020004" pitchFamily="2" charset="0"/>
              </a:rPr>
              <a:t>method = “POST"</a:t>
            </a:r>
            <a:r>
              <a:rPr lang="en-US" sz="1200" dirty="0">
                <a:latin typeface="Sitka Text" panose="02000505000000020004" pitchFamily="2" charset="0"/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Sitka Text" panose="02000505000000020004" pitchFamily="2" charset="0"/>
              </a:rPr>
              <a:t>         First Name: &lt;input type = "text" name = "</a:t>
            </a:r>
            <a:r>
              <a:rPr lang="en-US" sz="1200" dirty="0" err="1">
                <a:latin typeface="Sitka Text" panose="02000505000000020004" pitchFamily="2" charset="0"/>
              </a:rPr>
              <a:t>first_name</a:t>
            </a:r>
            <a:r>
              <a:rPr lang="en-US" sz="1200" dirty="0">
                <a:latin typeface="Sitka Text" panose="02000505000000020004" pitchFamily="2" charset="0"/>
              </a:rPr>
              <a:t>"&gt;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Sitka Text" panose="02000505000000020004" pitchFamily="2" charset="0"/>
              </a:rPr>
              <a:t>         &lt;</a:t>
            </a:r>
            <a:r>
              <a:rPr lang="en-US" sz="1200" dirty="0" err="1">
                <a:latin typeface="Sitka Text" panose="02000505000000020004" pitchFamily="2" charset="0"/>
              </a:rPr>
              <a:t>br</a:t>
            </a:r>
            <a:r>
              <a:rPr lang="en-US" sz="1200" dirty="0">
                <a:latin typeface="Sitka Text" panose="02000505000000020004" pitchFamily="2" charset="0"/>
              </a:rPr>
              <a:t> /&gt;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Sitka Text" panose="02000505000000020004" pitchFamily="2" charset="0"/>
              </a:rPr>
              <a:t>         Last Name: &lt;input type = "text" name = "</a:t>
            </a:r>
            <a:r>
              <a:rPr lang="en-US" sz="1200" dirty="0" err="1">
                <a:latin typeface="Sitka Text" panose="02000505000000020004" pitchFamily="2" charset="0"/>
              </a:rPr>
              <a:t>last_name</a:t>
            </a:r>
            <a:r>
              <a:rPr lang="en-US" sz="1200" dirty="0">
                <a:latin typeface="Sitka Text" panose="02000505000000020004" pitchFamily="2" charset="0"/>
              </a:rPr>
              <a:t>" /&gt;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Sitka Text" panose="02000505000000020004" pitchFamily="2" charset="0"/>
              </a:rPr>
              <a:t>         &lt;input type = "submit" value = "Submit" /&gt;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Sitka Text" panose="02000505000000020004" pitchFamily="2" charset="0"/>
              </a:rPr>
              <a:t>      &lt;/form&gt;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Sitka Text" panose="02000505000000020004" pitchFamily="2" charset="0"/>
              </a:rPr>
              <a:t>   &lt;/body&gt;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Sitka Text" panose="02000505000000020004" pitchFamily="2" charset="0"/>
              </a:rPr>
              <a:t>&lt;/html&gt;</a:t>
            </a:r>
            <a:endParaRPr lang="en-IN" sz="1200" dirty="0">
              <a:latin typeface="Sitka Text" panose="02000505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E1118-CB01-4CD5-B303-7F7DCCFDE3BE}"/>
              </a:ext>
            </a:extLst>
          </p:cNvPr>
          <p:cNvSpPr txBox="1"/>
          <p:nvPr/>
        </p:nvSpPr>
        <p:spPr>
          <a:xfrm>
            <a:off x="5681709" y="1180730"/>
            <a:ext cx="5841507" cy="4479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itka Text" panose="02000505000000020004" pitchFamily="2" charset="0"/>
              </a:rPr>
              <a:t>Post method does not append parameters to action URL: /servlet/</a:t>
            </a:r>
            <a:r>
              <a:rPr lang="en-US" sz="1600" dirty="0" err="1">
                <a:latin typeface="Sitka Text" panose="02000505000000020004" pitchFamily="2" charset="0"/>
              </a:rPr>
              <a:t>MyServlet</a:t>
            </a:r>
            <a:endParaRPr lang="en-US" sz="1600" dirty="0">
              <a:latin typeface="Sitka Text" panose="02000505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itka Text" panose="02000505000000020004" pitchFamily="2" charset="0"/>
              </a:rPr>
              <a:t>Instead, parameters are sent in body of request where the password is not visible as in GET method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itka Text" panose="02000505000000020004" pitchFamily="2" charset="0"/>
              </a:rPr>
              <a:t>POST requests are </a:t>
            </a:r>
            <a:r>
              <a:rPr lang="en-US" sz="1600" dirty="0">
                <a:solidFill>
                  <a:srgbClr val="FFFF00"/>
                </a:solidFill>
                <a:latin typeface="Sitka Text" panose="02000505000000020004" pitchFamily="2" charset="0"/>
              </a:rPr>
              <a:t>not idempotent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itka Text" panose="02000505000000020004" pitchFamily="2" charset="0"/>
              </a:rPr>
              <a:t>From Mathematics – an idempotent unary operator  definition:  whenever it is applied twice to any element, it gives the same result as if it were applied once.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itka Text" panose="02000505000000020004" pitchFamily="2" charset="0"/>
              </a:rPr>
              <a:t>Cannot bookmark them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itka Text" panose="02000505000000020004" pitchFamily="2" charset="0"/>
              </a:rPr>
              <a:t>Are not safely repeatable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itka Text" panose="02000505000000020004" pitchFamily="2" charset="0"/>
              </a:rPr>
              <a:t>Can’t be reloaded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itka Text" panose="02000505000000020004" pitchFamily="2" charset="0"/>
              </a:rPr>
              <a:t>browsers treat them specially, ask user</a:t>
            </a:r>
          </a:p>
        </p:txBody>
      </p:sp>
    </p:spTree>
    <p:extLst>
      <p:ext uri="{BB962C8B-B14F-4D97-AF65-F5344CB8AC3E}">
        <p14:creationId xmlns:p14="http://schemas.microsoft.com/office/powerpoint/2010/main" val="31057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C6D960-3E10-4421-AAA6-3F8A8DE5D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10340210" cy="1641490"/>
          </a:xfrm>
        </p:spPr>
        <p:txBody>
          <a:bodyPr>
            <a:normAutofit/>
          </a:bodyPr>
          <a:lstStyle/>
          <a:p>
            <a:r>
              <a:rPr lang="en-US" sz="5200" spc="-100" dirty="0">
                <a:solidFill>
                  <a:prstClr val="white"/>
                </a:solidFill>
                <a:effectLst/>
                <a:latin typeface="Sagona Book"/>
              </a:rPr>
              <a:t>Cookies Handling</a:t>
            </a:r>
            <a:endParaRPr lang="en-IN" sz="52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AB1BA8-3646-4299-9239-C2C37FA7F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424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7554896" cy="69689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52" y="1402671"/>
            <a:ext cx="11172547" cy="49359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Cookies are text files stored on the client computer and they are kept for various information tracking purpose.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Java Servlets transparently supports HTTP cookies.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spc="20" dirty="0">
              <a:solidFill>
                <a:prstClr val="white">
                  <a:alpha val="58000"/>
                </a:prstClr>
              </a:solidFill>
              <a:latin typeface="Avenir Next LT Pr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There are three steps involved in identifying returning users −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Server script sends a set of cookies to the browser. For example name, age, or identification number etc.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Browser stores this information on local machine for future use.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When next time browser sends any request to web server then it sends those cookies information to the server and server uses that information to identify the user.</a:t>
            </a:r>
          </a:p>
        </p:txBody>
      </p:sp>
    </p:spTree>
    <p:extLst>
      <p:ext uri="{BB962C8B-B14F-4D97-AF65-F5344CB8AC3E}">
        <p14:creationId xmlns:p14="http://schemas.microsoft.com/office/powerpoint/2010/main" val="114030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9" y="208625"/>
            <a:ext cx="7554896" cy="69689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The Anatomy of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52" y="1154097"/>
            <a:ext cx="11172547" cy="54952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Cookies are usually set in an HTTP header (although JavaScript can also set a cookie directly on a browser). 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A servlet that sets a cookie might send headers that look something like this</a:t>
            </a:r>
          </a:p>
          <a:p>
            <a:pPr>
              <a:lnSpc>
                <a:spcPct val="150000"/>
              </a:lnSpc>
            </a:pPr>
            <a:endParaRPr lang="en-US" sz="1700" spc="20" dirty="0">
              <a:solidFill>
                <a:prstClr val="white">
                  <a:alpha val="58000"/>
                </a:prstClr>
              </a:solidFill>
              <a:latin typeface="Avenir Next LT Pro"/>
            </a:endParaRPr>
          </a:p>
          <a:p>
            <a:pPr>
              <a:lnSpc>
                <a:spcPct val="150000"/>
              </a:lnSpc>
            </a:pPr>
            <a:endParaRPr lang="en-US" sz="1700" spc="20" dirty="0">
              <a:solidFill>
                <a:prstClr val="white">
                  <a:alpha val="58000"/>
                </a:prstClr>
              </a:solidFill>
              <a:latin typeface="Avenir Next LT Pro"/>
            </a:endParaRPr>
          </a:p>
          <a:p>
            <a:pPr>
              <a:lnSpc>
                <a:spcPct val="150000"/>
              </a:lnSpc>
            </a:pPr>
            <a:endParaRPr lang="en-US" sz="1700" spc="20" dirty="0">
              <a:solidFill>
                <a:prstClr val="white">
                  <a:alpha val="58000"/>
                </a:prstClr>
              </a:solidFill>
              <a:latin typeface="Avenir Next LT Pro"/>
            </a:endParaRPr>
          </a:p>
          <a:p>
            <a:pPr>
              <a:lnSpc>
                <a:spcPct val="150000"/>
              </a:lnSpc>
            </a:pPr>
            <a:endParaRPr lang="en-US" sz="1700" spc="20" dirty="0">
              <a:solidFill>
                <a:prstClr val="white">
                  <a:alpha val="58000"/>
                </a:prstClr>
              </a:solidFill>
              <a:latin typeface="Avenir Next LT Pro"/>
            </a:endParaRP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Set-Cookie header contains a name value pair, a GMT date, a path and a domain. 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name and value will be URL encoded. 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expires field is an instruction to the browser to "forget" the cookie after the given time and date.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If the browser is configured to store cookies, it will then keep this information until the expiry date. 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If the user points the browser at any page that matches the path and domain of the cookie, it will resend the cookie to the server.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B0E24-21FC-4C12-9434-758B366FD003}"/>
              </a:ext>
            </a:extLst>
          </p:cNvPr>
          <p:cNvSpPr txBox="1"/>
          <p:nvPr/>
        </p:nvSpPr>
        <p:spPr>
          <a:xfrm>
            <a:off x="790113" y="2293411"/>
            <a:ext cx="5646198" cy="16004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/>
              <a:t>HTTP/1.1 200 OK</a:t>
            </a:r>
          </a:p>
          <a:p>
            <a:r>
              <a:rPr lang="en-IN" sz="1400"/>
              <a:t>Date: Fri, 04 Feb 2000 21:03:38 GMT</a:t>
            </a:r>
          </a:p>
          <a:p>
            <a:r>
              <a:rPr lang="en-IN" sz="1400"/>
              <a:t>Server: Apache/1.3.9 (UNIX) PHP/4.0b3</a:t>
            </a:r>
          </a:p>
          <a:p>
            <a:r>
              <a:rPr lang="en-IN" sz="1400"/>
              <a:t>Set-Cookie: name = xyz; expires = Friday, 04-Feb-07 22:03:38 GMT; </a:t>
            </a:r>
          </a:p>
          <a:p>
            <a:r>
              <a:rPr lang="en-IN" sz="1400"/>
              <a:t>   path = /; domain = tutorialspoint.com</a:t>
            </a:r>
          </a:p>
          <a:p>
            <a:r>
              <a:rPr lang="en-IN" sz="1400"/>
              <a:t>Connection: close</a:t>
            </a:r>
          </a:p>
          <a:p>
            <a:r>
              <a:rPr lang="en-IN" sz="1400"/>
              <a:t>Content-Type: text/html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230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9" y="208625"/>
            <a:ext cx="7554896" cy="69689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Setting Cookies with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80" y="1154097"/>
            <a:ext cx="11568342" cy="549527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A servlet will then have access to the cookie through the request method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request.getCookies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() which returns an array of Cookie objects.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Setting cookies with servlet involves three steps −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7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Creating a Cookie object −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You call the Cookie constructor with a cookie name and a cookie value, both of which are strings.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		Cookie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cookie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= new Cookie("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key","value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Keep in mind, neither the name nor the value should contain white space or any of the following characters − [ ] ( ) = , " / ? @ : 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2. Setting the maximum age −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You use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setMaxAge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to specify how long (in seconds) the cookie should be valid.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Following would set up a cookie for 24 hours.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		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cookie.setMaxAge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(60 * 60 * 24);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3. Sending the Cookie into the HTTP response headers −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You use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response.addCookie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to add cookies in the HTTP response header as follows −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		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response.addCookie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(cookie);</a:t>
            </a:r>
          </a:p>
        </p:txBody>
      </p:sp>
    </p:spTree>
    <p:extLst>
      <p:ext uri="{BB962C8B-B14F-4D97-AF65-F5344CB8AC3E}">
        <p14:creationId xmlns:p14="http://schemas.microsoft.com/office/powerpoint/2010/main" val="310018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C6D960-3E10-4421-AAA6-3F8A8DE5D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10340210" cy="1641490"/>
          </a:xfrm>
        </p:spPr>
        <p:txBody>
          <a:bodyPr>
            <a:normAutofit/>
          </a:bodyPr>
          <a:lstStyle/>
          <a:p>
            <a:r>
              <a:rPr lang="en-US" sz="5200" spc="-100" dirty="0">
                <a:solidFill>
                  <a:prstClr val="white"/>
                </a:solidFill>
                <a:effectLst/>
                <a:latin typeface="Sagona Book"/>
              </a:rPr>
              <a:t>Session Tracking</a:t>
            </a:r>
            <a:endParaRPr lang="en-IN" sz="52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AB1BA8-3646-4299-9239-C2C37FA7F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353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9" y="208625"/>
            <a:ext cx="7554896" cy="69689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Session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80" y="1154097"/>
            <a:ext cx="11568342" cy="54952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HTTP is a "stateless" protocol which means each time a client retrieves a Web page, the client opens a separate connection to the Web server and the server automatically does not keep any record of previous client request.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spc="20" dirty="0">
              <a:solidFill>
                <a:prstClr val="white">
                  <a:alpha val="58000"/>
                </a:prstClr>
              </a:solidFill>
              <a:latin typeface="Avenir Next LT Pr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Still there are following three ways to maintain session between web client and web server: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Cookies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Hidden Form Fields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URL Rewriting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HttpSession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56378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9" y="208625"/>
            <a:ext cx="7554896" cy="69689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80" y="1154097"/>
            <a:ext cx="11568342" cy="54952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A webserver can assign a unique session ID as a cookie to each web client 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For subsequent requests from the client they can be recognized using the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recieved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cookie.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This may not be an effective way because many time browser does not support a cookie, 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so It would not be recommended to use this procedure to maintain the sessions.</a:t>
            </a:r>
          </a:p>
        </p:txBody>
      </p:sp>
    </p:spTree>
    <p:extLst>
      <p:ext uri="{BB962C8B-B14F-4D97-AF65-F5344CB8AC3E}">
        <p14:creationId xmlns:p14="http://schemas.microsoft.com/office/powerpoint/2010/main" val="303716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9" y="208625"/>
            <a:ext cx="7554896" cy="69689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Hidden Form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80" y="1154097"/>
            <a:ext cx="11568342" cy="54952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A web server can send a hidden HTML form field along with a unique session ID as follows −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	&lt;input type = "hidden" name = "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sessionid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" value = "12345"&gt;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This entry means that, when the form is submitted, the specified name and value are automatically included in the GET or POST data. 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Each time when web browser sends request back, then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session_id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value can be used to keep the track of different web browsers.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This could be an effective way of keeping track of the session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but clicking on a regular (&lt;A HREF...&gt;) hypertext link does not result in a form submission, so hidden form fields also cannot support general session tracking.</a:t>
            </a:r>
          </a:p>
        </p:txBody>
      </p:sp>
    </p:spTree>
    <p:extLst>
      <p:ext uri="{BB962C8B-B14F-4D97-AF65-F5344CB8AC3E}">
        <p14:creationId xmlns:p14="http://schemas.microsoft.com/office/powerpoint/2010/main" val="13598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9" y="208625"/>
            <a:ext cx="7554896" cy="69689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URL Rewriting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80" y="1154097"/>
            <a:ext cx="11568342" cy="54952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You can append some extra data on the end of each URL that identifies the session, 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server can associate that session identifier with data it has stored about that session.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	For example, with http://tutorialspoint.com/file.htm;sessionid = 12345,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	The session identifier is attached as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sessionid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= 12345 which can be accessed at the web server to identify the client.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URL rewriting is a better way to maintain sessions and it works even when browsers don't support cookies. 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drawback of URL re-writing is that you would have to generate every URL dynamically to assign a session ID, even in case of a simple static HTML page.</a:t>
            </a:r>
          </a:p>
        </p:txBody>
      </p:sp>
    </p:spTree>
    <p:extLst>
      <p:ext uri="{BB962C8B-B14F-4D97-AF65-F5344CB8AC3E}">
        <p14:creationId xmlns:p14="http://schemas.microsoft.com/office/powerpoint/2010/main" val="235413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199"/>
            <a:ext cx="3516297" cy="20097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0" lang="en-US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Components of Servlet Architecture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48D9B-B36C-4106-99B6-CB67A47E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49" y="703340"/>
            <a:ext cx="5158111" cy="5830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1. Client</a:t>
            </a:r>
          </a:p>
          <a:p>
            <a:pPr>
              <a:lnSpc>
                <a:spcPct val="150000"/>
              </a:lnSpc>
            </a:pP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In this architecture, the web browser acts as a Client. </a:t>
            </a:r>
          </a:p>
          <a:p>
            <a:pPr>
              <a:lnSpc>
                <a:spcPct val="150000"/>
              </a:lnSpc>
            </a:pP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Client or user connected with a web browser. </a:t>
            </a:r>
          </a:p>
          <a:p>
            <a:pPr>
              <a:lnSpc>
                <a:spcPct val="150000"/>
              </a:lnSpc>
            </a:pP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The client is responsible for sending requests or </a:t>
            </a:r>
            <a:r>
              <a:rPr lang="en-US" sz="1600" spc="20" dirty="0" err="1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HttpRequest</a:t>
            </a: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 to the web server and processing the Web server’s responses</a:t>
            </a:r>
            <a:endParaRPr kumimoji="0" lang="en-US" sz="1600" b="0" i="0" u="none" strike="noStrike" kern="1200" cap="none" spc="20" normalizeH="0" baseline="0" noProof="0" dirty="0">
              <a:ln>
                <a:noFill/>
              </a:ln>
              <a:solidFill>
                <a:prstClr val="white">
                  <a:alpha val="58000"/>
                </a:prstClr>
              </a:solidFill>
              <a:effectLst/>
              <a:uLnTx/>
              <a:uFillTx/>
              <a:latin typeface="Sagona Book" panose="02020503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6C7CFA-A47E-46C0-B1B4-DB803A9C6E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54"/>
          <a:stretch/>
        </p:blipFill>
        <p:spPr>
          <a:xfrm>
            <a:off x="261829" y="3186113"/>
            <a:ext cx="5834171" cy="25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1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9" y="208625"/>
            <a:ext cx="7554896" cy="69689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The </a:t>
            </a:r>
            <a:r>
              <a:rPr lang="en-US" sz="2500" spc="-100" dirty="0" err="1">
                <a:solidFill>
                  <a:prstClr val="white"/>
                </a:solidFill>
                <a:latin typeface="Sagona Book"/>
              </a:rPr>
              <a:t>HttpSession</a:t>
            </a:r>
            <a:r>
              <a:rPr lang="en-US" sz="2500" spc="-100" dirty="0">
                <a:solidFill>
                  <a:prstClr val="white"/>
                </a:solidFill>
                <a:latin typeface="Sagona Book"/>
              </a:rPr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80" y="1154097"/>
            <a:ext cx="11568342" cy="54952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 provides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HttpSession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Interface which provides a way to identify a user across more than one page request or visit to a Web site and to store information about that user.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servlet container uses this interface to create a session between an HTTP client and an HTTP server. 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session persists for a specified time period, across more than one connection or page request from the user.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You would get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HttpSession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 object by calling the public method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getSession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() of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HttpServletRequest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, as below −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		</a:t>
            </a:r>
            <a:r>
              <a:rPr lang="en-US" sz="1700" b="1" spc="20" dirty="0" err="1">
                <a:solidFill>
                  <a:srgbClr val="FFFF00">
                    <a:alpha val="58000"/>
                  </a:srgbClr>
                </a:solidFill>
                <a:latin typeface="Avenir Next LT Pro"/>
              </a:rPr>
              <a:t>HttpSession</a:t>
            </a:r>
            <a:r>
              <a:rPr lang="en-US" sz="1700" b="1" spc="20" dirty="0">
                <a:solidFill>
                  <a:srgbClr val="FFFF00">
                    <a:alpha val="58000"/>
                  </a:srgbClr>
                </a:solidFill>
                <a:latin typeface="Avenir Next LT Pro"/>
              </a:rPr>
              <a:t> session = </a:t>
            </a:r>
            <a:r>
              <a:rPr lang="en-US" sz="1700" b="1" spc="20" dirty="0" err="1">
                <a:solidFill>
                  <a:srgbClr val="FFFF00">
                    <a:alpha val="58000"/>
                  </a:srgbClr>
                </a:solidFill>
                <a:latin typeface="Avenir Next LT Pro"/>
              </a:rPr>
              <a:t>request.getSession</a:t>
            </a:r>
            <a:r>
              <a:rPr lang="en-US" sz="1700" b="1" spc="20" dirty="0">
                <a:solidFill>
                  <a:srgbClr val="FFFF00">
                    <a:alpha val="58000"/>
                  </a:srgbClr>
                </a:solidFill>
                <a:latin typeface="Avenir Next LT Pro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You need to call </a:t>
            </a:r>
            <a:r>
              <a:rPr lang="en-US" sz="1700" spc="20" dirty="0" err="1">
                <a:solidFill>
                  <a:prstClr val="white">
                    <a:alpha val="58000"/>
                  </a:prstClr>
                </a:solidFill>
                <a:latin typeface="Avenir Next LT Pro"/>
              </a:rPr>
              <a:t>request.getSession</a:t>
            </a:r>
            <a:r>
              <a:rPr lang="en-US" sz="17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() before you send any document content to the client</a:t>
            </a:r>
          </a:p>
        </p:txBody>
      </p:sp>
    </p:spTree>
    <p:extLst>
      <p:ext uri="{BB962C8B-B14F-4D97-AF65-F5344CB8AC3E}">
        <p14:creationId xmlns:p14="http://schemas.microsoft.com/office/powerpoint/2010/main" val="85740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6380-296D-4804-81F2-89903B46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C72D-E344-4AEA-806F-A9A7C278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647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54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859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Client, Server and Communication</a:t>
            </a:r>
          </a:p>
          <a:p>
            <a:pPr>
              <a:lnSpc>
                <a:spcPct val="150000"/>
              </a:lnSpc>
            </a:pPr>
            <a:r>
              <a:rPr lang="en-US" sz="24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The Internet</a:t>
            </a:r>
          </a:p>
          <a:p>
            <a:pPr>
              <a:lnSpc>
                <a:spcPct val="150000"/>
              </a:lnSpc>
            </a:pP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prstClr val="white">
                    <a:alpha val="58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Basic Internet Protocols</a:t>
            </a:r>
          </a:p>
          <a:p>
            <a:pPr>
              <a:lnSpc>
                <a:spcPct val="150000"/>
              </a:lnSpc>
            </a:pPr>
            <a:r>
              <a:rPr lang="en-US" sz="24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World Wide Web</a:t>
            </a:r>
          </a:p>
        </p:txBody>
      </p:sp>
    </p:spTree>
    <p:extLst>
      <p:ext uri="{BB962C8B-B14F-4D97-AF65-F5344CB8AC3E}">
        <p14:creationId xmlns:p14="http://schemas.microsoft.com/office/powerpoint/2010/main" val="257075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199"/>
            <a:ext cx="3516297" cy="20097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0" lang="en-US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Components of Servlet Architecture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48D9B-B36C-4106-99B6-CB67A47E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49" y="457200"/>
            <a:ext cx="5158111" cy="607676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2. Web Server</a:t>
            </a:r>
          </a:p>
          <a:p>
            <a:pPr>
              <a:lnSpc>
                <a:spcPct val="150000"/>
              </a:lnSpc>
            </a:pP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Web server controls how web user access hosted files, and it’s responsible for processing user request and responses. </a:t>
            </a:r>
          </a:p>
          <a:p>
            <a:pPr>
              <a:lnSpc>
                <a:spcPct val="150000"/>
              </a:lnSpc>
            </a:pP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Here server is software it understands URLs and HTTP protocol. </a:t>
            </a:r>
          </a:p>
          <a:p>
            <a:pPr>
              <a:lnSpc>
                <a:spcPct val="150000"/>
              </a:lnSpc>
            </a:pP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Whenever a browser needs to host a file on the webserver, process client request using an HTTP request; if it finds the requested file sends it back to the browser through HTTP Response. </a:t>
            </a:r>
          </a:p>
          <a:p>
            <a:pPr>
              <a:lnSpc>
                <a:spcPct val="150000"/>
              </a:lnSpc>
            </a:pP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There are two types’ web servers Static and Dynamic webservers.</a:t>
            </a:r>
          </a:p>
          <a:p>
            <a:pPr>
              <a:lnSpc>
                <a:spcPct val="150000"/>
              </a:lnSpc>
            </a:pP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in a static web server, it sends the file as it is, but in a dynamic web, the server-hosted file is updated before it is sent to the browser.</a:t>
            </a:r>
            <a:endParaRPr kumimoji="0" lang="en-US" sz="1600" b="0" i="0" u="none" strike="noStrike" kern="1200" cap="none" spc="20" normalizeH="0" baseline="0" noProof="0" dirty="0">
              <a:ln>
                <a:noFill/>
              </a:ln>
              <a:solidFill>
                <a:prstClr val="white">
                  <a:alpha val="58000"/>
                </a:prstClr>
              </a:solidFill>
              <a:effectLst/>
              <a:uLnTx/>
              <a:uFillTx/>
              <a:latin typeface="Sagona Book" panose="02020503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6C7CFA-A47E-46C0-B1B4-DB803A9C6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54"/>
          <a:stretch/>
        </p:blipFill>
        <p:spPr>
          <a:xfrm>
            <a:off x="261829" y="3186113"/>
            <a:ext cx="5834171" cy="25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3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199"/>
            <a:ext cx="3516297" cy="20097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0" lang="en-US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Components of Servlet Architecture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48D9B-B36C-4106-99B6-CB67A47E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49" y="457200"/>
            <a:ext cx="5158111" cy="60767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3. Web Container</a:t>
            </a:r>
          </a:p>
          <a:p>
            <a:pPr>
              <a:lnSpc>
                <a:spcPct val="150000"/>
              </a:lnSpc>
            </a:pP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A web container is a component in the webserver it interacts with Java servlets. </a:t>
            </a:r>
          </a:p>
          <a:p>
            <a:pPr>
              <a:lnSpc>
                <a:spcPct val="150000"/>
              </a:lnSpc>
            </a:pP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A web container is responsible for managing the lifecycle of servlets, and it also performs the URL mapping task. </a:t>
            </a:r>
          </a:p>
          <a:p>
            <a:pPr>
              <a:lnSpc>
                <a:spcPct val="150000"/>
              </a:lnSpc>
            </a:pP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Web container handles the requests of servlets, JSP and other files at the server-side. </a:t>
            </a:r>
          </a:p>
          <a:p>
            <a:pPr lvl="1">
              <a:lnSpc>
                <a:spcPct val="150000"/>
              </a:lnSpc>
            </a:pPr>
            <a:r>
              <a:rPr lang="en-US" sz="12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The important tasks performed by servlets are loading and unloading servlets,</a:t>
            </a:r>
          </a:p>
          <a:p>
            <a:pPr lvl="1">
              <a:lnSpc>
                <a:spcPct val="150000"/>
              </a:lnSpc>
            </a:pPr>
            <a:r>
              <a:rPr lang="en-US" sz="12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 creating and managing requests and response objects </a:t>
            </a:r>
          </a:p>
          <a:p>
            <a:pPr lvl="1">
              <a:lnSpc>
                <a:spcPct val="150000"/>
              </a:lnSpc>
            </a:pPr>
            <a:r>
              <a:rPr lang="en-US" sz="12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performing servlet management’s overall task.</a:t>
            </a:r>
            <a:endParaRPr kumimoji="0" lang="en-US" sz="1200" b="0" i="0" u="none" strike="noStrike" kern="1200" cap="none" spc="20" normalizeH="0" baseline="0" noProof="0" dirty="0">
              <a:ln>
                <a:noFill/>
              </a:ln>
              <a:solidFill>
                <a:prstClr val="white">
                  <a:alpha val="58000"/>
                </a:prstClr>
              </a:solidFill>
              <a:effectLst/>
              <a:uLnTx/>
              <a:uFillTx/>
              <a:latin typeface="Sagona Book" panose="02020503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6C7CFA-A47E-46C0-B1B4-DB803A9C6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54"/>
          <a:stretch/>
        </p:blipFill>
        <p:spPr>
          <a:xfrm>
            <a:off x="261829" y="3186113"/>
            <a:ext cx="5834171" cy="25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199"/>
            <a:ext cx="3516297" cy="20097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0" lang="en-US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Components of Servlet Architecture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48D9B-B36C-4106-99B6-CB67A47E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49" y="266700"/>
            <a:ext cx="5543551" cy="626726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Servlet Request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The client sends a request.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Web Server accepts the request and forwards it to the web container.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Web container searches web.xml file for request URL pattern and gets the address of the servlet.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If the servlet is not yet instantiated, it will be instantiated and initialized by calling the </a:t>
            </a:r>
            <a:r>
              <a:rPr lang="en-US" sz="1600" spc="20" dirty="0" err="1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init</a:t>
            </a: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() method.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The container calls public service() by passing </a:t>
            </a:r>
            <a:r>
              <a:rPr lang="en-US" sz="1600" spc="20" dirty="0" err="1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ServletRequest</a:t>
            </a: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 and </a:t>
            </a:r>
            <a:r>
              <a:rPr lang="en-US" sz="1600" spc="20" dirty="0" err="1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ServletResponse</a:t>
            </a: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 objects.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Public service() method typecast </a:t>
            </a:r>
            <a:r>
              <a:rPr lang="en-US" sz="1600" spc="20" dirty="0" err="1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ServletRequest</a:t>
            </a: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 and </a:t>
            </a:r>
            <a:r>
              <a:rPr lang="en-US" sz="1600" spc="20" dirty="0" err="1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ServletResponse</a:t>
            </a: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 object to </a:t>
            </a:r>
            <a:r>
              <a:rPr lang="en-US" sz="1600" spc="20" dirty="0" err="1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HttpServletRequest</a:t>
            </a: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 and </a:t>
            </a:r>
            <a:r>
              <a:rPr lang="en-US" sz="1600" spc="20" dirty="0" err="1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HttpServletResponse</a:t>
            </a: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 objects respectively.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Public service() method calls protected service().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Protected service() method checks the client request &amp; corresponding do___() method is called.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spc="20" dirty="0">
                <a:solidFill>
                  <a:prstClr val="white">
                    <a:alpha val="58000"/>
                  </a:prstClr>
                </a:solidFill>
                <a:latin typeface="Sagona Book" panose="02020503050505020204" pitchFamily="18" charset="0"/>
              </a:rPr>
              <a:t>The request is handled by sending the result generated by do___() to the client.</a:t>
            </a:r>
            <a:endParaRPr kumimoji="0" lang="en-US" sz="1200" b="0" i="0" u="none" strike="noStrike" kern="1200" cap="none" spc="20" normalizeH="0" baseline="0" noProof="0" dirty="0">
              <a:ln>
                <a:noFill/>
              </a:ln>
              <a:solidFill>
                <a:prstClr val="white">
                  <a:alpha val="58000"/>
                </a:prstClr>
              </a:solidFill>
              <a:effectLst/>
              <a:uLnTx/>
              <a:uFillTx/>
              <a:latin typeface="Sagona Book" panose="02020503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6C7CFA-A47E-46C0-B1B4-DB803A9C6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54"/>
          <a:stretch/>
        </p:blipFill>
        <p:spPr>
          <a:xfrm>
            <a:off x="261829" y="3186113"/>
            <a:ext cx="5834171" cy="25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0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199"/>
            <a:ext cx="3516297" cy="20097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0" lang="en-US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/>
              </a:rPr>
              <a:t>Introduction to Servlet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825" y="703340"/>
            <a:ext cx="7449736" cy="583062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Advantages: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Servlets are server independent, as they are compatible with any web server. 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Compared to other server-side web technologies like ASP and JavaScript, these are server-specific.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Servlets are protocol-independent, i.e. it supports FTP, SMTP, etc. Mainly it provides extended support to HTTP protocol functionality.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Servlets are persistent because it remains in memory until explicitly destroyed this helps in several request processing and one database connection can handle several database requests.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Servlets are portable; since the servlets are written in java, they are portable and supports any web server.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prstClr val="white">
                    <a:alpha val="58000"/>
                  </a:prstClr>
                </a:solidFill>
                <a:latin typeface="Avenir Next LT Pro"/>
              </a:rPr>
              <a:t>Faster in execution, servlets are compiled into byte code execute more quickly compared to other scripting languages. Byte code conversion gives better performance and helps in type checking and error.</a:t>
            </a:r>
            <a:endParaRPr kumimoji="0" lang="en-US" sz="2000" b="0" i="0" u="none" strike="noStrike" kern="1200" cap="none" spc="20" normalizeH="0" baseline="0" noProof="0" dirty="0">
              <a:ln>
                <a:noFill/>
              </a:ln>
              <a:solidFill>
                <a:prstClr val="white">
                  <a:alpha val="58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7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709</TotalTime>
  <Words>4868</Words>
  <Application>Microsoft Office PowerPoint</Application>
  <PresentationFormat>Widescreen</PresentationFormat>
  <Paragraphs>488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Depth</vt:lpstr>
      <vt:lpstr>Java Servlet</vt:lpstr>
      <vt:lpstr>Introduction to Servlet Architecture</vt:lpstr>
      <vt:lpstr>Introduction to Servlet Architecture</vt:lpstr>
      <vt:lpstr>Introduction to Servlet Architecture</vt:lpstr>
      <vt:lpstr>Components of Servlet Architecture</vt:lpstr>
      <vt:lpstr>Components of Servlet Architecture</vt:lpstr>
      <vt:lpstr>Components of Servlet Architecture</vt:lpstr>
      <vt:lpstr>Components of Servlet Architecture</vt:lpstr>
      <vt:lpstr>Introduction to Servlet Architecture</vt:lpstr>
      <vt:lpstr>Uses of Servlet Architecture</vt:lpstr>
      <vt:lpstr>Life Cycle of Servlet</vt:lpstr>
      <vt:lpstr>Life Cycle of Servlet</vt:lpstr>
      <vt:lpstr>Life Cycle of Servlet</vt:lpstr>
      <vt:lpstr>Life Cycle of Servlet</vt:lpstr>
      <vt:lpstr>Life Cycle of Servlet</vt:lpstr>
      <vt:lpstr>Life Cycle of Servlet</vt:lpstr>
      <vt:lpstr>Life Cycle of Servlet</vt:lpstr>
      <vt:lpstr>Servlet Life Cycle Methods</vt:lpstr>
      <vt:lpstr>Servlet Life Cycle Methods</vt:lpstr>
      <vt:lpstr>Servlet  Life Cycle Methods</vt:lpstr>
      <vt:lpstr>Servlet  Life Cycle Methods</vt:lpstr>
      <vt:lpstr>Servlet  Life Cycle Methods</vt:lpstr>
      <vt:lpstr>Creation of Servlet Application</vt:lpstr>
      <vt:lpstr>Steps</vt:lpstr>
      <vt:lpstr>1. Creating Directory Structure</vt:lpstr>
      <vt:lpstr>2. Creating Servlet</vt:lpstr>
      <vt:lpstr>2. Creating Servlet</vt:lpstr>
      <vt:lpstr>3. Compiling a Servlet</vt:lpstr>
      <vt:lpstr>4. Create Deployment Descriptor</vt:lpstr>
      <vt:lpstr>4. Create Deployment Descriptor</vt:lpstr>
      <vt:lpstr>5. Start The Server</vt:lpstr>
      <vt:lpstr>6. Starting Tomcat Server for the first time</vt:lpstr>
      <vt:lpstr>7. Run Servlet Application</vt:lpstr>
      <vt:lpstr>Reading Form Data using Servlet</vt:lpstr>
      <vt:lpstr>GET Method Example using URL</vt:lpstr>
      <vt:lpstr>GET Method Example using URL</vt:lpstr>
      <vt:lpstr>GET Method Example using URL</vt:lpstr>
      <vt:lpstr>GET Method Example using URL</vt:lpstr>
      <vt:lpstr>POST Method Example using URL - Servlet will handle both GET and POST method</vt:lpstr>
      <vt:lpstr>POST Method Example using URL – Form using POST method</vt:lpstr>
      <vt:lpstr>Cookies Handling</vt:lpstr>
      <vt:lpstr>Cookies</vt:lpstr>
      <vt:lpstr>The Anatomy of Cookie</vt:lpstr>
      <vt:lpstr>Setting Cookies with Servlet</vt:lpstr>
      <vt:lpstr>Session Tracking</vt:lpstr>
      <vt:lpstr>Session Handling</vt:lpstr>
      <vt:lpstr>Cookies</vt:lpstr>
      <vt:lpstr>Hidden Form Fields</vt:lpstr>
      <vt:lpstr>URL Rewriting</vt:lpstr>
      <vt:lpstr>The HttpSession Object</vt:lpstr>
      <vt:lpstr>PowerPoint Presentation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Ambhire</dc:creator>
  <cp:lastModifiedBy>Vaibhav Ambhire</cp:lastModifiedBy>
  <cp:revision>132</cp:revision>
  <dcterms:created xsi:type="dcterms:W3CDTF">2021-07-13T17:42:29Z</dcterms:created>
  <dcterms:modified xsi:type="dcterms:W3CDTF">2021-10-09T06:09:57Z</dcterms:modified>
</cp:coreProperties>
</file>