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61" r:id="rId9"/>
    <p:sldId id="265" r:id="rId10"/>
    <p:sldId id="259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0" r:id="rId27"/>
    <p:sldId id="289" r:id="rId28"/>
    <p:sldId id="281" r:id="rId29"/>
    <p:sldId id="290" r:id="rId30"/>
    <p:sldId id="282" r:id="rId31"/>
    <p:sldId id="291" r:id="rId32"/>
    <p:sldId id="283" r:id="rId33"/>
    <p:sldId id="292" r:id="rId34"/>
    <p:sldId id="284" r:id="rId35"/>
    <p:sldId id="285" r:id="rId36"/>
    <p:sldId id="286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C4EED-A05E-4AAB-B65E-1B8EF0FD9EE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06B4FF5-6B20-4D67-B11C-6EF71A2050D4}">
      <dgm:prSet phldrT="[Text]"/>
      <dgm:spPr/>
      <dgm:t>
        <a:bodyPr/>
        <a:lstStyle/>
        <a:p>
          <a:r>
            <a:rPr lang="en-US" dirty="0"/>
            <a:t>Open any text editor</a:t>
          </a:r>
          <a:endParaRPr lang="en-IN" dirty="0"/>
        </a:p>
      </dgm:t>
    </dgm:pt>
    <dgm:pt modelId="{B3623D88-EBC9-4006-BE34-BFD9FB86F285}" type="parTrans" cxnId="{D7A68C4A-C7F7-4E95-A921-7A1A9B740960}">
      <dgm:prSet/>
      <dgm:spPr/>
      <dgm:t>
        <a:bodyPr/>
        <a:lstStyle/>
        <a:p>
          <a:endParaRPr lang="en-IN"/>
        </a:p>
      </dgm:t>
    </dgm:pt>
    <dgm:pt modelId="{1C853038-BA60-4758-AB61-8D898920AD95}" type="sibTrans" cxnId="{D7A68C4A-C7F7-4E95-A921-7A1A9B740960}">
      <dgm:prSet/>
      <dgm:spPr/>
      <dgm:t>
        <a:bodyPr/>
        <a:lstStyle/>
        <a:p>
          <a:endParaRPr lang="en-IN"/>
        </a:p>
      </dgm:t>
    </dgm:pt>
    <dgm:pt modelId="{089297D1-0A14-4B9F-B169-CA6EF4B3D21B}">
      <dgm:prSet phldrT="[Text]"/>
      <dgm:spPr/>
      <dgm:t>
        <a:bodyPr/>
        <a:lstStyle/>
        <a:p>
          <a:r>
            <a:rPr lang="en-US" dirty="0"/>
            <a:t>Write HTML code</a:t>
          </a:r>
          <a:endParaRPr lang="en-IN" dirty="0"/>
        </a:p>
      </dgm:t>
    </dgm:pt>
    <dgm:pt modelId="{AB0FD25B-E922-470D-A745-1CC3971F6F86}" type="parTrans" cxnId="{DC0C008A-9876-4BF9-989C-05A49D131E63}">
      <dgm:prSet/>
      <dgm:spPr/>
      <dgm:t>
        <a:bodyPr/>
        <a:lstStyle/>
        <a:p>
          <a:endParaRPr lang="en-IN"/>
        </a:p>
      </dgm:t>
    </dgm:pt>
    <dgm:pt modelId="{D547801A-50EA-4D71-9456-9EC722B6F121}" type="sibTrans" cxnId="{DC0C008A-9876-4BF9-989C-05A49D131E63}">
      <dgm:prSet/>
      <dgm:spPr/>
      <dgm:t>
        <a:bodyPr/>
        <a:lstStyle/>
        <a:p>
          <a:endParaRPr lang="en-IN"/>
        </a:p>
      </dgm:t>
    </dgm:pt>
    <dgm:pt modelId="{262029FB-D4EB-43F5-ACD3-FBBECF3C6C4B}">
      <dgm:prSet phldrT="[Text]"/>
      <dgm:spPr/>
      <dgm:t>
        <a:bodyPr/>
        <a:lstStyle/>
        <a:p>
          <a:r>
            <a:rPr lang="en-US" dirty="0"/>
            <a:t>Save the HTML file with .htm extension and preferable encoding is UTF – 8</a:t>
          </a:r>
          <a:endParaRPr lang="en-IN" dirty="0"/>
        </a:p>
      </dgm:t>
    </dgm:pt>
    <dgm:pt modelId="{BF527BCB-CBBF-4C54-8E96-925FE497266D}" type="parTrans" cxnId="{E38A1C82-D248-401A-BD95-69BC9597C85F}">
      <dgm:prSet/>
      <dgm:spPr/>
      <dgm:t>
        <a:bodyPr/>
        <a:lstStyle/>
        <a:p>
          <a:endParaRPr lang="en-IN"/>
        </a:p>
      </dgm:t>
    </dgm:pt>
    <dgm:pt modelId="{1648D7F4-37CD-457D-916E-40687DF9F251}" type="sibTrans" cxnId="{E38A1C82-D248-401A-BD95-69BC9597C85F}">
      <dgm:prSet/>
      <dgm:spPr/>
      <dgm:t>
        <a:bodyPr/>
        <a:lstStyle/>
        <a:p>
          <a:endParaRPr lang="en-IN"/>
        </a:p>
      </dgm:t>
    </dgm:pt>
    <dgm:pt modelId="{5125695D-0905-4562-BE4D-3B243C2437DD}">
      <dgm:prSet phldrT="[Text]"/>
      <dgm:spPr/>
      <dgm:t>
        <a:bodyPr/>
        <a:lstStyle/>
        <a:p>
          <a:r>
            <a:rPr lang="en-US" dirty="0"/>
            <a:t>View the HTML page in the browser</a:t>
          </a:r>
          <a:endParaRPr lang="en-IN" dirty="0"/>
        </a:p>
      </dgm:t>
    </dgm:pt>
    <dgm:pt modelId="{DEA416ED-50BB-4951-813A-DDC2AB1EB2BA}" type="parTrans" cxnId="{1CEFECC2-D7DD-4B7E-BD8A-0E3944DE34BA}">
      <dgm:prSet/>
      <dgm:spPr/>
      <dgm:t>
        <a:bodyPr/>
        <a:lstStyle/>
        <a:p>
          <a:endParaRPr lang="en-IN"/>
        </a:p>
      </dgm:t>
    </dgm:pt>
    <dgm:pt modelId="{CAB1CAC3-ABA3-4FDB-A3F5-C9C7D89FC48F}" type="sibTrans" cxnId="{1CEFECC2-D7DD-4B7E-BD8A-0E3944DE34BA}">
      <dgm:prSet/>
      <dgm:spPr/>
      <dgm:t>
        <a:bodyPr/>
        <a:lstStyle/>
        <a:p>
          <a:endParaRPr lang="en-IN"/>
        </a:p>
      </dgm:t>
    </dgm:pt>
    <dgm:pt modelId="{519CE8A2-5106-424C-A203-1900FAFB35E8}" type="pres">
      <dgm:prSet presAssocID="{A9BC4EED-A05E-4AAB-B65E-1B8EF0FD9EE5}" presName="Name0" presStyleCnt="0">
        <dgm:presLayoutVars>
          <dgm:dir/>
          <dgm:animLvl val="lvl"/>
          <dgm:resizeHandles val="exact"/>
        </dgm:presLayoutVars>
      </dgm:prSet>
      <dgm:spPr/>
    </dgm:pt>
    <dgm:pt modelId="{C45FA785-772C-4BFE-8F8A-CB5682D9BAFE}" type="pres">
      <dgm:prSet presAssocID="{E06B4FF5-6B20-4D67-B11C-6EF71A2050D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11946-771E-40E9-8E4B-9B1675F501EC}" type="pres">
      <dgm:prSet presAssocID="{1C853038-BA60-4758-AB61-8D898920AD95}" presName="parTxOnlySpace" presStyleCnt="0"/>
      <dgm:spPr/>
    </dgm:pt>
    <dgm:pt modelId="{E1C6D890-E13F-4ABF-A7C9-23D8BAFFFF76}" type="pres">
      <dgm:prSet presAssocID="{089297D1-0A14-4B9F-B169-CA6EF4B3D2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4ACF7-7B5D-49A9-B913-CDCF3FD4C1B1}" type="pres">
      <dgm:prSet presAssocID="{D547801A-50EA-4D71-9456-9EC722B6F121}" presName="parTxOnlySpace" presStyleCnt="0"/>
      <dgm:spPr/>
    </dgm:pt>
    <dgm:pt modelId="{212B4E2F-7C9F-483C-9EBC-156E4A7F60A8}" type="pres">
      <dgm:prSet presAssocID="{262029FB-D4EB-43F5-ACD3-FBBECF3C6C4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583BD-18EC-45F0-A309-BDEE1C6DC7E3}" type="pres">
      <dgm:prSet presAssocID="{1648D7F4-37CD-457D-916E-40687DF9F251}" presName="parTxOnlySpace" presStyleCnt="0"/>
      <dgm:spPr/>
    </dgm:pt>
    <dgm:pt modelId="{48E285CC-599C-4FC9-9439-86CFA2841B8D}" type="pres">
      <dgm:prSet presAssocID="{5125695D-0905-4562-BE4D-3B243C2437D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A1C82-D248-401A-BD95-69BC9597C85F}" srcId="{A9BC4EED-A05E-4AAB-B65E-1B8EF0FD9EE5}" destId="{262029FB-D4EB-43F5-ACD3-FBBECF3C6C4B}" srcOrd="2" destOrd="0" parTransId="{BF527BCB-CBBF-4C54-8E96-925FE497266D}" sibTransId="{1648D7F4-37CD-457D-916E-40687DF9F251}"/>
    <dgm:cxn modelId="{1CEFECC2-D7DD-4B7E-BD8A-0E3944DE34BA}" srcId="{A9BC4EED-A05E-4AAB-B65E-1B8EF0FD9EE5}" destId="{5125695D-0905-4562-BE4D-3B243C2437DD}" srcOrd="3" destOrd="0" parTransId="{DEA416ED-50BB-4951-813A-DDC2AB1EB2BA}" sibTransId="{CAB1CAC3-ABA3-4FDB-A3F5-C9C7D89FC48F}"/>
    <dgm:cxn modelId="{99E74D58-5FF6-441B-A6BA-E96492836912}" type="presOf" srcId="{5125695D-0905-4562-BE4D-3B243C2437DD}" destId="{48E285CC-599C-4FC9-9439-86CFA2841B8D}" srcOrd="0" destOrd="0" presId="urn:microsoft.com/office/officeart/2005/8/layout/chevron1"/>
    <dgm:cxn modelId="{AADEB576-9206-4071-935A-6E8E806BA562}" type="presOf" srcId="{E06B4FF5-6B20-4D67-B11C-6EF71A2050D4}" destId="{C45FA785-772C-4BFE-8F8A-CB5682D9BAFE}" srcOrd="0" destOrd="0" presId="urn:microsoft.com/office/officeart/2005/8/layout/chevron1"/>
    <dgm:cxn modelId="{02786023-7EA7-4431-BE79-C11E6CB7ADA6}" type="presOf" srcId="{A9BC4EED-A05E-4AAB-B65E-1B8EF0FD9EE5}" destId="{519CE8A2-5106-424C-A203-1900FAFB35E8}" srcOrd="0" destOrd="0" presId="urn:microsoft.com/office/officeart/2005/8/layout/chevron1"/>
    <dgm:cxn modelId="{3B356F0A-B747-44D5-B9D4-FD0373EA00BD}" type="presOf" srcId="{262029FB-D4EB-43F5-ACD3-FBBECF3C6C4B}" destId="{212B4E2F-7C9F-483C-9EBC-156E4A7F60A8}" srcOrd="0" destOrd="0" presId="urn:microsoft.com/office/officeart/2005/8/layout/chevron1"/>
    <dgm:cxn modelId="{D7A68C4A-C7F7-4E95-A921-7A1A9B740960}" srcId="{A9BC4EED-A05E-4AAB-B65E-1B8EF0FD9EE5}" destId="{E06B4FF5-6B20-4D67-B11C-6EF71A2050D4}" srcOrd="0" destOrd="0" parTransId="{B3623D88-EBC9-4006-BE34-BFD9FB86F285}" sibTransId="{1C853038-BA60-4758-AB61-8D898920AD95}"/>
    <dgm:cxn modelId="{DC0C008A-9876-4BF9-989C-05A49D131E63}" srcId="{A9BC4EED-A05E-4AAB-B65E-1B8EF0FD9EE5}" destId="{089297D1-0A14-4B9F-B169-CA6EF4B3D21B}" srcOrd="1" destOrd="0" parTransId="{AB0FD25B-E922-470D-A745-1CC3971F6F86}" sibTransId="{D547801A-50EA-4D71-9456-9EC722B6F121}"/>
    <dgm:cxn modelId="{D55A10B1-BA88-43DC-B77F-ABF85BAAC1A1}" type="presOf" srcId="{089297D1-0A14-4B9F-B169-CA6EF4B3D21B}" destId="{E1C6D890-E13F-4ABF-A7C9-23D8BAFFFF76}" srcOrd="0" destOrd="0" presId="urn:microsoft.com/office/officeart/2005/8/layout/chevron1"/>
    <dgm:cxn modelId="{C403CB1D-0F79-4457-BC49-714986A54F7B}" type="presParOf" srcId="{519CE8A2-5106-424C-A203-1900FAFB35E8}" destId="{C45FA785-772C-4BFE-8F8A-CB5682D9BAFE}" srcOrd="0" destOrd="0" presId="urn:microsoft.com/office/officeart/2005/8/layout/chevron1"/>
    <dgm:cxn modelId="{2074F2CD-45D7-4470-AE19-BF293B98BF45}" type="presParOf" srcId="{519CE8A2-5106-424C-A203-1900FAFB35E8}" destId="{52511946-771E-40E9-8E4B-9B1675F501EC}" srcOrd="1" destOrd="0" presId="urn:microsoft.com/office/officeart/2005/8/layout/chevron1"/>
    <dgm:cxn modelId="{488CA8AD-C19A-49D6-BB6B-B1C3E9041820}" type="presParOf" srcId="{519CE8A2-5106-424C-A203-1900FAFB35E8}" destId="{E1C6D890-E13F-4ABF-A7C9-23D8BAFFFF76}" srcOrd="2" destOrd="0" presId="urn:microsoft.com/office/officeart/2005/8/layout/chevron1"/>
    <dgm:cxn modelId="{FE8DB116-FEFA-490D-852E-B510EB4AA9E0}" type="presParOf" srcId="{519CE8A2-5106-424C-A203-1900FAFB35E8}" destId="{E2F4ACF7-7B5D-49A9-B913-CDCF3FD4C1B1}" srcOrd="3" destOrd="0" presId="urn:microsoft.com/office/officeart/2005/8/layout/chevron1"/>
    <dgm:cxn modelId="{9DC8F8A0-277A-4835-A980-DCF16113331D}" type="presParOf" srcId="{519CE8A2-5106-424C-A203-1900FAFB35E8}" destId="{212B4E2F-7C9F-483C-9EBC-156E4A7F60A8}" srcOrd="4" destOrd="0" presId="urn:microsoft.com/office/officeart/2005/8/layout/chevron1"/>
    <dgm:cxn modelId="{220AD727-C5BC-4DC7-A7B6-31641BD6F5AC}" type="presParOf" srcId="{519CE8A2-5106-424C-A203-1900FAFB35E8}" destId="{6F2583BD-18EC-45F0-A309-BDEE1C6DC7E3}" srcOrd="5" destOrd="0" presId="urn:microsoft.com/office/officeart/2005/8/layout/chevron1"/>
    <dgm:cxn modelId="{0BB7A15F-4393-437B-BE7C-11F563BC7B82}" type="presParOf" srcId="{519CE8A2-5106-424C-A203-1900FAFB35E8}" destId="{48E285CC-599C-4FC9-9439-86CFA2841B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FA785-772C-4BFE-8F8A-CB5682D9BAFE}">
      <dsp:nvSpPr>
        <dsp:cNvPr id="0" name=""/>
        <dsp:cNvSpPr/>
      </dsp:nvSpPr>
      <dsp:spPr>
        <a:xfrm>
          <a:off x="4490" y="891414"/>
          <a:ext cx="2614122" cy="10456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Open any text editor</a:t>
          </a:r>
          <a:endParaRPr lang="en-IN" sz="1300" kern="1200" dirty="0"/>
        </a:p>
      </dsp:txBody>
      <dsp:txXfrm>
        <a:off x="527315" y="891414"/>
        <a:ext cx="1568473" cy="1045649"/>
      </dsp:txXfrm>
    </dsp:sp>
    <dsp:sp modelId="{E1C6D890-E13F-4ABF-A7C9-23D8BAFFFF76}">
      <dsp:nvSpPr>
        <dsp:cNvPr id="0" name=""/>
        <dsp:cNvSpPr/>
      </dsp:nvSpPr>
      <dsp:spPr>
        <a:xfrm>
          <a:off x="2357201" y="891414"/>
          <a:ext cx="2614122" cy="104564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Write HTML code</a:t>
          </a:r>
          <a:endParaRPr lang="en-IN" sz="1300" kern="1200" dirty="0"/>
        </a:p>
      </dsp:txBody>
      <dsp:txXfrm>
        <a:off x="2880026" y="891414"/>
        <a:ext cx="1568473" cy="1045649"/>
      </dsp:txXfrm>
    </dsp:sp>
    <dsp:sp modelId="{212B4E2F-7C9F-483C-9EBC-156E4A7F60A8}">
      <dsp:nvSpPr>
        <dsp:cNvPr id="0" name=""/>
        <dsp:cNvSpPr/>
      </dsp:nvSpPr>
      <dsp:spPr>
        <a:xfrm>
          <a:off x="4709911" y="891414"/>
          <a:ext cx="2614122" cy="104564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Save the HTML file with .htm extension and preferable encoding is UTF – 8</a:t>
          </a:r>
          <a:endParaRPr lang="en-IN" sz="1300" kern="1200" dirty="0"/>
        </a:p>
      </dsp:txBody>
      <dsp:txXfrm>
        <a:off x="5232736" y="891414"/>
        <a:ext cx="1568473" cy="1045649"/>
      </dsp:txXfrm>
    </dsp:sp>
    <dsp:sp modelId="{48E285CC-599C-4FC9-9439-86CFA2841B8D}">
      <dsp:nvSpPr>
        <dsp:cNvPr id="0" name=""/>
        <dsp:cNvSpPr/>
      </dsp:nvSpPr>
      <dsp:spPr>
        <a:xfrm>
          <a:off x="7062622" y="891414"/>
          <a:ext cx="2614122" cy="104564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View the HTML page in the browser</a:t>
          </a:r>
          <a:endParaRPr lang="en-IN" sz="1300" kern="1200" dirty="0"/>
        </a:p>
      </dsp:txBody>
      <dsp:txXfrm>
        <a:off x="7585447" y="891414"/>
        <a:ext cx="1568473" cy="104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525172-BE17-4658-9CD5-390E0BE21CDD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05E6ED-AC15-4050-A33B-7DC4B3A41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AE506-B168-46D9-8F56-F197BFE7C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HTML5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8FEFE09-540E-4F8B-9D4F-DF1ED36E6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8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an HTML Element?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7"/>
            <a:ext cx="9905999" cy="2695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 HTML element is defined by a start tag, some content, and an end tag: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tagname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&gt;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Content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goes here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...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tagname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HTML element is everything from the start tag to the end tag: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&lt;h1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First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Heading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&lt;p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My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first paragraph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p&gt;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357FF13-2FD1-46A1-AF35-D39EAC224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7009"/>
              </p:ext>
            </p:extLst>
          </p:nvPr>
        </p:nvGraphicFramePr>
        <p:xfrm>
          <a:off x="1868511" y="466142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426499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6977652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58516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 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Tag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8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&lt;h1&gt;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 First Heading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&lt;/h1&gt;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825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&lt;p&gt;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 First Paragraph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&lt;/p&gt;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36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086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31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514"/>
            <a:ext cx="6022075" cy="9144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Nested HTML ELEMENT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61" y="2019869"/>
            <a:ext cx="4490114" cy="454470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299" y="2438217"/>
            <a:ext cx="5762625" cy="19815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elements can be nested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means that elements can contain other elements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 HTML documents consist of nested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380770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 Element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446349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Few Tips: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Never skip end tag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Document may be displayed incorrectly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HTML is not case sensitive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Empty HTML elements</a:t>
            </a:r>
          </a:p>
          <a:p>
            <a:pPr lvl="1">
              <a:lnSpc>
                <a:spcPct val="200000"/>
              </a:lnSpc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br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tag is without end tag: Used to break the line</a:t>
            </a:r>
          </a:p>
        </p:txBody>
      </p:sp>
    </p:spTree>
    <p:extLst>
      <p:ext uri="{BB962C8B-B14F-4D97-AF65-F5344CB8AC3E}">
        <p14:creationId xmlns:p14="http://schemas.microsoft.com/office/powerpoint/2010/main" val="268879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924162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HTML Attributes</a:t>
            </a:r>
            <a:endParaRPr lang="en-IN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9636"/>
            <a:ext cx="9905999" cy="357638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All HTML elements can have attributes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Attributes provide additional information about elements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Attributes are always specified in the start tag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Attributes usually come in name/value pairs like: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name="value"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514"/>
            <a:ext cx="4370033" cy="859841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42" y="1402670"/>
            <a:ext cx="5602657" cy="497083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699" y="2574923"/>
            <a:ext cx="5370990" cy="170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&lt;a&gt;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tag defines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hyperlink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Attribute --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attribute specifies the URL where it will go to</a:t>
            </a:r>
          </a:p>
        </p:txBody>
      </p:sp>
    </p:spTree>
    <p:extLst>
      <p:ext uri="{BB962C8B-B14F-4D97-AF65-F5344CB8AC3E}">
        <p14:creationId xmlns:p14="http://schemas.microsoft.com/office/powerpoint/2010/main" val="14829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36" y="53228"/>
            <a:ext cx="4370033" cy="547273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96" y="558232"/>
            <a:ext cx="5602657" cy="368622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="img_girl.jpg"&gt;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699" y="58850"/>
            <a:ext cx="5370990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tag is used to embed an image in an HTML page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attribute specifies the path to the image to be displayed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are two ways to specify the URL in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attribute:</a:t>
            </a:r>
          </a:p>
          <a:p>
            <a:pPr marL="228600" marR="0" lvl="0" indent="-228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Absolute URL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 Links to an external image that is hosted on another website.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=https://www.w3schools.com/images/img_girl.jpg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Relative URL 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Links to an image that is hosted within the website.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 URL does not include the domain name.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the URL begins without a slash, it will be relative to the current page.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Example: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="img_girl.jpg".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the URL begins with a slash, it will be relative to the domain. 	Example: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="/images/img_girl.jpg".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1B6FCE-FED3-4060-BC5E-4326C5844F84}"/>
              </a:ext>
            </a:extLst>
          </p:cNvPr>
          <p:cNvSpPr txBox="1"/>
          <p:nvPr/>
        </p:nvSpPr>
        <p:spPr>
          <a:xfrm>
            <a:off x="504723" y="4576285"/>
            <a:ext cx="515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Note: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External images might be under copyright.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If you do not get permission to use it, you may be in violation of copyright laws.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addition, you cannot control external images; it can suddenly be removed or changed.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2894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9" y="0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7" y="967665"/>
            <a:ext cx="5602657" cy="547407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="img_girl.jpg“ 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699" y="1874732"/>
            <a:ext cx="5370990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tag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Attribute --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specifies the width and height of the image (in pixels)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5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52" y="122798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7" y="967665"/>
            <a:ext cx="6344630" cy="535124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3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="img_girl.jpg“ 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="600“ 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US" sz="1300" dirty="0">
                <a:solidFill>
                  <a:srgbClr val="0000CD"/>
                </a:solidFill>
                <a:latin typeface="Consolas" panose="020B0609020204030204" pitchFamily="49" charset="0"/>
              </a:rPr>
              <a:t>Sample Image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endParaRPr lang="en-US" sz="13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44" y="1068603"/>
            <a:ext cx="4705165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tag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Attribute --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alt:</a:t>
            </a:r>
            <a:r>
              <a:rPr lang="en-US" altLang="en-US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It specifies an alternate text for an image, if the image for some reason cannot be displayed.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This can be due to slow connection, or an error in the </a:t>
            </a:r>
            <a:r>
              <a:rPr lang="en-US" alt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attribute, or if the user uses a screen reader.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8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514"/>
            <a:ext cx="4370033" cy="586885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7" y="967665"/>
            <a:ext cx="6344630" cy="431750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img_girl.jpg“</a:t>
            </a:r>
            <a:r>
              <a:rPr lang="en-IN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="600“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Sample Image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red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44" y="2299709"/>
            <a:ext cx="4705165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style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attribute: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style attribute is used to add styles to an element, such as </a:t>
            </a:r>
            <a:r>
              <a:rPr lang="en-US" altLang="en-US" sz="1400" b="1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color, font, size, and more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514"/>
            <a:ext cx="4370033" cy="655125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7" y="967665"/>
            <a:ext cx="6344630" cy="431750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="img_girl.jpg“ 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="600“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Sample Image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red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552" y="791604"/>
            <a:ext cx="5107618" cy="49552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lang</a:t>
            </a:r>
            <a:r>
              <a:rPr lang="en-US" altLang="en-US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attribute: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You should always include the lang attribute </a:t>
            </a:r>
            <a:r>
              <a:rPr lang="en-US" alt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inside the &lt;html&gt; tag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It is used to declare the language of the Web page.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This is meant to assist search engines and browsers.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Country codes can also be added to the language code in the lang attribute.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 first two characters define the language of the HTML page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 last two characters define the country.</a:t>
            </a:r>
          </a:p>
        </p:txBody>
      </p:sp>
    </p:spTree>
    <p:extLst>
      <p:ext uri="{BB962C8B-B14F-4D97-AF65-F5344CB8AC3E}">
        <p14:creationId xmlns:p14="http://schemas.microsoft.com/office/powerpoint/2010/main" val="8257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54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002"/>
            <a:ext cx="10293027" cy="4122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HTML Page Structure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HTML Editors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HTML Basic Elements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91" y="122797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7" y="967665"/>
            <a:ext cx="6344630" cy="539219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="img_girl.jpg“ 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="600“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=“Sample Image"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red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="I'm a tooltip"&gt;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44" y="1868822"/>
            <a:ext cx="4705165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title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attribute: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title attribute defines some extra information about an element.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value of the title attribute will be displayed as a tooltip when you mouse over the element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514"/>
            <a:ext cx="4370033" cy="64147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Attributes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90D08DD-79E4-4991-82C5-4C87A020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2" r="51578" b="37044"/>
          <a:stretch/>
        </p:blipFill>
        <p:spPr>
          <a:xfrm>
            <a:off x="7332954" y="870011"/>
            <a:ext cx="3941685" cy="43175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7" y="967665"/>
            <a:ext cx="6344630" cy="539219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="img_girl.jpg“ 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="600“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=“Sample Image"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red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="I'm a tooltip"&gt;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882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49" y="163740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Headings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968991"/>
            <a:ext cx="4933080" cy="588900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="font-size:60px;"&gt;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448907"/>
            <a:ext cx="6365290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headings are titles or subtitles that to be displayed on a webpage.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Search engines use the headings to index the structure and content of your web pages.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Users often skim a page by its headings.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is important to use headings to show the document structure.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 headings should be used for main headings, followed by &lt;h2&gt; headings, then the less important &lt;h3&gt;, and so 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Each HTML heading has a default size.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 size of any heading can be specified with the style attribute,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font-size property of CSS can be used</a:t>
            </a:r>
          </a:p>
        </p:txBody>
      </p:sp>
    </p:spTree>
    <p:extLst>
      <p:ext uri="{BB962C8B-B14F-4D97-AF65-F5344CB8AC3E}">
        <p14:creationId xmlns:p14="http://schemas.microsoft.com/office/powerpoint/2010/main" val="5789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7514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Headings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8A8464-F9CB-463F-831D-E2A4E9379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4" r="51505" b="4776"/>
          <a:stretch/>
        </p:blipFill>
        <p:spPr>
          <a:xfrm>
            <a:off x="6678968" y="97655"/>
            <a:ext cx="3920969" cy="65304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968991"/>
            <a:ext cx="4933080" cy="588900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="font-size:60px;"&gt;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302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11" y="0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Paragraph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859809"/>
            <a:ext cx="4851193" cy="589609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 a lot of lines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source code,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 the browser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ignores it.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         a lot of spaces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source         code,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 the        browser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ignores it.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206830"/>
            <a:ext cx="6365290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paragraph always starts on a new line, and is usually a block of text.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&lt;p&gt; element defines a paragraph.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rowsers automatically add some white space (a margin) before and after a paragraph.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not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sure how HTML will be displayed.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Large or small screens, and resized windows will create different results.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HTML, display can’t be changed by adding extra spaces or extra lines in HTML code.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browser will automatically remove any extra spaces and lines when the page is displayed:</a:t>
            </a:r>
          </a:p>
        </p:txBody>
      </p:sp>
    </p:spTree>
    <p:extLst>
      <p:ext uri="{BB962C8B-B14F-4D97-AF65-F5344CB8AC3E}">
        <p14:creationId xmlns:p14="http://schemas.microsoft.com/office/powerpoint/2010/main" val="20763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06" y="27926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b="1" cap="none" dirty="0">
                <a:solidFill>
                  <a:srgbClr val="FF0000"/>
                </a:solidFill>
              </a:rPr>
              <a:t>HTML Paragraph</a:t>
            </a:r>
            <a:endParaRPr lang="en-IN" sz="3200" b="1" cap="none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A65D8C-C9B3-4D17-B77A-330227F6D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1" t="2000" r="50001" b="4776"/>
          <a:stretch/>
        </p:blipFill>
        <p:spPr>
          <a:xfrm>
            <a:off x="6480699" y="-1"/>
            <a:ext cx="4655873" cy="69133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859809"/>
            <a:ext cx="4851193" cy="589609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 a lot of lines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source code,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 the browser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ignores it.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         a lot of spaces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source         code,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 the        browser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ignores it.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73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Paragraph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1270246"/>
            <a:ext cx="4586851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other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paragraph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 line breaks.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853163"/>
            <a:ext cx="6365290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Horizontal Rule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tag defines a thematic break in an HTML page,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most often displayed as a horizontal rule.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element is used to separate content (or define a change) in an HTML page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Line Breaks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element defines a line break.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tag to make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 line break (a new line) without starting a new paragraph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lang="en-US" alt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&gt; tag is an empty tag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Paragraph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1270246"/>
            <a:ext cx="4586851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other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paragraph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 line breaks.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293669-900F-44F1-B03C-6426EDB2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t="1172" r="50000" b="4387"/>
          <a:stretch/>
        </p:blipFill>
        <p:spPr>
          <a:xfrm>
            <a:off x="6360385" y="0"/>
            <a:ext cx="4189333" cy="68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Paragraph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1270246"/>
            <a:ext cx="4586851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sea.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Oh, bring back my Bonnie to me.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2181059"/>
            <a:ext cx="6365290" cy="21763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&lt;pre&gt; element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&lt;pre&gt; element defines preformatted text.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text inside a &lt;pre&gt; element is displayed in a fixed-width font (usually Courier), </a:t>
            </a:r>
            <a:endParaRPr lang="en-US" alt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 preserves both spaces and line breaks:</a:t>
            </a:r>
          </a:p>
        </p:txBody>
      </p:sp>
    </p:spTree>
    <p:extLst>
      <p:ext uri="{BB962C8B-B14F-4D97-AF65-F5344CB8AC3E}">
        <p14:creationId xmlns:p14="http://schemas.microsoft.com/office/powerpoint/2010/main" val="323373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Paragraph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20" y="1270246"/>
            <a:ext cx="4586851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sea.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Oh, bring back my Bonnie to me.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FCA5BD-935C-4572-8E57-ABCECEFF8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1" t="905" r="50000" b="4776"/>
          <a:stretch/>
        </p:blipFill>
        <p:spPr>
          <a:xfrm>
            <a:off x="6678969" y="0"/>
            <a:ext cx="4211944" cy="69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HTML?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002"/>
            <a:ext cx="10293027" cy="474352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HTML stands for Hyper Text Markup Language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HTML is the standard markup language for creating Web pages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HTML describes the structure of a Web page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HTML consists of a series of elements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HTML elements tell the browser how to display the content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HTML elements label pieces of content such as "this is a heading", "this is a paragraph", "this is a link", etc.</a:t>
            </a:r>
          </a:p>
        </p:txBody>
      </p:sp>
    </p:spTree>
    <p:extLst>
      <p:ext uri="{BB962C8B-B14F-4D97-AF65-F5344CB8AC3E}">
        <p14:creationId xmlns:p14="http://schemas.microsoft.com/office/powerpoint/2010/main" val="521074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Styles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1208102"/>
            <a:ext cx="4959713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Style 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orange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background-color:tomato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268388"/>
            <a:ext cx="636529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style attribute is used to add styles to an element, such as color, font, size, and more.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Setting the style of an HTML element, can be done with the style attribute.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style attribute has the following syntax: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tagname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style="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property:value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;"&gt;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property is a CSS property.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value is a CSS value.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Properties:</a:t>
            </a:r>
          </a:p>
          <a:p>
            <a:pPr marL="228600" marR="0" lvl="0" indent="-228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2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Background </a:t>
            </a:r>
            <a:r>
              <a:rPr lang="en-US" altLang="en-US" sz="1200" b="1" dirty="0" err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Colour</a:t>
            </a:r>
            <a:endParaRPr lang="en-US" altLang="en-US" sz="12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CSS background-color property defines the background color for an HTML element.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Text Color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CSS color property defines the text color for an HTML element</a:t>
            </a:r>
          </a:p>
        </p:txBody>
      </p:sp>
    </p:spTree>
    <p:extLst>
      <p:ext uri="{BB962C8B-B14F-4D97-AF65-F5344CB8AC3E}">
        <p14:creationId xmlns:p14="http://schemas.microsoft.com/office/powerpoint/2010/main" val="34883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Styles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1208102"/>
            <a:ext cx="4959713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Style 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orange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background-color:tomato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E8C593-713F-4865-91D7-ECB995AF8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4" t="1812" r="50000" b="4855"/>
          <a:stretch/>
        </p:blipFill>
        <p:spPr>
          <a:xfrm>
            <a:off x="6374167" y="372863"/>
            <a:ext cx="393872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49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Styles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1208102"/>
            <a:ext cx="4959713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Style 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font-family:verdana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font-family:courier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="font-size:300%;"&gt;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="font-size:160%;"&gt;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1376383"/>
            <a:ext cx="636529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Properties: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3. Font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CSS font-family property defines the font to be used for an HTML element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Text size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CSS font-size property defines the text size for an HTML element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Text Alignment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CSS text-align property defines the horizontal text alignment for an HTML element</a:t>
            </a:r>
          </a:p>
        </p:txBody>
      </p:sp>
    </p:spTree>
    <p:extLst>
      <p:ext uri="{BB962C8B-B14F-4D97-AF65-F5344CB8AC3E}">
        <p14:creationId xmlns:p14="http://schemas.microsoft.com/office/powerpoint/2010/main" val="11568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0881"/>
            <a:ext cx="4370033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Styles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1208102"/>
            <a:ext cx="4959713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Style 2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font-family:verdana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font-family:courier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="font-size:300%;"&gt;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="font-size:160%;"&gt;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Heading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4109B-75B7-4FB8-AF81-96F86A886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0" t="1553" r="50000" b="4386"/>
          <a:stretch/>
        </p:blipFill>
        <p:spPr>
          <a:xfrm>
            <a:off x="6613864" y="203706"/>
            <a:ext cx="3983116" cy="64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881"/>
            <a:ext cx="5877017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Formatting Elements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1208102"/>
            <a:ext cx="4959713" cy="52602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Formatting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bold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important!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italic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emphasized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0"/>
            <a:ext cx="6365290" cy="6679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&lt;b&gt; Element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defines bold text, without any extra importance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&lt;strong&gt; element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text with strong importance.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content inside is typically displayed in bold.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element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a part of text in an alternate voice or mood.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content inside is typically displayed in italic.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tag is often used to indicate a technical term, a phrase from another language, a thought, a ship name, etc.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element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emphasized text.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content inside is typically displayed in italic.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screen reader will pronounce the words in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 with an emphasis, using verbal stress.</a:t>
            </a:r>
          </a:p>
        </p:txBody>
      </p:sp>
    </p:spTree>
    <p:extLst>
      <p:ext uri="{BB962C8B-B14F-4D97-AF65-F5344CB8AC3E}">
        <p14:creationId xmlns:p14="http://schemas.microsoft.com/office/powerpoint/2010/main" val="38574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24"/>
            <a:ext cx="5877017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Formatting Elements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1208102"/>
            <a:ext cx="4959713" cy="564989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bold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important!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italic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emphasized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smaller text.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/small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 not forget to buy 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/mark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today.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favorite color is 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/del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/ins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3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893131"/>
            <a:ext cx="636529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&lt;small&gt; Element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smaller text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&lt;mark&gt; Element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text that should be marked or highlighted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&lt;del&gt; element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text that has been deleted from a document.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Browsers will usually strike a line through deleted text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&lt;ins&gt; Element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a text that has been inserted into a document.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Browsers will usually underline inserted text:</a:t>
            </a:r>
          </a:p>
        </p:txBody>
      </p:sp>
    </p:spTree>
    <p:extLst>
      <p:ext uri="{BB962C8B-B14F-4D97-AF65-F5344CB8AC3E}">
        <p14:creationId xmlns:p14="http://schemas.microsoft.com/office/powerpoint/2010/main" val="29940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77017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Formatting Elements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736979"/>
            <a:ext cx="4959713" cy="612102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bold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important!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italic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emphasized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smaller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/small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 not forget to buy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/mark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today.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favorite color is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/ins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subscripted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/sub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superscripted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/sup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320" y="1262462"/>
            <a:ext cx="6365290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&lt;sub&gt; element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subscript text.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Subscript text appears half a character below the normal line, and is sometimes rendered in a smaller font.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Subscript text can be used for chemical formulas, like H</a:t>
            </a:r>
            <a:r>
              <a:rPr kumimoji="0" lang="en-US" altLang="en-US" sz="1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HTML &lt;sup&gt; element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defines superscript text.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Superscript text appears half a character above the normal line, and is sometimes rendered in a smaller font. 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Superscript text can be used for footnotes, like WWW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5990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6" y="0"/>
            <a:ext cx="5590414" cy="81030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solidFill>
                  <a:srgbClr val="FF0000"/>
                </a:solidFill>
              </a:rPr>
              <a:t>HTML Formatting Elements</a:t>
            </a:r>
            <a:endParaRPr lang="en-IN" sz="32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90" y="709685"/>
            <a:ext cx="4959713" cy="60195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 lang = 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-US"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bold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important!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italic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emphasized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smaller 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/small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 not forget to buy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/mark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today.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favorite color is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/del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/ins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subscripted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/sub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superscripted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/sup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57764-FAF1-484C-AF9F-995A4D749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t="1877" r="49945" b="46927"/>
          <a:stretch/>
        </p:blipFill>
        <p:spPr>
          <a:xfrm>
            <a:off x="6326282" y="214803"/>
            <a:ext cx="5330780" cy="47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0659-B6B1-458F-BE15-DC958F1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5" y="93052"/>
            <a:ext cx="3133724" cy="147857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D1E47-3862-4178-95CB-6A8D373C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46" y="1922584"/>
            <a:ext cx="4501662" cy="434926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BC4FB9B-92C6-4AB5-9A6D-AB1F6E46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299" y="266340"/>
            <a:ext cx="5762625" cy="6325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&lt;!DOCTYPE html&gt;: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declaration defines that this document is an HTML5 document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&lt;html&gt;: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&lt;head&gt;: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element contains meta information about the HTML page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element specifies a title for the HTML page (which is shown in the browser's title bar or in the page's tab)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element defines a large heading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element defines a paragraph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DE297-76C7-4998-A5C3-4122F07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24" y="132743"/>
            <a:ext cx="9910313" cy="7816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HTML Page Structure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695802-B061-4EC7-AB38-A4EEA9E4D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t="25277" r="18203" b="13194"/>
          <a:stretch/>
        </p:blipFill>
        <p:spPr>
          <a:xfrm>
            <a:off x="1385898" y="1419226"/>
            <a:ext cx="948874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1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HTML Basics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5720"/>
            <a:ext cx="10603745" cy="511791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 Documents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HTML documents must start with a document type declaration: </a:t>
            </a:r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&lt;!DOCTYPE html&gt;.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document itself begins with &lt;html&gt; and ends with &lt;/html&gt;.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visible part of the HTML document is between &lt;body&gt; and &lt;/body&gt;</a:t>
            </a:r>
          </a:p>
          <a:p>
            <a:pPr>
              <a:lnSpc>
                <a:spcPct val="20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&lt;!DOCTYPE&gt; Declaration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&lt;!DOCTYPE&gt; declaration represents the document type, and helps browsers to display web pages correctly.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must only appear once, at the top of the page (before any HTML tags).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&lt;!DOCTYPE&gt; declaration is not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380930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70CF-F655-48AF-98C9-8648BA1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132"/>
          </a:xfrm>
        </p:spPr>
        <p:txBody>
          <a:bodyPr/>
          <a:lstStyle/>
          <a:p>
            <a:r>
              <a:rPr lang="en-US" cap="none" dirty="0">
                <a:solidFill>
                  <a:srgbClr val="FF0000"/>
                </a:solidFill>
              </a:rPr>
              <a:t>How To View HTML Source?</a:t>
            </a:r>
            <a:endParaRPr lang="en-IN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873C63-836A-4B70-A8CF-E28D0B8A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002"/>
            <a:ext cx="10603745" cy="488192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View HTML Source Code: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Right-click in an HTML page and select "View Page Source" (in Chrome) or "View Source" (in Edge), or similar in other browsers.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a window containing the HTML source code of the page.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Inspect an HTML Element: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Right-click on an element (or a blank area), and choose "Inspect" or "Inspect Element" to see what elements are made up of (you will see both the HTML and the CSS).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 can also edit the HTML or CSS on-the-fly in the Elements or Styles panel that opens.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4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7AD6D-8451-4712-AB06-B364FAF1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1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HTML Editors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F35A4B-47F5-4B46-96AC-5D9BCBBC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413"/>
            <a:ext cx="9905999" cy="22549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simple text editor can be used to write html code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Web pages can be created and modified by using professional HTML editors.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Steps to create web page using notepad</a:t>
            </a:r>
            <a:endParaRPr lang="en-IN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E82945C-A8A1-4907-A7D8-D495BDCF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749600"/>
              </p:ext>
            </p:extLst>
          </p:nvPr>
        </p:nvGraphicFramePr>
        <p:xfrm>
          <a:off x="1366175" y="3687730"/>
          <a:ext cx="9681236" cy="2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70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1AFE47F-F43A-43E3-85BF-BA72C1C7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FF0000"/>
                </a:solidFill>
              </a:rPr>
              <a:t>Fundamental Syntax And Semantics </a:t>
            </a:r>
            <a:endParaRPr lang="en-IN" cap="none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3C71C7-94EB-4572-8A44-F05851DE1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06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494</TotalTime>
  <Words>1789</Words>
  <Application>Microsoft Office PowerPoint</Application>
  <PresentationFormat>Custom</PresentationFormat>
  <Paragraphs>437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Executive</vt:lpstr>
      <vt:lpstr>HTML5</vt:lpstr>
      <vt:lpstr>Content</vt:lpstr>
      <vt:lpstr>What is HTML?</vt:lpstr>
      <vt:lpstr>Example</vt:lpstr>
      <vt:lpstr>HTML Page Structure</vt:lpstr>
      <vt:lpstr>HTML Basics</vt:lpstr>
      <vt:lpstr>How To View HTML Source?</vt:lpstr>
      <vt:lpstr>HTML Editors</vt:lpstr>
      <vt:lpstr>Fundamental Syntax And Semantics </vt:lpstr>
      <vt:lpstr>What is an HTML Element?</vt:lpstr>
      <vt:lpstr>Nested HTML ELEMENT</vt:lpstr>
      <vt:lpstr>HTML Element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Headings</vt:lpstr>
      <vt:lpstr>HTML Headings</vt:lpstr>
      <vt:lpstr>HTML Paragraph</vt:lpstr>
      <vt:lpstr>HTML Paragraph</vt:lpstr>
      <vt:lpstr>HTML Paragraph</vt:lpstr>
      <vt:lpstr>HTML Paragraph</vt:lpstr>
      <vt:lpstr>HTML Paragraph</vt:lpstr>
      <vt:lpstr>HTML Paragraph</vt:lpstr>
      <vt:lpstr>HTML Styles</vt:lpstr>
      <vt:lpstr>HTML Styles</vt:lpstr>
      <vt:lpstr>HTML Styles</vt:lpstr>
      <vt:lpstr>HTML Styles</vt:lpstr>
      <vt:lpstr>HTML Formatting Elements</vt:lpstr>
      <vt:lpstr>HTML Formatting Elements</vt:lpstr>
      <vt:lpstr>HTML Formatting Elements</vt:lpstr>
      <vt:lpstr>HTML Formatting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Vaibhav Ambhire</dc:creator>
  <cp:lastModifiedBy>Vaibhav</cp:lastModifiedBy>
  <cp:revision>85</cp:revision>
  <dcterms:created xsi:type="dcterms:W3CDTF">2021-07-26T04:14:07Z</dcterms:created>
  <dcterms:modified xsi:type="dcterms:W3CDTF">2022-07-23T02:47:15Z</dcterms:modified>
</cp:coreProperties>
</file>