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1"/>
  </p:notesMasterIdLst>
  <p:handoutMasterIdLst>
    <p:handoutMasterId r:id="rId62"/>
  </p:handoutMasterIdLst>
  <p:sldIdLst>
    <p:sldId id="257" r:id="rId2"/>
    <p:sldId id="271" r:id="rId3"/>
    <p:sldId id="258" r:id="rId4"/>
    <p:sldId id="272" r:id="rId5"/>
    <p:sldId id="274" r:id="rId6"/>
    <p:sldId id="275" r:id="rId7"/>
    <p:sldId id="277" r:id="rId8"/>
    <p:sldId id="278" r:id="rId9"/>
    <p:sldId id="279" r:id="rId10"/>
    <p:sldId id="276" r:id="rId11"/>
    <p:sldId id="281" r:id="rId12"/>
    <p:sldId id="280" r:id="rId13"/>
    <p:sldId id="282" r:id="rId14"/>
    <p:sldId id="283" r:id="rId15"/>
    <p:sldId id="284" r:id="rId16"/>
    <p:sldId id="285" r:id="rId17"/>
    <p:sldId id="286" r:id="rId18"/>
    <p:sldId id="288" r:id="rId19"/>
    <p:sldId id="289" r:id="rId20"/>
    <p:sldId id="290" r:id="rId21"/>
    <p:sldId id="291" r:id="rId22"/>
    <p:sldId id="292" r:id="rId23"/>
    <p:sldId id="293" r:id="rId24"/>
    <p:sldId id="294" r:id="rId25"/>
    <p:sldId id="297" r:id="rId26"/>
    <p:sldId id="295" r:id="rId27"/>
    <p:sldId id="296"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273" r:id="rId50"/>
    <p:sldId id="261" r:id="rId51"/>
    <p:sldId id="262" r:id="rId52"/>
    <p:sldId id="263" r:id="rId53"/>
    <p:sldId id="264" r:id="rId54"/>
    <p:sldId id="265" r:id="rId55"/>
    <p:sldId id="266" r:id="rId56"/>
    <p:sldId id="267" r:id="rId57"/>
    <p:sldId id="268" r:id="rId58"/>
    <p:sldId id="269" r:id="rId59"/>
    <p:sldId id="27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911" autoAdjust="0"/>
  </p:normalViewPr>
  <p:slideViewPr>
    <p:cSldViewPr snapToGrid="0">
      <p:cViewPr varScale="1">
        <p:scale>
          <a:sx n="86" d="100"/>
          <a:sy n="86" d="100"/>
        </p:scale>
        <p:origin x="562" y="67"/>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10/8/2021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10/8/2021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2401719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1542413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2702723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4213881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2115015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1845995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2176522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964973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3353494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3870112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04345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3961160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1261380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1053974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42596001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2869864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30124596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273276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1278981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399980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2249684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7702159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2306015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2568023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2994720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34730129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18912553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32243120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4881265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2522361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1263698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29991109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20024759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30270946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27897431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5224329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33830246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27813810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52</a:t>
            </a:fld>
            <a:endParaRPr lang="en-US" dirty="0"/>
          </a:p>
        </p:txBody>
      </p:sp>
    </p:spTree>
    <p:extLst>
      <p:ext uri="{BB962C8B-B14F-4D97-AF65-F5344CB8AC3E}">
        <p14:creationId xmlns:p14="http://schemas.microsoft.com/office/powerpoint/2010/main" val="908655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4160208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3516769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457276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2935268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2655755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10/8/2021</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10/8/2021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10/8/2021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10/8/2021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10/8/2021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10/8/2021</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10/8/2021</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10/8/2021</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10/8/2021</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10/8/2021</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10/8/2021</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10/8/2021</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Book Antiqua" panose="02040602050305030304" pitchFamily="18" charset="0"/>
              </a:rPr>
              <a:t>Rich Internet Application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err="1">
                <a:latin typeface="Constantia" panose="02030602050306030303" pitchFamily="18" charset="0"/>
              </a:rPr>
              <a:t>XMLHttpRequest</a:t>
            </a:r>
            <a:r>
              <a:rPr lang="en-US" dirty="0">
                <a:latin typeface="Constantia" panose="02030602050306030303" pitchFamily="18" charset="0"/>
              </a:rPr>
              <a:t> Object</a:t>
            </a:r>
          </a:p>
        </p:txBody>
      </p:sp>
      <p:sp>
        <p:nvSpPr>
          <p:cNvPr id="3" name="Content Placeholder 2"/>
          <p:cNvSpPr>
            <a:spLocks noGrp="1"/>
          </p:cNvSpPr>
          <p:nvPr>
            <p:ph idx="1"/>
          </p:nvPr>
        </p:nvSpPr>
        <p:spPr>
          <a:xfrm>
            <a:off x="443976" y="1401976"/>
            <a:ext cx="11443224" cy="5265523"/>
          </a:xfrm>
        </p:spPr>
        <p:txBody>
          <a:bodyPr>
            <a:normAutofit/>
          </a:bodyPr>
          <a:lstStyle/>
          <a:p>
            <a:pPr>
              <a:lnSpc>
                <a:spcPct val="150000"/>
              </a:lnSpc>
            </a:pPr>
            <a:r>
              <a:rPr lang="en-US" sz="2200" dirty="0">
                <a:latin typeface="Sitka Text" panose="02000505000000020004" pitchFamily="2" charset="0"/>
              </a:rPr>
              <a:t>The keystone of AJAX is the </a:t>
            </a:r>
            <a:r>
              <a:rPr lang="en-US" sz="2200" dirty="0" err="1">
                <a:latin typeface="Sitka Text" panose="02000505000000020004" pitchFamily="2" charset="0"/>
              </a:rPr>
              <a:t>XMLHttpRequest</a:t>
            </a:r>
            <a:r>
              <a:rPr lang="en-US" sz="2200" dirty="0">
                <a:latin typeface="Sitka Text" panose="02000505000000020004" pitchFamily="2" charset="0"/>
              </a:rPr>
              <a:t> object.</a:t>
            </a:r>
          </a:p>
          <a:p>
            <a:pPr>
              <a:lnSpc>
                <a:spcPct val="150000"/>
              </a:lnSpc>
            </a:pPr>
            <a:r>
              <a:rPr lang="en-US" sz="2200" dirty="0">
                <a:latin typeface="Sitka Text" panose="02000505000000020004" pitchFamily="2" charset="0"/>
              </a:rPr>
              <a:t>All modern browsers support the </a:t>
            </a:r>
            <a:r>
              <a:rPr lang="en-US" sz="2200" dirty="0" err="1">
                <a:latin typeface="Sitka Text" panose="02000505000000020004" pitchFamily="2" charset="0"/>
              </a:rPr>
              <a:t>XMLHttpRequest</a:t>
            </a:r>
            <a:r>
              <a:rPr lang="en-US" sz="2200" dirty="0">
                <a:latin typeface="Sitka Text" panose="02000505000000020004" pitchFamily="2" charset="0"/>
              </a:rPr>
              <a:t> object.</a:t>
            </a:r>
          </a:p>
          <a:p>
            <a:pPr>
              <a:lnSpc>
                <a:spcPct val="150000"/>
              </a:lnSpc>
            </a:pPr>
            <a:r>
              <a:rPr lang="en-US" sz="2200" dirty="0">
                <a:latin typeface="Sitka Text" panose="02000505000000020004" pitchFamily="2" charset="0"/>
              </a:rPr>
              <a:t>The </a:t>
            </a:r>
            <a:r>
              <a:rPr lang="en-US" sz="2200" dirty="0" err="1">
                <a:latin typeface="Sitka Text" panose="02000505000000020004" pitchFamily="2" charset="0"/>
              </a:rPr>
              <a:t>XMLHttpRequest</a:t>
            </a:r>
            <a:r>
              <a:rPr lang="en-US" sz="2200" dirty="0">
                <a:latin typeface="Sitka Text" panose="02000505000000020004" pitchFamily="2" charset="0"/>
              </a:rPr>
              <a:t> object can be used to exchange data with a server behind the scenes.</a:t>
            </a:r>
          </a:p>
          <a:p>
            <a:pPr>
              <a:lnSpc>
                <a:spcPct val="150000"/>
              </a:lnSpc>
            </a:pPr>
            <a:r>
              <a:rPr lang="en-US" sz="2200" dirty="0">
                <a:latin typeface="Sitka Text" panose="02000505000000020004" pitchFamily="2" charset="0"/>
              </a:rPr>
              <a:t>This means that it is possible to update parts of a web page, without reloading the whole page.</a:t>
            </a:r>
          </a:p>
        </p:txBody>
      </p:sp>
    </p:spTree>
    <p:extLst>
      <p:ext uri="{BB962C8B-B14F-4D97-AF65-F5344CB8AC3E}">
        <p14:creationId xmlns:p14="http://schemas.microsoft.com/office/powerpoint/2010/main" val="3241442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err="1">
                <a:latin typeface="Constantia" panose="02030602050306030303" pitchFamily="18" charset="0"/>
              </a:rPr>
              <a:t>XMLHttpRequest</a:t>
            </a:r>
            <a:r>
              <a:rPr lang="en-US" dirty="0">
                <a:latin typeface="Constantia" panose="02030602050306030303" pitchFamily="18" charset="0"/>
              </a:rPr>
              <a:t> Object</a:t>
            </a:r>
          </a:p>
        </p:txBody>
      </p:sp>
      <p:sp>
        <p:nvSpPr>
          <p:cNvPr id="3" name="Content Placeholder 2"/>
          <p:cNvSpPr>
            <a:spLocks noGrp="1"/>
          </p:cNvSpPr>
          <p:nvPr>
            <p:ph idx="1"/>
          </p:nvPr>
        </p:nvSpPr>
        <p:spPr>
          <a:xfrm>
            <a:off x="443976" y="1401976"/>
            <a:ext cx="11443224" cy="5265523"/>
          </a:xfrm>
        </p:spPr>
        <p:txBody>
          <a:bodyPr>
            <a:normAutofit/>
          </a:bodyPr>
          <a:lstStyle/>
          <a:p>
            <a:pPr>
              <a:lnSpc>
                <a:spcPct val="150000"/>
              </a:lnSpc>
            </a:pPr>
            <a:r>
              <a:rPr lang="en-US" sz="2200" dirty="0">
                <a:latin typeface="Sitka Text" panose="02000505000000020004" pitchFamily="2" charset="0"/>
              </a:rPr>
              <a:t>An object of </a:t>
            </a:r>
            <a:r>
              <a:rPr lang="en-US" sz="2200" dirty="0" err="1">
                <a:latin typeface="Sitka Text" panose="02000505000000020004" pitchFamily="2" charset="0"/>
              </a:rPr>
              <a:t>XMLHttpRequest</a:t>
            </a:r>
            <a:r>
              <a:rPr lang="en-US" sz="2200" dirty="0">
                <a:latin typeface="Sitka Text" panose="02000505000000020004" pitchFamily="2" charset="0"/>
              </a:rPr>
              <a:t> is used for asynchronous communication between client and server.</a:t>
            </a:r>
          </a:p>
          <a:p>
            <a:pPr marL="109728" indent="0">
              <a:lnSpc>
                <a:spcPct val="150000"/>
              </a:lnSpc>
              <a:buNone/>
            </a:pPr>
            <a:r>
              <a:rPr lang="en-US" sz="2200" dirty="0">
                <a:latin typeface="Sitka Text" panose="02000505000000020004" pitchFamily="2" charset="0"/>
              </a:rPr>
              <a:t>It performs following operations:</a:t>
            </a:r>
          </a:p>
          <a:p>
            <a:pPr>
              <a:lnSpc>
                <a:spcPct val="150000"/>
              </a:lnSpc>
            </a:pPr>
            <a:r>
              <a:rPr lang="en-US" sz="2200" dirty="0">
                <a:latin typeface="Sitka Text" panose="02000505000000020004" pitchFamily="2" charset="0"/>
              </a:rPr>
              <a:t>Sends data from the client in the background</a:t>
            </a:r>
          </a:p>
          <a:p>
            <a:pPr>
              <a:lnSpc>
                <a:spcPct val="150000"/>
              </a:lnSpc>
            </a:pPr>
            <a:r>
              <a:rPr lang="en-US" sz="2200" dirty="0">
                <a:latin typeface="Sitka Text" panose="02000505000000020004" pitchFamily="2" charset="0"/>
              </a:rPr>
              <a:t>Receives the data from the server</a:t>
            </a:r>
          </a:p>
          <a:p>
            <a:pPr>
              <a:lnSpc>
                <a:spcPct val="150000"/>
              </a:lnSpc>
            </a:pPr>
            <a:r>
              <a:rPr lang="en-US" sz="2200" dirty="0">
                <a:latin typeface="Sitka Text" panose="02000505000000020004" pitchFamily="2" charset="0"/>
              </a:rPr>
              <a:t>Updates the webpage without reloading it.</a:t>
            </a:r>
          </a:p>
        </p:txBody>
      </p:sp>
    </p:spTree>
    <p:extLst>
      <p:ext uri="{BB962C8B-B14F-4D97-AF65-F5344CB8AC3E}">
        <p14:creationId xmlns:p14="http://schemas.microsoft.com/office/powerpoint/2010/main" val="253133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err="1">
                <a:latin typeface="Constantia" panose="02030602050306030303" pitchFamily="18" charset="0"/>
              </a:rPr>
              <a:t>XMLHttpRequest</a:t>
            </a:r>
            <a:r>
              <a:rPr lang="en-US" dirty="0">
                <a:latin typeface="Constantia" panose="02030602050306030303" pitchFamily="18" charset="0"/>
              </a:rPr>
              <a:t> Object</a:t>
            </a:r>
          </a:p>
        </p:txBody>
      </p:sp>
      <p:sp>
        <p:nvSpPr>
          <p:cNvPr id="3" name="Content Placeholder 2"/>
          <p:cNvSpPr>
            <a:spLocks noGrp="1"/>
          </p:cNvSpPr>
          <p:nvPr>
            <p:ph idx="1"/>
          </p:nvPr>
        </p:nvSpPr>
        <p:spPr>
          <a:xfrm>
            <a:off x="443976" y="1401976"/>
            <a:ext cx="11443224" cy="5265523"/>
          </a:xfrm>
        </p:spPr>
        <p:txBody>
          <a:bodyPr>
            <a:normAutofit/>
          </a:bodyPr>
          <a:lstStyle/>
          <a:p>
            <a:pPr marL="109728" indent="0">
              <a:lnSpc>
                <a:spcPct val="150000"/>
              </a:lnSpc>
              <a:buNone/>
            </a:pPr>
            <a:r>
              <a:rPr lang="en-US" sz="2200" dirty="0">
                <a:latin typeface="Sitka Text" panose="02000505000000020004" pitchFamily="2" charset="0"/>
              </a:rPr>
              <a:t>Create an </a:t>
            </a:r>
            <a:r>
              <a:rPr lang="en-US" sz="2200" dirty="0" err="1">
                <a:latin typeface="Sitka Text" panose="02000505000000020004" pitchFamily="2" charset="0"/>
              </a:rPr>
              <a:t>XMLHttpRequest</a:t>
            </a:r>
            <a:r>
              <a:rPr lang="en-US" sz="2200" dirty="0">
                <a:latin typeface="Sitka Text" panose="02000505000000020004" pitchFamily="2" charset="0"/>
              </a:rPr>
              <a:t> Object</a:t>
            </a:r>
          </a:p>
          <a:p>
            <a:pPr>
              <a:lnSpc>
                <a:spcPct val="150000"/>
              </a:lnSpc>
            </a:pPr>
            <a:r>
              <a:rPr lang="en-US" sz="2200" dirty="0">
                <a:latin typeface="Sitka Text" panose="02000505000000020004" pitchFamily="2" charset="0"/>
              </a:rPr>
              <a:t>All modern browsers (Chrome, Firefox, IE7+, Edge, Safari Opera) have a built-in </a:t>
            </a:r>
            <a:r>
              <a:rPr lang="en-US" sz="2200" dirty="0" err="1">
                <a:latin typeface="Sitka Text" panose="02000505000000020004" pitchFamily="2" charset="0"/>
              </a:rPr>
              <a:t>XMLHttpRequest</a:t>
            </a:r>
            <a:r>
              <a:rPr lang="en-US" sz="2200" dirty="0">
                <a:latin typeface="Sitka Text" panose="02000505000000020004" pitchFamily="2" charset="0"/>
              </a:rPr>
              <a:t> object.</a:t>
            </a:r>
          </a:p>
          <a:p>
            <a:pPr marL="109728" indent="0">
              <a:lnSpc>
                <a:spcPct val="150000"/>
              </a:lnSpc>
              <a:buNone/>
            </a:pPr>
            <a:endParaRPr lang="en-US" sz="2200" dirty="0">
              <a:latin typeface="Sitka Text" panose="02000505000000020004" pitchFamily="2" charset="0"/>
            </a:endParaRPr>
          </a:p>
          <a:p>
            <a:pPr>
              <a:lnSpc>
                <a:spcPct val="150000"/>
              </a:lnSpc>
            </a:pPr>
            <a:r>
              <a:rPr lang="en-US" sz="2200" dirty="0">
                <a:latin typeface="Sitka Text" panose="02000505000000020004" pitchFamily="2" charset="0"/>
              </a:rPr>
              <a:t>Syntax for creating an </a:t>
            </a:r>
            <a:r>
              <a:rPr lang="en-US" sz="2200" dirty="0" err="1">
                <a:latin typeface="Sitka Text" panose="02000505000000020004" pitchFamily="2" charset="0"/>
              </a:rPr>
              <a:t>XMLHttpRequest</a:t>
            </a:r>
            <a:r>
              <a:rPr lang="en-US" sz="2200" dirty="0">
                <a:latin typeface="Sitka Text" panose="02000505000000020004" pitchFamily="2" charset="0"/>
              </a:rPr>
              <a:t> object:</a:t>
            </a:r>
          </a:p>
          <a:p>
            <a:pPr marL="109728" indent="0">
              <a:lnSpc>
                <a:spcPct val="150000"/>
              </a:lnSpc>
              <a:buNone/>
            </a:pPr>
            <a:r>
              <a:rPr lang="en-US" sz="2200" dirty="0">
                <a:latin typeface="Sitka Text" panose="02000505000000020004" pitchFamily="2" charset="0"/>
              </a:rPr>
              <a:t> 	variable = new </a:t>
            </a:r>
            <a:r>
              <a:rPr lang="en-US" sz="2200" dirty="0" err="1">
                <a:latin typeface="Sitka Text" panose="02000505000000020004" pitchFamily="2" charset="0"/>
              </a:rPr>
              <a:t>XMLHttpRequest</a:t>
            </a:r>
            <a:r>
              <a:rPr lang="en-US" sz="2200" dirty="0">
                <a:latin typeface="Sitka Text" panose="02000505000000020004" pitchFamily="2" charset="0"/>
              </a:rPr>
              <a:t>();</a:t>
            </a:r>
          </a:p>
          <a:p>
            <a:pPr marL="109728" indent="0">
              <a:lnSpc>
                <a:spcPct val="150000"/>
              </a:lnSpc>
              <a:buNone/>
            </a:pPr>
            <a:r>
              <a:rPr lang="en-US" sz="2200" dirty="0" err="1">
                <a:latin typeface="Sitka Text" panose="02000505000000020004" pitchFamily="2" charset="0"/>
              </a:rPr>
              <a:t>Eg</a:t>
            </a:r>
            <a:r>
              <a:rPr lang="en-US" sz="2200" dirty="0">
                <a:latin typeface="Sitka Text" panose="02000505000000020004" pitchFamily="2" charset="0"/>
              </a:rPr>
              <a:t>:    var </a:t>
            </a:r>
            <a:r>
              <a:rPr lang="en-US" sz="2200" dirty="0" err="1">
                <a:latin typeface="Sitka Text" panose="02000505000000020004" pitchFamily="2" charset="0"/>
              </a:rPr>
              <a:t>xhttp</a:t>
            </a:r>
            <a:r>
              <a:rPr lang="en-US" sz="2200" dirty="0">
                <a:latin typeface="Sitka Text" panose="02000505000000020004" pitchFamily="2" charset="0"/>
              </a:rPr>
              <a:t> = new </a:t>
            </a:r>
            <a:r>
              <a:rPr lang="en-US" sz="2200" dirty="0" err="1">
                <a:latin typeface="Sitka Text" panose="02000505000000020004" pitchFamily="2" charset="0"/>
              </a:rPr>
              <a:t>XMLHttpRequest</a:t>
            </a:r>
            <a:r>
              <a:rPr lang="en-US" sz="2200" dirty="0">
                <a:latin typeface="Sitka Text" panose="02000505000000020004" pitchFamily="2" charset="0"/>
              </a:rPr>
              <a:t>();</a:t>
            </a:r>
          </a:p>
          <a:p>
            <a:pPr marL="109728" indent="0">
              <a:lnSpc>
                <a:spcPct val="150000"/>
              </a:lnSpc>
              <a:buNone/>
            </a:pPr>
            <a:endParaRPr lang="en-US" sz="2200" dirty="0">
              <a:latin typeface="Sitka Text" panose="02000505000000020004" pitchFamily="2" charset="0"/>
            </a:endParaRPr>
          </a:p>
        </p:txBody>
      </p:sp>
    </p:spTree>
    <p:extLst>
      <p:ext uri="{BB962C8B-B14F-4D97-AF65-F5344CB8AC3E}">
        <p14:creationId xmlns:p14="http://schemas.microsoft.com/office/powerpoint/2010/main" val="103574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Methods of </a:t>
            </a:r>
            <a:r>
              <a:rPr lang="en-US" dirty="0" err="1">
                <a:latin typeface="Constantia" panose="02030602050306030303" pitchFamily="18" charset="0"/>
              </a:rPr>
              <a:t>XMLHttpRequest</a:t>
            </a:r>
            <a:r>
              <a:rPr lang="en-US" dirty="0">
                <a:latin typeface="Constantia" panose="02030602050306030303" pitchFamily="18" charset="0"/>
              </a:rPr>
              <a:t> Object </a:t>
            </a:r>
          </a:p>
        </p:txBody>
      </p:sp>
      <p:sp>
        <p:nvSpPr>
          <p:cNvPr id="3" name="Content Placeholder 2"/>
          <p:cNvSpPr>
            <a:spLocks noGrp="1"/>
          </p:cNvSpPr>
          <p:nvPr>
            <p:ph idx="1"/>
          </p:nvPr>
        </p:nvSpPr>
        <p:spPr>
          <a:xfrm>
            <a:off x="443976" y="1401976"/>
            <a:ext cx="11443224" cy="5265523"/>
          </a:xfrm>
        </p:spPr>
        <p:txBody>
          <a:bodyPr>
            <a:normAutofit/>
          </a:bodyPr>
          <a:lstStyle/>
          <a:p>
            <a:pPr marL="109728" indent="0">
              <a:lnSpc>
                <a:spcPct val="150000"/>
              </a:lnSpc>
              <a:buNone/>
            </a:pPr>
            <a:r>
              <a:rPr lang="en-US" sz="1800" b="1" dirty="0">
                <a:latin typeface="Sitka Text" panose="02000505000000020004" pitchFamily="2" charset="0"/>
              </a:rPr>
              <a:t>	Method					Description</a:t>
            </a:r>
          </a:p>
          <a:p>
            <a:pPr marL="109728" indent="0">
              <a:lnSpc>
                <a:spcPct val="150000"/>
              </a:lnSpc>
              <a:buNone/>
            </a:pPr>
            <a:r>
              <a:rPr lang="en-US" sz="1800" dirty="0">
                <a:latin typeface="Sitka Text" panose="02000505000000020004" pitchFamily="2" charset="0"/>
              </a:rPr>
              <a:t>new </a:t>
            </a:r>
            <a:r>
              <a:rPr lang="en-US" sz="1800" dirty="0" err="1">
                <a:latin typeface="Sitka Text" panose="02000505000000020004" pitchFamily="2" charset="0"/>
              </a:rPr>
              <a:t>XMLHttpRequest</a:t>
            </a:r>
            <a:r>
              <a:rPr lang="en-US" sz="1800" dirty="0">
                <a:latin typeface="Sitka Text" panose="02000505000000020004" pitchFamily="2" charset="0"/>
              </a:rPr>
              <a:t>()			Creates a new </a:t>
            </a:r>
            <a:r>
              <a:rPr lang="en-US" sz="1800" dirty="0" err="1">
                <a:latin typeface="Sitka Text" panose="02000505000000020004" pitchFamily="2" charset="0"/>
              </a:rPr>
              <a:t>XMLHttpRequest</a:t>
            </a:r>
            <a:r>
              <a:rPr lang="en-US" sz="1800" dirty="0">
                <a:latin typeface="Sitka Text" panose="02000505000000020004" pitchFamily="2" charset="0"/>
              </a:rPr>
              <a:t> object</a:t>
            </a:r>
          </a:p>
          <a:p>
            <a:pPr marL="109728" indent="0">
              <a:lnSpc>
                <a:spcPct val="150000"/>
              </a:lnSpc>
              <a:buNone/>
            </a:pPr>
            <a:r>
              <a:rPr lang="en-US" sz="1800" dirty="0">
                <a:latin typeface="Sitka Text" panose="02000505000000020004" pitchFamily="2" charset="0"/>
              </a:rPr>
              <a:t>abort()					Cancels the current request</a:t>
            </a:r>
          </a:p>
          <a:p>
            <a:pPr marL="109728" indent="0">
              <a:lnSpc>
                <a:spcPct val="150000"/>
              </a:lnSpc>
              <a:buNone/>
            </a:pPr>
            <a:r>
              <a:rPr lang="en-US" sz="1800" dirty="0" err="1">
                <a:latin typeface="Sitka Text" panose="02000505000000020004" pitchFamily="2" charset="0"/>
              </a:rPr>
              <a:t>getAllResponseHeaders</a:t>
            </a:r>
            <a:r>
              <a:rPr lang="en-US" sz="1800" dirty="0">
                <a:latin typeface="Sitka Text" panose="02000505000000020004" pitchFamily="2" charset="0"/>
              </a:rPr>
              <a:t>()		Returns header information</a:t>
            </a:r>
          </a:p>
          <a:p>
            <a:pPr marL="109728" indent="0">
              <a:lnSpc>
                <a:spcPct val="150000"/>
              </a:lnSpc>
              <a:buNone/>
            </a:pPr>
            <a:r>
              <a:rPr lang="en-US" sz="1800" dirty="0" err="1">
                <a:latin typeface="Sitka Text" panose="02000505000000020004" pitchFamily="2" charset="0"/>
              </a:rPr>
              <a:t>getResponseHeader</a:t>
            </a:r>
            <a:r>
              <a:rPr lang="en-US" sz="1800" dirty="0">
                <a:latin typeface="Sitka Text" panose="02000505000000020004" pitchFamily="2" charset="0"/>
              </a:rPr>
              <a:t>()			Returns specific header information</a:t>
            </a:r>
          </a:p>
          <a:p>
            <a:pPr marL="109728" indent="0">
              <a:lnSpc>
                <a:spcPct val="150000"/>
              </a:lnSpc>
              <a:buNone/>
            </a:pPr>
            <a:r>
              <a:rPr lang="en-US" sz="1800" dirty="0">
                <a:latin typeface="Sitka Text" panose="02000505000000020004" pitchFamily="2" charset="0"/>
              </a:rPr>
              <a:t>open(method, </a:t>
            </a:r>
            <a:r>
              <a:rPr lang="en-US" sz="1800" dirty="0" err="1">
                <a:latin typeface="Sitka Text" panose="02000505000000020004" pitchFamily="2" charset="0"/>
              </a:rPr>
              <a:t>url</a:t>
            </a:r>
            <a:r>
              <a:rPr lang="en-US" sz="1800" dirty="0">
                <a:latin typeface="Sitka Text" panose="02000505000000020004" pitchFamily="2" charset="0"/>
              </a:rPr>
              <a:t>, async, user, </a:t>
            </a:r>
            <a:r>
              <a:rPr lang="en-US" sz="1800" dirty="0" err="1">
                <a:latin typeface="Sitka Text" panose="02000505000000020004" pitchFamily="2" charset="0"/>
              </a:rPr>
              <a:t>psw</a:t>
            </a:r>
            <a:r>
              <a:rPr lang="en-US" sz="1800" dirty="0">
                <a:latin typeface="Sitka Text" panose="02000505000000020004" pitchFamily="2" charset="0"/>
              </a:rPr>
              <a:t>)	Specifies the request</a:t>
            </a:r>
          </a:p>
          <a:p>
            <a:pPr marL="109728" indent="0">
              <a:lnSpc>
                <a:spcPct val="150000"/>
              </a:lnSpc>
              <a:buNone/>
            </a:pPr>
            <a:r>
              <a:rPr lang="en-US" sz="1800" dirty="0">
                <a:latin typeface="Sitka Text" panose="02000505000000020004" pitchFamily="2" charset="0"/>
              </a:rPr>
              <a:t>					method: the request type GET or POST</a:t>
            </a:r>
          </a:p>
          <a:p>
            <a:pPr marL="109728" indent="0">
              <a:lnSpc>
                <a:spcPct val="150000"/>
              </a:lnSpc>
              <a:buNone/>
            </a:pPr>
            <a:r>
              <a:rPr lang="en-US" sz="1800" dirty="0">
                <a:latin typeface="Sitka Text" panose="02000505000000020004" pitchFamily="2" charset="0"/>
              </a:rPr>
              <a:t>					url: the file location</a:t>
            </a:r>
          </a:p>
          <a:p>
            <a:pPr marL="109728" indent="0">
              <a:lnSpc>
                <a:spcPct val="150000"/>
              </a:lnSpc>
              <a:buNone/>
            </a:pPr>
            <a:r>
              <a:rPr lang="en-US" sz="1800" dirty="0">
                <a:latin typeface="Sitka Text" panose="02000505000000020004" pitchFamily="2" charset="0"/>
              </a:rPr>
              <a:t>					async: true (asynchronous) or false (synchronous)</a:t>
            </a:r>
          </a:p>
          <a:p>
            <a:pPr marL="109728" indent="0">
              <a:lnSpc>
                <a:spcPct val="150000"/>
              </a:lnSpc>
              <a:buNone/>
            </a:pPr>
            <a:r>
              <a:rPr lang="en-US" sz="1800" dirty="0">
                <a:latin typeface="Sitka Text" panose="02000505000000020004" pitchFamily="2" charset="0"/>
              </a:rPr>
              <a:t>					user: optional user name</a:t>
            </a:r>
          </a:p>
          <a:p>
            <a:pPr marL="109728" indent="0">
              <a:lnSpc>
                <a:spcPct val="150000"/>
              </a:lnSpc>
              <a:buNone/>
            </a:pPr>
            <a:r>
              <a:rPr lang="en-US" sz="1800" dirty="0">
                <a:latin typeface="Sitka Text" panose="02000505000000020004" pitchFamily="2" charset="0"/>
              </a:rPr>
              <a:t>					</a:t>
            </a:r>
            <a:r>
              <a:rPr lang="en-US" sz="1800" dirty="0" err="1">
                <a:latin typeface="Sitka Text" panose="02000505000000020004" pitchFamily="2" charset="0"/>
              </a:rPr>
              <a:t>psw</a:t>
            </a:r>
            <a:r>
              <a:rPr lang="en-US" sz="1800" dirty="0">
                <a:latin typeface="Sitka Text" panose="02000505000000020004" pitchFamily="2" charset="0"/>
              </a:rPr>
              <a:t>: optional password</a:t>
            </a:r>
          </a:p>
        </p:txBody>
      </p:sp>
    </p:spTree>
    <p:extLst>
      <p:ext uri="{BB962C8B-B14F-4D97-AF65-F5344CB8AC3E}">
        <p14:creationId xmlns:p14="http://schemas.microsoft.com/office/powerpoint/2010/main" val="409820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Methods of </a:t>
            </a:r>
            <a:r>
              <a:rPr lang="en-US" dirty="0" err="1">
                <a:latin typeface="Constantia" panose="02030602050306030303" pitchFamily="18" charset="0"/>
              </a:rPr>
              <a:t>XMLHttpRequest</a:t>
            </a:r>
            <a:r>
              <a:rPr lang="en-US" dirty="0">
                <a:latin typeface="Constantia" panose="02030602050306030303" pitchFamily="18" charset="0"/>
              </a:rPr>
              <a:t> Object </a:t>
            </a:r>
          </a:p>
        </p:txBody>
      </p:sp>
      <p:sp>
        <p:nvSpPr>
          <p:cNvPr id="3" name="Content Placeholder 2"/>
          <p:cNvSpPr>
            <a:spLocks noGrp="1"/>
          </p:cNvSpPr>
          <p:nvPr>
            <p:ph idx="1"/>
          </p:nvPr>
        </p:nvSpPr>
        <p:spPr>
          <a:xfrm>
            <a:off x="443976" y="1401976"/>
            <a:ext cx="11443224" cy="5265523"/>
          </a:xfrm>
        </p:spPr>
        <p:txBody>
          <a:bodyPr>
            <a:normAutofit/>
          </a:bodyPr>
          <a:lstStyle/>
          <a:p>
            <a:pPr marL="109728" indent="0">
              <a:lnSpc>
                <a:spcPct val="150000"/>
              </a:lnSpc>
              <a:buNone/>
            </a:pPr>
            <a:r>
              <a:rPr lang="en-US" sz="1800" b="1" dirty="0">
                <a:latin typeface="Sitka Text" panose="02000505000000020004" pitchFamily="2" charset="0"/>
              </a:rPr>
              <a:t>Method					Description</a:t>
            </a:r>
          </a:p>
          <a:p>
            <a:pPr marL="109728" indent="0">
              <a:lnSpc>
                <a:spcPct val="150000"/>
              </a:lnSpc>
              <a:buNone/>
            </a:pPr>
            <a:r>
              <a:rPr lang="en-US" sz="1800" dirty="0">
                <a:latin typeface="Sitka Text" panose="02000505000000020004" pitchFamily="2" charset="0"/>
              </a:rPr>
              <a:t>send()					Sends the request to the server</a:t>
            </a:r>
          </a:p>
          <a:p>
            <a:pPr marL="109728" indent="0">
              <a:lnSpc>
                <a:spcPct val="150000"/>
              </a:lnSpc>
              <a:buNone/>
            </a:pPr>
            <a:r>
              <a:rPr lang="en-US" sz="1800" dirty="0">
                <a:latin typeface="Sitka Text" panose="02000505000000020004" pitchFamily="2" charset="0"/>
              </a:rPr>
              <a:t>					Used for GET requests</a:t>
            </a:r>
          </a:p>
          <a:p>
            <a:pPr marL="109728" indent="0">
              <a:lnSpc>
                <a:spcPct val="150000"/>
              </a:lnSpc>
              <a:buNone/>
            </a:pPr>
            <a:r>
              <a:rPr lang="en-US" sz="1800" dirty="0">
                <a:latin typeface="Sitka Text" panose="02000505000000020004" pitchFamily="2" charset="0"/>
              </a:rPr>
              <a:t>send(string)				Sends the request to the server.</a:t>
            </a:r>
          </a:p>
          <a:p>
            <a:pPr marL="109728" indent="0">
              <a:lnSpc>
                <a:spcPct val="150000"/>
              </a:lnSpc>
              <a:buNone/>
            </a:pPr>
            <a:r>
              <a:rPr lang="en-US" sz="1800" dirty="0">
                <a:latin typeface="Sitka Text" panose="02000505000000020004" pitchFamily="2" charset="0"/>
              </a:rPr>
              <a:t>					Used for POST requests</a:t>
            </a:r>
          </a:p>
          <a:p>
            <a:pPr marL="109728" indent="0">
              <a:lnSpc>
                <a:spcPct val="150000"/>
              </a:lnSpc>
              <a:buNone/>
            </a:pPr>
            <a:r>
              <a:rPr lang="en-US" sz="1800" dirty="0" err="1">
                <a:latin typeface="Sitka Text" panose="02000505000000020004" pitchFamily="2" charset="0"/>
              </a:rPr>
              <a:t>setRequestHeader</a:t>
            </a:r>
            <a:r>
              <a:rPr lang="en-US" sz="1800" dirty="0">
                <a:latin typeface="Sitka Text" panose="02000505000000020004" pitchFamily="2" charset="0"/>
              </a:rPr>
              <a:t>()			Adds a label/value pair to the header to be sent</a:t>
            </a:r>
          </a:p>
        </p:txBody>
      </p:sp>
    </p:spTree>
    <p:extLst>
      <p:ext uri="{BB962C8B-B14F-4D97-AF65-F5344CB8AC3E}">
        <p14:creationId xmlns:p14="http://schemas.microsoft.com/office/powerpoint/2010/main" val="421588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Properties of </a:t>
            </a:r>
            <a:r>
              <a:rPr lang="en-US" dirty="0" err="1">
                <a:latin typeface="Constantia" panose="02030602050306030303" pitchFamily="18" charset="0"/>
              </a:rPr>
              <a:t>XMLHttpRequest</a:t>
            </a:r>
            <a:r>
              <a:rPr lang="en-US" dirty="0">
                <a:latin typeface="Constantia" panose="02030602050306030303" pitchFamily="18" charset="0"/>
              </a:rPr>
              <a:t> Object </a:t>
            </a:r>
          </a:p>
        </p:txBody>
      </p:sp>
      <p:sp>
        <p:nvSpPr>
          <p:cNvPr id="3" name="Content Placeholder 2"/>
          <p:cNvSpPr>
            <a:spLocks noGrp="1"/>
          </p:cNvSpPr>
          <p:nvPr>
            <p:ph idx="1"/>
          </p:nvPr>
        </p:nvSpPr>
        <p:spPr>
          <a:xfrm>
            <a:off x="443976" y="1401976"/>
            <a:ext cx="11443224" cy="5265523"/>
          </a:xfrm>
        </p:spPr>
        <p:txBody>
          <a:bodyPr>
            <a:normAutofit/>
          </a:bodyPr>
          <a:lstStyle/>
          <a:p>
            <a:pPr marL="109728" indent="0">
              <a:lnSpc>
                <a:spcPct val="150000"/>
              </a:lnSpc>
              <a:buNone/>
            </a:pPr>
            <a:r>
              <a:rPr lang="en-US" sz="1800" b="1" dirty="0">
                <a:latin typeface="Sitka Text" panose="02000505000000020004" pitchFamily="2" charset="0"/>
              </a:rPr>
              <a:t>	Property				Description</a:t>
            </a:r>
          </a:p>
          <a:p>
            <a:pPr marL="109728" indent="0">
              <a:lnSpc>
                <a:spcPct val="150000"/>
              </a:lnSpc>
              <a:buNone/>
            </a:pPr>
            <a:r>
              <a:rPr lang="en-US" sz="1800" dirty="0">
                <a:latin typeface="Sitka Text" panose="02000505000000020004" pitchFamily="2" charset="0"/>
              </a:rPr>
              <a:t>onload				Defines a function to be called when the request is </a:t>
            </a:r>
            <a:r>
              <a:rPr lang="en-US" sz="1800" dirty="0" err="1">
                <a:latin typeface="Sitka Text" panose="02000505000000020004" pitchFamily="2" charset="0"/>
              </a:rPr>
              <a:t>recived</a:t>
            </a:r>
            <a:r>
              <a:rPr lang="en-US" sz="1800" dirty="0">
                <a:latin typeface="Sitka Text" panose="02000505000000020004" pitchFamily="2" charset="0"/>
              </a:rPr>
              <a:t> (loaded)</a:t>
            </a:r>
          </a:p>
          <a:p>
            <a:pPr marL="109728" indent="0">
              <a:lnSpc>
                <a:spcPct val="150000"/>
              </a:lnSpc>
              <a:buNone/>
            </a:pPr>
            <a:r>
              <a:rPr lang="en-US" sz="1800" dirty="0" err="1">
                <a:latin typeface="Sitka Text" panose="02000505000000020004" pitchFamily="2" charset="0"/>
              </a:rPr>
              <a:t>onreadystatechange</a:t>
            </a:r>
            <a:r>
              <a:rPr lang="en-US" sz="1800" dirty="0">
                <a:latin typeface="Sitka Text" panose="02000505000000020004" pitchFamily="2" charset="0"/>
              </a:rPr>
              <a:t>		Defines a function to be called when the </a:t>
            </a:r>
            <a:r>
              <a:rPr lang="en-US" sz="1800" dirty="0" err="1">
                <a:latin typeface="Sitka Text" panose="02000505000000020004" pitchFamily="2" charset="0"/>
              </a:rPr>
              <a:t>readyState</a:t>
            </a:r>
            <a:r>
              <a:rPr lang="en-US" sz="1800" dirty="0">
                <a:latin typeface="Sitka Text" panose="02000505000000020004" pitchFamily="2" charset="0"/>
              </a:rPr>
              <a:t> property changes</a:t>
            </a:r>
          </a:p>
          <a:p>
            <a:pPr marL="109728" indent="0">
              <a:lnSpc>
                <a:spcPct val="150000"/>
              </a:lnSpc>
              <a:buNone/>
            </a:pPr>
            <a:r>
              <a:rPr lang="en-US" sz="1800" dirty="0" err="1">
                <a:latin typeface="Sitka Text" panose="02000505000000020004" pitchFamily="2" charset="0"/>
              </a:rPr>
              <a:t>readyState</a:t>
            </a:r>
            <a:r>
              <a:rPr lang="en-US" sz="1800" dirty="0">
                <a:latin typeface="Sitka Text" panose="02000505000000020004" pitchFamily="2" charset="0"/>
              </a:rPr>
              <a:t>			Holds the status of the </a:t>
            </a:r>
            <a:r>
              <a:rPr lang="en-US" sz="1800" dirty="0" err="1">
                <a:latin typeface="Sitka Text" panose="02000505000000020004" pitchFamily="2" charset="0"/>
              </a:rPr>
              <a:t>XMLHttpRequest</a:t>
            </a:r>
            <a:r>
              <a:rPr lang="en-US" sz="1800" dirty="0">
                <a:latin typeface="Sitka Text" panose="02000505000000020004" pitchFamily="2" charset="0"/>
              </a:rPr>
              <a:t>.</a:t>
            </a:r>
          </a:p>
          <a:p>
            <a:pPr marL="109728" indent="0">
              <a:lnSpc>
                <a:spcPct val="150000"/>
              </a:lnSpc>
              <a:buNone/>
            </a:pPr>
            <a:r>
              <a:rPr lang="en-US" sz="1800" dirty="0">
                <a:latin typeface="Sitka Text" panose="02000505000000020004" pitchFamily="2" charset="0"/>
              </a:rPr>
              <a:t>				0: request not initialized</a:t>
            </a:r>
          </a:p>
          <a:p>
            <a:pPr marL="109728" indent="0">
              <a:lnSpc>
                <a:spcPct val="150000"/>
              </a:lnSpc>
              <a:buNone/>
            </a:pPr>
            <a:r>
              <a:rPr lang="en-US" sz="1800" dirty="0">
                <a:latin typeface="Sitka Text" panose="02000505000000020004" pitchFamily="2" charset="0"/>
              </a:rPr>
              <a:t>				1: server connection established</a:t>
            </a:r>
          </a:p>
          <a:p>
            <a:pPr marL="109728" indent="0">
              <a:lnSpc>
                <a:spcPct val="150000"/>
              </a:lnSpc>
              <a:buNone/>
            </a:pPr>
            <a:r>
              <a:rPr lang="en-US" sz="1800" dirty="0">
                <a:latin typeface="Sitka Text" panose="02000505000000020004" pitchFamily="2" charset="0"/>
              </a:rPr>
              <a:t>				2: request received</a:t>
            </a:r>
          </a:p>
          <a:p>
            <a:pPr marL="109728" indent="0">
              <a:lnSpc>
                <a:spcPct val="150000"/>
              </a:lnSpc>
              <a:buNone/>
            </a:pPr>
            <a:r>
              <a:rPr lang="en-US" sz="1800" dirty="0">
                <a:latin typeface="Sitka Text" panose="02000505000000020004" pitchFamily="2" charset="0"/>
              </a:rPr>
              <a:t>				3: processing request</a:t>
            </a:r>
          </a:p>
          <a:p>
            <a:pPr marL="109728" indent="0">
              <a:lnSpc>
                <a:spcPct val="150000"/>
              </a:lnSpc>
              <a:buNone/>
            </a:pPr>
            <a:r>
              <a:rPr lang="en-US" sz="1800" dirty="0">
                <a:latin typeface="Sitka Text" panose="02000505000000020004" pitchFamily="2" charset="0"/>
              </a:rPr>
              <a:t>				4: request finished and response is ready</a:t>
            </a:r>
          </a:p>
        </p:txBody>
      </p:sp>
    </p:spTree>
    <p:extLst>
      <p:ext uri="{BB962C8B-B14F-4D97-AF65-F5344CB8AC3E}">
        <p14:creationId xmlns:p14="http://schemas.microsoft.com/office/powerpoint/2010/main" val="300547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Properties of </a:t>
            </a:r>
            <a:r>
              <a:rPr lang="en-US" dirty="0" err="1">
                <a:latin typeface="Constantia" panose="02030602050306030303" pitchFamily="18" charset="0"/>
              </a:rPr>
              <a:t>XMLHttpRequest</a:t>
            </a:r>
            <a:r>
              <a:rPr lang="en-US" dirty="0">
                <a:latin typeface="Constantia" panose="02030602050306030303" pitchFamily="18" charset="0"/>
              </a:rPr>
              <a:t> Object </a:t>
            </a:r>
          </a:p>
        </p:txBody>
      </p:sp>
      <p:sp>
        <p:nvSpPr>
          <p:cNvPr id="3" name="Content Placeholder 2"/>
          <p:cNvSpPr>
            <a:spLocks noGrp="1"/>
          </p:cNvSpPr>
          <p:nvPr>
            <p:ph idx="1"/>
          </p:nvPr>
        </p:nvSpPr>
        <p:spPr>
          <a:xfrm>
            <a:off x="443976" y="1401976"/>
            <a:ext cx="11443224" cy="5265523"/>
          </a:xfrm>
        </p:spPr>
        <p:txBody>
          <a:bodyPr>
            <a:normAutofit/>
          </a:bodyPr>
          <a:lstStyle/>
          <a:p>
            <a:pPr marL="109728" indent="0">
              <a:lnSpc>
                <a:spcPct val="150000"/>
              </a:lnSpc>
              <a:buNone/>
            </a:pPr>
            <a:r>
              <a:rPr lang="en-US" sz="1800" b="1" dirty="0">
                <a:latin typeface="Sitka Text" panose="02000505000000020004" pitchFamily="2" charset="0"/>
              </a:rPr>
              <a:t>Property				Description</a:t>
            </a:r>
          </a:p>
          <a:p>
            <a:pPr marL="109728" indent="0">
              <a:lnSpc>
                <a:spcPct val="150000"/>
              </a:lnSpc>
              <a:buNone/>
            </a:pPr>
            <a:r>
              <a:rPr lang="en-US" sz="1800" dirty="0" err="1">
                <a:latin typeface="Sitka Text" panose="02000505000000020004" pitchFamily="2" charset="0"/>
              </a:rPr>
              <a:t>responseText</a:t>
            </a:r>
            <a:r>
              <a:rPr lang="en-US" sz="1800" dirty="0">
                <a:latin typeface="Sitka Text" panose="02000505000000020004" pitchFamily="2" charset="0"/>
              </a:rPr>
              <a:t>			Returns the response data as a string</a:t>
            </a:r>
          </a:p>
          <a:p>
            <a:pPr marL="109728" indent="0">
              <a:lnSpc>
                <a:spcPct val="150000"/>
              </a:lnSpc>
              <a:buNone/>
            </a:pPr>
            <a:r>
              <a:rPr lang="en-US" sz="1800" dirty="0" err="1">
                <a:latin typeface="Sitka Text" panose="02000505000000020004" pitchFamily="2" charset="0"/>
              </a:rPr>
              <a:t>responseXML</a:t>
            </a:r>
            <a:r>
              <a:rPr lang="en-US" sz="1800" dirty="0">
                <a:latin typeface="Sitka Text" panose="02000505000000020004" pitchFamily="2" charset="0"/>
              </a:rPr>
              <a:t>			Returns the response data as XML data</a:t>
            </a:r>
          </a:p>
          <a:p>
            <a:pPr marL="109728" indent="0">
              <a:lnSpc>
                <a:spcPct val="150000"/>
              </a:lnSpc>
              <a:buNone/>
            </a:pPr>
            <a:r>
              <a:rPr lang="en-US" sz="1800" dirty="0">
                <a:latin typeface="Sitka Text" panose="02000505000000020004" pitchFamily="2" charset="0"/>
              </a:rPr>
              <a:t>status				Returns the status-number of a request</a:t>
            </a:r>
          </a:p>
          <a:p>
            <a:pPr marL="109728" indent="0">
              <a:lnSpc>
                <a:spcPct val="150000"/>
              </a:lnSpc>
              <a:buNone/>
            </a:pPr>
            <a:r>
              <a:rPr lang="en-US" sz="1800" dirty="0">
                <a:latin typeface="Sitka Text" panose="02000505000000020004" pitchFamily="2" charset="0"/>
              </a:rPr>
              <a:t>				200: "OK"</a:t>
            </a:r>
          </a:p>
          <a:p>
            <a:pPr marL="109728" indent="0">
              <a:lnSpc>
                <a:spcPct val="150000"/>
              </a:lnSpc>
              <a:buNone/>
            </a:pPr>
            <a:r>
              <a:rPr lang="en-US" sz="1800" dirty="0">
                <a:latin typeface="Sitka Text" panose="02000505000000020004" pitchFamily="2" charset="0"/>
              </a:rPr>
              <a:t>				403: "Forbidden"</a:t>
            </a:r>
          </a:p>
          <a:p>
            <a:pPr marL="109728" indent="0">
              <a:lnSpc>
                <a:spcPct val="150000"/>
              </a:lnSpc>
              <a:buNone/>
            </a:pPr>
            <a:r>
              <a:rPr lang="en-US" sz="1800" dirty="0">
                <a:latin typeface="Sitka Text" panose="02000505000000020004" pitchFamily="2" charset="0"/>
              </a:rPr>
              <a:t>				404: "Not Found"</a:t>
            </a:r>
          </a:p>
          <a:p>
            <a:pPr marL="109728" indent="0">
              <a:lnSpc>
                <a:spcPct val="150000"/>
              </a:lnSpc>
              <a:buNone/>
            </a:pPr>
            <a:r>
              <a:rPr lang="en-US" sz="1800" dirty="0" err="1">
                <a:latin typeface="Sitka Text" panose="02000505000000020004" pitchFamily="2" charset="0"/>
              </a:rPr>
              <a:t>statusText</a:t>
            </a:r>
            <a:r>
              <a:rPr lang="en-US" sz="1800" dirty="0">
                <a:latin typeface="Sitka Text" panose="02000505000000020004" pitchFamily="2" charset="0"/>
              </a:rPr>
              <a:t>			Returns the status-text (e.g. "OK" or "Not Found")</a:t>
            </a:r>
          </a:p>
        </p:txBody>
      </p:sp>
    </p:spTree>
    <p:extLst>
      <p:ext uri="{BB962C8B-B14F-4D97-AF65-F5344CB8AC3E}">
        <p14:creationId xmlns:p14="http://schemas.microsoft.com/office/powerpoint/2010/main" val="30425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883" y="401905"/>
            <a:ext cx="10972800" cy="614779"/>
          </a:xfrm>
        </p:spPr>
        <p:txBody>
          <a:bodyPr>
            <a:normAutofit fontScale="90000"/>
          </a:bodyPr>
          <a:lstStyle/>
          <a:p>
            <a:r>
              <a:rPr lang="en-US" dirty="0">
                <a:latin typeface="Constantia" panose="02030602050306030303" pitchFamily="18" charset="0"/>
              </a:rPr>
              <a:t>The onload property Example</a:t>
            </a:r>
          </a:p>
        </p:txBody>
      </p:sp>
      <p:sp>
        <p:nvSpPr>
          <p:cNvPr id="4" name="TextBox 3">
            <a:extLst>
              <a:ext uri="{FF2B5EF4-FFF2-40B4-BE49-F238E27FC236}">
                <a16:creationId xmlns:a16="http://schemas.microsoft.com/office/drawing/2014/main" id="{AA0E32EE-6FBC-4CBA-AB4E-FB7404709062}"/>
              </a:ext>
            </a:extLst>
          </p:cNvPr>
          <p:cNvSpPr txBox="1"/>
          <p:nvPr/>
        </p:nvSpPr>
        <p:spPr>
          <a:xfrm>
            <a:off x="443883" y="1082380"/>
            <a:ext cx="5122416" cy="5637762"/>
          </a:xfrm>
          <a:prstGeom prst="rect">
            <a:avLst/>
          </a:prstGeom>
          <a:noFill/>
        </p:spPr>
        <p:txBody>
          <a:bodyPr wrap="square" rtlCol="0">
            <a:spAutoFit/>
          </a:bodyPr>
          <a:lstStyle/>
          <a:p>
            <a:pPr>
              <a:lnSpc>
                <a:spcPct val="150000"/>
              </a:lnSpc>
            </a:pPr>
            <a:r>
              <a:rPr lang="en-IN" sz="1050" dirty="0">
                <a:latin typeface="Sitka Text" panose="02000505000000020004" pitchFamily="2" charset="0"/>
              </a:rPr>
              <a:t>&lt;!DOCTYPE html&gt;</a:t>
            </a:r>
          </a:p>
          <a:p>
            <a:pPr>
              <a:lnSpc>
                <a:spcPct val="150000"/>
              </a:lnSpc>
            </a:pPr>
            <a:r>
              <a:rPr lang="en-IN" sz="1050" dirty="0">
                <a:latin typeface="Sitka Text" panose="02000505000000020004" pitchFamily="2" charset="0"/>
              </a:rPr>
              <a:t>&lt;html&gt;</a:t>
            </a:r>
          </a:p>
          <a:p>
            <a:pPr>
              <a:lnSpc>
                <a:spcPct val="150000"/>
              </a:lnSpc>
            </a:pPr>
            <a:r>
              <a:rPr lang="en-IN" sz="1050" dirty="0">
                <a:latin typeface="Sitka Text" panose="02000505000000020004" pitchFamily="2" charset="0"/>
              </a:rPr>
              <a:t>&lt;body&gt;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&lt;div id="demo"&gt;</a:t>
            </a:r>
          </a:p>
          <a:p>
            <a:pPr>
              <a:lnSpc>
                <a:spcPct val="150000"/>
              </a:lnSpc>
            </a:pPr>
            <a:r>
              <a:rPr lang="en-IN" sz="1050" dirty="0">
                <a:latin typeface="Sitka Text" panose="02000505000000020004" pitchFamily="2" charset="0"/>
              </a:rPr>
              <a:t>&lt;h2&gt;The </a:t>
            </a:r>
            <a:r>
              <a:rPr lang="en-IN" sz="1050" dirty="0" err="1">
                <a:latin typeface="Sitka Text" panose="02000505000000020004" pitchFamily="2" charset="0"/>
              </a:rPr>
              <a:t>XMLHttpRequest</a:t>
            </a:r>
            <a:r>
              <a:rPr lang="en-IN" sz="1050" dirty="0">
                <a:latin typeface="Sitka Text" panose="02000505000000020004" pitchFamily="2" charset="0"/>
              </a:rPr>
              <a:t> Object&lt;/h2&gt;</a:t>
            </a:r>
          </a:p>
          <a:p>
            <a:pPr>
              <a:lnSpc>
                <a:spcPct val="150000"/>
              </a:lnSpc>
            </a:pPr>
            <a:r>
              <a:rPr lang="en-IN" sz="1050" dirty="0">
                <a:latin typeface="Sitka Text" panose="02000505000000020004" pitchFamily="2" charset="0"/>
              </a:rPr>
              <a:t>&lt;button type="button" onclick="</a:t>
            </a:r>
            <a:r>
              <a:rPr lang="en-IN" sz="1050" dirty="0" err="1">
                <a:latin typeface="Sitka Text" panose="02000505000000020004" pitchFamily="2" charset="0"/>
              </a:rPr>
              <a:t>loadDoc</a:t>
            </a:r>
            <a:r>
              <a:rPr lang="en-IN" sz="1050" dirty="0">
                <a:latin typeface="Sitka Text" panose="02000505000000020004" pitchFamily="2" charset="0"/>
              </a:rPr>
              <a:t>()"&gt;Change Content&lt;/button&gt;</a:t>
            </a:r>
          </a:p>
          <a:p>
            <a:pPr>
              <a:lnSpc>
                <a:spcPct val="150000"/>
              </a:lnSpc>
            </a:pPr>
            <a:r>
              <a:rPr lang="en-IN" sz="1050" dirty="0">
                <a:latin typeface="Sitka Text" panose="02000505000000020004" pitchFamily="2" charset="0"/>
              </a:rPr>
              <a:t>&lt;/div&gt;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&lt;script&gt;</a:t>
            </a:r>
          </a:p>
          <a:p>
            <a:pPr>
              <a:lnSpc>
                <a:spcPct val="150000"/>
              </a:lnSpc>
            </a:pPr>
            <a:r>
              <a:rPr lang="en-IN" sz="1050" dirty="0">
                <a:latin typeface="Sitka Text" panose="02000505000000020004" pitchFamily="2" charset="0"/>
              </a:rPr>
              <a:t>function </a:t>
            </a:r>
            <a:r>
              <a:rPr lang="en-IN" sz="1050" dirty="0" err="1">
                <a:latin typeface="Sitka Text" panose="02000505000000020004" pitchFamily="2" charset="0"/>
              </a:rPr>
              <a:t>loadDoc</a:t>
            </a: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const</a:t>
            </a:r>
            <a:r>
              <a:rPr lang="en-IN" sz="1050" dirty="0">
                <a:latin typeface="Sitka Text" panose="02000505000000020004" pitchFamily="2" charset="0"/>
              </a:rPr>
              <a:t> </a:t>
            </a:r>
            <a:r>
              <a:rPr lang="en-IN" sz="1050" dirty="0" err="1">
                <a:latin typeface="Sitka Text" panose="02000505000000020004" pitchFamily="2" charset="0"/>
              </a:rPr>
              <a:t>xhttp</a:t>
            </a:r>
            <a:r>
              <a:rPr lang="en-IN" sz="1050" dirty="0">
                <a:latin typeface="Sitka Text" panose="02000505000000020004" pitchFamily="2" charset="0"/>
              </a:rPr>
              <a:t> = new </a:t>
            </a:r>
            <a:r>
              <a:rPr lang="en-IN" sz="1050" dirty="0" err="1">
                <a:latin typeface="Sitka Text" panose="02000505000000020004" pitchFamily="2" charset="0"/>
              </a:rPr>
              <a:t>XMLHttpRequest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xhttp.onload</a:t>
            </a:r>
            <a:r>
              <a:rPr lang="en-IN" sz="1050" dirty="0">
                <a:latin typeface="Sitka Text" panose="02000505000000020004" pitchFamily="2" charset="0"/>
              </a:rPr>
              <a:t> = function()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document.getElementById</a:t>
            </a:r>
            <a:r>
              <a:rPr lang="en-IN" sz="1050" dirty="0">
                <a:latin typeface="Sitka Text" panose="02000505000000020004" pitchFamily="2" charset="0"/>
              </a:rPr>
              <a:t>("demo").</a:t>
            </a:r>
            <a:r>
              <a:rPr lang="en-IN" sz="1050" dirty="0" err="1">
                <a:latin typeface="Sitka Text" panose="02000505000000020004" pitchFamily="2" charset="0"/>
              </a:rPr>
              <a:t>innerHTML</a:t>
            </a: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this.responseText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xhttp.open</a:t>
            </a:r>
            <a:r>
              <a:rPr lang="en-IN" sz="1050" dirty="0">
                <a:latin typeface="Sitka Text" panose="02000505000000020004" pitchFamily="2" charset="0"/>
              </a:rPr>
              <a:t>("GET", "ajax_info.txt");</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xhttp.send</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&lt;/script&gt;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&lt;/body&gt;</a:t>
            </a:r>
          </a:p>
          <a:p>
            <a:pPr>
              <a:lnSpc>
                <a:spcPct val="150000"/>
              </a:lnSpc>
            </a:pPr>
            <a:r>
              <a:rPr lang="en-IN" sz="1050" dirty="0">
                <a:latin typeface="Sitka Text" panose="02000505000000020004" pitchFamily="2" charset="0"/>
              </a:rPr>
              <a:t>&lt;/html&gt;</a:t>
            </a:r>
          </a:p>
        </p:txBody>
      </p:sp>
      <p:sp>
        <p:nvSpPr>
          <p:cNvPr id="11" name="Content Placeholder 2">
            <a:extLst>
              <a:ext uri="{FF2B5EF4-FFF2-40B4-BE49-F238E27FC236}">
                <a16:creationId xmlns:a16="http://schemas.microsoft.com/office/drawing/2014/main" id="{23F819E9-9468-4B98-8E5E-242B802D0A42}"/>
              </a:ext>
            </a:extLst>
          </p:cNvPr>
          <p:cNvSpPr>
            <a:spLocks noGrp="1"/>
          </p:cNvSpPr>
          <p:nvPr>
            <p:ph idx="1"/>
          </p:nvPr>
        </p:nvSpPr>
        <p:spPr>
          <a:xfrm>
            <a:off x="6400800" y="1401976"/>
            <a:ext cx="5486400" cy="5265523"/>
          </a:xfrm>
        </p:spPr>
        <p:txBody>
          <a:bodyPr>
            <a:normAutofit/>
          </a:bodyPr>
          <a:lstStyle/>
          <a:p>
            <a:pPr>
              <a:lnSpc>
                <a:spcPct val="150000"/>
              </a:lnSpc>
            </a:pPr>
            <a:r>
              <a:rPr lang="en-US" sz="1400" dirty="0">
                <a:latin typeface="Sitka Text" panose="02000505000000020004" pitchFamily="2" charset="0"/>
              </a:rPr>
              <a:t>The </a:t>
            </a:r>
            <a:r>
              <a:rPr lang="en-US" sz="1400" dirty="0" err="1">
                <a:latin typeface="Sitka Text" panose="02000505000000020004" pitchFamily="2" charset="0"/>
              </a:rPr>
              <a:t>XMLHttpRequest</a:t>
            </a:r>
            <a:r>
              <a:rPr lang="en-US" sz="1400" dirty="0">
                <a:latin typeface="Sitka Text" panose="02000505000000020004" pitchFamily="2" charset="0"/>
              </a:rPr>
              <a:t> object is used to exchange data with a server.</a:t>
            </a:r>
          </a:p>
          <a:p>
            <a:pPr>
              <a:lnSpc>
                <a:spcPct val="150000"/>
              </a:lnSpc>
            </a:pPr>
            <a:r>
              <a:rPr lang="en-US" sz="1400" dirty="0">
                <a:latin typeface="Sitka Text" panose="02000505000000020004" pitchFamily="2" charset="0"/>
              </a:rPr>
              <a:t>To send a request to a server,  use the open() and send() methods of the </a:t>
            </a:r>
            <a:r>
              <a:rPr lang="en-US" sz="1400" dirty="0" err="1">
                <a:latin typeface="Sitka Text" panose="02000505000000020004" pitchFamily="2" charset="0"/>
              </a:rPr>
              <a:t>XMLHttpRequest</a:t>
            </a:r>
            <a:r>
              <a:rPr lang="en-US" sz="1400" dirty="0">
                <a:latin typeface="Sitka Text" panose="02000505000000020004" pitchFamily="2" charset="0"/>
              </a:rPr>
              <a:t> object:</a:t>
            </a:r>
          </a:p>
          <a:p>
            <a:pPr marL="109728" indent="0">
              <a:lnSpc>
                <a:spcPct val="150000"/>
              </a:lnSpc>
              <a:buNone/>
            </a:pPr>
            <a:r>
              <a:rPr lang="en-US" sz="1400" dirty="0">
                <a:latin typeface="Sitka Text" panose="02000505000000020004" pitchFamily="2" charset="0"/>
              </a:rPr>
              <a:t>	</a:t>
            </a:r>
            <a:r>
              <a:rPr lang="en-US" sz="1400" dirty="0" err="1">
                <a:latin typeface="Sitka Text" panose="02000505000000020004" pitchFamily="2" charset="0"/>
              </a:rPr>
              <a:t>xhttp.open</a:t>
            </a:r>
            <a:r>
              <a:rPr lang="en-US" sz="1400" dirty="0">
                <a:latin typeface="Sitka Text" panose="02000505000000020004" pitchFamily="2" charset="0"/>
              </a:rPr>
              <a:t>("GET", "ajax_info.txt", true);</a:t>
            </a:r>
          </a:p>
          <a:p>
            <a:pPr marL="109728" indent="0">
              <a:lnSpc>
                <a:spcPct val="150000"/>
              </a:lnSpc>
              <a:buNone/>
            </a:pPr>
            <a:r>
              <a:rPr lang="en-US" sz="1400" dirty="0">
                <a:latin typeface="Sitka Text" panose="02000505000000020004" pitchFamily="2" charset="0"/>
              </a:rPr>
              <a:t>	</a:t>
            </a:r>
            <a:r>
              <a:rPr lang="en-US" sz="1400" dirty="0" err="1">
                <a:latin typeface="Sitka Text" panose="02000505000000020004" pitchFamily="2" charset="0"/>
              </a:rPr>
              <a:t>xhttp.send</a:t>
            </a:r>
            <a:r>
              <a:rPr lang="en-US" sz="1400" dirty="0">
                <a:latin typeface="Sitka Text" panose="02000505000000020004" pitchFamily="2" charset="0"/>
              </a:rPr>
              <a:t>();</a:t>
            </a:r>
          </a:p>
          <a:p>
            <a:pPr marL="109728" indent="0">
              <a:lnSpc>
                <a:spcPct val="150000"/>
              </a:lnSpc>
              <a:buNone/>
            </a:pPr>
            <a:endParaRPr lang="en-US" sz="1400" dirty="0">
              <a:latin typeface="Sitka Text" panose="02000505000000020004" pitchFamily="2" charset="0"/>
            </a:endParaRPr>
          </a:p>
          <a:p>
            <a:pPr>
              <a:lnSpc>
                <a:spcPct val="150000"/>
              </a:lnSpc>
            </a:pPr>
            <a:r>
              <a:rPr lang="en-US" sz="1400" dirty="0">
                <a:latin typeface="Sitka Text" panose="02000505000000020004" pitchFamily="2" charset="0"/>
              </a:rPr>
              <a:t>For security reasons, modern browsers do not allow access across domains. </a:t>
            </a:r>
          </a:p>
          <a:p>
            <a:pPr>
              <a:lnSpc>
                <a:spcPct val="150000"/>
              </a:lnSpc>
            </a:pPr>
            <a:r>
              <a:rPr lang="en-US" sz="1400" dirty="0">
                <a:latin typeface="Sitka Text" panose="02000505000000020004" pitchFamily="2" charset="0"/>
              </a:rPr>
              <a:t>This means that both the web page and the XML file it tries to load, must be located on the same server.</a:t>
            </a:r>
          </a:p>
        </p:txBody>
      </p:sp>
    </p:spTree>
    <p:extLst>
      <p:ext uri="{BB962C8B-B14F-4D97-AF65-F5344CB8AC3E}">
        <p14:creationId xmlns:p14="http://schemas.microsoft.com/office/powerpoint/2010/main" val="239414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 calcmode="lin" valueType="num">
                                      <p:cBhvr additive="base">
                                        <p:cTn id="5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anim calcmode="lin" valueType="num">
                                      <p:cBhvr additive="base">
                                        <p:cTn id="6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 calcmode="lin" valueType="num">
                                      <p:cBhvr additive="base">
                                        <p:cTn id="6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3" end="13"/>
                                            </p:txEl>
                                          </p:spTgt>
                                        </p:tgtEl>
                                        <p:attrNameLst>
                                          <p:attrName>style.visibility</p:attrName>
                                        </p:attrNameLst>
                                      </p:cBhvr>
                                      <p:to>
                                        <p:strVal val="visible"/>
                                      </p:to>
                                    </p:set>
                                    <p:anim calcmode="lin" valueType="num">
                                      <p:cBhvr additive="base">
                                        <p:cTn id="7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14" end="14"/>
                                            </p:txEl>
                                          </p:spTgt>
                                        </p:tgtEl>
                                        <p:attrNameLst>
                                          <p:attrName>style.visibility</p:attrName>
                                        </p:attrNameLst>
                                      </p:cBhvr>
                                      <p:to>
                                        <p:strVal val="visible"/>
                                      </p:to>
                                    </p:set>
                                    <p:anim calcmode="lin" valueType="num">
                                      <p:cBhvr additive="base">
                                        <p:cTn id="79"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15" end="15"/>
                                            </p:txEl>
                                          </p:spTgt>
                                        </p:tgtEl>
                                        <p:attrNameLst>
                                          <p:attrName>style.visibility</p:attrName>
                                        </p:attrNameLst>
                                      </p:cBhvr>
                                      <p:to>
                                        <p:strVal val="visible"/>
                                      </p:to>
                                    </p:set>
                                    <p:anim calcmode="lin" valueType="num">
                                      <p:cBhvr additive="base">
                                        <p:cTn id="85"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16" end="16"/>
                                            </p:txEl>
                                          </p:spTgt>
                                        </p:tgtEl>
                                        <p:attrNameLst>
                                          <p:attrName>style.visibility</p:attrName>
                                        </p:attrNameLst>
                                      </p:cBhvr>
                                      <p:to>
                                        <p:strVal val="visible"/>
                                      </p:to>
                                    </p:set>
                                    <p:anim calcmode="lin" valueType="num">
                                      <p:cBhvr additive="base">
                                        <p:cTn id="91"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xEl>
                                              <p:pRg st="17" end="17"/>
                                            </p:txEl>
                                          </p:spTgt>
                                        </p:tgtEl>
                                        <p:attrNameLst>
                                          <p:attrName>style.visibility</p:attrName>
                                        </p:attrNameLst>
                                      </p:cBhvr>
                                      <p:to>
                                        <p:strVal val="visible"/>
                                      </p:to>
                                    </p:set>
                                    <p:anim calcmode="lin" valueType="num">
                                      <p:cBhvr additive="base">
                                        <p:cTn id="97"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txEl>
                                              <p:pRg st="18" end="18"/>
                                            </p:txEl>
                                          </p:spTgt>
                                        </p:tgtEl>
                                        <p:attrNameLst>
                                          <p:attrName>style.visibility</p:attrName>
                                        </p:attrNameLst>
                                      </p:cBhvr>
                                      <p:to>
                                        <p:strVal val="visible"/>
                                      </p:to>
                                    </p:set>
                                    <p:anim calcmode="lin" valueType="num">
                                      <p:cBhvr additive="base">
                                        <p:cTn id="103"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
                                            <p:txEl>
                                              <p:pRg st="19" end="19"/>
                                            </p:txEl>
                                          </p:spTgt>
                                        </p:tgtEl>
                                        <p:attrNameLst>
                                          <p:attrName>style.visibility</p:attrName>
                                        </p:attrNameLst>
                                      </p:cBhvr>
                                      <p:to>
                                        <p:strVal val="visible"/>
                                      </p:to>
                                    </p:set>
                                    <p:anim calcmode="lin" valueType="num">
                                      <p:cBhvr additive="base">
                                        <p:cTn id="109" dur="500" fill="hold"/>
                                        <p:tgtEl>
                                          <p:spTgt spid="4">
                                            <p:txEl>
                                              <p:pRg st="19" end="19"/>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
                                            <p:txEl>
                                              <p:pRg st="21" end="21"/>
                                            </p:txEl>
                                          </p:spTgt>
                                        </p:tgtEl>
                                        <p:attrNameLst>
                                          <p:attrName>style.visibility</p:attrName>
                                        </p:attrNameLst>
                                      </p:cBhvr>
                                      <p:to>
                                        <p:strVal val="visible"/>
                                      </p:to>
                                    </p:set>
                                    <p:anim calcmode="lin" valueType="num">
                                      <p:cBhvr additive="base">
                                        <p:cTn id="115" dur="500" fill="hold"/>
                                        <p:tgtEl>
                                          <p:spTgt spid="4">
                                            <p:txEl>
                                              <p:pRg st="21" end="21"/>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4">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4">
                                            <p:txEl>
                                              <p:pRg st="22" end="22"/>
                                            </p:txEl>
                                          </p:spTgt>
                                        </p:tgtEl>
                                        <p:attrNameLst>
                                          <p:attrName>style.visibility</p:attrName>
                                        </p:attrNameLst>
                                      </p:cBhvr>
                                      <p:to>
                                        <p:strVal val="visible"/>
                                      </p:to>
                                    </p:set>
                                    <p:anim calcmode="lin" valueType="num">
                                      <p:cBhvr additive="base">
                                        <p:cTn id="121" dur="500" fill="hold"/>
                                        <p:tgtEl>
                                          <p:spTgt spid="4">
                                            <p:txEl>
                                              <p:pRg st="22" end="22"/>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4">
                                            <p:txEl>
                                              <p:pRg st="22" end="22"/>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11">
                                            <p:txEl>
                                              <p:pRg st="0" end="0"/>
                                            </p:txEl>
                                          </p:spTgt>
                                        </p:tgtEl>
                                        <p:attrNameLst>
                                          <p:attrName>style.visibility</p:attrName>
                                        </p:attrNameLst>
                                      </p:cBhvr>
                                      <p:to>
                                        <p:strVal val="visible"/>
                                      </p:to>
                                    </p:set>
                                    <p:anim calcmode="lin" valueType="num">
                                      <p:cBhvr additive="base">
                                        <p:cTn id="12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1">
                                            <p:txEl>
                                              <p:pRg st="1" end="1"/>
                                            </p:txEl>
                                          </p:spTgt>
                                        </p:tgtEl>
                                        <p:attrNameLst>
                                          <p:attrName>style.visibility</p:attrName>
                                        </p:attrNameLst>
                                      </p:cBhvr>
                                      <p:to>
                                        <p:strVal val="visible"/>
                                      </p:to>
                                    </p:set>
                                    <p:anim calcmode="lin" valueType="num">
                                      <p:cBhvr additive="base">
                                        <p:cTn id="13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1">
                                            <p:txEl>
                                              <p:pRg st="2" end="2"/>
                                            </p:txEl>
                                          </p:spTgt>
                                        </p:tgtEl>
                                        <p:attrNameLst>
                                          <p:attrName>style.visibility</p:attrName>
                                        </p:attrNameLst>
                                      </p:cBhvr>
                                      <p:to>
                                        <p:strVal val="visible"/>
                                      </p:to>
                                    </p:set>
                                    <p:anim calcmode="lin" valueType="num">
                                      <p:cBhvr additive="base">
                                        <p:cTn id="13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11">
                                            <p:txEl>
                                              <p:pRg st="3" end="3"/>
                                            </p:txEl>
                                          </p:spTgt>
                                        </p:tgtEl>
                                        <p:attrNameLst>
                                          <p:attrName>style.visibility</p:attrName>
                                        </p:attrNameLst>
                                      </p:cBhvr>
                                      <p:to>
                                        <p:strVal val="visible"/>
                                      </p:to>
                                    </p:set>
                                    <p:anim calcmode="lin" valueType="num">
                                      <p:cBhvr additive="base">
                                        <p:cTn id="14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11">
                                            <p:txEl>
                                              <p:pRg st="5" end="5"/>
                                            </p:txEl>
                                          </p:spTgt>
                                        </p:tgtEl>
                                        <p:attrNameLst>
                                          <p:attrName>style.visibility</p:attrName>
                                        </p:attrNameLst>
                                      </p:cBhvr>
                                      <p:to>
                                        <p:strVal val="visible"/>
                                      </p:to>
                                    </p:set>
                                    <p:anim calcmode="lin" valueType="num">
                                      <p:cBhvr additive="base">
                                        <p:cTn id="15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11">
                                            <p:txEl>
                                              <p:pRg st="6" end="6"/>
                                            </p:txEl>
                                          </p:spTgt>
                                        </p:tgtEl>
                                        <p:attrNameLst>
                                          <p:attrName>style.visibility</p:attrName>
                                        </p:attrNameLst>
                                      </p:cBhvr>
                                      <p:to>
                                        <p:strVal val="visible"/>
                                      </p:to>
                                    </p:set>
                                    <p:anim calcmode="lin" valueType="num">
                                      <p:cBhvr additive="base">
                                        <p:cTn id="15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883" y="401905"/>
            <a:ext cx="10972800" cy="614779"/>
          </a:xfrm>
        </p:spPr>
        <p:txBody>
          <a:bodyPr>
            <a:normAutofit fontScale="90000"/>
          </a:bodyPr>
          <a:lstStyle/>
          <a:p>
            <a:r>
              <a:rPr lang="en-US" dirty="0">
                <a:latin typeface="Constantia" panose="02030602050306030303" pitchFamily="18" charset="0"/>
              </a:rPr>
              <a:t>The onload property Example</a:t>
            </a:r>
          </a:p>
        </p:txBody>
      </p:sp>
      <p:sp>
        <p:nvSpPr>
          <p:cNvPr id="4" name="TextBox 3">
            <a:extLst>
              <a:ext uri="{FF2B5EF4-FFF2-40B4-BE49-F238E27FC236}">
                <a16:creationId xmlns:a16="http://schemas.microsoft.com/office/drawing/2014/main" id="{AA0E32EE-6FBC-4CBA-AB4E-FB7404709062}"/>
              </a:ext>
            </a:extLst>
          </p:cNvPr>
          <p:cNvSpPr txBox="1"/>
          <p:nvPr/>
        </p:nvSpPr>
        <p:spPr>
          <a:xfrm>
            <a:off x="443883" y="1082380"/>
            <a:ext cx="5122416" cy="5637762"/>
          </a:xfrm>
          <a:prstGeom prst="rect">
            <a:avLst/>
          </a:prstGeom>
          <a:noFill/>
        </p:spPr>
        <p:txBody>
          <a:bodyPr wrap="square" rtlCol="0">
            <a:spAutoFit/>
          </a:bodyPr>
          <a:lstStyle/>
          <a:p>
            <a:pPr>
              <a:lnSpc>
                <a:spcPct val="150000"/>
              </a:lnSpc>
            </a:pPr>
            <a:r>
              <a:rPr lang="en-IN" sz="1050" dirty="0">
                <a:latin typeface="Sitka Text" panose="02000505000000020004" pitchFamily="2" charset="0"/>
              </a:rPr>
              <a:t>&lt;!DOCTYPE html&gt;</a:t>
            </a:r>
          </a:p>
          <a:p>
            <a:pPr>
              <a:lnSpc>
                <a:spcPct val="150000"/>
              </a:lnSpc>
            </a:pPr>
            <a:r>
              <a:rPr lang="en-IN" sz="1050" dirty="0">
                <a:latin typeface="Sitka Text" panose="02000505000000020004" pitchFamily="2" charset="0"/>
              </a:rPr>
              <a:t>&lt;html&gt;</a:t>
            </a:r>
          </a:p>
          <a:p>
            <a:pPr>
              <a:lnSpc>
                <a:spcPct val="150000"/>
              </a:lnSpc>
            </a:pPr>
            <a:r>
              <a:rPr lang="en-IN" sz="1050" dirty="0">
                <a:latin typeface="Sitka Text" panose="02000505000000020004" pitchFamily="2" charset="0"/>
              </a:rPr>
              <a:t>&lt;body&gt;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&lt;div id="demo"&gt;</a:t>
            </a:r>
          </a:p>
          <a:p>
            <a:pPr>
              <a:lnSpc>
                <a:spcPct val="150000"/>
              </a:lnSpc>
            </a:pPr>
            <a:r>
              <a:rPr lang="en-IN" sz="1050" dirty="0">
                <a:latin typeface="Sitka Text" panose="02000505000000020004" pitchFamily="2" charset="0"/>
              </a:rPr>
              <a:t>&lt;h2&gt;The </a:t>
            </a:r>
            <a:r>
              <a:rPr lang="en-IN" sz="1050" dirty="0" err="1">
                <a:latin typeface="Sitka Text" panose="02000505000000020004" pitchFamily="2" charset="0"/>
              </a:rPr>
              <a:t>XMLHttpRequest</a:t>
            </a:r>
            <a:r>
              <a:rPr lang="en-IN" sz="1050" dirty="0">
                <a:latin typeface="Sitka Text" panose="02000505000000020004" pitchFamily="2" charset="0"/>
              </a:rPr>
              <a:t> Object&lt;/h2&gt;</a:t>
            </a:r>
          </a:p>
          <a:p>
            <a:pPr>
              <a:lnSpc>
                <a:spcPct val="150000"/>
              </a:lnSpc>
            </a:pPr>
            <a:r>
              <a:rPr lang="en-IN" sz="1050" dirty="0">
                <a:latin typeface="Sitka Text" panose="02000505000000020004" pitchFamily="2" charset="0"/>
              </a:rPr>
              <a:t>&lt;button type="button" onclick="</a:t>
            </a:r>
            <a:r>
              <a:rPr lang="en-IN" sz="1050" dirty="0" err="1">
                <a:latin typeface="Sitka Text" panose="02000505000000020004" pitchFamily="2" charset="0"/>
              </a:rPr>
              <a:t>loadDoc</a:t>
            </a:r>
            <a:r>
              <a:rPr lang="en-IN" sz="1050" dirty="0">
                <a:latin typeface="Sitka Text" panose="02000505000000020004" pitchFamily="2" charset="0"/>
              </a:rPr>
              <a:t>()"&gt;Change Content&lt;/button&gt;</a:t>
            </a:r>
          </a:p>
          <a:p>
            <a:pPr>
              <a:lnSpc>
                <a:spcPct val="150000"/>
              </a:lnSpc>
            </a:pPr>
            <a:r>
              <a:rPr lang="en-IN" sz="1050" dirty="0">
                <a:latin typeface="Sitka Text" panose="02000505000000020004" pitchFamily="2" charset="0"/>
              </a:rPr>
              <a:t>&lt;/div&gt;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&lt;script&gt;</a:t>
            </a:r>
          </a:p>
          <a:p>
            <a:pPr>
              <a:lnSpc>
                <a:spcPct val="150000"/>
              </a:lnSpc>
            </a:pPr>
            <a:r>
              <a:rPr lang="en-IN" sz="1050" dirty="0">
                <a:latin typeface="Sitka Text" panose="02000505000000020004" pitchFamily="2" charset="0"/>
              </a:rPr>
              <a:t>function </a:t>
            </a:r>
            <a:r>
              <a:rPr lang="en-IN" sz="1050" dirty="0" err="1">
                <a:latin typeface="Sitka Text" panose="02000505000000020004" pitchFamily="2" charset="0"/>
              </a:rPr>
              <a:t>loadDoc</a:t>
            </a: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const</a:t>
            </a:r>
            <a:r>
              <a:rPr lang="en-IN" sz="1050" dirty="0">
                <a:latin typeface="Sitka Text" panose="02000505000000020004" pitchFamily="2" charset="0"/>
              </a:rPr>
              <a:t> </a:t>
            </a:r>
            <a:r>
              <a:rPr lang="en-IN" sz="1050" dirty="0" err="1">
                <a:latin typeface="Sitka Text" panose="02000505000000020004" pitchFamily="2" charset="0"/>
              </a:rPr>
              <a:t>xhttp</a:t>
            </a:r>
            <a:r>
              <a:rPr lang="en-IN" sz="1050" dirty="0">
                <a:latin typeface="Sitka Text" panose="02000505000000020004" pitchFamily="2" charset="0"/>
              </a:rPr>
              <a:t> = new </a:t>
            </a:r>
            <a:r>
              <a:rPr lang="en-IN" sz="1050" dirty="0" err="1">
                <a:latin typeface="Sitka Text" panose="02000505000000020004" pitchFamily="2" charset="0"/>
              </a:rPr>
              <a:t>XMLHttpRequest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xhttp.onload</a:t>
            </a:r>
            <a:r>
              <a:rPr lang="en-IN" sz="1050" dirty="0">
                <a:latin typeface="Sitka Text" panose="02000505000000020004" pitchFamily="2" charset="0"/>
              </a:rPr>
              <a:t> = function()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document.getElementById</a:t>
            </a:r>
            <a:r>
              <a:rPr lang="en-IN" sz="1050" dirty="0">
                <a:latin typeface="Sitka Text" panose="02000505000000020004" pitchFamily="2" charset="0"/>
              </a:rPr>
              <a:t>("demo").</a:t>
            </a:r>
            <a:r>
              <a:rPr lang="en-IN" sz="1050" dirty="0" err="1">
                <a:latin typeface="Sitka Text" panose="02000505000000020004" pitchFamily="2" charset="0"/>
              </a:rPr>
              <a:t>innerHTML</a:t>
            </a: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this.responseText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xhttp.open</a:t>
            </a:r>
            <a:r>
              <a:rPr lang="en-IN" sz="1050" dirty="0">
                <a:latin typeface="Sitka Text" panose="02000505000000020004" pitchFamily="2" charset="0"/>
              </a:rPr>
              <a:t>("GET", "ajax_info.txt");</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xhttp.send</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&lt;/script&gt;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&lt;/body&gt;</a:t>
            </a:r>
          </a:p>
          <a:p>
            <a:pPr>
              <a:lnSpc>
                <a:spcPct val="150000"/>
              </a:lnSpc>
            </a:pPr>
            <a:r>
              <a:rPr lang="en-IN" sz="1050" dirty="0">
                <a:latin typeface="Sitka Text" panose="02000505000000020004" pitchFamily="2" charset="0"/>
              </a:rPr>
              <a:t>&lt;/html&gt;</a:t>
            </a:r>
          </a:p>
        </p:txBody>
      </p:sp>
      <p:pic>
        <p:nvPicPr>
          <p:cNvPr id="8" name="Picture 7">
            <a:extLst>
              <a:ext uri="{FF2B5EF4-FFF2-40B4-BE49-F238E27FC236}">
                <a16:creationId xmlns:a16="http://schemas.microsoft.com/office/drawing/2014/main" id="{8B3F2DA8-AF29-489B-9FFD-5A078095CC12}"/>
              </a:ext>
            </a:extLst>
          </p:cNvPr>
          <p:cNvPicPr>
            <a:picLocks noChangeAspect="1"/>
          </p:cNvPicPr>
          <p:nvPr/>
        </p:nvPicPr>
        <p:blipFill rotWithShape="1">
          <a:blip r:embed="rId3"/>
          <a:srcRect l="50000" t="24984" r="9854" b="46408"/>
          <a:stretch/>
        </p:blipFill>
        <p:spPr>
          <a:xfrm>
            <a:off x="6442229" y="1467035"/>
            <a:ext cx="4894555" cy="1961965"/>
          </a:xfrm>
          <a:prstGeom prst="rect">
            <a:avLst/>
          </a:prstGeom>
        </p:spPr>
      </p:pic>
      <p:pic>
        <p:nvPicPr>
          <p:cNvPr id="10" name="Picture 9">
            <a:extLst>
              <a:ext uri="{FF2B5EF4-FFF2-40B4-BE49-F238E27FC236}">
                <a16:creationId xmlns:a16="http://schemas.microsoft.com/office/drawing/2014/main" id="{44545876-04B7-43B2-8E60-08360D006588}"/>
              </a:ext>
            </a:extLst>
          </p:cNvPr>
          <p:cNvPicPr>
            <a:picLocks noChangeAspect="1"/>
          </p:cNvPicPr>
          <p:nvPr/>
        </p:nvPicPr>
        <p:blipFill rotWithShape="1">
          <a:blip r:embed="rId4"/>
          <a:srcRect l="50000" t="24984" r="2500" b="45114"/>
          <a:stretch/>
        </p:blipFill>
        <p:spPr>
          <a:xfrm>
            <a:off x="6326819" y="3901261"/>
            <a:ext cx="5791200" cy="2050742"/>
          </a:xfrm>
          <a:prstGeom prst="rect">
            <a:avLst/>
          </a:prstGeom>
        </p:spPr>
      </p:pic>
    </p:spTree>
    <p:extLst>
      <p:ext uri="{BB962C8B-B14F-4D97-AF65-F5344CB8AC3E}">
        <p14:creationId xmlns:p14="http://schemas.microsoft.com/office/powerpoint/2010/main" val="333868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 calcmode="lin" valueType="num">
                                      <p:cBhvr additive="base">
                                        <p:cTn id="5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anim calcmode="lin" valueType="num">
                                      <p:cBhvr additive="base">
                                        <p:cTn id="6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 calcmode="lin" valueType="num">
                                      <p:cBhvr additive="base">
                                        <p:cTn id="6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3" end="13"/>
                                            </p:txEl>
                                          </p:spTgt>
                                        </p:tgtEl>
                                        <p:attrNameLst>
                                          <p:attrName>style.visibility</p:attrName>
                                        </p:attrNameLst>
                                      </p:cBhvr>
                                      <p:to>
                                        <p:strVal val="visible"/>
                                      </p:to>
                                    </p:set>
                                    <p:anim calcmode="lin" valueType="num">
                                      <p:cBhvr additive="base">
                                        <p:cTn id="7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14" end="14"/>
                                            </p:txEl>
                                          </p:spTgt>
                                        </p:tgtEl>
                                        <p:attrNameLst>
                                          <p:attrName>style.visibility</p:attrName>
                                        </p:attrNameLst>
                                      </p:cBhvr>
                                      <p:to>
                                        <p:strVal val="visible"/>
                                      </p:to>
                                    </p:set>
                                    <p:anim calcmode="lin" valueType="num">
                                      <p:cBhvr additive="base">
                                        <p:cTn id="79"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15" end="15"/>
                                            </p:txEl>
                                          </p:spTgt>
                                        </p:tgtEl>
                                        <p:attrNameLst>
                                          <p:attrName>style.visibility</p:attrName>
                                        </p:attrNameLst>
                                      </p:cBhvr>
                                      <p:to>
                                        <p:strVal val="visible"/>
                                      </p:to>
                                    </p:set>
                                    <p:anim calcmode="lin" valueType="num">
                                      <p:cBhvr additive="base">
                                        <p:cTn id="85"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16" end="16"/>
                                            </p:txEl>
                                          </p:spTgt>
                                        </p:tgtEl>
                                        <p:attrNameLst>
                                          <p:attrName>style.visibility</p:attrName>
                                        </p:attrNameLst>
                                      </p:cBhvr>
                                      <p:to>
                                        <p:strVal val="visible"/>
                                      </p:to>
                                    </p:set>
                                    <p:anim calcmode="lin" valueType="num">
                                      <p:cBhvr additive="base">
                                        <p:cTn id="91"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xEl>
                                              <p:pRg st="17" end="17"/>
                                            </p:txEl>
                                          </p:spTgt>
                                        </p:tgtEl>
                                        <p:attrNameLst>
                                          <p:attrName>style.visibility</p:attrName>
                                        </p:attrNameLst>
                                      </p:cBhvr>
                                      <p:to>
                                        <p:strVal val="visible"/>
                                      </p:to>
                                    </p:set>
                                    <p:anim calcmode="lin" valueType="num">
                                      <p:cBhvr additive="base">
                                        <p:cTn id="97"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txEl>
                                              <p:pRg st="18" end="18"/>
                                            </p:txEl>
                                          </p:spTgt>
                                        </p:tgtEl>
                                        <p:attrNameLst>
                                          <p:attrName>style.visibility</p:attrName>
                                        </p:attrNameLst>
                                      </p:cBhvr>
                                      <p:to>
                                        <p:strVal val="visible"/>
                                      </p:to>
                                    </p:set>
                                    <p:anim calcmode="lin" valueType="num">
                                      <p:cBhvr additive="base">
                                        <p:cTn id="103"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
                                            <p:txEl>
                                              <p:pRg st="19" end="19"/>
                                            </p:txEl>
                                          </p:spTgt>
                                        </p:tgtEl>
                                        <p:attrNameLst>
                                          <p:attrName>style.visibility</p:attrName>
                                        </p:attrNameLst>
                                      </p:cBhvr>
                                      <p:to>
                                        <p:strVal val="visible"/>
                                      </p:to>
                                    </p:set>
                                    <p:anim calcmode="lin" valueType="num">
                                      <p:cBhvr additive="base">
                                        <p:cTn id="109" dur="500" fill="hold"/>
                                        <p:tgtEl>
                                          <p:spTgt spid="4">
                                            <p:txEl>
                                              <p:pRg st="19" end="19"/>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
                                            <p:txEl>
                                              <p:pRg st="21" end="21"/>
                                            </p:txEl>
                                          </p:spTgt>
                                        </p:tgtEl>
                                        <p:attrNameLst>
                                          <p:attrName>style.visibility</p:attrName>
                                        </p:attrNameLst>
                                      </p:cBhvr>
                                      <p:to>
                                        <p:strVal val="visible"/>
                                      </p:to>
                                    </p:set>
                                    <p:anim calcmode="lin" valueType="num">
                                      <p:cBhvr additive="base">
                                        <p:cTn id="115" dur="500" fill="hold"/>
                                        <p:tgtEl>
                                          <p:spTgt spid="4">
                                            <p:txEl>
                                              <p:pRg st="21" end="21"/>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4">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4">
                                            <p:txEl>
                                              <p:pRg st="22" end="22"/>
                                            </p:txEl>
                                          </p:spTgt>
                                        </p:tgtEl>
                                        <p:attrNameLst>
                                          <p:attrName>style.visibility</p:attrName>
                                        </p:attrNameLst>
                                      </p:cBhvr>
                                      <p:to>
                                        <p:strVal val="visible"/>
                                      </p:to>
                                    </p:set>
                                    <p:anim calcmode="lin" valueType="num">
                                      <p:cBhvr additive="base">
                                        <p:cTn id="121" dur="500" fill="hold"/>
                                        <p:tgtEl>
                                          <p:spTgt spid="4">
                                            <p:txEl>
                                              <p:pRg st="22" end="22"/>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4">
                                            <p:txEl>
                                              <p:pRg st="22" end="22"/>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8"/>
                                        </p:tgtEl>
                                        <p:attrNameLst>
                                          <p:attrName>style.visibility</p:attrName>
                                        </p:attrNameLst>
                                      </p:cBhvr>
                                      <p:to>
                                        <p:strVal val="visible"/>
                                      </p:to>
                                    </p:set>
                                    <p:anim calcmode="lin" valueType="num">
                                      <p:cBhvr additive="base">
                                        <p:cTn id="127" dur="500" fill="hold"/>
                                        <p:tgtEl>
                                          <p:spTgt spid="8"/>
                                        </p:tgtEl>
                                        <p:attrNameLst>
                                          <p:attrName>ppt_x</p:attrName>
                                        </p:attrNameLst>
                                      </p:cBhvr>
                                      <p:tavLst>
                                        <p:tav tm="0">
                                          <p:val>
                                            <p:strVal val="#ppt_x"/>
                                          </p:val>
                                        </p:tav>
                                        <p:tav tm="100000">
                                          <p:val>
                                            <p:strVal val="#ppt_x"/>
                                          </p:val>
                                        </p:tav>
                                      </p:tavLst>
                                    </p:anim>
                                    <p:anim calcmode="lin" valueType="num">
                                      <p:cBhvr additive="base">
                                        <p:cTn id="1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GET or POST method?</a:t>
            </a:r>
          </a:p>
        </p:txBody>
      </p:sp>
      <p:sp>
        <p:nvSpPr>
          <p:cNvPr id="3" name="Content Placeholder 2"/>
          <p:cNvSpPr>
            <a:spLocks noGrp="1"/>
          </p:cNvSpPr>
          <p:nvPr>
            <p:ph idx="1"/>
          </p:nvPr>
        </p:nvSpPr>
        <p:spPr>
          <a:xfrm>
            <a:off x="443976" y="1401976"/>
            <a:ext cx="11443224" cy="5265523"/>
          </a:xfrm>
        </p:spPr>
        <p:txBody>
          <a:bodyPr>
            <a:normAutofit/>
          </a:bodyPr>
          <a:lstStyle/>
          <a:p>
            <a:pPr marL="109728" indent="0">
              <a:lnSpc>
                <a:spcPct val="200000"/>
              </a:lnSpc>
              <a:buNone/>
            </a:pPr>
            <a:r>
              <a:rPr lang="en-US" sz="1800" dirty="0">
                <a:latin typeface="Sitka Text" panose="02000505000000020004" pitchFamily="2" charset="0"/>
              </a:rPr>
              <a:t>GET is simpler and faster than POST, and can be used in most cases.</a:t>
            </a:r>
          </a:p>
          <a:p>
            <a:pPr marL="109728" indent="0">
              <a:lnSpc>
                <a:spcPct val="200000"/>
              </a:lnSpc>
              <a:buNone/>
            </a:pPr>
            <a:endParaRPr lang="en-US" sz="1800" dirty="0">
              <a:latin typeface="Sitka Text" panose="02000505000000020004" pitchFamily="2" charset="0"/>
            </a:endParaRPr>
          </a:p>
          <a:p>
            <a:pPr marL="109728" indent="0">
              <a:lnSpc>
                <a:spcPct val="200000"/>
              </a:lnSpc>
              <a:buNone/>
            </a:pPr>
            <a:r>
              <a:rPr lang="en-US" sz="1800" dirty="0">
                <a:latin typeface="Sitka Text" panose="02000505000000020004" pitchFamily="2" charset="0"/>
              </a:rPr>
              <a:t>Use POST requests when:</a:t>
            </a:r>
          </a:p>
          <a:p>
            <a:pPr>
              <a:lnSpc>
                <a:spcPct val="200000"/>
              </a:lnSpc>
            </a:pPr>
            <a:r>
              <a:rPr lang="en-US" sz="1800" dirty="0">
                <a:latin typeface="Sitka Text" panose="02000505000000020004" pitchFamily="2" charset="0"/>
              </a:rPr>
              <a:t>A cached file is not an option (update a file or database on the server).</a:t>
            </a:r>
          </a:p>
          <a:p>
            <a:pPr>
              <a:lnSpc>
                <a:spcPct val="200000"/>
              </a:lnSpc>
            </a:pPr>
            <a:r>
              <a:rPr lang="en-US" sz="1800" dirty="0">
                <a:latin typeface="Sitka Text" panose="02000505000000020004" pitchFamily="2" charset="0"/>
              </a:rPr>
              <a:t>Sending a large amount of data to the server (POST has no size limitations).</a:t>
            </a:r>
          </a:p>
          <a:p>
            <a:pPr>
              <a:lnSpc>
                <a:spcPct val="200000"/>
              </a:lnSpc>
            </a:pPr>
            <a:r>
              <a:rPr lang="en-US" sz="1800" dirty="0">
                <a:latin typeface="Sitka Text" panose="02000505000000020004" pitchFamily="2" charset="0"/>
              </a:rPr>
              <a:t>Sending user input (which can contain unknown characters), POST is more robust and secure than GET.</a:t>
            </a:r>
          </a:p>
        </p:txBody>
      </p:sp>
    </p:spTree>
    <p:extLst>
      <p:ext uri="{BB962C8B-B14F-4D97-AF65-F5344CB8AC3E}">
        <p14:creationId xmlns:p14="http://schemas.microsoft.com/office/powerpoint/2010/main" val="167932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Introduction</a:t>
            </a:r>
          </a:p>
        </p:txBody>
      </p:sp>
      <p:sp>
        <p:nvSpPr>
          <p:cNvPr id="3" name="Content Placeholder 2"/>
          <p:cNvSpPr>
            <a:spLocks noGrp="1"/>
          </p:cNvSpPr>
          <p:nvPr>
            <p:ph idx="1"/>
          </p:nvPr>
        </p:nvSpPr>
        <p:spPr>
          <a:xfrm>
            <a:off x="529701" y="1592476"/>
            <a:ext cx="10972800" cy="5265523"/>
          </a:xfrm>
        </p:spPr>
        <p:txBody>
          <a:bodyPr>
            <a:normAutofit/>
          </a:bodyPr>
          <a:lstStyle/>
          <a:p>
            <a:pPr>
              <a:lnSpc>
                <a:spcPct val="150000"/>
              </a:lnSpc>
            </a:pPr>
            <a:r>
              <a:rPr lang="en-US" sz="2200" dirty="0">
                <a:latin typeface="Sitka Text" panose="02000505000000020004" pitchFamily="2" charset="0"/>
              </a:rPr>
              <a:t>Desktop is a very powerful s/w experience when talked about look &amp; feel.</a:t>
            </a:r>
          </a:p>
          <a:p>
            <a:pPr>
              <a:lnSpc>
                <a:spcPct val="150000"/>
              </a:lnSpc>
            </a:pPr>
            <a:r>
              <a:rPr lang="en-US" sz="2200" dirty="0">
                <a:latin typeface="Sitka Text" panose="02000505000000020004" pitchFamily="2" charset="0"/>
              </a:rPr>
              <a:t>To a user, it is easy to handle and work with any software that behaves in a manner similar to a users desktop. </a:t>
            </a:r>
          </a:p>
          <a:p>
            <a:pPr>
              <a:lnSpc>
                <a:spcPct val="150000"/>
              </a:lnSpc>
            </a:pPr>
            <a:r>
              <a:rPr lang="en-US" sz="2200" dirty="0">
                <a:latin typeface="Sitka Text" panose="02000505000000020004" pitchFamily="2" charset="0"/>
              </a:rPr>
              <a:t>New ways are being adopted to develop interfaces that provide users with better powerful experiences.</a:t>
            </a:r>
          </a:p>
          <a:p>
            <a:pPr>
              <a:lnSpc>
                <a:spcPct val="150000"/>
              </a:lnSpc>
            </a:pPr>
            <a:r>
              <a:rPr lang="en-US" sz="2200" dirty="0">
                <a:latin typeface="Sitka Text" panose="02000505000000020004" pitchFamily="2" charset="0"/>
              </a:rPr>
              <a:t>Applications developed to provide exciting rich interactivity features  in software programs are known as Rich Internet Applications (RIA).</a:t>
            </a:r>
          </a:p>
        </p:txBody>
      </p:sp>
    </p:spTree>
    <p:extLst>
      <p:ext uri="{BB962C8B-B14F-4D97-AF65-F5344CB8AC3E}">
        <p14:creationId xmlns:p14="http://schemas.microsoft.com/office/powerpoint/2010/main" val="410039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883" y="401905"/>
            <a:ext cx="10972800" cy="614779"/>
          </a:xfrm>
        </p:spPr>
        <p:txBody>
          <a:bodyPr>
            <a:normAutofit fontScale="90000"/>
          </a:bodyPr>
          <a:lstStyle/>
          <a:p>
            <a:r>
              <a:rPr lang="en-US" dirty="0">
                <a:latin typeface="Constantia" panose="02030602050306030303" pitchFamily="18" charset="0"/>
              </a:rPr>
              <a:t>GET method Example</a:t>
            </a:r>
          </a:p>
        </p:txBody>
      </p:sp>
      <p:sp>
        <p:nvSpPr>
          <p:cNvPr id="4" name="TextBox 3">
            <a:extLst>
              <a:ext uri="{FF2B5EF4-FFF2-40B4-BE49-F238E27FC236}">
                <a16:creationId xmlns:a16="http://schemas.microsoft.com/office/drawing/2014/main" id="{AA0E32EE-6FBC-4CBA-AB4E-FB7404709062}"/>
              </a:ext>
            </a:extLst>
          </p:cNvPr>
          <p:cNvSpPr txBox="1"/>
          <p:nvPr/>
        </p:nvSpPr>
        <p:spPr>
          <a:xfrm>
            <a:off x="443883" y="1082380"/>
            <a:ext cx="5122416" cy="5153014"/>
          </a:xfrm>
          <a:prstGeom prst="rect">
            <a:avLst/>
          </a:prstGeom>
          <a:noFill/>
        </p:spPr>
        <p:txBody>
          <a:bodyPr wrap="square" rtlCol="0">
            <a:spAutoFit/>
          </a:bodyPr>
          <a:lstStyle/>
          <a:p>
            <a:pPr>
              <a:lnSpc>
                <a:spcPct val="150000"/>
              </a:lnSpc>
            </a:pPr>
            <a:r>
              <a:rPr lang="en-IN" sz="1050" dirty="0">
                <a:latin typeface="Sitka Text" panose="02000505000000020004" pitchFamily="2" charset="0"/>
              </a:rPr>
              <a:t>&lt;!DOCTYPE html&gt;</a:t>
            </a:r>
          </a:p>
          <a:p>
            <a:pPr>
              <a:lnSpc>
                <a:spcPct val="150000"/>
              </a:lnSpc>
            </a:pPr>
            <a:r>
              <a:rPr lang="en-IN" sz="1050" dirty="0">
                <a:latin typeface="Sitka Text" panose="02000505000000020004" pitchFamily="2" charset="0"/>
              </a:rPr>
              <a:t>&lt;html&gt;</a:t>
            </a:r>
          </a:p>
          <a:p>
            <a:pPr>
              <a:lnSpc>
                <a:spcPct val="150000"/>
              </a:lnSpc>
            </a:pPr>
            <a:r>
              <a:rPr lang="en-IN" sz="1050" dirty="0">
                <a:latin typeface="Sitka Text" panose="02000505000000020004" pitchFamily="2" charset="0"/>
              </a:rPr>
              <a:t>&lt;body&gt;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&lt;h2&gt;The </a:t>
            </a:r>
            <a:r>
              <a:rPr lang="en-IN" sz="1050" dirty="0" err="1">
                <a:latin typeface="Sitka Text" panose="02000505000000020004" pitchFamily="2" charset="0"/>
              </a:rPr>
              <a:t>XMLHttpRequest</a:t>
            </a:r>
            <a:r>
              <a:rPr lang="en-IN" sz="1050" dirty="0">
                <a:latin typeface="Sitka Text" panose="02000505000000020004" pitchFamily="2" charset="0"/>
              </a:rPr>
              <a:t> Object&lt;/h2&gt;</a:t>
            </a:r>
          </a:p>
          <a:p>
            <a:pPr>
              <a:lnSpc>
                <a:spcPct val="150000"/>
              </a:lnSpc>
            </a:pPr>
            <a:r>
              <a:rPr lang="en-IN" sz="1050" dirty="0">
                <a:latin typeface="Sitka Text" panose="02000505000000020004" pitchFamily="2" charset="0"/>
              </a:rPr>
              <a:t>&lt;button type="button" onclick="</a:t>
            </a:r>
            <a:r>
              <a:rPr lang="en-IN" sz="1050" dirty="0" err="1">
                <a:latin typeface="Sitka Text" panose="02000505000000020004" pitchFamily="2" charset="0"/>
              </a:rPr>
              <a:t>loadDoc</a:t>
            </a:r>
            <a:r>
              <a:rPr lang="en-IN" sz="1050" dirty="0">
                <a:latin typeface="Sitka Text" panose="02000505000000020004" pitchFamily="2" charset="0"/>
              </a:rPr>
              <a:t>()"&gt;Request data&lt;/button&gt;</a:t>
            </a:r>
          </a:p>
          <a:p>
            <a:pPr>
              <a:lnSpc>
                <a:spcPct val="150000"/>
              </a:lnSpc>
            </a:pPr>
            <a:r>
              <a:rPr lang="en-IN" sz="1050" dirty="0">
                <a:latin typeface="Sitka Text" panose="02000505000000020004" pitchFamily="2" charset="0"/>
              </a:rPr>
              <a:t>&lt;p id="demo"&gt;&lt;/p&gt;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&lt;script&gt;</a:t>
            </a:r>
          </a:p>
          <a:p>
            <a:pPr>
              <a:lnSpc>
                <a:spcPct val="150000"/>
              </a:lnSpc>
            </a:pPr>
            <a:r>
              <a:rPr lang="en-IN" sz="1050" dirty="0">
                <a:latin typeface="Sitka Text" panose="02000505000000020004" pitchFamily="2" charset="0"/>
              </a:rPr>
              <a:t>function </a:t>
            </a:r>
            <a:r>
              <a:rPr lang="en-IN" sz="1050" dirty="0" err="1">
                <a:latin typeface="Sitka Text" panose="02000505000000020004" pitchFamily="2" charset="0"/>
              </a:rPr>
              <a:t>loadDoc</a:t>
            </a: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const</a:t>
            </a:r>
            <a:r>
              <a:rPr lang="en-IN" sz="1050" dirty="0">
                <a:latin typeface="Sitka Text" panose="02000505000000020004" pitchFamily="2" charset="0"/>
              </a:rPr>
              <a:t> </a:t>
            </a:r>
            <a:r>
              <a:rPr lang="en-IN" sz="1050" dirty="0" err="1">
                <a:latin typeface="Sitka Text" panose="02000505000000020004" pitchFamily="2" charset="0"/>
              </a:rPr>
              <a:t>xhttp</a:t>
            </a:r>
            <a:r>
              <a:rPr lang="en-IN" sz="1050" dirty="0">
                <a:latin typeface="Sitka Text" panose="02000505000000020004" pitchFamily="2" charset="0"/>
              </a:rPr>
              <a:t> = new </a:t>
            </a:r>
            <a:r>
              <a:rPr lang="en-IN" sz="1050" dirty="0" err="1">
                <a:latin typeface="Sitka Text" panose="02000505000000020004" pitchFamily="2" charset="0"/>
              </a:rPr>
              <a:t>XMLHttpRequest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xhttp.onload</a:t>
            </a:r>
            <a:r>
              <a:rPr lang="en-IN" sz="1050" dirty="0">
                <a:latin typeface="Sitka Text" panose="02000505000000020004" pitchFamily="2" charset="0"/>
              </a:rPr>
              <a:t> = function()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document.getElementById</a:t>
            </a:r>
            <a:r>
              <a:rPr lang="en-IN" sz="1050" dirty="0">
                <a:latin typeface="Sitka Text" panose="02000505000000020004" pitchFamily="2" charset="0"/>
              </a:rPr>
              <a:t>("demo").</a:t>
            </a:r>
            <a:r>
              <a:rPr lang="en-IN" sz="1050" dirty="0" err="1">
                <a:latin typeface="Sitka Text" panose="02000505000000020004" pitchFamily="2" charset="0"/>
              </a:rPr>
              <a:t>innerHTML</a:t>
            </a:r>
            <a:r>
              <a:rPr lang="en-IN" sz="1050" dirty="0">
                <a:latin typeface="Sitka Text" panose="02000505000000020004" pitchFamily="2" charset="0"/>
              </a:rPr>
              <a:t> = </a:t>
            </a:r>
            <a:r>
              <a:rPr lang="en-IN" sz="1050" dirty="0" err="1">
                <a:latin typeface="Sitka Text" panose="02000505000000020004" pitchFamily="2" charset="0"/>
              </a:rPr>
              <a:t>this.responseText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xhttp.open</a:t>
            </a:r>
            <a:r>
              <a:rPr lang="en-IN" sz="1050" dirty="0">
                <a:latin typeface="Sitka Text" panose="02000505000000020004" pitchFamily="2" charset="0"/>
              </a:rPr>
              <a:t>("GET", "demo_get.asp");</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xhttp.send</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&lt;/script&gt;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&lt;/body&gt;</a:t>
            </a:r>
          </a:p>
          <a:p>
            <a:pPr>
              <a:lnSpc>
                <a:spcPct val="150000"/>
              </a:lnSpc>
            </a:pPr>
            <a:r>
              <a:rPr lang="en-IN" sz="1050" dirty="0">
                <a:latin typeface="Sitka Text" panose="02000505000000020004" pitchFamily="2" charset="0"/>
              </a:rPr>
              <a:t>&lt;/html&gt;</a:t>
            </a:r>
          </a:p>
        </p:txBody>
      </p:sp>
      <p:pic>
        <p:nvPicPr>
          <p:cNvPr id="5" name="Picture 4">
            <a:extLst>
              <a:ext uri="{FF2B5EF4-FFF2-40B4-BE49-F238E27FC236}">
                <a16:creationId xmlns:a16="http://schemas.microsoft.com/office/drawing/2014/main" id="{7294727A-32FF-46C8-BF2E-4161EE408C96}"/>
              </a:ext>
            </a:extLst>
          </p:cNvPr>
          <p:cNvPicPr>
            <a:picLocks noChangeAspect="1"/>
          </p:cNvPicPr>
          <p:nvPr/>
        </p:nvPicPr>
        <p:blipFill rotWithShape="1">
          <a:blip r:embed="rId3"/>
          <a:srcRect l="50000" t="24862" r="5558" b="53527"/>
          <a:stretch/>
        </p:blipFill>
        <p:spPr>
          <a:xfrm>
            <a:off x="6329779" y="1474642"/>
            <a:ext cx="5418338" cy="1482097"/>
          </a:xfrm>
          <a:prstGeom prst="rect">
            <a:avLst/>
          </a:prstGeom>
        </p:spPr>
      </p:pic>
      <p:pic>
        <p:nvPicPr>
          <p:cNvPr id="7" name="Picture 6">
            <a:extLst>
              <a:ext uri="{FF2B5EF4-FFF2-40B4-BE49-F238E27FC236}">
                <a16:creationId xmlns:a16="http://schemas.microsoft.com/office/drawing/2014/main" id="{7CF7FBB1-F2A5-4016-8DE8-62586311A387}"/>
              </a:ext>
            </a:extLst>
          </p:cNvPr>
          <p:cNvPicPr>
            <a:picLocks noChangeAspect="1"/>
          </p:cNvPicPr>
          <p:nvPr/>
        </p:nvPicPr>
        <p:blipFill rotWithShape="1">
          <a:blip r:embed="rId4"/>
          <a:srcRect l="50000" t="24862" r="4757" b="50208"/>
          <a:stretch/>
        </p:blipFill>
        <p:spPr>
          <a:xfrm>
            <a:off x="6329779" y="3977670"/>
            <a:ext cx="5515992" cy="1709711"/>
          </a:xfrm>
          <a:prstGeom prst="rect">
            <a:avLst/>
          </a:prstGeom>
        </p:spPr>
      </p:pic>
    </p:spTree>
    <p:extLst>
      <p:ext uri="{BB962C8B-B14F-4D97-AF65-F5344CB8AC3E}">
        <p14:creationId xmlns:p14="http://schemas.microsoft.com/office/powerpoint/2010/main" val="258045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 calcmode="lin" valueType="num">
                                      <p:cBhvr additive="base">
                                        <p:cTn id="5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anim calcmode="lin" valueType="num">
                                      <p:cBhvr additive="base">
                                        <p:cTn id="6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 calcmode="lin" valueType="num">
                                      <p:cBhvr additive="base">
                                        <p:cTn id="6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3" end="13"/>
                                            </p:txEl>
                                          </p:spTgt>
                                        </p:tgtEl>
                                        <p:attrNameLst>
                                          <p:attrName>style.visibility</p:attrName>
                                        </p:attrNameLst>
                                      </p:cBhvr>
                                      <p:to>
                                        <p:strVal val="visible"/>
                                      </p:to>
                                    </p:set>
                                    <p:anim calcmode="lin" valueType="num">
                                      <p:cBhvr additive="base">
                                        <p:cTn id="7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14" end="14"/>
                                            </p:txEl>
                                          </p:spTgt>
                                        </p:tgtEl>
                                        <p:attrNameLst>
                                          <p:attrName>style.visibility</p:attrName>
                                        </p:attrNameLst>
                                      </p:cBhvr>
                                      <p:to>
                                        <p:strVal val="visible"/>
                                      </p:to>
                                    </p:set>
                                    <p:anim calcmode="lin" valueType="num">
                                      <p:cBhvr additive="base">
                                        <p:cTn id="79"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15" end="15"/>
                                            </p:txEl>
                                          </p:spTgt>
                                        </p:tgtEl>
                                        <p:attrNameLst>
                                          <p:attrName>style.visibility</p:attrName>
                                        </p:attrNameLst>
                                      </p:cBhvr>
                                      <p:to>
                                        <p:strVal val="visible"/>
                                      </p:to>
                                    </p:set>
                                    <p:anim calcmode="lin" valueType="num">
                                      <p:cBhvr additive="base">
                                        <p:cTn id="85"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16" end="16"/>
                                            </p:txEl>
                                          </p:spTgt>
                                        </p:tgtEl>
                                        <p:attrNameLst>
                                          <p:attrName>style.visibility</p:attrName>
                                        </p:attrNameLst>
                                      </p:cBhvr>
                                      <p:to>
                                        <p:strVal val="visible"/>
                                      </p:to>
                                    </p:set>
                                    <p:anim calcmode="lin" valueType="num">
                                      <p:cBhvr additive="base">
                                        <p:cTn id="91"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xEl>
                                              <p:pRg st="17" end="17"/>
                                            </p:txEl>
                                          </p:spTgt>
                                        </p:tgtEl>
                                        <p:attrNameLst>
                                          <p:attrName>style.visibility</p:attrName>
                                        </p:attrNameLst>
                                      </p:cBhvr>
                                      <p:to>
                                        <p:strVal val="visible"/>
                                      </p:to>
                                    </p:set>
                                    <p:anim calcmode="lin" valueType="num">
                                      <p:cBhvr additive="base">
                                        <p:cTn id="97"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txEl>
                                              <p:pRg st="19" end="19"/>
                                            </p:txEl>
                                          </p:spTgt>
                                        </p:tgtEl>
                                        <p:attrNameLst>
                                          <p:attrName>style.visibility</p:attrName>
                                        </p:attrNameLst>
                                      </p:cBhvr>
                                      <p:to>
                                        <p:strVal val="visible"/>
                                      </p:to>
                                    </p:set>
                                    <p:anim calcmode="lin" valueType="num">
                                      <p:cBhvr additive="base">
                                        <p:cTn id="103" dur="500" fill="hold"/>
                                        <p:tgtEl>
                                          <p:spTgt spid="4">
                                            <p:txEl>
                                              <p:pRg st="19" end="19"/>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
                                            <p:txEl>
                                              <p:pRg st="20" end="20"/>
                                            </p:txEl>
                                          </p:spTgt>
                                        </p:tgtEl>
                                        <p:attrNameLst>
                                          <p:attrName>style.visibility</p:attrName>
                                        </p:attrNameLst>
                                      </p:cBhvr>
                                      <p:to>
                                        <p:strVal val="visible"/>
                                      </p:to>
                                    </p:set>
                                    <p:anim calcmode="lin" valueType="num">
                                      <p:cBhvr additive="base">
                                        <p:cTn id="109" dur="500" fill="hold"/>
                                        <p:tgtEl>
                                          <p:spTgt spid="4">
                                            <p:txEl>
                                              <p:pRg st="20" end="2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883" y="401905"/>
            <a:ext cx="10972800" cy="614779"/>
          </a:xfrm>
        </p:spPr>
        <p:txBody>
          <a:bodyPr>
            <a:normAutofit fontScale="90000"/>
          </a:bodyPr>
          <a:lstStyle/>
          <a:p>
            <a:r>
              <a:rPr lang="en-US" dirty="0">
                <a:latin typeface="Constantia" panose="02030602050306030303" pitchFamily="18" charset="0"/>
              </a:rPr>
              <a:t>GET method Example </a:t>
            </a:r>
            <a:r>
              <a:rPr lang="en-US" sz="3300" dirty="0">
                <a:latin typeface="Constantia" panose="02030602050306030303" pitchFamily="18" charset="0"/>
              </a:rPr>
              <a:t>(With </a:t>
            </a:r>
            <a:r>
              <a:rPr lang="en-US" sz="3300" dirty="0" err="1">
                <a:latin typeface="Constantia" panose="02030602050306030303" pitchFamily="18" charset="0"/>
              </a:rPr>
              <a:t>math.random</a:t>
            </a:r>
            <a:r>
              <a:rPr lang="en-US" sz="3300" dirty="0">
                <a:latin typeface="Constantia" panose="02030602050306030303" pitchFamily="18" charset="0"/>
              </a:rPr>
              <a:t>)</a:t>
            </a:r>
          </a:p>
        </p:txBody>
      </p:sp>
      <p:sp>
        <p:nvSpPr>
          <p:cNvPr id="4" name="TextBox 3">
            <a:extLst>
              <a:ext uri="{FF2B5EF4-FFF2-40B4-BE49-F238E27FC236}">
                <a16:creationId xmlns:a16="http://schemas.microsoft.com/office/drawing/2014/main" id="{AA0E32EE-6FBC-4CBA-AB4E-FB7404709062}"/>
              </a:ext>
            </a:extLst>
          </p:cNvPr>
          <p:cNvSpPr txBox="1"/>
          <p:nvPr/>
        </p:nvSpPr>
        <p:spPr>
          <a:xfrm>
            <a:off x="443883" y="1082380"/>
            <a:ext cx="5122416" cy="5395388"/>
          </a:xfrm>
          <a:prstGeom prst="rect">
            <a:avLst/>
          </a:prstGeom>
          <a:noFill/>
        </p:spPr>
        <p:txBody>
          <a:bodyPr wrap="square" rtlCol="0">
            <a:spAutoFit/>
          </a:bodyPr>
          <a:lstStyle/>
          <a:p>
            <a:pPr>
              <a:lnSpc>
                <a:spcPct val="150000"/>
              </a:lnSpc>
            </a:pPr>
            <a:r>
              <a:rPr lang="en-IN" sz="1050" dirty="0">
                <a:latin typeface="Sitka Text" panose="02000505000000020004" pitchFamily="2" charset="0"/>
              </a:rPr>
              <a:t>&lt;!DOCTYPE html&gt;</a:t>
            </a:r>
          </a:p>
          <a:p>
            <a:pPr>
              <a:lnSpc>
                <a:spcPct val="150000"/>
              </a:lnSpc>
            </a:pPr>
            <a:r>
              <a:rPr lang="en-IN" sz="1050" dirty="0">
                <a:latin typeface="Sitka Text" panose="02000505000000020004" pitchFamily="2" charset="0"/>
              </a:rPr>
              <a:t>&lt;html&gt;</a:t>
            </a:r>
          </a:p>
          <a:p>
            <a:pPr>
              <a:lnSpc>
                <a:spcPct val="150000"/>
              </a:lnSpc>
            </a:pPr>
            <a:r>
              <a:rPr lang="en-IN" sz="1050" dirty="0">
                <a:latin typeface="Sitka Text" panose="02000505000000020004" pitchFamily="2" charset="0"/>
              </a:rPr>
              <a:t>&lt;body&gt;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&lt;h2&gt;The </a:t>
            </a:r>
            <a:r>
              <a:rPr lang="en-IN" sz="1050" dirty="0" err="1">
                <a:latin typeface="Sitka Text" panose="02000505000000020004" pitchFamily="2" charset="0"/>
              </a:rPr>
              <a:t>XMLHttpRequest</a:t>
            </a:r>
            <a:r>
              <a:rPr lang="en-IN" sz="1050" dirty="0">
                <a:latin typeface="Sitka Text" panose="02000505000000020004" pitchFamily="2" charset="0"/>
              </a:rPr>
              <a:t> Object&lt;/h2&gt;</a:t>
            </a:r>
          </a:p>
          <a:p>
            <a:pPr>
              <a:lnSpc>
                <a:spcPct val="150000"/>
              </a:lnSpc>
            </a:pPr>
            <a:r>
              <a:rPr lang="en-IN" sz="1050" dirty="0">
                <a:latin typeface="Sitka Text" panose="02000505000000020004" pitchFamily="2" charset="0"/>
              </a:rPr>
              <a:t>&lt;button type="button" onclick="</a:t>
            </a:r>
            <a:r>
              <a:rPr lang="en-IN" sz="1050" dirty="0" err="1">
                <a:latin typeface="Sitka Text" panose="02000505000000020004" pitchFamily="2" charset="0"/>
              </a:rPr>
              <a:t>loadDoc</a:t>
            </a:r>
            <a:r>
              <a:rPr lang="en-IN" sz="1050" dirty="0">
                <a:latin typeface="Sitka Text" panose="02000505000000020004" pitchFamily="2" charset="0"/>
              </a:rPr>
              <a:t>()"&gt;Request data&lt;/button&gt;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&lt;p id="demo"&gt;&lt;/p&gt;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&lt;script&gt;</a:t>
            </a:r>
          </a:p>
          <a:p>
            <a:pPr>
              <a:lnSpc>
                <a:spcPct val="150000"/>
              </a:lnSpc>
            </a:pPr>
            <a:r>
              <a:rPr lang="en-IN" sz="1050" dirty="0">
                <a:latin typeface="Sitka Text" panose="02000505000000020004" pitchFamily="2" charset="0"/>
              </a:rPr>
              <a:t>function </a:t>
            </a:r>
            <a:r>
              <a:rPr lang="en-IN" sz="1050" dirty="0" err="1">
                <a:latin typeface="Sitka Text" panose="02000505000000020004" pitchFamily="2" charset="0"/>
              </a:rPr>
              <a:t>loadDoc</a:t>
            </a: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const</a:t>
            </a:r>
            <a:r>
              <a:rPr lang="en-IN" sz="1050" dirty="0">
                <a:latin typeface="Sitka Text" panose="02000505000000020004" pitchFamily="2" charset="0"/>
              </a:rPr>
              <a:t> </a:t>
            </a:r>
            <a:r>
              <a:rPr lang="en-IN" sz="1050" dirty="0" err="1">
                <a:latin typeface="Sitka Text" panose="02000505000000020004" pitchFamily="2" charset="0"/>
              </a:rPr>
              <a:t>xhttp</a:t>
            </a:r>
            <a:r>
              <a:rPr lang="en-IN" sz="1050" dirty="0">
                <a:latin typeface="Sitka Text" panose="02000505000000020004" pitchFamily="2" charset="0"/>
              </a:rPr>
              <a:t> = new </a:t>
            </a:r>
            <a:r>
              <a:rPr lang="en-IN" sz="1050" dirty="0" err="1">
                <a:latin typeface="Sitka Text" panose="02000505000000020004" pitchFamily="2" charset="0"/>
              </a:rPr>
              <a:t>XMLHttpRequest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xhttp.onload</a:t>
            </a:r>
            <a:r>
              <a:rPr lang="en-IN" sz="1050" dirty="0">
                <a:latin typeface="Sitka Text" panose="02000505000000020004" pitchFamily="2" charset="0"/>
              </a:rPr>
              <a:t> = function()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document.getElementById</a:t>
            </a:r>
            <a:r>
              <a:rPr lang="en-IN" sz="1050" dirty="0">
                <a:latin typeface="Sitka Text" panose="02000505000000020004" pitchFamily="2" charset="0"/>
              </a:rPr>
              <a:t>("demo").</a:t>
            </a:r>
            <a:r>
              <a:rPr lang="en-IN" sz="1050" dirty="0" err="1">
                <a:latin typeface="Sitka Text" panose="02000505000000020004" pitchFamily="2" charset="0"/>
              </a:rPr>
              <a:t>innerHTML</a:t>
            </a:r>
            <a:r>
              <a:rPr lang="en-IN" sz="1050" dirty="0">
                <a:latin typeface="Sitka Text" panose="02000505000000020004" pitchFamily="2" charset="0"/>
              </a:rPr>
              <a:t> = </a:t>
            </a:r>
            <a:r>
              <a:rPr lang="en-IN" sz="1050" dirty="0" err="1">
                <a:latin typeface="Sitka Text" panose="02000505000000020004" pitchFamily="2" charset="0"/>
              </a:rPr>
              <a:t>this.responseText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xhttp.open</a:t>
            </a:r>
            <a:r>
              <a:rPr lang="en-IN" sz="1050" dirty="0">
                <a:latin typeface="Sitka Text" panose="02000505000000020004" pitchFamily="2" charset="0"/>
              </a:rPr>
              <a:t>("GET", "</a:t>
            </a:r>
            <a:r>
              <a:rPr lang="en-IN" sz="1050" dirty="0" err="1">
                <a:latin typeface="Sitka Text" panose="02000505000000020004" pitchFamily="2" charset="0"/>
              </a:rPr>
              <a:t>demo_get.asp?t</a:t>
            </a:r>
            <a:r>
              <a:rPr lang="en-IN" sz="1050" dirty="0">
                <a:latin typeface="Sitka Text" panose="02000505000000020004" pitchFamily="2" charset="0"/>
              </a:rPr>
              <a:t>=" + </a:t>
            </a:r>
            <a:r>
              <a:rPr lang="en-IN" sz="1050" dirty="0" err="1">
                <a:latin typeface="Sitka Text" panose="02000505000000020004" pitchFamily="2" charset="0"/>
              </a:rPr>
              <a:t>Math.random</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xhttp.send</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&lt;/script&gt;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&lt;/body&gt;</a:t>
            </a:r>
          </a:p>
          <a:p>
            <a:pPr>
              <a:lnSpc>
                <a:spcPct val="150000"/>
              </a:lnSpc>
            </a:pPr>
            <a:r>
              <a:rPr lang="en-IN" sz="1050" dirty="0">
                <a:latin typeface="Sitka Text" panose="02000505000000020004" pitchFamily="2" charset="0"/>
              </a:rPr>
              <a:t>&lt;/html&gt;</a:t>
            </a:r>
          </a:p>
        </p:txBody>
      </p:sp>
      <p:pic>
        <p:nvPicPr>
          <p:cNvPr id="5" name="Picture 4">
            <a:extLst>
              <a:ext uri="{FF2B5EF4-FFF2-40B4-BE49-F238E27FC236}">
                <a16:creationId xmlns:a16="http://schemas.microsoft.com/office/drawing/2014/main" id="{7294727A-32FF-46C8-BF2E-4161EE408C96}"/>
              </a:ext>
            </a:extLst>
          </p:cNvPr>
          <p:cNvPicPr>
            <a:picLocks noChangeAspect="1"/>
          </p:cNvPicPr>
          <p:nvPr/>
        </p:nvPicPr>
        <p:blipFill rotWithShape="1">
          <a:blip r:embed="rId3"/>
          <a:srcRect l="50000" t="24862" r="5558" b="53527"/>
          <a:stretch/>
        </p:blipFill>
        <p:spPr>
          <a:xfrm>
            <a:off x="6329779" y="1474642"/>
            <a:ext cx="5418338" cy="1482097"/>
          </a:xfrm>
          <a:prstGeom prst="rect">
            <a:avLst/>
          </a:prstGeom>
        </p:spPr>
      </p:pic>
      <p:pic>
        <p:nvPicPr>
          <p:cNvPr id="7" name="Picture 6">
            <a:extLst>
              <a:ext uri="{FF2B5EF4-FFF2-40B4-BE49-F238E27FC236}">
                <a16:creationId xmlns:a16="http://schemas.microsoft.com/office/drawing/2014/main" id="{7CF7FBB1-F2A5-4016-8DE8-62586311A387}"/>
              </a:ext>
            </a:extLst>
          </p:cNvPr>
          <p:cNvPicPr>
            <a:picLocks noChangeAspect="1"/>
          </p:cNvPicPr>
          <p:nvPr/>
        </p:nvPicPr>
        <p:blipFill rotWithShape="1">
          <a:blip r:embed="rId4"/>
          <a:srcRect l="50000" t="24862" r="4757" b="50208"/>
          <a:stretch/>
        </p:blipFill>
        <p:spPr>
          <a:xfrm>
            <a:off x="6329779" y="3977670"/>
            <a:ext cx="5515992" cy="1709711"/>
          </a:xfrm>
          <a:prstGeom prst="rect">
            <a:avLst/>
          </a:prstGeom>
        </p:spPr>
      </p:pic>
    </p:spTree>
    <p:extLst>
      <p:ext uri="{BB962C8B-B14F-4D97-AF65-F5344CB8AC3E}">
        <p14:creationId xmlns:p14="http://schemas.microsoft.com/office/powerpoint/2010/main" val="119945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 calcmode="lin" valueType="num">
                                      <p:cBhvr additive="base">
                                        <p:cTn id="4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 calcmode="lin" valueType="num">
                                      <p:cBhvr additive="base">
                                        <p:cTn id="4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 calcmode="lin" valueType="num">
                                      <p:cBhvr additive="base">
                                        <p:cTn id="5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anim calcmode="lin" valueType="num">
                                      <p:cBhvr additive="base">
                                        <p:cTn id="61"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anim calcmode="lin" valueType="num">
                                      <p:cBhvr additive="base">
                                        <p:cTn id="67"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4" end="14"/>
                                            </p:txEl>
                                          </p:spTgt>
                                        </p:tgtEl>
                                        <p:attrNameLst>
                                          <p:attrName>style.visibility</p:attrName>
                                        </p:attrNameLst>
                                      </p:cBhvr>
                                      <p:to>
                                        <p:strVal val="visible"/>
                                      </p:to>
                                    </p:set>
                                    <p:anim calcmode="lin" valueType="num">
                                      <p:cBhvr additive="base">
                                        <p:cTn id="73"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15" end="15"/>
                                            </p:txEl>
                                          </p:spTgt>
                                        </p:tgtEl>
                                        <p:attrNameLst>
                                          <p:attrName>style.visibility</p:attrName>
                                        </p:attrNameLst>
                                      </p:cBhvr>
                                      <p:to>
                                        <p:strVal val="visible"/>
                                      </p:to>
                                    </p:set>
                                    <p:anim calcmode="lin" valueType="num">
                                      <p:cBhvr additive="base">
                                        <p:cTn id="79"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16" end="16"/>
                                            </p:txEl>
                                          </p:spTgt>
                                        </p:tgtEl>
                                        <p:attrNameLst>
                                          <p:attrName>style.visibility</p:attrName>
                                        </p:attrNameLst>
                                      </p:cBhvr>
                                      <p:to>
                                        <p:strVal val="visible"/>
                                      </p:to>
                                    </p:set>
                                    <p:anim calcmode="lin" valueType="num">
                                      <p:cBhvr additive="base">
                                        <p:cTn id="85"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17" end="17"/>
                                            </p:txEl>
                                          </p:spTgt>
                                        </p:tgtEl>
                                        <p:attrNameLst>
                                          <p:attrName>style.visibility</p:attrName>
                                        </p:attrNameLst>
                                      </p:cBhvr>
                                      <p:to>
                                        <p:strVal val="visible"/>
                                      </p:to>
                                    </p:set>
                                    <p:anim calcmode="lin" valueType="num">
                                      <p:cBhvr additive="base">
                                        <p:cTn id="91"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xEl>
                                              <p:pRg st="18" end="18"/>
                                            </p:txEl>
                                          </p:spTgt>
                                        </p:tgtEl>
                                        <p:attrNameLst>
                                          <p:attrName>style.visibility</p:attrName>
                                        </p:attrNameLst>
                                      </p:cBhvr>
                                      <p:to>
                                        <p:strVal val="visible"/>
                                      </p:to>
                                    </p:set>
                                    <p:anim calcmode="lin" valueType="num">
                                      <p:cBhvr additive="base">
                                        <p:cTn id="97"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txEl>
                                              <p:pRg st="20" end="20"/>
                                            </p:txEl>
                                          </p:spTgt>
                                        </p:tgtEl>
                                        <p:attrNameLst>
                                          <p:attrName>style.visibility</p:attrName>
                                        </p:attrNameLst>
                                      </p:cBhvr>
                                      <p:to>
                                        <p:strVal val="visible"/>
                                      </p:to>
                                    </p:set>
                                    <p:anim calcmode="lin" valueType="num">
                                      <p:cBhvr additive="base">
                                        <p:cTn id="103" dur="500" fill="hold"/>
                                        <p:tgtEl>
                                          <p:spTgt spid="4">
                                            <p:txEl>
                                              <p:pRg st="20" end="2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
                                            <p:txEl>
                                              <p:pRg st="21" end="21"/>
                                            </p:txEl>
                                          </p:spTgt>
                                        </p:tgtEl>
                                        <p:attrNameLst>
                                          <p:attrName>style.visibility</p:attrName>
                                        </p:attrNameLst>
                                      </p:cBhvr>
                                      <p:to>
                                        <p:strVal val="visible"/>
                                      </p:to>
                                    </p:set>
                                    <p:anim calcmode="lin" valueType="num">
                                      <p:cBhvr additive="base">
                                        <p:cTn id="109" dur="500" fill="hold"/>
                                        <p:tgtEl>
                                          <p:spTgt spid="4">
                                            <p:txEl>
                                              <p:pRg st="21" end="21"/>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
                                            <p:txEl>
                                              <p:pRg st="21" end="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883" y="401905"/>
            <a:ext cx="10972800" cy="614779"/>
          </a:xfrm>
        </p:spPr>
        <p:txBody>
          <a:bodyPr>
            <a:normAutofit fontScale="90000"/>
          </a:bodyPr>
          <a:lstStyle/>
          <a:p>
            <a:r>
              <a:rPr lang="en-US" dirty="0">
                <a:latin typeface="Constantia" panose="02030602050306030303" pitchFamily="18" charset="0"/>
              </a:rPr>
              <a:t>GET method Example </a:t>
            </a:r>
            <a:r>
              <a:rPr lang="en-US" sz="3300" dirty="0">
                <a:latin typeface="Constantia" panose="02030602050306030303" pitchFamily="18" charset="0"/>
              </a:rPr>
              <a:t>(Adding information to URL)</a:t>
            </a:r>
          </a:p>
        </p:txBody>
      </p:sp>
      <p:sp>
        <p:nvSpPr>
          <p:cNvPr id="4" name="TextBox 3">
            <a:extLst>
              <a:ext uri="{FF2B5EF4-FFF2-40B4-BE49-F238E27FC236}">
                <a16:creationId xmlns:a16="http://schemas.microsoft.com/office/drawing/2014/main" id="{AA0E32EE-6FBC-4CBA-AB4E-FB7404709062}"/>
              </a:ext>
            </a:extLst>
          </p:cNvPr>
          <p:cNvSpPr txBox="1"/>
          <p:nvPr/>
        </p:nvSpPr>
        <p:spPr>
          <a:xfrm>
            <a:off x="443883" y="1082380"/>
            <a:ext cx="5122416" cy="5395388"/>
          </a:xfrm>
          <a:prstGeom prst="rect">
            <a:avLst/>
          </a:prstGeom>
          <a:noFill/>
        </p:spPr>
        <p:txBody>
          <a:bodyPr wrap="square" rtlCol="0">
            <a:spAutoFit/>
          </a:bodyPr>
          <a:lstStyle/>
          <a:p>
            <a:pPr>
              <a:lnSpc>
                <a:spcPct val="150000"/>
              </a:lnSpc>
            </a:pPr>
            <a:r>
              <a:rPr lang="en-IN" sz="1050" dirty="0">
                <a:latin typeface="Sitka Text" panose="02000505000000020004" pitchFamily="2" charset="0"/>
              </a:rPr>
              <a:t>&lt;!DOCTYPE html&gt;</a:t>
            </a:r>
          </a:p>
          <a:p>
            <a:pPr>
              <a:lnSpc>
                <a:spcPct val="150000"/>
              </a:lnSpc>
            </a:pPr>
            <a:r>
              <a:rPr lang="en-IN" sz="1050" dirty="0">
                <a:latin typeface="Sitka Text" panose="02000505000000020004" pitchFamily="2" charset="0"/>
              </a:rPr>
              <a:t>&lt;html&gt;</a:t>
            </a:r>
          </a:p>
          <a:p>
            <a:pPr>
              <a:lnSpc>
                <a:spcPct val="150000"/>
              </a:lnSpc>
            </a:pPr>
            <a:r>
              <a:rPr lang="en-IN" sz="1050" dirty="0">
                <a:latin typeface="Sitka Text" panose="02000505000000020004" pitchFamily="2" charset="0"/>
              </a:rPr>
              <a:t>&lt;body&gt;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&lt;h2&gt;The </a:t>
            </a:r>
            <a:r>
              <a:rPr lang="en-IN" sz="1050" dirty="0" err="1">
                <a:latin typeface="Sitka Text" panose="02000505000000020004" pitchFamily="2" charset="0"/>
              </a:rPr>
              <a:t>XMLHttpRequest</a:t>
            </a:r>
            <a:r>
              <a:rPr lang="en-IN" sz="1050" dirty="0">
                <a:latin typeface="Sitka Text" panose="02000505000000020004" pitchFamily="2" charset="0"/>
              </a:rPr>
              <a:t> Object&lt;/h2&gt;</a:t>
            </a:r>
          </a:p>
          <a:p>
            <a:pPr>
              <a:lnSpc>
                <a:spcPct val="150000"/>
              </a:lnSpc>
            </a:pPr>
            <a:r>
              <a:rPr lang="en-IN" sz="1050" dirty="0">
                <a:latin typeface="Sitka Text" panose="02000505000000020004" pitchFamily="2" charset="0"/>
              </a:rPr>
              <a:t>&lt;button type="button" onclick="</a:t>
            </a:r>
            <a:r>
              <a:rPr lang="en-IN" sz="1050" dirty="0" err="1">
                <a:latin typeface="Sitka Text" panose="02000505000000020004" pitchFamily="2" charset="0"/>
              </a:rPr>
              <a:t>loadDoc</a:t>
            </a:r>
            <a:r>
              <a:rPr lang="en-IN" sz="1050" dirty="0">
                <a:latin typeface="Sitka Text" panose="02000505000000020004" pitchFamily="2" charset="0"/>
              </a:rPr>
              <a:t>()"&gt;Request data&lt;/button&gt;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&lt;p id="demo"&gt;&lt;/p&gt;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&lt;script&gt;</a:t>
            </a:r>
          </a:p>
          <a:p>
            <a:pPr>
              <a:lnSpc>
                <a:spcPct val="150000"/>
              </a:lnSpc>
            </a:pPr>
            <a:r>
              <a:rPr lang="en-IN" sz="1050" dirty="0">
                <a:latin typeface="Sitka Text" panose="02000505000000020004" pitchFamily="2" charset="0"/>
              </a:rPr>
              <a:t>function </a:t>
            </a:r>
            <a:r>
              <a:rPr lang="en-IN" sz="1050" dirty="0" err="1">
                <a:latin typeface="Sitka Text" panose="02000505000000020004" pitchFamily="2" charset="0"/>
              </a:rPr>
              <a:t>loadDoc</a:t>
            </a: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const</a:t>
            </a:r>
            <a:r>
              <a:rPr lang="en-IN" sz="1050" dirty="0">
                <a:latin typeface="Sitka Text" panose="02000505000000020004" pitchFamily="2" charset="0"/>
              </a:rPr>
              <a:t> </a:t>
            </a:r>
            <a:r>
              <a:rPr lang="en-IN" sz="1050" dirty="0" err="1">
                <a:latin typeface="Sitka Text" panose="02000505000000020004" pitchFamily="2" charset="0"/>
              </a:rPr>
              <a:t>xhttp</a:t>
            </a:r>
            <a:r>
              <a:rPr lang="en-IN" sz="1050" dirty="0">
                <a:latin typeface="Sitka Text" panose="02000505000000020004" pitchFamily="2" charset="0"/>
              </a:rPr>
              <a:t> = new </a:t>
            </a:r>
            <a:r>
              <a:rPr lang="en-IN" sz="1050" dirty="0" err="1">
                <a:latin typeface="Sitka Text" panose="02000505000000020004" pitchFamily="2" charset="0"/>
              </a:rPr>
              <a:t>XMLHttpRequest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xhttp.onload</a:t>
            </a:r>
            <a:r>
              <a:rPr lang="en-IN" sz="1050" dirty="0">
                <a:latin typeface="Sitka Text" panose="02000505000000020004" pitchFamily="2" charset="0"/>
              </a:rPr>
              <a:t> = function()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document.getElementById</a:t>
            </a:r>
            <a:r>
              <a:rPr lang="en-IN" sz="1050" dirty="0">
                <a:latin typeface="Sitka Text" panose="02000505000000020004" pitchFamily="2" charset="0"/>
              </a:rPr>
              <a:t>("demo").</a:t>
            </a:r>
            <a:r>
              <a:rPr lang="en-IN" sz="1050" dirty="0" err="1">
                <a:latin typeface="Sitka Text" panose="02000505000000020004" pitchFamily="2" charset="0"/>
              </a:rPr>
              <a:t>innerHTML</a:t>
            </a:r>
            <a:r>
              <a:rPr lang="en-IN" sz="1050" dirty="0">
                <a:latin typeface="Sitka Text" panose="02000505000000020004" pitchFamily="2" charset="0"/>
              </a:rPr>
              <a:t> = </a:t>
            </a:r>
            <a:r>
              <a:rPr lang="en-IN" sz="1050" dirty="0" err="1">
                <a:latin typeface="Sitka Text" panose="02000505000000020004" pitchFamily="2" charset="0"/>
              </a:rPr>
              <a:t>this.responseText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xhttp.open</a:t>
            </a:r>
            <a:r>
              <a:rPr lang="en-IN" sz="1050" dirty="0">
                <a:latin typeface="Sitka Text" panose="02000505000000020004" pitchFamily="2" charset="0"/>
              </a:rPr>
              <a:t>("GET", "demo_get2.asp?fname=</a:t>
            </a:r>
            <a:r>
              <a:rPr lang="en-IN" sz="1050" dirty="0" err="1">
                <a:latin typeface="Sitka Text" panose="02000505000000020004" pitchFamily="2" charset="0"/>
              </a:rPr>
              <a:t>Henry&amp;lname</a:t>
            </a:r>
            <a:r>
              <a:rPr lang="en-IN" sz="1050" dirty="0">
                <a:latin typeface="Sitka Text" panose="02000505000000020004" pitchFamily="2" charset="0"/>
              </a:rPr>
              <a:t>=Ford");</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xhttp.send</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&lt;/script&gt;</a:t>
            </a:r>
          </a:p>
          <a:p>
            <a:pPr>
              <a:lnSpc>
                <a:spcPct val="150000"/>
              </a:lnSpc>
            </a:pP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&lt;/body&gt;</a:t>
            </a:r>
          </a:p>
          <a:p>
            <a:pPr>
              <a:lnSpc>
                <a:spcPct val="150000"/>
              </a:lnSpc>
            </a:pPr>
            <a:r>
              <a:rPr lang="en-IN" sz="1050" dirty="0">
                <a:latin typeface="Sitka Text" panose="02000505000000020004" pitchFamily="2" charset="0"/>
              </a:rPr>
              <a:t>&lt;/html&gt;</a:t>
            </a:r>
          </a:p>
        </p:txBody>
      </p:sp>
      <p:pic>
        <p:nvPicPr>
          <p:cNvPr id="5" name="Picture 4">
            <a:extLst>
              <a:ext uri="{FF2B5EF4-FFF2-40B4-BE49-F238E27FC236}">
                <a16:creationId xmlns:a16="http://schemas.microsoft.com/office/drawing/2014/main" id="{7294727A-32FF-46C8-BF2E-4161EE408C96}"/>
              </a:ext>
            </a:extLst>
          </p:cNvPr>
          <p:cNvPicPr>
            <a:picLocks noChangeAspect="1"/>
          </p:cNvPicPr>
          <p:nvPr/>
        </p:nvPicPr>
        <p:blipFill rotWithShape="1">
          <a:blip r:embed="rId3"/>
          <a:srcRect l="50000" t="24862" r="5558" b="53527"/>
          <a:stretch/>
        </p:blipFill>
        <p:spPr>
          <a:xfrm>
            <a:off x="6329779" y="1474642"/>
            <a:ext cx="5418338" cy="1482097"/>
          </a:xfrm>
          <a:prstGeom prst="rect">
            <a:avLst/>
          </a:prstGeom>
        </p:spPr>
      </p:pic>
      <p:pic>
        <p:nvPicPr>
          <p:cNvPr id="6" name="Picture 5">
            <a:extLst>
              <a:ext uri="{FF2B5EF4-FFF2-40B4-BE49-F238E27FC236}">
                <a16:creationId xmlns:a16="http://schemas.microsoft.com/office/drawing/2014/main" id="{2B4389B8-1CB5-485A-9F48-AC2FD001F1D5}"/>
              </a:ext>
            </a:extLst>
          </p:cNvPr>
          <p:cNvPicPr>
            <a:picLocks noChangeAspect="1"/>
          </p:cNvPicPr>
          <p:nvPr/>
        </p:nvPicPr>
        <p:blipFill rotWithShape="1">
          <a:blip r:embed="rId4"/>
          <a:srcRect l="50000" t="24984" r="8689" b="51198"/>
          <a:stretch/>
        </p:blipFill>
        <p:spPr>
          <a:xfrm>
            <a:off x="6380085" y="3919492"/>
            <a:ext cx="5036598" cy="1633492"/>
          </a:xfrm>
          <a:prstGeom prst="rect">
            <a:avLst/>
          </a:prstGeom>
        </p:spPr>
      </p:pic>
    </p:spTree>
    <p:extLst>
      <p:ext uri="{BB962C8B-B14F-4D97-AF65-F5344CB8AC3E}">
        <p14:creationId xmlns:p14="http://schemas.microsoft.com/office/powerpoint/2010/main" val="957109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 calcmode="lin" valueType="num">
                                      <p:cBhvr additive="base">
                                        <p:cTn id="4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 calcmode="lin" valueType="num">
                                      <p:cBhvr additive="base">
                                        <p:cTn id="4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 calcmode="lin" valueType="num">
                                      <p:cBhvr additive="base">
                                        <p:cTn id="5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anim calcmode="lin" valueType="num">
                                      <p:cBhvr additive="base">
                                        <p:cTn id="61"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anim calcmode="lin" valueType="num">
                                      <p:cBhvr additive="base">
                                        <p:cTn id="67"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4" end="14"/>
                                            </p:txEl>
                                          </p:spTgt>
                                        </p:tgtEl>
                                        <p:attrNameLst>
                                          <p:attrName>style.visibility</p:attrName>
                                        </p:attrNameLst>
                                      </p:cBhvr>
                                      <p:to>
                                        <p:strVal val="visible"/>
                                      </p:to>
                                    </p:set>
                                    <p:anim calcmode="lin" valueType="num">
                                      <p:cBhvr additive="base">
                                        <p:cTn id="73"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15" end="15"/>
                                            </p:txEl>
                                          </p:spTgt>
                                        </p:tgtEl>
                                        <p:attrNameLst>
                                          <p:attrName>style.visibility</p:attrName>
                                        </p:attrNameLst>
                                      </p:cBhvr>
                                      <p:to>
                                        <p:strVal val="visible"/>
                                      </p:to>
                                    </p:set>
                                    <p:anim calcmode="lin" valueType="num">
                                      <p:cBhvr additive="base">
                                        <p:cTn id="79"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16" end="16"/>
                                            </p:txEl>
                                          </p:spTgt>
                                        </p:tgtEl>
                                        <p:attrNameLst>
                                          <p:attrName>style.visibility</p:attrName>
                                        </p:attrNameLst>
                                      </p:cBhvr>
                                      <p:to>
                                        <p:strVal val="visible"/>
                                      </p:to>
                                    </p:set>
                                    <p:anim calcmode="lin" valueType="num">
                                      <p:cBhvr additive="base">
                                        <p:cTn id="85"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17" end="17"/>
                                            </p:txEl>
                                          </p:spTgt>
                                        </p:tgtEl>
                                        <p:attrNameLst>
                                          <p:attrName>style.visibility</p:attrName>
                                        </p:attrNameLst>
                                      </p:cBhvr>
                                      <p:to>
                                        <p:strVal val="visible"/>
                                      </p:to>
                                    </p:set>
                                    <p:anim calcmode="lin" valueType="num">
                                      <p:cBhvr additive="base">
                                        <p:cTn id="91"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xEl>
                                              <p:pRg st="18" end="18"/>
                                            </p:txEl>
                                          </p:spTgt>
                                        </p:tgtEl>
                                        <p:attrNameLst>
                                          <p:attrName>style.visibility</p:attrName>
                                        </p:attrNameLst>
                                      </p:cBhvr>
                                      <p:to>
                                        <p:strVal val="visible"/>
                                      </p:to>
                                    </p:set>
                                    <p:anim calcmode="lin" valueType="num">
                                      <p:cBhvr additive="base">
                                        <p:cTn id="97"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txEl>
                                              <p:pRg st="19" end="19"/>
                                            </p:txEl>
                                          </p:spTgt>
                                        </p:tgtEl>
                                        <p:attrNameLst>
                                          <p:attrName>style.visibility</p:attrName>
                                        </p:attrNameLst>
                                      </p:cBhvr>
                                      <p:to>
                                        <p:strVal val="visible"/>
                                      </p:to>
                                    </p:set>
                                    <p:anim calcmode="lin" valueType="num">
                                      <p:cBhvr additive="base">
                                        <p:cTn id="103" dur="500" fill="hold"/>
                                        <p:tgtEl>
                                          <p:spTgt spid="4">
                                            <p:txEl>
                                              <p:pRg st="19" end="19"/>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
                                            <p:txEl>
                                              <p:pRg st="20" end="20"/>
                                            </p:txEl>
                                          </p:spTgt>
                                        </p:tgtEl>
                                        <p:attrNameLst>
                                          <p:attrName>style.visibility</p:attrName>
                                        </p:attrNameLst>
                                      </p:cBhvr>
                                      <p:to>
                                        <p:strVal val="visible"/>
                                      </p:to>
                                    </p:set>
                                    <p:anim calcmode="lin" valueType="num">
                                      <p:cBhvr additive="base">
                                        <p:cTn id="109" dur="500" fill="hold"/>
                                        <p:tgtEl>
                                          <p:spTgt spid="4">
                                            <p:txEl>
                                              <p:pRg st="20" end="2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
                                            <p:txEl>
                                              <p:pRg st="21" end="21"/>
                                            </p:txEl>
                                          </p:spTgt>
                                        </p:tgtEl>
                                        <p:attrNameLst>
                                          <p:attrName>style.visibility</p:attrName>
                                        </p:attrNameLst>
                                      </p:cBhvr>
                                      <p:to>
                                        <p:strVal val="visible"/>
                                      </p:to>
                                    </p:set>
                                    <p:anim calcmode="lin" valueType="num">
                                      <p:cBhvr additive="base">
                                        <p:cTn id="115" dur="500" fill="hold"/>
                                        <p:tgtEl>
                                          <p:spTgt spid="4">
                                            <p:txEl>
                                              <p:pRg st="21" end="21"/>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4">
                                            <p:txEl>
                                              <p:pRg st="21" end="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883" y="401905"/>
            <a:ext cx="10972800" cy="614779"/>
          </a:xfrm>
        </p:spPr>
        <p:txBody>
          <a:bodyPr>
            <a:normAutofit fontScale="90000"/>
          </a:bodyPr>
          <a:lstStyle/>
          <a:p>
            <a:r>
              <a:rPr lang="en-US" dirty="0">
                <a:latin typeface="Constantia" panose="02030602050306030303" pitchFamily="18" charset="0"/>
              </a:rPr>
              <a:t>POST method Example</a:t>
            </a:r>
            <a:endParaRPr lang="en-US" sz="3300" dirty="0">
              <a:latin typeface="Constantia" panose="02030602050306030303" pitchFamily="18" charset="0"/>
            </a:endParaRPr>
          </a:p>
        </p:txBody>
      </p:sp>
      <p:sp>
        <p:nvSpPr>
          <p:cNvPr id="4" name="TextBox 3">
            <a:extLst>
              <a:ext uri="{FF2B5EF4-FFF2-40B4-BE49-F238E27FC236}">
                <a16:creationId xmlns:a16="http://schemas.microsoft.com/office/drawing/2014/main" id="{AA0E32EE-6FBC-4CBA-AB4E-FB7404709062}"/>
              </a:ext>
            </a:extLst>
          </p:cNvPr>
          <p:cNvSpPr txBox="1"/>
          <p:nvPr/>
        </p:nvSpPr>
        <p:spPr>
          <a:xfrm>
            <a:off x="443883" y="1082380"/>
            <a:ext cx="5122416" cy="5637762"/>
          </a:xfrm>
          <a:prstGeom prst="rect">
            <a:avLst/>
          </a:prstGeom>
          <a:noFill/>
        </p:spPr>
        <p:txBody>
          <a:bodyPr wrap="square" rtlCol="0">
            <a:spAutoFit/>
          </a:bodyPr>
          <a:lstStyle/>
          <a:p>
            <a:pPr>
              <a:lnSpc>
                <a:spcPct val="150000"/>
              </a:lnSpc>
            </a:pPr>
            <a:r>
              <a:rPr lang="en-IN" sz="1050" dirty="0">
                <a:latin typeface="Sitka Text" panose="02000505000000020004" pitchFamily="2" charset="0"/>
              </a:rPr>
              <a:t>&lt;!DOCTYPE html&gt;</a:t>
            </a:r>
          </a:p>
          <a:p>
            <a:pPr>
              <a:lnSpc>
                <a:spcPct val="150000"/>
              </a:lnSpc>
            </a:pPr>
            <a:r>
              <a:rPr lang="en-IN" sz="1050" dirty="0">
                <a:latin typeface="Sitka Text" panose="02000505000000020004" pitchFamily="2" charset="0"/>
              </a:rPr>
              <a:t>&lt;html&gt;</a:t>
            </a:r>
          </a:p>
          <a:p>
            <a:pPr>
              <a:lnSpc>
                <a:spcPct val="150000"/>
              </a:lnSpc>
            </a:pPr>
            <a:r>
              <a:rPr lang="en-IN" sz="1050" dirty="0">
                <a:latin typeface="Sitka Text" panose="02000505000000020004" pitchFamily="2" charset="0"/>
              </a:rPr>
              <a:t>&lt;body&gt;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&lt;h2&gt;The </a:t>
            </a:r>
            <a:r>
              <a:rPr lang="en-IN" sz="1050" dirty="0" err="1">
                <a:latin typeface="Sitka Text" panose="02000505000000020004" pitchFamily="2" charset="0"/>
              </a:rPr>
              <a:t>XMLHttpRequest</a:t>
            </a:r>
            <a:r>
              <a:rPr lang="en-IN" sz="1050" dirty="0">
                <a:latin typeface="Sitka Text" panose="02000505000000020004" pitchFamily="2" charset="0"/>
              </a:rPr>
              <a:t> Object&lt;/h2&gt;</a:t>
            </a:r>
          </a:p>
          <a:p>
            <a:pPr>
              <a:lnSpc>
                <a:spcPct val="150000"/>
              </a:lnSpc>
            </a:pPr>
            <a:r>
              <a:rPr lang="en-IN" sz="1050" dirty="0">
                <a:latin typeface="Sitka Text" panose="02000505000000020004" pitchFamily="2" charset="0"/>
              </a:rPr>
              <a:t>&lt;button type="button" onclick="</a:t>
            </a:r>
            <a:r>
              <a:rPr lang="en-IN" sz="1050" dirty="0" err="1">
                <a:latin typeface="Sitka Text" panose="02000505000000020004" pitchFamily="2" charset="0"/>
              </a:rPr>
              <a:t>loadDoc</a:t>
            </a:r>
            <a:r>
              <a:rPr lang="en-IN" sz="1050" dirty="0">
                <a:latin typeface="Sitka Text" panose="02000505000000020004" pitchFamily="2" charset="0"/>
              </a:rPr>
              <a:t>()"&gt;Request data&lt;/button&gt;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&lt;p id="demo"&gt;&lt;/p&gt;</a:t>
            </a:r>
          </a:p>
          <a:p>
            <a:pPr>
              <a:lnSpc>
                <a:spcPct val="150000"/>
              </a:lnSpc>
            </a:pP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&lt;script&gt;</a:t>
            </a:r>
          </a:p>
          <a:p>
            <a:pPr>
              <a:lnSpc>
                <a:spcPct val="150000"/>
              </a:lnSpc>
            </a:pPr>
            <a:r>
              <a:rPr lang="en-IN" sz="1050" dirty="0">
                <a:latin typeface="Sitka Text" panose="02000505000000020004" pitchFamily="2" charset="0"/>
              </a:rPr>
              <a:t>function </a:t>
            </a:r>
            <a:r>
              <a:rPr lang="en-IN" sz="1050" dirty="0" err="1">
                <a:latin typeface="Sitka Text" panose="02000505000000020004" pitchFamily="2" charset="0"/>
              </a:rPr>
              <a:t>loadDoc</a:t>
            </a: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const</a:t>
            </a:r>
            <a:r>
              <a:rPr lang="en-IN" sz="1050" dirty="0">
                <a:latin typeface="Sitka Text" panose="02000505000000020004" pitchFamily="2" charset="0"/>
              </a:rPr>
              <a:t> </a:t>
            </a:r>
            <a:r>
              <a:rPr lang="en-IN" sz="1050" dirty="0" err="1">
                <a:latin typeface="Sitka Text" panose="02000505000000020004" pitchFamily="2" charset="0"/>
              </a:rPr>
              <a:t>xhttp</a:t>
            </a:r>
            <a:r>
              <a:rPr lang="en-IN" sz="1050" dirty="0">
                <a:latin typeface="Sitka Text" panose="02000505000000020004" pitchFamily="2" charset="0"/>
              </a:rPr>
              <a:t> = new </a:t>
            </a:r>
            <a:r>
              <a:rPr lang="en-IN" sz="1050" dirty="0" err="1">
                <a:latin typeface="Sitka Text" panose="02000505000000020004" pitchFamily="2" charset="0"/>
              </a:rPr>
              <a:t>XMLHttpRequest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xhttp.onload</a:t>
            </a:r>
            <a:r>
              <a:rPr lang="en-IN" sz="1050" dirty="0">
                <a:latin typeface="Sitka Text" panose="02000505000000020004" pitchFamily="2" charset="0"/>
              </a:rPr>
              <a:t> = function()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document.getElementById</a:t>
            </a:r>
            <a:r>
              <a:rPr lang="en-IN" sz="1050" dirty="0">
                <a:latin typeface="Sitka Text" panose="02000505000000020004" pitchFamily="2" charset="0"/>
              </a:rPr>
              <a:t>("demo").</a:t>
            </a:r>
            <a:r>
              <a:rPr lang="en-IN" sz="1050" dirty="0" err="1">
                <a:latin typeface="Sitka Text" panose="02000505000000020004" pitchFamily="2" charset="0"/>
              </a:rPr>
              <a:t>innerHTML</a:t>
            </a:r>
            <a:r>
              <a:rPr lang="en-IN" sz="1050" dirty="0">
                <a:latin typeface="Sitka Text" panose="02000505000000020004" pitchFamily="2" charset="0"/>
              </a:rPr>
              <a:t> = </a:t>
            </a:r>
            <a:r>
              <a:rPr lang="en-IN" sz="1050" dirty="0" err="1">
                <a:latin typeface="Sitka Text" panose="02000505000000020004" pitchFamily="2" charset="0"/>
              </a:rPr>
              <a:t>this.responseText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xhttp.open</a:t>
            </a:r>
            <a:r>
              <a:rPr lang="en-IN" sz="1050" dirty="0">
                <a:latin typeface="Sitka Text" panose="02000505000000020004" pitchFamily="2" charset="0"/>
              </a:rPr>
              <a:t>("POST", "demo_post.asp");</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xhttp.send</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&lt;/script&gt;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&lt;/body&gt;</a:t>
            </a:r>
          </a:p>
          <a:p>
            <a:pPr>
              <a:lnSpc>
                <a:spcPct val="150000"/>
              </a:lnSpc>
            </a:pPr>
            <a:r>
              <a:rPr lang="en-IN" sz="1050" dirty="0">
                <a:latin typeface="Sitka Text" panose="02000505000000020004" pitchFamily="2" charset="0"/>
              </a:rPr>
              <a:t>&lt;/html&gt;</a:t>
            </a:r>
          </a:p>
          <a:p>
            <a:pPr>
              <a:lnSpc>
                <a:spcPct val="150000"/>
              </a:lnSpc>
            </a:pPr>
            <a:endParaRPr lang="en-IN" sz="1050" dirty="0">
              <a:latin typeface="Sitka Text" panose="02000505000000020004" pitchFamily="2" charset="0"/>
            </a:endParaRPr>
          </a:p>
        </p:txBody>
      </p:sp>
      <p:pic>
        <p:nvPicPr>
          <p:cNvPr id="5" name="Picture 4">
            <a:extLst>
              <a:ext uri="{FF2B5EF4-FFF2-40B4-BE49-F238E27FC236}">
                <a16:creationId xmlns:a16="http://schemas.microsoft.com/office/drawing/2014/main" id="{7294727A-32FF-46C8-BF2E-4161EE408C96}"/>
              </a:ext>
            </a:extLst>
          </p:cNvPr>
          <p:cNvPicPr>
            <a:picLocks noChangeAspect="1"/>
          </p:cNvPicPr>
          <p:nvPr/>
        </p:nvPicPr>
        <p:blipFill rotWithShape="1">
          <a:blip r:embed="rId3"/>
          <a:srcRect l="50000" t="24862" r="5558" b="53527"/>
          <a:stretch/>
        </p:blipFill>
        <p:spPr>
          <a:xfrm>
            <a:off x="6329779" y="1474642"/>
            <a:ext cx="5418338" cy="1482097"/>
          </a:xfrm>
          <a:prstGeom prst="rect">
            <a:avLst/>
          </a:prstGeom>
        </p:spPr>
      </p:pic>
      <p:pic>
        <p:nvPicPr>
          <p:cNvPr id="7" name="Picture 6">
            <a:extLst>
              <a:ext uri="{FF2B5EF4-FFF2-40B4-BE49-F238E27FC236}">
                <a16:creationId xmlns:a16="http://schemas.microsoft.com/office/drawing/2014/main" id="{D3E69EA3-B0AD-4B03-993D-6E354B05E7DE}"/>
              </a:ext>
            </a:extLst>
          </p:cNvPr>
          <p:cNvPicPr>
            <a:picLocks noChangeAspect="1"/>
          </p:cNvPicPr>
          <p:nvPr/>
        </p:nvPicPr>
        <p:blipFill rotWithShape="1">
          <a:blip r:embed="rId4"/>
          <a:srcRect l="50000" t="24336" r="4976" b="51198"/>
          <a:stretch/>
        </p:blipFill>
        <p:spPr>
          <a:xfrm>
            <a:off x="6294268" y="3901261"/>
            <a:ext cx="5489359" cy="1677880"/>
          </a:xfrm>
          <a:prstGeom prst="rect">
            <a:avLst/>
          </a:prstGeom>
        </p:spPr>
      </p:pic>
    </p:spTree>
    <p:extLst>
      <p:ext uri="{BB962C8B-B14F-4D97-AF65-F5344CB8AC3E}">
        <p14:creationId xmlns:p14="http://schemas.microsoft.com/office/powerpoint/2010/main" val="2266669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 calcmode="lin" valueType="num">
                                      <p:cBhvr additive="base">
                                        <p:cTn id="5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anim calcmode="lin" valueType="num">
                                      <p:cBhvr additive="base">
                                        <p:cTn id="6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 calcmode="lin" valueType="num">
                                      <p:cBhvr additive="base">
                                        <p:cTn id="6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3" end="13"/>
                                            </p:txEl>
                                          </p:spTgt>
                                        </p:tgtEl>
                                        <p:attrNameLst>
                                          <p:attrName>style.visibility</p:attrName>
                                        </p:attrNameLst>
                                      </p:cBhvr>
                                      <p:to>
                                        <p:strVal val="visible"/>
                                      </p:to>
                                    </p:set>
                                    <p:anim calcmode="lin" valueType="num">
                                      <p:cBhvr additive="base">
                                        <p:cTn id="7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14" end="14"/>
                                            </p:txEl>
                                          </p:spTgt>
                                        </p:tgtEl>
                                        <p:attrNameLst>
                                          <p:attrName>style.visibility</p:attrName>
                                        </p:attrNameLst>
                                      </p:cBhvr>
                                      <p:to>
                                        <p:strVal val="visible"/>
                                      </p:to>
                                    </p:set>
                                    <p:anim calcmode="lin" valueType="num">
                                      <p:cBhvr additive="base">
                                        <p:cTn id="79"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15" end="15"/>
                                            </p:txEl>
                                          </p:spTgt>
                                        </p:tgtEl>
                                        <p:attrNameLst>
                                          <p:attrName>style.visibility</p:attrName>
                                        </p:attrNameLst>
                                      </p:cBhvr>
                                      <p:to>
                                        <p:strVal val="visible"/>
                                      </p:to>
                                    </p:set>
                                    <p:anim calcmode="lin" valueType="num">
                                      <p:cBhvr additive="base">
                                        <p:cTn id="85"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16" end="16"/>
                                            </p:txEl>
                                          </p:spTgt>
                                        </p:tgtEl>
                                        <p:attrNameLst>
                                          <p:attrName>style.visibility</p:attrName>
                                        </p:attrNameLst>
                                      </p:cBhvr>
                                      <p:to>
                                        <p:strVal val="visible"/>
                                      </p:to>
                                    </p:set>
                                    <p:anim calcmode="lin" valueType="num">
                                      <p:cBhvr additive="base">
                                        <p:cTn id="91"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xEl>
                                              <p:pRg st="17" end="17"/>
                                            </p:txEl>
                                          </p:spTgt>
                                        </p:tgtEl>
                                        <p:attrNameLst>
                                          <p:attrName>style.visibility</p:attrName>
                                        </p:attrNameLst>
                                      </p:cBhvr>
                                      <p:to>
                                        <p:strVal val="visible"/>
                                      </p:to>
                                    </p:set>
                                    <p:anim calcmode="lin" valueType="num">
                                      <p:cBhvr additive="base">
                                        <p:cTn id="97"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txEl>
                                              <p:pRg st="18" end="18"/>
                                            </p:txEl>
                                          </p:spTgt>
                                        </p:tgtEl>
                                        <p:attrNameLst>
                                          <p:attrName>style.visibility</p:attrName>
                                        </p:attrNameLst>
                                      </p:cBhvr>
                                      <p:to>
                                        <p:strVal val="visible"/>
                                      </p:to>
                                    </p:set>
                                    <p:anim calcmode="lin" valueType="num">
                                      <p:cBhvr additive="base">
                                        <p:cTn id="103"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
                                            <p:txEl>
                                              <p:pRg st="20" end="20"/>
                                            </p:txEl>
                                          </p:spTgt>
                                        </p:tgtEl>
                                        <p:attrNameLst>
                                          <p:attrName>style.visibility</p:attrName>
                                        </p:attrNameLst>
                                      </p:cBhvr>
                                      <p:to>
                                        <p:strVal val="visible"/>
                                      </p:to>
                                    </p:set>
                                    <p:anim calcmode="lin" valueType="num">
                                      <p:cBhvr additive="base">
                                        <p:cTn id="109" dur="500" fill="hold"/>
                                        <p:tgtEl>
                                          <p:spTgt spid="4">
                                            <p:txEl>
                                              <p:pRg st="20" end="2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
                                            <p:txEl>
                                              <p:pRg st="21" end="21"/>
                                            </p:txEl>
                                          </p:spTgt>
                                        </p:tgtEl>
                                        <p:attrNameLst>
                                          <p:attrName>style.visibility</p:attrName>
                                        </p:attrNameLst>
                                      </p:cBhvr>
                                      <p:to>
                                        <p:strVal val="visible"/>
                                      </p:to>
                                    </p:set>
                                    <p:anim calcmode="lin" valueType="num">
                                      <p:cBhvr additive="base">
                                        <p:cTn id="115" dur="500" fill="hold"/>
                                        <p:tgtEl>
                                          <p:spTgt spid="4">
                                            <p:txEl>
                                              <p:pRg st="21" end="21"/>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4">
                                            <p:txEl>
                                              <p:pRg st="21" end="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883" y="401905"/>
            <a:ext cx="10972800" cy="614779"/>
          </a:xfrm>
        </p:spPr>
        <p:txBody>
          <a:bodyPr>
            <a:normAutofit fontScale="90000"/>
          </a:bodyPr>
          <a:lstStyle/>
          <a:p>
            <a:r>
              <a:rPr lang="en-US" dirty="0">
                <a:latin typeface="Constantia" panose="02030602050306030303" pitchFamily="18" charset="0"/>
              </a:rPr>
              <a:t>POST method Example </a:t>
            </a:r>
            <a:r>
              <a:rPr lang="en-US" sz="3100" dirty="0">
                <a:latin typeface="Constantia" panose="02030602050306030303" pitchFamily="18" charset="0"/>
              </a:rPr>
              <a:t>(POST data like HTML form)</a:t>
            </a:r>
          </a:p>
        </p:txBody>
      </p:sp>
      <p:sp>
        <p:nvSpPr>
          <p:cNvPr id="4" name="TextBox 3">
            <a:extLst>
              <a:ext uri="{FF2B5EF4-FFF2-40B4-BE49-F238E27FC236}">
                <a16:creationId xmlns:a16="http://schemas.microsoft.com/office/drawing/2014/main" id="{AA0E32EE-6FBC-4CBA-AB4E-FB7404709062}"/>
              </a:ext>
            </a:extLst>
          </p:cNvPr>
          <p:cNvSpPr txBox="1"/>
          <p:nvPr/>
        </p:nvSpPr>
        <p:spPr>
          <a:xfrm>
            <a:off x="443883" y="1082380"/>
            <a:ext cx="5885896" cy="5637762"/>
          </a:xfrm>
          <a:prstGeom prst="rect">
            <a:avLst/>
          </a:prstGeom>
          <a:noFill/>
        </p:spPr>
        <p:txBody>
          <a:bodyPr wrap="square" rtlCol="0">
            <a:spAutoFit/>
          </a:bodyPr>
          <a:lstStyle/>
          <a:p>
            <a:pPr>
              <a:lnSpc>
                <a:spcPct val="150000"/>
              </a:lnSpc>
            </a:pPr>
            <a:r>
              <a:rPr lang="en-IN" sz="1050" dirty="0">
                <a:latin typeface="Sitka Text" panose="02000505000000020004" pitchFamily="2" charset="0"/>
              </a:rPr>
              <a:t>&lt;!DOCTYPE html&gt;</a:t>
            </a:r>
          </a:p>
          <a:p>
            <a:pPr>
              <a:lnSpc>
                <a:spcPct val="150000"/>
              </a:lnSpc>
            </a:pPr>
            <a:r>
              <a:rPr lang="en-IN" sz="1050" dirty="0">
                <a:latin typeface="Sitka Text" panose="02000505000000020004" pitchFamily="2" charset="0"/>
              </a:rPr>
              <a:t>&lt;html&gt;</a:t>
            </a:r>
          </a:p>
          <a:p>
            <a:pPr>
              <a:lnSpc>
                <a:spcPct val="150000"/>
              </a:lnSpc>
            </a:pPr>
            <a:r>
              <a:rPr lang="en-IN" sz="1050" dirty="0">
                <a:latin typeface="Sitka Text" panose="02000505000000020004" pitchFamily="2" charset="0"/>
              </a:rPr>
              <a:t>&lt;body&gt;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&lt;h2&gt;The </a:t>
            </a:r>
            <a:r>
              <a:rPr lang="en-IN" sz="1050" dirty="0" err="1">
                <a:latin typeface="Sitka Text" panose="02000505000000020004" pitchFamily="2" charset="0"/>
              </a:rPr>
              <a:t>XMLHttpRequest</a:t>
            </a:r>
            <a:r>
              <a:rPr lang="en-IN" sz="1050" dirty="0">
                <a:latin typeface="Sitka Text" panose="02000505000000020004" pitchFamily="2" charset="0"/>
              </a:rPr>
              <a:t> Object&lt;/h2&gt;</a:t>
            </a:r>
          </a:p>
          <a:p>
            <a:pPr>
              <a:lnSpc>
                <a:spcPct val="150000"/>
              </a:lnSpc>
            </a:pPr>
            <a:r>
              <a:rPr lang="en-IN" sz="1050" dirty="0">
                <a:latin typeface="Sitka Text" panose="02000505000000020004" pitchFamily="2" charset="0"/>
              </a:rPr>
              <a:t>&lt;button type="button" onclick="</a:t>
            </a:r>
            <a:r>
              <a:rPr lang="en-IN" sz="1050" dirty="0" err="1">
                <a:latin typeface="Sitka Text" panose="02000505000000020004" pitchFamily="2" charset="0"/>
              </a:rPr>
              <a:t>loadDoc</a:t>
            </a:r>
            <a:r>
              <a:rPr lang="en-IN" sz="1050" dirty="0">
                <a:latin typeface="Sitka Text" panose="02000505000000020004" pitchFamily="2" charset="0"/>
              </a:rPr>
              <a:t>()"&gt;Request data&lt;/button&gt;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&lt;p id="demo"&gt;&lt;/p&gt;</a:t>
            </a:r>
          </a:p>
          <a:p>
            <a:pPr>
              <a:lnSpc>
                <a:spcPct val="150000"/>
              </a:lnSpc>
            </a:pP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&lt;script&gt;</a:t>
            </a:r>
          </a:p>
          <a:p>
            <a:pPr>
              <a:lnSpc>
                <a:spcPct val="150000"/>
              </a:lnSpc>
            </a:pPr>
            <a:r>
              <a:rPr lang="en-IN" sz="1050" dirty="0">
                <a:latin typeface="Sitka Text" panose="02000505000000020004" pitchFamily="2" charset="0"/>
              </a:rPr>
              <a:t>function </a:t>
            </a:r>
            <a:r>
              <a:rPr lang="en-IN" sz="1050" dirty="0" err="1">
                <a:latin typeface="Sitka Text" panose="02000505000000020004" pitchFamily="2" charset="0"/>
              </a:rPr>
              <a:t>loadDoc</a:t>
            </a: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const</a:t>
            </a:r>
            <a:r>
              <a:rPr lang="en-IN" sz="1050" dirty="0">
                <a:latin typeface="Sitka Text" panose="02000505000000020004" pitchFamily="2" charset="0"/>
              </a:rPr>
              <a:t> </a:t>
            </a:r>
            <a:r>
              <a:rPr lang="en-IN" sz="1050" dirty="0" err="1">
                <a:latin typeface="Sitka Text" panose="02000505000000020004" pitchFamily="2" charset="0"/>
              </a:rPr>
              <a:t>xhttp</a:t>
            </a:r>
            <a:r>
              <a:rPr lang="en-IN" sz="1050" dirty="0">
                <a:latin typeface="Sitka Text" panose="02000505000000020004" pitchFamily="2" charset="0"/>
              </a:rPr>
              <a:t> = new </a:t>
            </a:r>
            <a:r>
              <a:rPr lang="en-IN" sz="1050" dirty="0" err="1">
                <a:latin typeface="Sitka Text" panose="02000505000000020004" pitchFamily="2" charset="0"/>
              </a:rPr>
              <a:t>XMLHttpRequest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xhttp.onload</a:t>
            </a:r>
            <a:r>
              <a:rPr lang="en-IN" sz="1050" dirty="0">
                <a:latin typeface="Sitka Text" panose="02000505000000020004" pitchFamily="2" charset="0"/>
              </a:rPr>
              <a:t> = function()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document.getElementById</a:t>
            </a:r>
            <a:r>
              <a:rPr lang="en-IN" sz="1050" dirty="0">
                <a:latin typeface="Sitka Text" panose="02000505000000020004" pitchFamily="2" charset="0"/>
              </a:rPr>
              <a:t>("demo").</a:t>
            </a:r>
            <a:r>
              <a:rPr lang="en-IN" sz="1050" dirty="0" err="1">
                <a:latin typeface="Sitka Text" panose="02000505000000020004" pitchFamily="2" charset="0"/>
              </a:rPr>
              <a:t>innerHTML</a:t>
            </a:r>
            <a:r>
              <a:rPr lang="en-IN" sz="1050" dirty="0">
                <a:latin typeface="Sitka Text" panose="02000505000000020004" pitchFamily="2" charset="0"/>
              </a:rPr>
              <a:t> = </a:t>
            </a:r>
            <a:r>
              <a:rPr lang="en-IN" sz="1050" dirty="0" err="1">
                <a:latin typeface="Sitka Text" panose="02000505000000020004" pitchFamily="2" charset="0"/>
              </a:rPr>
              <a:t>this.responseText</a:t>
            </a: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  }</a:t>
            </a:r>
          </a:p>
          <a:p>
            <a:pPr>
              <a:lnSpc>
                <a:spcPct val="150000"/>
              </a:lnSpc>
            </a:pPr>
            <a:r>
              <a:rPr lang="en-IN" sz="1050" dirty="0">
                <a:latin typeface="Sitka Text" panose="02000505000000020004" pitchFamily="2" charset="0"/>
              </a:rPr>
              <a:t>  </a:t>
            </a:r>
            <a:r>
              <a:rPr lang="en-IN" sz="1050" dirty="0" err="1">
                <a:latin typeface="Sitka Text" panose="02000505000000020004" pitchFamily="2" charset="0"/>
              </a:rPr>
              <a:t>xhttp.open</a:t>
            </a:r>
            <a:r>
              <a:rPr lang="en-IN" sz="1050" dirty="0">
                <a:latin typeface="Sitka Text" panose="02000505000000020004" pitchFamily="2" charset="0"/>
              </a:rPr>
              <a:t>("POST", "demo_post2.asp");</a:t>
            </a:r>
          </a:p>
          <a:p>
            <a:pPr>
              <a:lnSpc>
                <a:spcPct val="150000"/>
              </a:lnSpc>
            </a:pPr>
            <a:r>
              <a:rPr lang="en-IN" sz="1050" dirty="0">
                <a:latin typeface="Sitka Text" panose="02000505000000020004" pitchFamily="2" charset="0"/>
              </a:rPr>
              <a:t>  </a:t>
            </a:r>
            <a:r>
              <a:rPr lang="en-IN" sz="1050" b="1" dirty="0" err="1">
                <a:solidFill>
                  <a:srgbClr val="FF0000"/>
                </a:solidFill>
                <a:latin typeface="Sitka Text" panose="02000505000000020004" pitchFamily="2" charset="0"/>
              </a:rPr>
              <a:t>xhttp.setRequestHeader</a:t>
            </a:r>
            <a:r>
              <a:rPr lang="en-IN" sz="1050" b="1" dirty="0">
                <a:solidFill>
                  <a:srgbClr val="FF0000"/>
                </a:solidFill>
                <a:latin typeface="Sitka Text" panose="02000505000000020004" pitchFamily="2" charset="0"/>
              </a:rPr>
              <a:t>("Content-type", "application/x-www-form-</a:t>
            </a:r>
            <a:r>
              <a:rPr lang="en-IN" sz="1050" b="1" dirty="0" err="1">
                <a:solidFill>
                  <a:srgbClr val="FF0000"/>
                </a:solidFill>
                <a:latin typeface="Sitka Text" panose="02000505000000020004" pitchFamily="2" charset="0"/>
              </a:rPr>
              <a:t>urlencoded</a:t>
            </a:r>
            <a:r>
              <a:rPr lang="en-IN" sz="1050" b="1" dirty="0">
                <a:solidFill>
                  <a:srgbClr val="FF0000"/>
                </a:solidFill>
                <a:latin typeface="Sitka Text" panose="02000505000000020004" pitchFamily="2" charset="0"/>
              </a:rPr>
              <a:t>");</a:t>
            </a:r>
          </a:p>
          <a:p>
            <a:pPr>
              <a:lnSpc>
                <a:spcPct val="150000"/>
              </a:lnSpc>
            </a:pPr>
            <a:r>
              <a:rPr lang="en-IN" sz="1050" b="1" dirty="0">
                <a:solidFill>
                  <a:srgbClr val="FF0000"/>
                </a:solidFill>
                <a:latin typeface="Sitka Text" panose="02000505000000020004" pitchFamily="2" charset="0"/>
              </a:rPr>
              <a:t>  </a:t>
            </a:r>
            <a:r>
              <a:rPr lang="en-IN" sz="1050" b="1" dirty="0" err="1">
                <a:solidFill>
                  <a:srgbClr val="FF0000"/>
                </a:solidFill>
                <a:latin typeface="Sitka Text" panose="02000505000000020004" pitchFamily="2" charset="0"/>
              </a:rPr>
              <a:t>xhttp.send</a:t>
            </a:r>
            <a:r>
              <a:rPr lang="en-IN" sz="1050" b="1" dirty="0">
                <a:solidFill>
                  <a:srgbClr val="FF0000"/>
                </a:solidFill>
                <a:latin typeface="Sitka Text" panose="02000505000000020004" pitchFamily="2" charset="0"/>
              </a:rPr>
              <a:t>("</a:t>
            </a:r>
            <a:r>
              <a:rPr lang="en-IN" sz="1050" b="1" dirty="0" err="1">
                <a:solidFill>
                  <a:srgbClr val="FF0000"/>
                </a:solidFill>
                <a:latin typeface="Sitka Text" panose="02000505000000020004" pitchFamily="2" charset="0"/>
              </a:rPr>
              <a:t>fname</a:t>
            </a:r>
            <a:r>
              <a:rPr lang="en-IN" sz="1050" b="1" dirty="0">
                <a:solidFill>
                  <a:srgbClr val="FF0000"/>
                </a:solidFill>
                <a:latin typeface="Sitka Text" panose="02000505000000020004" pitchFamily="2" charset="0"/>
              </a:rPr>
              <a:t>=</a:t>
            </a:r>
            <a:r>
              <a:rPr lang="en-IN" sz="1050" b="1" dirty="0" err="1">
                <a:solidFill>
                  <a:srgbClr val="FF0000"/>
                </a:solidFill>
                <a:latin typeface="Sitka Text" panose="02000505000000020004" pitchFamily="2" charset="0"/>
              </a:rPr>
              <a:t>Henry&amp;lname</a:t>
            </a:r>
            <a:r>
              <a:rPr lang="en-IN" sz="1050" b="1" dirty="0">
                <a:solidFill>
                  <a:srgbClr val="FF0000"/>
                </a:solidFill>
                <a:latin typeface="Sitka Text" panose="02000505000000020004" pitchFamily="2" charset="0"/>
              </a:rPr>
              <a:t>=Ford");</a:t>
            </a:r>
          </a:p>
          <a:p>
            <a:pPr>
              <a:lnSpc>
                <a:spcPct val="150000"/>
              </a:lnSpc>
            </a:pPr>
            <a:r>
              <a:rPr lang="en-IN" sz="1050" dirty="0">
                <a:latin typeface="Sitka Text" panose="02000505000000020004" pitchFamily="2" charset="0"/>
              </a:rPr>
              <a:t>}</a:t>
            </a:r>
          </a:p>
          <a:p>
            <a:pPr>
              <a:lnSpc>
                <a:spcPct val="150000"/>
              </a:lnSpc>
            </a:pPr>
            <a:r>
              <a:rPr lang="en-IN" sz="1050" dirty="0">
                <a:latin typeface="Sitka Text" panose="02000505000000020004" pitchFamily="2" charset="0"/>
              </a:rPr>
              <a:t>&lt;/script&gt;</a:t>
            </a:r>
          </a:p>
          <a:p>
            <a:pPr>
              <a:lnSpc>
                <a:spcPct val="150000"/>
              </a:lnSpc>
            </a:pPr>
            <a:endParaRPr lang="en-IN" sz="1050" dirty="0">
              <a:latin typeface="Sitka Text" panose="02000505000000020004" pitchFamily="2" charset="0"/>
            </a:endParaRPr>
          </a:p>
          <a:p>
            <a:pPr>
              <a:lnSpc>
                <a:spcPct val="150000"/>
              </a:lnSpc>
            </a:pPr>
            <a:r>
              <a:rPr lang="en-IN" sz="1050" dirty="0">
                <a:latin typeface="Sitka Text" panose="02000505000000020004" pitchFamily="2" charset="0"/>
              </a:rPr>
              <a:t>&lt;/body&gt;</a:t>
            </a:r>
          </a:p>
          <a:p>
            <a:pPr>
              <a:lnSpc>
                <a:spcPct val="150000"/>
              </a:lnSpc>
            </a:pPr>
            <a:r>
              <a:rPr lang="en-IN" sz="1050" dirty="0">
                <a:latin typeface="Sitka Text" panose="02000505000000020004" pitchFamily="2" charset="0"/>
              </a:rPr>
              <a:t>&lt;/html&gt;</a:t>
            </a:r>
          </a:p>
        </p:txBody>
      </p:sp>
      <p:pic>
        <p:nvPicPr>
          <p:cNvPr id="5" name="Picture 4">
            <a:extLst>
              <a:ext uri="{FF2B5EF4-FFF2-40B4-BE49-F238E27FC236}">
                <a16:creationId xmlns:a16="http://schemas.microsoft.com/office/drawing/2014/main" id="{7294727A-32FF-46C8-BF2E-4161EE408C96}"/>
              </a:ext>
            </a:extLst>
          </p:cNvPr>
          <p:cNvPicPr>
            <a:picLocks noChangeAspect="1"/>
          </p:cNvPicPr>
          <p:nvPr/>
        </p:nvPicPr>
        <p:blipFill rotWithShape="1">
          <a:blip r:embed="rId3"/>
          <a:srcRect l="50000" t="24862" r="5558" b="53527"/>
          <a:stretch/>
        </p:blipFill>
        <p:spPr>
          <a:xfrm>
            <a:off x="6329779" y="1474642"/>
            <a:ext cx="5418338" cy="1482097"/>
          </a:xfrm>
          <a:prstGeom prst="rect">
            <a:avLst/>
          </a:prstGeom>
        </p:spPr>
      </p:pic>
      <p:pic>
        <p:nvPicPr>
          <p:cNvPr id="6" name="Picture 5">
            <a:extLst>
              <a:ext uri="{FF2B5EF4-FFF2-40B4-BE49-F238E27FC236}">
                <a16:creationId xmlns:a16="http://schemas.microsoft.com/office/drawing/2014/main" id="{E9F5EF84-7CEB-436B-A956-E0384BDBC673}"/>
              </a:ext>
            </a:extLst>
          </p:cNvPr>
          <p:cNvPicPr>
            <a:picLocks noChangeAspect="1"/>
          </p:cNvPicPr>
          <p:nvPr/>
        </p:nvPicPr>
        <p:blipFill rotWithShape="1">
          <a:blip r:embed="rId4"/>
          <a:srcRect l="50000" t="24984" r="8689" b="51198"/>
          <a:stretch/>
        </p:blipFill>
        <p:spPr>
          <a:xfrm>
            <a:off x="6380085" y="3919492"/>
            <a:ext cx="5036598" cy="1633492"/>
          </a:xfrm>
          <a:prstGeom prst="rect">
            <a:avLst/>
          </a:prstGeom>
        </p:spPr>
      </p:pic>
    </p:spTree>
    <p:extLst>
      <p:ext uri="{BB962C8B-B14F-4D97-AF65-F5344CB8AC3E}">
        <p14:creationId xmlns:p14="http://schemas.microsoft.com/office/powerpoint/2010/main" val="4195590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 calcmode="lin" valueType="num">
                                      <p:cBhvr additive="base">
                                        <p:cTn id="5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anim calcmode="lin" valueType="num">
                                      <p:cBhvr additive="base">
                                        <p:cTn id="6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 calcmode="lin" valueType="num">
                                      <p:cBhvr additive="base">
                                        <p:cTn id="6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3" end="13"/>
                                            </p:txEl>
                                          </p:spTgt>
                                        </p:tgtEl>
                                        <p:attrNameLst>
                                          <p:attrName>style.visibility</p:attrName>
                                        </p:attrNameLst>
                                      </p:cBhvr>
                                      <p:to>
                                        <p:strVal val="visible"/>
                                      </p:to>
                                    </p:set>
                                    <p:anim calcmode="lin" valueType="num">
                                      <p:cBhvr additive="base">
                                        <p:cTn id="7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14" end="14"/>
                                            </p:txEl>
                                          </p:spTgt>
                                        </p:tgtEl>
                                        <p:attrNameLst>
                                          <p:attrName>style.visibility</p:attrName>
                                        </p:attrNameLst>
                                      </p:cBhvr>
                                      <p:to>
                                        <p:strVal val="visible"/>
                                      </p:to>
                                    </p:set>
                                    <p:anim calcmode="lin" valueType="num">
                                      <p:cBhvr additive="base">
                                        <p:cTn id="79"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15" end="15"/>
                                            </p:txEl>
                                          </p:spTgt>
                                        </p:tgtEl>
                                        <p:attrNameLst>
                                          <p:attrName>style.visibility</p:attrName>
                                        </p:attrNameLst>
                                      </p:cBhvr>
                                      <p:to>
                                        <p:strVal val="visible"/>
                                      </p:to>
                                    </p:set>
                                    <p:anim calcmode="lin" valueType="num">
                                      <p:cBhvr additive="base">
                                        <p:cTn id="85"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16" end="16"/>
                                            </p:txEl>
                                          </p:spTgt>
                                        </p:tgtEl>
                                        <p:attrNameLst>
                                          <p:attrName>style.visibility</p:attrName>
                                        </p:attrNameLst>
                                      </p:cBhvr>
                                      <p:to>
                                        <p:strVal val="visible"/>
                                      </p:to>
                                    </p:set>
                                    <p:anim calcmode="lin" valueType="num">
                                      <p:cBhvr additive="base">
                                        <p:cTn id="91"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xEl>
                                              <p:pRg st="17" end="17"/>
                                            </p:txEl>
                                          </p:spTgt>
                                        </p:tgtEl>
                                        <p:attrNameLst>
                                          <p:attrName>style.visibility</p:attrName>
                                        </p:attrNameLst>
                                      </p:cBhvr>
                                      <p:to>
                                        <p:strVal val="visible"/>
                                      </p:to>
                                    </p:set>
                                    <p:anim calcmode="lin" valueType="num">
                                      <p:cBhvr additive="base">
                                        <p:cTn id="97"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txEl>
                                              <p:pRg st="18" end="18"/>
                                            </p:txEl>
                                          </p:spTgt>
                                        </p:tgtEl>
                                        <p:attrNameLst>
                                          <p:attrName>style.visibility</p:attrName>
                                        </p:attrNameLst>
                                      </p:cBhvr>
                                      <p:to>
                                        <p:strVal val="visible"/>
                                      </p:to>
                                    </p:set>
                                    <p:anim calcmode="lin" valueType="num">
                                      <p:cBhvr additive="base">
                                        <p:cTn id="103"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
                                            <p:txEl>
                                              <p:pRg st="19" end="19"/>
                                            </p:txEl>
                                          </p:spTgt>
                                        </p:tgtEl>
                                        <p:attrNameLst>
                                          <p:attrName>style.visibility</p:attrName>
                                        </p:attrNameLst>
                                      </p:cBhvr>
                                      <p:to>
                                        <p:strVal val="visible"/>
                                      </p:to>
                                    </p:set>
                                    <p:anim calcmode="lin" valueType="num">
                                      <p:cBhvr additive="base">
                                        <p:cTn id="109" dur="500" fill="hold"/>
                                        <p:tgtEl>
                                          <p:spTgt spid="4">
                                            <p:txEl>
                                              <p:pRg st="19" end="19"/>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
                                            <p:txEl>
                                              <p:pRg st="21" end="21"/>
                                            </p:txEl>
                                          </p:spTgt>
                                        </p:tgtEl>
                                        <p:attrNameLst>
                                          <p:attrName>style.visibility</p:attrName>
                                        </p:attrNameLst>
                                      </p:cBhvr>
                                      <p:to>
                                        <p:strVal val="visible"/>
                                      </p:to>
                                    </p:set>
                                    <p:anim calcmode="lin" valueType="num">
                                      <p:cBhvr additive="base">
                                        <p:cTn id="115" dur="500" fill="hold"/>
                                        <p:tgtEl>
                                          <p:spTgt spid="4">
                                            <p:txEl>
                                              <p:pRg st="21" end="21"/>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4">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4">
                                            <p:txEl>
                                              <p:pRg st="22" end="22"/>
                                            </p:txEl>
                                          </p:spTgt>
                                        </p:tgtEl>
                                        <p:attrNameLst>
                                          <p:attrName>style.visibility</p:attrName>
                                        </p:attrNameLst>
                                      </p:cBhvr>
                                      <p:to>
                                        <p:strVal val="visible"/>
                                      </p:to>
                                    </p:set>
                                    <p:anim calcmode="lin" valueType="num">
                                      <p:cBhvr additive="base">
                                        <p:cTn id="121" dur="500" fill="hold"/>
                                        <p:tgtEl>
                                          <p:spTgt spid="4">
                                            <p:txEl>
                                              <p:pRg st="22" end="22"/>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4">
                                            <p:txEl>
                                              <p:pRg st="22" end="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653335-DAA0-4630-82CF-841EB0F4063B}"/>
              </a:ext>
            </a:extLst>
          </p:cNvPr>
          <p:cNvSpPr>
            <a:spLocks noGrp="1"/>
          </p:cNvSpPr>
          <p:nvPr>
            <p:ph type="title"/>
          </p:nvPr>
        </p:nvSpPr>
        <p:spPr/>
        <p:txBody>
          <a:bodyPr/>
          <a:lstStyle/>
          <a:p>
            <a:r>
              <a:rPr lang="en-US" dirty="0">
                <a:latin typeface="Sitka Text" panose="02000505000000020004" pitchFamily="2" charset="0"/>
              </a:rPr>
              <a:t>AJAX vs Traditional Approach</a:t>
            </a:r>
            <a:endParaRPr lang="en-IN" dirty="0">
              <a:latin typeface="Sitka Text" panose="02000505000000020004" pitchFamily="2" charset="0"/>
            </a:endParaRPr>
          </a:p>
        </p:txBody>
      </p:sp>
      <p:sp>
        <p:nvSpPr>
          <p:cNvPr id="5" name="Text Placeholder 4">
            <a:extLst>
              <a:ext uri="{FF2B5EF4-FFF2-40B4-BE49-F238E27FC236}">
                <a16:creationId xmlns:a16="http://schemas.microsoft.com/office/drawing/2014/main" id="{9BD97901-4F45-4D02-BE15-17E5ECED9E5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6584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Traditional Approach</a:t>
            </a:r>
          </a:p>
        </p:txBody>
      </p:sp>
      <p:sp>
        <p:nvSpPr>
          <p:cNvPr id="3" name="Content Placeholder 2"/>
          <p:cNvSpPr>
            <a:spLocks noGrp="1"/>
          </p:cNvSpPr>
          <p:nvPr>
            <p:ph idx="1"/>
          </p:nvPr>
        </p:nvSpPr>
        <p:spPr>
          <a:xfrm>
            <a:off x="7031115" y="772358"/>
            <a:ext cx="4856085" cy="5895142"/>
          </a:xfrm>
        </p:spPr>
        <p:txBody>
          <a:bodyPr>
            <a:normAutofit fontScale="92500"/>
          </a:bodyPr>
          <a:lstStyle/>
          <a:p>
            <a:pPr marL="452628" indent="-342900">
              <a:lnSpc>
                <a:spcPct val="200000"/>
              </a:lnSpc>
              <a:buFont typeface="+mj-lt"/>
              <a:buAutoNum type="arabicPeriod"/>
            </a:pPr>
            <a:r>
              <a:rPr lang="en-US" sz="1400" dirty="0">
                <a:latin typeface="Sitka Text" panose="02000505000000020004" pitchFamily="2" charset="0"/>
              </a:rPr>
              <a:t>the user fills in the form’s fields, then submits the form (Fig. Step 1). </a:t>
            </a:r>
          </a:p>
          <a:p>
            <a:pPr marL="452628" indent="-342900">
              <a:lnSpc>
                <a:spcPct val="200000"/>
              </a:lnSpc>
              <a:buFont typeface="+mj-lt"/>
              <a:buAutoNum type="arabicPeriod"/>
            </a:pPr>
            <a:r>
              <a:rPr lang="en-US" sz="1400" dirty="0">
                <a:latin typeface="Sitka Text" panose="02000505000000020004" pitchFamily="2" charset="0"/>
              </a:rPr>
              <a:t>The browser generates a request to the server, which receives the request and processes it (Step 2). </a:t>
            </a:r>
          </a:p>
          <a:p>
            <a:pPr marL="452628" indent="-342900">
              <a:lnSpc>
                <a:spcPct val="200000"/>
              </a:lnSpc>
              <a:buFont typeface="+mj-lt"/>
              <a:buAutoNum type="arabicPeriod"/>
            </a:pPr>
            <a:r>
              <a:rPr lang="en-US" sz="1400" dirty="0">
                <a:latin typeface="Sitka Text" panose="02000505000000020004" pitchFamily="2" charset="0"/>
              </a:rPr>
              <a:t>The server generates and sends a response containing the exact page that the browser will render (Step 3), which causes the browser to load the new page (Step 4) and temporarily makes the browser window blank</a:t>
            </a:r>
          </a:p>
          <a:p>
            <a:pPr marL="452628" indent="-342900">
              <a:lnSpc>
                <a:spcPct val="200000"/>
              </a:lnSpc>
              <a:buFont typeface="+mj-lt"/>
              <a:buAutoNum type="arabicPeriod"/>
            </a:pPr>
            <a:r>
              <a:rPr lang="en-US" sz="1400" dirty="0">
                <a:latin typeface="Sitka Text" panose="02000505000000020004" pitchFamily="2" charset="0"/>
              </a:rPr>
              <a:t>Note that the client waits for the server to respond and reloads the entire page with the data from the response (Step4). </a:t>
            </a:r>
          </a:p>
          <a:p>
            <a:pPr marL="452628" indent="-342900">
              <a:lnSpc>
                <a:spcPct val="200000"/>
              </a:lnSpc>
              <a:buFont typeface="+mj-lt"/>
              <a:buAutoNum type="arabicPeriod"/>
            </a:pPr>
            <a:r>
              <a:rPr lang="en-US" sz="1400" dirty="0">
                <a:latin typeface="Sitka Text" panose="02000505000000020004" pitchFamily="2" charset="0"/>
              </a:rPr>
              <a:t>While such a synchronous request is being processed on the server, the user cannot interact with the client web page.</a:t>
            </a:r>
          </a:p>
          <a:p>
            <a:pPr marL="452628" indent="-342900">
              <a:lnSpc>
                <a:spcPct val="200000"/>
              </a:lnSpc>
              <a:buFont typeface="+mj-lt"/>
              <a:buAutoNum type="arabicPeriod"/>
            </a:pPr>
            <a:endParaRPr lang="en-US" sz="1400" dirty="0">
              <a:latin typeface="Sitka Text" panose="02000505000000020004" pitchFamily="2" charset="0"/>
            </a:endParaRPr>
          </a:p>
        </p:txBody>
      </p:sp>
      <p:pic>
        <p:nvPicPr>
          <p:cNvPr id="4" name="Picture 2">
            <a:extLst>
              <a:ext uri="{FF2B5EF4-FFF2-40B4-BE49-F238E27FC236}">
                <a16:creationId xmlns:a16="http://schemas.microsoft.com/office/drawing/2014/main" id="{5D0FF84E-F808-43BD-BC86-0A0824A10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7800"/>
            <a:ext cx="5220810" cy="358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3332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Traditional Approach</a:t>
            </a:r>
          </a:p>
        </p:txBody>
      </p:sp>
      <p:sp>
        <p:nvSpPr>
          <p:cNvPr id="3" name="Content Placeholder 2"/>
          <p:cNvSpPr>
            <a:spLocks noGrp="1"/>
          </p:cNvSpPr>
          <p:nvPr>
            <p:ph idx="1"/>
          </p:nvPr>
        </p:nvSpPr>
        <p:spPr>
          <a:xfrm>
            <a:off x="7031115" y="772358"/>
            <a:ext cx="4856085" cy="5895142"/>
          </a:xfrm>
        </p:spPr>
        <p:txBody>
          <a:bodyPr>
            <a:normAutofit/>
          </a:bodyPr>
          <a:lstStyle/>
          <a:p>
            <a:pPr marL="452628" indent="-342900">
              <a:lnSpc>
                <a:spcPct val="200000"/>
              </a:lnSpc>
              <a:buFont typeface="+mj-lt"/>
              <a:buAutoNum type="arabicPeriod" startAt="6"/>
            </a:pPr>
            <a:r>
              <a:rPr lang="en-US" sz="1400" dirty="0">
                <a:latin typeface="Sitka Text" panose="02000505000000020004" pitchFamily="2" charset="0"/>
              </a:rPr>
              <a:t>Frequent long periods of waiting, due perhaps to Internet congestion, have led some users to refer to the World Wide Web as the “World Wide Wait.” </a:t>
            </a:r>
          </a:p>
          <a:p>
            <a:pPr marL="452628" indent="-342900">
              <a:lnSpc>
                <a:spcPct val="200000"/>
              </a:lnSpc>
              <a:buFont typeface="+mj-lt"/>
              <a:buAutoNum type="arabicPeriod" startAt="6"/>
            </a:pPr>
            <a:r>
              <a:rPr lang="en-US" sz="1400" dirty="0">
                <a:latin typeface="Sitka Text" panose="02000505000000020004" pitchFamily="2" charset="0"/>
              </a:rPr>
              <a:t>If the user interacts with and submits another form, the process begins again (Steps 5–8).</a:t>
            </a:r>
          </a:p>
        </p:txBody>
      </p:sp>
      <p:pic>
        <p:nvPicPr>
          <p:cNvPr id="4" name="Picture 2">
            <a:extLst>
              <a:ext uri="{FF2B5EF4-FFF2-40B4-BE49-F238E27FC236}">
                <a16:creationId xmlns:a16="http://schemas.microsoft.com/office/drawing/2014/main" id="{5D0FF84E-F808-43BD-BC86-0A0824A10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7800"/>
            <a:ext cx="5220810" cy="358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133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AJAX Design Basics – Working of AJAX</a:t>
            </a:r>
          </a:p>
        </p:txBody>
      </p:sp>
      <p:pic>
        <p:nvPicPr>
          <p:cNvPr id="8" name="Picture 7">
            <a:extLst>
              <a:ext uri="{FF2B5EF4-FFF2-40B4-BE49-F238E27FC236}">
                <a16:creationId xmlns:a16="http://schemas.microsoft.com/office/drawing/2014/main" id="{D3ABDC4C-4F5C-4205-A255-94AA779579BE}"/>
              </a:ext>
            </a:extLst>
          </p:cNvPr>
          <p:cNvPicPr>
            <a:picLocks noChangeAspect="1"/>
          </p:cNvPicPr>
          <p:nvPr/>
        </p:nvPicPr>
        <p:blipFill>
          <a:blip r:embed="rId3"/>
          <a:stretch>
            <a:fillRect/>
          </a:stretch>
        </p:blipFill>
        <p:spPr>
          <a:xfrm>
            <a:off x="1639438" y="1233997"/>
            <a:ext cx="8913124" cy="5486876"/>
          </a:xfrm>
          <a:prstGeom prst="rect">
            <a:avLst/>
          </a:prstGeom>
        </p:spPr>
      </p:pic>
    </p:spTree>
    <p:extLst>
      <p:ext uri="{BB962C8B-B14F-4D97-AF65-F5344CB8AC3E}">
        <p14:creationId xmlns:p14="http://schemas.microsoft.com/office/powerpoint/2010/main" val="353500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AJAX Web Application Model</a:t>
            </a:r>
          </a:p>
        </p:txBody>
      </p:sp>
      <p:sp>
        <p:nvSpPr>
          <p:cNvPr id="4" name="Content Placeholder 2">
            <a:extLst>
              <a:ext uri="{FF2B5EF4-FFF2-40B4-BE49-F238E27FC236}">
                <a16:creationId xmlns:a16="http://schemas.microsoft.com/office/drawing/2014/main" id="{D27CFE29-AB85-4EB0-9764-C2D7E41F0151}"/>
              </a:ext>
            </a:extLst>
          </p:cNvPr>
          <p:cNvSpPr>
            <a:spLocks noGrp="1"/>
          </p:cNvSpPr>
          <p:nvPr>
            <p:ph idx="1"/>
          </p:nvPr>
        </p:nvSpPr>
        <p:spPr>
          <a:xfrm>
            <a:off x="7031115" y="772358"/>
            <a:ext cx="4856085" cy="5895142"/>
          </a:xfrm>
        </p:spPr>
        <p:txBody>
          <a:bodyPr>
            <a:normAutofit fontScale="85000" lnSpcReduction="10000"/>
          </a:bodyPr>
          <a:lstStyle/>
          <a:p>
            <a:pPr marL="452628" indent="-342900">
              <a:lnSpc>
                <a:spcPct val="200000"/>
              </a:lnSpc>
              <a:buFont typeface="+mj-lt"/>
              <a:buAutoNum type="arabicPeriod"/>
            </a:pPr>
            <a:r>
              <a:rPr lang="en-US" sz="1400" dirty="0">
                <a:latin typeface="Sitka Text" panose="02000505000000020004" pitchFamily="2" charset="0"/>
              </a:rPr>
              <a:t>Ajax applications add a layer between the client and the server to manage communication between the two</a:t>
            </a:r>
          </a:p>
          <a:p>
            <a:pPr marL="452628" indent="-342900">
              <a:lnSpc>
                <a:spcPct val="200000"/>
              </a:lnSpc>
              <a:buFont typeface="+mj-lt"/>
              <a:buAutoNum type="arabicPeriod"/>
            </a:pPr>
            <a:r>
              <a:rPr lang="en-US" sz="1400" dirty="0">
                <a:latin typeface="Sitka Text" panose="02000505000000020004" pitchFamily="2" charset="0"/>
              </a:rPr>
              <a:t>When the user interacts with the page, the client creates an </a:t>
            </a:r>
            <a:r>
              <a:rPr lang="en-US" sz="1400" dirty="0" err="1">
                <a:latin typeface="Sitka Text" panose="02000505000000020004" pitchFamily="2" charset="0"/>
              </a:rPr>
              <a:t>XMLHttpRequest</a:t>
            </a:r>
            <a:r>
              <a:rPr lang="en-US" sz="1400" dirty="0">
                <a:latin typeface="Sitka Text" panose="02000505000000020004" pitchFamily="2" charset="0"/>
              </a:rPr>
              <a:t> object to manage a request (Step 1). </a:t>
            </a:r>
          </a:p>
          <a:p>
            <a:pPr marL="452628" indent="-342900">
              <a:lnSpc>
                <a:spcPct val="200000"/>
              </a:lnSpc>
              <a:buFont typeface="+mj-lt"/>
              <a:buAutoNum type="arabicPeriod"/>
            </a:pPr>
            <a:r>
              <a:rPr lang="en-US" sz="1400" dirty="0">
                <a:latin typeface="Sitka Text" panose="02000505000000020004" pitchFamily="2" charset="0"/>
              </a:rPr>
              <a:t>The </a:t>
            </a:r>
            <a:r>
              <a:rPr lang="en-US" sz="1400" dirty="0" err="1">
                <a:latin typeface="Sitka Text" panose="02000505000000020004" pitchFamily="2" charset="0"/>
              </a:rPr>
              <a:t>XMLHttpRequest</a:t>
            </a:r>
            <a:r>
              <a:rPr lang="en-US" sz="1400" dirty="0">
                <a:latin typeface="Sitka Text" panose="02000505000000020004" pitchFamily="2" charset="0"/>
              </a:rPr>
              <a:t> object sends the request to the server (Step 2) and awaits the response. </a:t>
            </a:r>
          </a:p>
          <a:p>
            <a:pPr marL="452628" indent="-342900">
              <a:lnSpc>
                <a:spcPct val="200000"/>
              </a:lnSpc>
              <a:buFont typeface="+mj-lt"/>
              <a:buAutoNum type="arabicPeriod"/>
            </a:pPr>
            <a:r>
              <a:rPr lang="en-US" sz="1400" dirty="0">
                <a:latin typeface="Sitka Text" panose="02000505000000020004" pitchFamily="2" charset="0"/>
              </a:rPr>
              <a:t>The requests are asynchronous, so the user can continue interacting with the application on the client-side while the server processes the earlier request concurrently.</a:t>
            </a:r>
          </a:p>
          <a:p>
            <a:pPr marL="452628" indent="-342900">
              <a:lnSpc>
                <a:spcPct val="200000"/>
              </a:lnSpc>
              <a:buFont typeface="+mj-lt"/>
              <a:buAutoNum type="arabicPeriod"/>
            </a:pPr>
            <a:r>
              <a:rPr lang="en-US" sz="1400" dirty="0">
                <a:latin typeface="Sitka Text" panose="02000505000000020004" pitchFamily="2" charset="0"/>
              </a:rPr>
              <a:t>Other user interactions could result in additional requests to the server (Steps 3 and 4).</a:t>
            </a:r>
          </a:p>
          <a:p>
            <a:pPr marL="452628" indent="-342900">
              <a:lnSpc>
                <a:spcPct val="200000"/>
              </a:lnSpc>
              <a:buFont typeface="+mj-lt"/>
              <a:buAutoNum type="arabicPeriod"/>
            </a:pPr>
            <a:r>
              <a:rPr lang="en-US" sz="1400" dirty="0">
                <a:latin typeface="Sitka Text" panose="02000505000000020004" pitchFamily="2" charset="0"/>
              </a:rPr>
              <a:t>Once the server responds to the original request (Step 5), the </a:t>
            </a:r>
            <a:r>
              <a:rPr lang="en-US" sz="1400" dirty="0" err="1">
                <a:latin typeface="Sitka Text" panose="02000505000000020004" pitchFamily="2" charset="0"/>
              </a:rPr>
              <a:t>XMLHttpRequest</a:t>
            </a:r>
            <a:r>
              <a:rPr lang="en-US" sz="1400" dirty="0">
                <a:latin typeface="Sitka Text" panose="02000505000000020004" pitchFamily="2" charset="0"/>
              </a:rPr>
              <a:t> object that issued the request calls a client side function to process the data returned by the server. </a:t>
            </a:r>
          </a:p>
        </p:txBody>
      </p:sp>
      <p:pic>
        <p:nvPicPr>
          <p:cNvPr id="7" name="Picture 2">
            <a:extLst>
              <a:ext uri="{FF2B5EF4-FFF2-40B4-BE49-F238E27FC236}">
                <a16:creationId xmlns:a16="http://schemas.microsoft.com/office/drawing/2014/main" id="{91B6D81B-3F08-4CCF-BD53-5316CC40BA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6726315" cy="384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3177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 calcmode="lin" valueType="num">
                                      <p:cBhvr additive="base">
                                        <p:cTn id="2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additive="base">
                                        <p:cTn id="3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 calcmode="lin" valueType="num">
                                      <p:cBhvr additive="base">
                                        <p:cTn id="3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 calcmode="lin" valueType="num">
                                      <p:cBhvr additive="base">
                                        <p:cTn id="4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Introduction</a:t>
            </a:r>
          </a:p>
        </p:txBody>
      </p:sp>
      <p:sp>
        <p:nvSpPr>
          <p:cNvPr id="3" name="Content Placeholder 2"/>
          <p:cNvSpPr>
            <a:spLocks noGrp="1"/>
          </p:cNvSpPr>
          <p:nvPr>
            <p:ph idx="1"/>
          </p:nvPr>
        </p:nvSpPr>
        <p:spPr>
          <a:xfrm>
            <a:off x="529701" y="1592476"/>
            <a:ext cx="10972800" cy="5265523"/>
          </a:xfrm>
        </p:spPr>
        <p:txBody>
          <a:bodyPr>
            <a:normAutofit/>
          </a:bodyPr>
          <a:lstStyle/>
          <a:p>
            <a:pPr>
              <a:lnSpc>
                <a:spcPct val="150000"/>
              </a:lnSpc>
            </a:pPr>
            <a:r>
              <a:rPr lang="en-US" sz="2200" dirty="0">
                <a:latin typeface="Sitka Text" panose="02000505000000020004" pitchFamily="2" charset="0"/>
              </a:rPr>
              <a:t>RIAs are developed as web applications behaving like desktop application in their look &amp; feel.</a:t>
            </a:r>
          </a:p>
          <a:p>
            <a:pPr>
              <a:lnSpc>
                <a:spcPct val="150000"/>
              </a:lnSpc>
            </a:pPr>
            <a:r>
              <a:rPr lang="en-US" sz="2200" dirty="0">
                <a:latin typeface="Sitka Text" panose="02000505000000020004" pitchFamily="2" charset="0"/>
              </a:rPr>
              <a:t>RIA can perform computation on both the client side and sever side.</a:t>
            </a:r>
          </a:p>
          <a:p>
            <a:pPr>
              <a:lnSpc>
                <a:spcPct val="150000"/>
              </a:lnSpc>
            </a:pPr>
            <a:r>
              <a:rPr lang="en-US" sz="2200" dirty="0">
                <a:latin typeface="Sitka Text" panose="02000505000000020004" pitchFamily="2" charset="0"/>
              </a:rPr>
              <a:t>It is developed using  various technologies that includes Java, Silverlight, JavaFX, Adobe Flash &amp; Flex, AJAX, </a:t>
            </a:r>
            <a:r>
              <a:rPr lang="en-US" sz="2200" dirty="0" err="1">
                <a:latin typeface="Sitka Text" panose="02000505000000020004" pitchFamily="2" charset="0"/>
              </a:rPr>
              <a:t>OpenLaszlo</a:t>
            </a:r>
            <a:endParaRPr lang="en-US" sz="2200" dirty="0">
              <a:latin typeface="Sitka Text" panose="02000505000000020004" pitchFamily="2" charset="0"/>
            </a:endParaRPr>
          </a:p>
          <a:p>
            <a:pPr>
              <a:lnSpc>
                <a:spcPct val="150000"/>
              </a:lnSpc>
            </a:pPr>
            <a:endParaRPr lang="en-US" sz="2200" dirty="0">
              <a:latin typeface="Sitka Text" panose="02000505000000020004" pitchFamily="2" charset="0"/>
            </a:endParaRPr>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AJAX Web Application Model</a:t>
            </a:r>
          </a:p>
        </p:txBody>
      </p:sp>
      <p:sp>
        <p:nvSpPr>
          <p:cNvPr id="4" name="Content Placeholder 2">
            <a:extLst>
              <a:ext uri="{FF2B5EF4-FFF2-40B4-BE49-F238E27FC236}">
                <a16:creationId xmlns:a16="http://schemas.microsoft.com/office/drawing/2014/main" id="{D27CFE29-AB85-4EB0-9764-C2D7E41F0151}"/>
              </a:ext>
            </a:extLst>
          </p:cNvPr>
          <p:cNvSpPr>
            <a:spLocks noGrp="1"/>
          </p:cNvSpPr>
          <p:nvPr>
            <p:ph idx="1"/>
          </p:nvPr>
        </p:nvSpPr>
        <p:spPr>
          <a:xfrm>
            <a:off x="7031115" y="772358"/>
            <a:ext cx="4856085" cy="5895142"/>
          </a:xfrm>
        </p:spPr>
        <p:txBody>
          <a:bodyPr>
            <a:normAutofit lnSpcReduction="10000"/>
          </a:bodyPr>
          <a:lstStyle/>
          <a:p>
            <a:pPr marL="452628" indent="-342900">
              <a:lnSpc>
                <a:spcPct val="200000"/>
              </a:lnSpc>
              <a:buFont typeface="+mj-lt"/>
              <a:buAutoNum type="arabicPeriod" startAt="6"/>
            </a:pPr>
            <a:r>
              <a:rPr lang="en-US" sz="1400" dirty="0">
                <a:latin typeface="Sitka Text" panose="02000505000000020004" pitchFamily="2" charset="0"/>
              </a:rPr>
              <a:t>This function known as a callback function uses partial page updates (Step 6) to display the data in the existing web page without re-loading the entire page. </a:t>
            </a:r>
          </a:p>
          <a:p>
            <a:pPr marL="452628" indent="-342900">
              <a:lnSpc>
                <a:spcPct val="200000"/>
              </a:lnSpc>
              <a:buFont typeface="+mj-lt"/>
              <a:buAutoNum type="arabicPeriod" startAt="6"/>
            </a:pPr>
            <a:r>
              <a:rPr lang="en-US" sz="1400" dirty="0">
                <a:latin typeface="Sitka Text" panose="02000505000000020004" pitchFamily="2" charset="0"/>
              </a:rPr>
              <a:t>At the same time, the server may be responding to the second request (Step 7) and the client-side may be starting to do another partial page update (Step 8). </a:t>
            </a:r>
          </a:p>
          <a:p>
            <a:pPr marL="452628" indent="-342900">
              <a:lnSpc>
                <a:spcPct val="200000"/>
              </a:lnSpc>
              <a:buFont typeface="+mj-lt"/>
              <a:buAutoNum type="arabicPeriod" startAt="6"/>
            </a:pPr>
            <a:r>
              <a:rPr lang="en-US" sz="1400" dirty="0">
                <a:latin typeface="Sitka Text" panose="02000505000000020004" pitchFamily="2" charset="0"/>
              </a:rPr>
              <a:t>The callback function updates only a designated part of the page. Such partial page updates help make web applications more responsive, making them feel more like desktop applications. </a:t>
            </a:r>
          </a:p>
          <a:p>
            <a:pPr marL="452628" indent="-342900">
              <a:lnSpc>
                <a:spcPct val="200000"/>
              </a:lnSpc>
              <a:buFont typeface="+mj-lt"/>
              <a:buAutoNum type="arabicPeriod" startAt="6"/>
            </a:pPr>
            <a:r>
              <a:rPr lang="en-US" sz="1400" dirty="0">
                <a:latin typeface="Sitka Text" panose="02000505000000020004" pitchFamily="2" charset="0"/>
              </a:rPr>
              <a:t>The web application does not load a new page while the user interacts with it.</a:t>
            </a:r>
          </a:p>
        </p:txBody>
      </p:sp>
      <p:pic>
        <p:nvPicPr>
          <p:cNvPr id="5" name="Picture 2">
            <a:extLst>
              <a:ext uri="{FF2B5EF4-FFF2-40B4-BE49-F238E27FC236}">
                <a16:creationId xmlns:a16="http://schemas.microsoft.com/office/drawing/2014/main" id="{D7AED7AC-0359-4258-8B00-BF8808DFA4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6726315" cy="384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63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Key Points</a:t>
            </a:r>
          </a:p>
        </p:txBody>
      </p:sp>
      <p:sp>
        <p:nvSpPr>
          <p:cNvPr id="3" name="Content Placeholder 2"/>
          <p:cNvSpPr>
            <a:spLocks noGrp="1"/>
          </p:cNvSpPr>
          <p:nvPr>
            <p:ph idx="1"/>
          </p:nvPr>
        </p:nvSpPr>
        <p:spPr>
          <a:xfrm>
            <a:off x="443976" y="1401976"/>
            <a:ext cx="11443224" cy="5265523"/>
          </a:xfrm>
        </p:spPr>
        <p:txBody>
          <a:bodyPr>
            <a:normAutofit/>
          </a:bodyPr>
          <a:lstStyle/>
          <a:p>
            <a:pPr>
              <a:lnSpc>
                <a:spcPct val="200000"/>
              </a:lnSpc>
            </a:pPr>
            <a:r>
              <a:rPr lang="en-US" sz="1800" dirty="0">
                <a:latin typeface="Sitka Text" panose="02000505000000020004" pitchFamily="2" charset="0"/>
              </a:rPr>
              <a:t>AJAX or Ajax is Asynchronous JavaScript and XML. </a:t>
            </a:r>
          </a:p>
          <a:p>
            <a:pPr>
              <a:lnSpc>
                <a:spcPct val="200000"/>
              </a:lnSpc>
            </a:pPr>
            <a:r>
              <a:rPr lang="en-US" sz="1800" dirty="0">
                <a:latin typeface="Sitka Text" panose="02000505000000020004" pitchFamily="2" charset="0"/>
              </a:rPr>
              <a:t>It is used for exchanging data with a server and updating a portion of a webpage without reloading the whole webpage on the client side.</a:t>
            </a:r>
          </a:p>
          <a:p>
            <a:pPr>
              <a:lnSpc>
                <a:spcPct val="200000"/>
              </a:lnSpc>
            </a:pPr>
            <a:r>
              <a:rPr lang="en-US" sz="1800" dirty="0">
                <a:latin typeface="Sitka Text" panose="02000505000000020004" pitchFamily="2" charset="0"/>
              </a:rPr>
              <a:t>The display and behavior of the existing webpage doesn’t get interfered at all while exchanging and updating the data. </a:t>
            </a:r>
          </a:p>
          <a:p>
            <a:pPr>
              <a:lnSpc>
                <a:spcPct val="200000"/>
              </a:lnSpc>
            </a:pPr>
            <a:r>
              <a:rPr lang="en-US" sz="1800" dirty="0">
                <a:latin typeface="Sitka Text" panose="02000505000000020004" pitchFamily="2" charset="0"/>
              </a:rPr>
              <a:t>Ajax is also considered a group of technologies which has HTML, CSS, DOM, and JavaScript that are utilized to mark up, style, and allow the user to interact with the information on the webpage. </a:t>
            </a:r>
          </a:p>
          <a:p>
            <a:pPr>
              <a:lnSpc>
                <a:spcPct val="200000"/>
              </a:lnSpc>
            </a:pPr>
            <a:r>
              <a:rPr lang="en-US" sz="1800" dirty="0">
                <a:latin typeface="Sitka Text" panose="02000505000000020004" pitchFamily="2" charset="0"/>
              </a:rPr>
              <a:t>Some basic knowledge of HTML, DOM, JavaScript, and a local Web server or remote Web Server is required. </a:t>
            </a:r>
          </a:p>
        </p:txBody>
      </p:sp>
    </p:spTree>
    <p:extLst>
      <p:ext uri="{BB962C8B-B14F-4D97-AF65-F5344CB8AC3E}">
        <p14:creationId xmlns:p14="http://schemas.microsoft.com/office/powerpoint/2010/main" val="381209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653335-DAA0-4630-82CF-841EB0F4063B}"/>
              </a:ext>
            </a:extLst>
          </p:cNvPr>
          <p:cNvSpPr>
            <a:spLocks noGrp="1"/>
          </p:cNvSpPr>
          <p:nvPr>
            <p:ph type="title"/>
          </p:nvPr>
        </p:nvSpPr>
        <p:spPr/>
        <p:txBody>
          <a:bodyPr/>
          <a:lstStyle/>
          <a:p>
            <a:r>
              <a:rPr lang="en-US" dirty="0" err="1">
                <a:latin typeface="Sitka Text" panose="02000505000000020004" pitchFamily="2" charset="0"/>
              </a:rPr>
              <a:t>JQuery</a:t>
            </a:r>
            <a:endParaRPr lang="en-IN" dirty="0">
              <a:latin typeface="Sitka Text" panose="02000505000000020004" pitchFamily="2" charset="0"/>
            </a:endParaRPr>
          </a:p>
        </p:txBody>
      </p:sp>
      <p:sp>
        <p:nvSpPr>
          <p:cNvPr id="5" name="Text Placeholder 4">
            <a:extLst>
              <a:ext uri="{FF2B5EF4-FFF2-40B4-BE49-F238E27FC236}">
                <a16:creationId xmlns:a16="http://schemas.microsoft.com/office/drawing/2014/main" id="{9BD97901-4F45-4D02-BE15-17E5ECED9E5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96320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err="1">
                <a:latin typeface="Constantia" panose="02030602050306030303" pitchFamily="18" charset="0"/>
              </a:rPr>
              <a:t>JQuery</a:t>
            </a:r>
            <a:endParaRPr lang="en-US" dirty="0">
              <a:latin typeface="Constantia" panose="02030602050306030303" pitchFamily="18" charset="0"/>
            </a:endParaRPr>
          </a:p>
        </p:txBody>
      </p:sp>
      <p:sp>
        <p:nvSpPr>
          <p:cNvPr id="3" name="Content Placeholder 2"/>
          <p:cNvSpPr>
            <a:spLocks noGrp="1"/>
          </p:cNvSpPr>
          <p:nvPr>
            <p:ph idx="1"/>
          </p:nvPr>
        </p:nvSpPr>
        <p:spPr>
          <a:xfrm>
            <a:off x="443976" y="1401976"/>
            <a:ext cx="11443224" cy="5265523"/>
          </a:xfrm>
        </p:spPr>
        <p:txBody>
          <a:bodyPr>
            <a:normAutofit fontScale="85000" lnSpcReduction="20000"/>
          </a:bodyPr>
          <a:lstStyle/>
          <a:p>
            <a:pPr>
              <a:lnSpc>
                <a:spcPct val="170000"/>
              </a:lnSpc>
            </a:pPr>
            <a:r>
              <a:rPr lang="en-US" sz="1800" dirty="0">
                <a:latin typeface="Sitka Text" panose="02000505000000020004" pitchFamily="2" charset="0"/>
              </a:rPr>
              <a:t>jQuery is open source, browser-independent, platform-independent.</a:t>
            </a:r>
          </a:p>
          <a:p>
            <a:pPr>
              <a:lnSpc>
                <a:spcPct val="170000"/>
              </a:lnSpc>
            </a:pPr>
            <a:r>
              <a:rPr lang="en-US" sz="1800" dirty="0">
                <a:latin typeface="Sitka Text" panose="02000505000000020004" pitchFamily="2" charset="0"/>
              </a:rPr>
              <a:t>The most important reason behind developing jQuery is to simplify client side scripting</a:t>
            </a:r>
            <a:br>
              <a:rPr lang="en-US" sz="1800" dirty="0">
                <a:latin typeface="Sitka Text" panose="02000505000000020004" pitchFamily="2" charset="0"/>
              </a:rPr>
            </a:br>
            <a:r>
              <a:rPr lang="en-US" sz="1800" dirty="0">
                <a:latin typeface="Sitka Text" panose="02000505000000020004" pitchFamily="2" charset="0"/>
              </a:rPr>
              <a:t>(i.e. coding JavaScript).</a:t>
            </a:r>
          </a:p>
          <a:p>
            <a:pPr>
              <a:lnSpc>
                <a:spcPct val="170000"/>
              </a:lnSpc>
            </a:pPr>
            <a:r>
              <a:rPr lang="en-US" sz="1800" dirty="0">
                <a:latin typeface="Sitka Text" panose="02000505000000020004" pitchFamily="2" charset="0"/>
              </a:rPr>
              <a:t>Using JavaScript, it is frustrating in some of the situations like selecting or targeting HTML elements, applying effects to them, adding and removing events, navigating and manipulating DOM tree, developing AJAX applications </a:t>
            </a:r>
            <a:r>
              <a:rPr lang="en-US" sz="1800" dirty="0" err="1">
                <a:latin typeface="Sitka Text" panose="02000505000000020004" pitchFamily="2" charset="0"/>
              </a:rPr>
              <a:t>etc</a:t>
            </a:r>
            <a:endParaRPr lang="en-US" sz="1800" dirty="0">
              <a:latin typeface="Sitka Text" panose="02000505000000020004" pitchFamily="2" charset="0"/>
            </a:endParaRPr>
          </a:p>
          <a:p>
            <a:pPr>
              <a:lnSpc>
                <a:spcPct val="170000"/>
              </a:lnSpc>
            </a:pPr>
            <a:r>
              <a:rPr lang="en-US" sz="1800" dirty="0">
                <a:latin typeface="Sitka Text" panose="02000505000000020004" pitchFamily="2" charset="0"/>
              </a:rPr>
              <a:t>jQuery makes things like</a:t>
            </a:r>
            <a:br>
              <a:rPr lang="en-US" sz="1800" dirty="0">
                <a:latin typeface="Sitka Text" panose="02000505000000020004" pitchFamily="2" charset="0"/>
              </a:rPr>
            </a:br>
            <a:r>
              <a:rPr lang="en-US" sz="1800" dirty="0">
                <a:latin typeface="Sitka Text" panose="02000505000000020004" pitchFamily="2" charset="0"/>
              </a:rPr>
              <a:t>	selecting or targeting elements ,</a:t>
            </a:r>
            <a:br>
              <a:rPr lang="en-US" sz="1800" dirty="0">
                <a:latin typeface="Sitka Text" panose="02000505000000020004" pitchFamily="2" charset="0"/>
              </a:rPr>
            </a:br>
            <a:r>
              <a:rPr lang="en-US" sz="1800" dirty="0">
                <a:latin typeface="Sitka Text" panose="02000505000000020004" pitchFamily="2" charset="0"/>
              </a:rPr>
              <a:t>	adding styles,</a:t>
            </a:r>
            <a:br>
              <a:rPr lang="en-US" sz="1800" dirty="0">
                <a:latin typeface="Sitka Text" panose="02000505000000020004" pitchFamily="2" charset="0"/>
              </a:rPr>
            </a:br>
            <a:r>
              <a:rPr lang="en-US" sz="1800" dirty="0">
                <a:latin typeface="Sitka Text" panose="02000505000000020004" pitchFamily="2" charset="0"/>
              </a:rPr>
              <a:t>	adding effects,</a:t>
            </a:r>
            <a:br>
              <a:rPr lang="en-US" sz="1800" dirty="0">
                <a:latin typeface="Sitka Text" panose="02000505000000020004" pitchFamily="2" charset="0"/>
              </a:rPr>
            </a:br>
            <a:r>
              <a:rPr lang="en-US" sz="1800" dirty="0">
                <a:latin typeface="Sitka Text" panose="02000505000000020004" pitchFamily="2" charset="0"/>
              </a:rPr>
              <a:t>	creating animations,</a:t>
            </a:r>
            <a:br>
              <a:rPr lang="en-US" sz="1800" dirty="0">
                <a:latin typeface="Sitka Text" panose="02000505000000020004" pitchFamily="2" charset="0"/>
              </a:rPr>
            </a:br>
            <a:r>
              <a:rPr lang="en-US" sz="1800" dirty="0">
                <a:latin typeface="Sitka Text" panose="02000505000000020004" pitchFamily="2" charset="0"/>
              </a:rPr>
              <a:t>	event handling,</a:t>
            </a:r>
            <a:br>
              <a:rPr lang="en-US" sz="1800" dirty="0">
                <a:latin typeface="Sitka Text" panose="02000505000000020004" pitchFamily="2" charset="0"/>
              </a:rPr>
            </a:br>
            <a:r>
              <a:rPr lang="en-US" sz="1800" dirty="0">
                <a:latin typeface="Sitka Text" panose="02000505000000020004" pitchFamily="2" charset="0"/>
              </a:rPr>
              <a:t>	navigating and manipulating DOM tree,</a:t>
            </a:r>
            <a:br>
              <a:rPr lang="en-US" sz="1800" dirty="0">
                <a:latin typeface="Sitka Text" panose="02000505000000020004" pitchFamily="2" charset="0"/>
              </a:rPr>
            </a:br>
            <a:r>
              <a:rPr lang="en-US" sz="1800" dirty="0">
                <a:latin typeface="Sitka Text" panose="02000505000000020004" pitchFamily="2" charset="0"/>
              </a:rPr>
              <a:t>	developing AJAX applications etc.</a:t>
            </a:r>
          </a:p>
          <a:p>
            <a:pPr>
              <a:lnSpc>
                <a:spcPct val="170000"/>
              </a:lnSpc>
            </a:pPr>
            <a:r>
              <a:rPr lang="en-US" sz="1800" dirty="0">
                <a:latin typeface="Sitka Text" panose="02000505000000020004" pitchFamily="2" charset="0"/>
              </a:rPr>
              <a:t>It is much much simpler than JavaScript.</a:t>
            </a:r>
          </a:p>
          <a:p>
            <a:pPr>
              <a:lnSpc>
                <a:spcPct val="170000"/>
              </a:lnSpc>
            </a:pPr>
            <a:endParaRPr lang="en-US" sz="1800" dirty="0">
              <a:latin typeface="Sitka Text" panose="02000505000000020004" pitchFamily="2" charset="0"/>
            </a:endParaRPr>
          </a:p>
        </p:txBody>
      </p:sp>
    </p:spTree>
    <p:extLst>
      <p:ext uri="{BB962C8B-B14F-4D97-AF65-F5344CB8AC3E}">
        <p14:creationId xmlns:p14="http://schemas.microsoft.com/office/powerpoint/2010/main" val="182181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err="1">
                <a:latin typeface="Constantia" panose="02030602050306030303" pitchFamily="18" charset="0"/>
              </a:rPr>
              <a:t>JQuery</a:t>
            </a:r>
            <a:r>
              <a:rPr lang="en-US" dirty="0">
                <a:latin typeface="Constantia" panose="02030602050306030303" pitchFamily="18" charset="0"/>
              </a:rPr>
              <a:t> Syntax</a:t>
            </a:r>
          </a:p>
        </p:txBody>
      </p:sp>
      <p:sp>
        <p:nvSpPr>
          <p:cNvPr id="3" name="Content Placeholder 2"/>
          <p:cNvSpPr>
            <a:spLocks noGrp="1"/>
          </p:cNvSpPr>
          <p:nvPr>
            <p:ph idx="1"/>
          </p:nvPr>
        </p:nvSpPr>
        <p:spPr>
          <a:xfrm>
            <a:off x="443976" y="1401976"/>
            <a:ext cx="11443224" cy="5265523"/>
          </a:xfrm>
        </p:spPr>
        <p:txBody>
          <a:bodyPr>
            <a:normAutofit fontScale="85000" lnSpcReduction="10000"/>
          </a:bodyPr>
          <a:lstStyle/>
          <a:p>
            <a:pPr marL="109728" indent="0">
              <a:lnSpc>
                <a:spcPct val="170000"/>
              </a:lnSpc>
              <a:buNone/>
            </a:pPr>
            <a:r>
              <a:rPr lang="en-US" sz="1800" dirty="0">
                <a:latin typeface="Sitka Text" panose="02000505000000020004" pitchFamily="2" charset="0"/>
              </a:rPr>
              <a:t>The jQuery syntax is tailor-made for selecting HTML elements and performing some action on the element(s).</a:t>
            </a:r>
          </a:p>
          <a:p>
            <a:pPr marL="109728" indent="0">
              <a:lnSpc>
                <a:spcPct val="170000"/>
              </a:lnSpc>
              <a:buNone/>
            </a:pPr>
            <a:r>
              <a:rPr lang="en-US" sz="1800" dirty="0">
                <a:latin typeface="Sitka Text" panose="02000505000000020004" pitchFamily="2" charset="0"/>
              </a:rPr>
              <a:t>Basic syntax is: </a:t>
            </a:r>
            <a:r>
              <a:rPr lang="en-US" sz="1800" b="1" dirty="0">
                <a:solidFill>
                  <a:srgbClr val="FF0000"/>
                </a:solidFill>
                <a:latin typeface="Sitka Text" panose="02000505000000020004" pitchFamily="2" charset="0"/>
              </a:rPr>
              <a:t>$(selector).action()</a:t>
            </a:r>
          </a:p>
          <a:p>
            <a:pPr marL="109728" indent="0">
              <a:lnSpc>
                <a:spcPct val="170000"/>
              </a:lnSpc>
              <a:buNone/>
            </a:pPr>
            <a:r>
              <a:rPr lang="en-US" sz="1800" dirty="0">
                <a:latin typeface="Sitka Text" panose="02000505000000020004" pitchFamily="2" charset="0"/>
              </a:rPr>
              <a:t>where</a:t>
            </a:r>
          </a:p>
          <a:p>
            <a:pPr>
              <a:lnSpc>
                <a:spcPct val="170000"/>
              </a:lnSpc>
            </a:pPr>
            <a:r>
              <a:rPr lang="en-US" sz="1800" dirty="0">
                <a:latin typeface="Sitka Text" panose="02000505000000020004" pitchFamily="2" charset="0"/>
              </a:rPr>
              <a:t>$ sign to define/access jQuery</a:t>
            </a:r>
          </a:p>
          <a:p>
            <a:pPr>
              <a:lnSpc>
                <a:spcPct val="170000"/>
              </a:lnSpc>
            </a:pPr>
            <a:r>
              <a:rPr lang="en-US" sz="1800" dirty="0">
                <a:latin typeface="Sitka Text" panose="02000505000000020004" pitchFamily="2" charset="0"/>
              </a:rPr>
              <a:t>(selector) to "query (or find)" HTML elements</a:t>
            </a:r>
          </a:p>
          <a:p>
            <a:pPr>
              <a:lnSpc>
                <a:spcPct val="170000"/>
              </a:lnSpc>
            </a:pPr>
            <a:r>
              <a:rPr lang="en-US" sz="1800" dirty="0">
                <a:latin typeface="Sitka Text" panose="02000505000000020004" pitchFamily="2" charset="0"/>
              </a:rPr>
              <a:t>jQuery action() to be performed on the element(s)</a:t>
            </a:r>
          </a:p>
          <a:p>
            <a:pPr marL="109728" indent="0">
              <a:lnSpc>
                <a:spcPct val="170000"/>
              </a:lnSpc>
              <a:buNone/>
            </a:pPr>
            <a:endParaRPr lang="en-US" sz="1800" dirty="0">
              <a:latin typeface="Sitka Text" panose="02000505000000020004" pitchFamily="2" charset="0"/>
            </a:endParaRPr>
          </a:p>
          <a:p>
            <a:pPr marL="109728" indent="0">
              <a:lnSpc>
                <a:spcPct val="170000"/>
              </a:lnSpc>
              <a:buNone/>
            </a:pPr>
            <a:r>
              <a:rPr lang="en-US" sz="1800" dirty="0">
                <a:latin typeface="Sitka Text" panose="02000505000000020004" pitchFamily="2" charset="0"/>
              </a:rPr>
              <a:t>Examples:</a:t>
            </a:r>
          </a:p>
          <a:p>
            <a:pPr>
              <a:lnSpc>
                <a:spcPct val="170000"/>
              </a:lnSpc>
            </a:pPr>
            <a:r>
              <a:rPr lang="en-US" sz="1800" dirty="0">
                <a:latin typeface="Sitka Text" panose="02000505000000020004" pitchFamily="2" charset="0"/>
              </a:rPr>
              <a:t>$(this).hide() - hides the current element.</a:t>
            </a:r>
          </a:p>
          <a:p>
            <a:pPr>
              <a:lnSpc>
                <a:spcPct val="170000"/>
              </a:lnSpc>
            </a:pPr>
            <a:r>
              <a:rPr lang="en-US" sz="1800" dirty="0">
                <a:latin typeface="Sitka Text" panose="02000505000000020004" pitchFamily="2" charset="0"/>
              </a:rPr>
              <a:t>$("p").hide() - hides all &lt;p&gt; elements.</a:t>
            </a:r>
          </a:p>
          <a:p>
            <a:pPr>
              <a:lnSpc>
                <a:spcPct val="170000"/>
              </a:lnSpc>
            </a:pPr>
            <a:r>
              <a:rPr lang="en-US" sz="1800" dirty="0">
                <a:latin typeface="Sitka Text" panose="02000505000000020004" pitchFamily="2" charset="0"/>
              </a:rPr>
              <a:t>$(".test").hide() - hides all elements with class="test".</a:t>
            </a:r>
          </a:p>
          <a:p>
            <a:pPr>
              <a:lnSpc>
                <a:spcPct val="170000"/>
              </a:lnSpc>
            </a:pPr>
            <a:r>
              <a:rPr lang="en-US" sz="1800" dirty="0">
                <a:latin typeface="Sitka Text" panose="02000505000000020004" pitchFamily="2" charset="0"/>
              </a:rPr>
              <a:t>$("#test").hide() - hides the element with id="test".</a:t>
            </a:r>
          </a:p>
        </p:txBody>
      </p:sp>
    </p:spTree>
    <p:extLst>
      <p:ext uri="{BB962C8B-B14F-4D97-AF65-F5344CB8AC3E}">
        <p14:creationId xmlns:p14="http://schemas.microsoft.com/office/powerpoint/2010/main" val="314502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The Document Ready Event</a:t>
            </a:r>
          </a:p>
        </p:txBody>
      </p:sp>
      <p:sp>
        <p:nvSpPr>
          <p:cNvPr id="3" name="Content Placeholder 2"/>
          <p:cNvSpPr>
            <a:spLocks noGrp="1"/>
          </p:cNvSpPr>
          <p:nvPr>
            <p:ph idx="1"/>
          </p:nvPr>
        </p:nvSpPr>
        <p:spPr>
          <a:xfrm>
            <a:off x="443976" y="1401976"/>
            <a:ext cx="11443224" cy="5265523"/>
          </a:xfrm>
        </p:spPr>
        <p:txBody>
          <a:bodyPr>
            <a:normAutofit/>
          </a:bodyPr>
          <a:lstStyle/>
          <a:p>
            <a:pPr marL="109728" indent="0">
              <a:lnSpc>
                <a:spcPct val="170000"/>
              </a:lnSpc>
              <a:buNone/>
            </a:pPr>
            <a:r>
              <a:rPr lang="en-US" sz="1800" dirty="0">
                <a:latin typeface="Sitka Text" panose="02000505000000020004" pitchFamily="2" charset="0"/>
              </a:rPr>
              <a:t>Here all jQuery methods in examples, are inside a document ready event:</a:t>
            </a:r>
          </a:p>
          <a:p>
            <a:pPr marL="109728" indent="0">
              <a:lnSpc>
                <a:spcPct val="170000"/>
              </a:lnSpc>
              <a:buNone/>
            </a:pPr>
            <a:endParaRPr lang="en-US" sz="1800" dirty="0">
              <a:latin typeface="Sitka Text" panose="02000505000000020004" pitchFamily="2" charset="0"/>
            </a:endParaRPr>
          </a:p>
          <a:p>
            <a:pPr marL="109728" indent="0">
              <a:lnSpc>
                <a:spcPct val="170000"/>
              </a:lnSpc>
              <a:buNone/>
            </a:pPr>
            <a:r>
              <a:rPr lang="en-US" sz="1800" dirty="0">
                <a:solidFill>
                  <a:srgbClr val="FF0000"/>
                </a:solidFill>
                <a:latin typeface="Sitka Text" panose="02000505000000020004" pitchFamily="2" charset="0"/>
              </a:rPr>
              <a:t>$(document).ready(function(){</a:t>
            </a:r>
          </a:p>
          <a:p>
            <a:pPr marL="109728" indent="0">
              <a:lnSpc>
                <a:spcPct val="170000"/>
              </a:lnSpc>
              <a:buNone/>
            </a:pPr>
            <a:r>
              <a:rPr lang="en-US" sz="1800" dirty="0">
                <a:solidFill>
                  <a:srgbClr val="FF0000"/>
                </a:solidFill>
                <a:latin typeface="Sitka Text" panose="02000505000000020004" pitchFamily="2" charset="0"/>
              </a:rPr>
              <a:t>  // jQuery methods go here...</a:t>
            </a:r>
          </a:p>
          <a:p>
            <a:pPr marL="109728" indent="0">
              <a:lnSpc>
                <a:spcPct val="170000"/>
              </a:lnSpc>
              <a:buNone/>
            </a:pPr>
            <a:r>
              <a:rPr lang="en-US" sz="1800" dirty="0">
                <a:solidFill>
                  <a:srgbClr val="FF0000"/>
                </a:solidFill>
                <a:latin typeface="Sitka Text" panose="02000505000000020004" pitchFamily="2" charset="0"/>
              </a:rPr>
              <a:t>});</a:t>
            </a:r>
          </a:p>
          <a:p>
            <a:pPr marL="109728" indent="0">
              <a:lnSpc>
                <a:spcPct val="170000"/>
              </a:lnSpc>
              <a:buNone/>
            </a:pPr>
            <a:endParaRPr lang="en-US" sz="1800" dirty="0">
              <a:latin typeface="Sitka Text" panose="02000505000000020004" pitchFamily="2" charset="0"/>
            </a:endParaRPr>
          </a:p>
          <a:p>
            <a:pPr>
              <a:lnSpc>
                <a:spcPct val="170000"/>
              </a:lnSpc>
            </a:pPr>
            <a:r>
              <a:rPr lang="en-US" sz="1800" dirty="0">
                <a:latin typeface="Sitka Text" panose="02000505000000020004" pitchFamily="2" charset="0"/>
              </a:rPr>
              <a:t>This is to prevent any jQuery code from running before the document is finished loading (is ready).</a:t>
            </a:r>
          </a:p>
          <a:p>
            <a:pPr>
              <a:lnSpc>
                <a:spcPct val="170000"/>
              </a:lnSpc>
            </a:pPr>
            <a:r>
              <a:rPr lang="en-US" sz="1800" dirty="0">
                <a:latin typeface="Sitka Text" panose="02000505000000020004" pitchFamily="2" charset="0"/>
              </a:rPr>
              <a:t>It is good practice to wait for the document to be fully loaded and ready before working with it. </a:t>
            </a:r>
          </a:p>
          <a:p>
            <a:pPr>
              <a:lnSpc>
                <a:spcPct val="170000"/>
              </a:lnSpc>
            </a:pPr>
            <a:r>
              <a:rPr lang="en-US" sz="1800" dirty="0">
                <a:latin typeface="Sitka Text" panose="02000505000000020004" pitchFamily="2" charset="0"/>
              </a:rPr>
              <a:t>This also allows you to have your JavaScript code before the body of your document, in the head section.</a:t>
            </a:r>
          </a:p>
          <a:p>
            <a:pPr marL="109728" indent="0">
              <a:lnSpc>
                <a:spcPct val="170000"/>
              </a:lnSpc>
              <a:buNone/>
            </a:pPr>
            <a:endParaRPr lang="en-US" sz="1800" dirty="0">
              <a:latin typeface="Sitka Text" panose="02000505000000020004" pitchFamily="2" charset="0"/>
            </a:endParaRPr>
          </a:p>
          <a:p>
            <a:pPr marL="109728" indent="0">
              <a:lnSpc>
                <a:spcPct val="170000"/>
              </a:lnSpc>
              <a:buNone/>
            </a:pPr>
            <a:endParaRPr lang="en-US" sz="1800" dirty="0">
              <a:latin typeface="Sitka Text" panose="02000505000000020004" pitchFamily="2" charset="0"/>
            </a:endParaRPr>
          </a:p>
        </p:txBody>
      </p:sp>
    </p:spTree>
    <p:extLst>
      <p:ext uri="{BB962C8B-B14F-4D97-AF65-F5344CB8AC3E}">
        <p14:creationId xmlns:p14="http://schemas.microsoft.com/office/powerpoint/2010/main" val="279294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The Document Ready Event</a:t>
            </a:r>
          </a:p>
        </p:txBody>
      </p:sp>
      <p:sp>
        <p:nvSpPr>
          <p:cNvPr id="3" name="Content Placeholder 2"/>
          <p:cNvSpPr>
            <a:spLocks noGrp="1"/>
          </p:cNvSpPr>
          <p:nvPr>
            <p:ph idx="1"/>
          </p:nvPr>
        </p:nvSpPr>
        <p:spPr>
          <a:xfrm>
            <a:off x="443976" y="1401976"/>
            <a:ext cx="11443224" cy="5265523"/>
          </a:xfrm>
        </p:spPr>
        <p:txBody>
          <a:bodyPr>
            <a:normAutofit/>
          </a:bodyPr>
          <a:lstStyle/>
          <a:p>
            <a:pPr marL="109728" indent="0">
              <a:lnSpc>
                <a:spcPct val="170000"/>
              </a:lnSpc>
              <a:buNone/>
            </a:pPr>
            <a:r>
              <a:rPr lang="en-US" sz="1800" dirty="0">
                <a:latin typeface="Sitka Text" panose="02000505000000020004" pitchFamily="2" charset="0"/>
              </a:rPr>
              <a:t>Here are some examples of actions that can fail if methods are run before the document is fully loaded:</a:t>
            </a:r>
          </a:p>
          <a:p>
            <a:pPr>
              <a:lnSpc>
                <a:spcPct val="170000"/>
              </a:lnSpc>
            </a:pPr>
            <a:r>
              <a:rPr lang="en-US" sz="1800" dirty="0">
                <a:latin typeface="Sitka Text" panose="02000505000000020004" pitchFamily="2" charset="0"/>
              </a:rPr>
              <a:t>Trying to hide an element that is not created yet</a:t>
            </a:r>
          </a:p>
          <a:p>
            <a:pPr>
              <a:lnSpc>
                <a:spcPct val="170000"/>
              </a:lnSpc>
            </a:pPr>
            <a:r>
              <a:rPr lang="en-US" sz="1800" dirty="0">
                <a:latin typeface="Sitka Text" panose="02000505000000020004" pitchFamily="2" charset="0"/>
              </a:rPr>
              <a:t>Trying to get the size of an image that is not loaded yet</a:t>
            </a:r>
          </a:p>
          <a:p>
            <a:pPr marL="109728" indent="0">
              <a:lnSpc>
                <a:spcPct val="170000"/>
              </a:lnSpc>
              <a:buNone/>
            </a:pPr>
            <a:endParaRPr lang="en-US" sz="1800" dirty="0">
              <a:latin typeface="Sitka Text" panose="02000505000000020004" pitchFamily="2" charset="0"/>
            </a:endParaRPr>
          </a:p>
          <a:p>
            <a:pPr marL="109728" indent="0">
              <a:lnSpc>
                <a:spcPct val="170000"/>
              </a:lnSpc>
              <a:buNone/>
            </a:pPr>
            <a:r>
              <a:rPr lang="en-US" sz="1800" dirty="0">
                <a:latin typeface="Sitka Text" panose="02000505000000020004" pitchFamily="2" charset="0"/>
              </a:rPr>
              <a:t>The jQuery team has also created an even shorter method for the document ready event:</a:t>
            </a:r>
          </a:p>
          <a:p>
            <a:pPr marL="109728" indent="0">
              <a:lnSpc>
                <a:spcPct val="170000"/>
              </a:lnSpc>
              <a:buNone/>
            </a:pPr>
            <a:r>
              <a:rPr lang="en-US" sz="1800" dirty="0">
                <a:solidFill>
                  <a:srgbClr val="FF0000"/>
                </a:solidFill>
                <a:latin typeface="Sitka Text" panose="02000505000000020004" pitchFamily="2" charset="0"/>
              </a:rPr>
              <a:t>$(function(){</a:t>
            </a:r>
          </a:p>
          <a:p>
            <a:pPr marL="109728" indent="0">
              <a:lnSpc>
                <a:spcPct val="170000"/>
              </a:lnSpc>
              <a:buNone/>
            </a:pPr>
            <a:r>
              <a:rPr lang="en-US" sz="1800" dirty="0">
                <a:solidFill>
                  <a:srgbClr val="FF0000"/>
                </a:solidFill>
                <a:latin typeface="Sitka Text" panose="02000505000000020004" pitchFamily="2" charset="0"/>
              </a:rPr>
              <a:t>  // jQuery methods go here...</a:t>
            </a:r>
          </a:p>
          <a:p>
            <a:pPr marL="109728" indent="0">
              <a:lnSpc>
                <a:spcPct val="170000"/>
              </a:lnSpc>
              <a:buNone/>
            </a:pPr>
            <a:r>
              <a:rPr lang="en-US" sz="1800" dirty="0">
                <a:solidFill>
                  <a:srgbClr val="FF0000"/>
                </a:solidFill>
                <a:latin typeface="Sitka Text" panose="02000505000000020004" pitchFamily="2" charset="0"/>
              </a:rPr>
              <a:t>});</a:t>
            </a:r>
          </a:p>
          <a:p>
            <a:pPr marL="109728" indent="0">
              <a:lnSpc>
                <a:spcPct val="170000"/>
              </a:lnSpc>
              <a:buNone/>
            </a:pPr>
            <a:endParaRPr lang="en-US" sz="1800" dirty="0">
              <a:latin typeface="Sitka Text" panose="02000505000000020004" pitchFamily="2" charset="0"/>
            </a:endParaRPr>
          </a:p>
        </p:txBody>
      </p:sp>
    </p:spTree>
    <p:extLst>
      <p:ext uri="{BB962C8B-B14F-4D97-AF65-F5344CB8AC3E}">
        <p14:creationId xmlns:p14="http://schemas.microsoft.com/office/powerpoint/2010/main" val="29662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882" y="367253"/>
            <a:ext cx="4077809" cy="614779"/>
          </a:xfrm>
        </p:spPr>
        <p:txBody>
          <a:bodyPr>
            <a:normAutofit fontScale="90000"/>
          </a:bodyPr>
          <a:lstStyle/>
          <a:p>
            <a:r>
              <a:rPr lang="en-US" dirty="0" err="1">
                <a:latin typeface="Constantia" panose="02030602050306030303" pitchFamily="18" charset="0"/>
              </a:rPr>
              <a:t>Jquery</a:t>
            </a:r>
            <a:r>
              <a:rPr lang="en-US" dirty="0">
                <a:latin typeface="Constantia" panose="02030602050306030303" pitchFamily="18" charset="0"/>
              </a:rPr>
              <a:t> Example</a:t>
            </a:r>
          </a:p>
        </p:txBody>
      </p:sp>
      <p:sp>
        <p:nvSpPr>
          <p:cNvPr id="6" name="TextBox 5">
            <a:extLst>
              <a:ext uri="{FF2B5EF4-FFF2-40B4-BE49-F238E27FC236}">
                <a16:creationId xmlns:a16="http://schemas.microsoft.com/office/drawing/2014/main" id="{34326850-1B2D-4BD0-9753-4447911BCA84}"/>
              </a:ext>
            </a:extLst>
          </p:cNvPr>
          <p:cNvSpPr txBox="1"/>
          <p:nvPr/>
        </p:nvSpPr>
        <p:spPr>
          <a:xfrm>
            <a:off x="408371" y="982032"/>
            <a:ext cx="6631621" cy="5875968"/>
          </a:xfrm>
          <a:prstGeom prst="rect">
            <a:avLst/>
          </a:prstGeom>
          <a:solidFill>
            <a:schemeClr val="accent6">
              <a:lumMod val="40000"/>
              <a:lumOff val="60000"/>
            </a:schemeClr>
          </a:solidFill>
        </p:spPr>
        <p:txBody>
          <a:bodyPr wrap="square" rtlCol="0">
            <a:spAutoFit/>
          </a:bodyPr>
          <a:lstStyle/>
          <a:p>
            <a:pPr>
              <a:lnSpc>
                <a:spcPct val="150000"/>
              </a:lnSpc>
            </a:pPr>
            <a:r>
              <a:rPr lang="en-US" sz="1200" dirty="0">
                <a:latin typeface="Sitka Text" panose="02000505000000020004" pitchFamily="2" charset="0"/>
              </a:rPr>
              <a:t>&lt;!DOCTYPE html&gt;</a:t>
            </a:r>
          </a:p>
          <a:p>
            <a:pPr>
              <a:lnSpc>
                <a:spcPct val="150000"/>
              </a:lnSpc>
            </a:pPr>
            <a:r>
              <a:rPr lang="en-US" sz="1200" dirty="0">
                <a:latin typeface="Sitka Text" panose="02000505000000020004" pitchFamily="2" charset="0"/>
              </a:rPr>
              <a:t>&lt;html&gt;</a:t>
            </a:r>
          </a:p>
          <a:p>
            <a:pPr>
              <a:lnSpc>
                <a:spcPct val="150000"/>
              </a:lnSpc>
            </a:pPr>
            <a:r>
              <a:rPr lang="en-US" sz="1200" dirty="0">
                <a:latin typeface="Sitka Text" panose="02000505000000020004" pitchFamily="2" charset="0"/>
              </a:rPr>
              <a:t>&lt;head&gt;</a:t>
            </a:r>
          </a:p>
          <a:p>
            <a:pPr>
              <a:lnSpc>
                <a:spcPct val="150000"/>
              </a:lnSpc>
            </a:pPr>
            <a:r>
              <a:rPr lang="en-US" sz="1200" dirty="0">
                <a:latin typeface="Sitka Text" panose="02000505000000020004" pitchFamily="2" charset="0"/>
              </a:rPr>
              <a:t>&lt;script </a:t>
            </a:r>
            <a:r>
              <a:rPr lang="en-US" sz="1200" dirty="0" err="1">
                <a:latin typeface="Sitka Text" panose="02000505000000020004" pitchFamily="2" charset="0"/>
              </a:rPr>
              <a:t>src</a:t>
            </a:r>
            <a:r>
              <a:rPr lang="en-US" sz="1200" dirty="0">
                <a:latin typeface="Sitka Text" panose="02000505000000020004" pitchFamily="2" charset="0"/>
              </a:rPr>
              <a:t>="https://ajax.googleapis.com/ajax/libs/</a:t>
            </a:r>
            <a:r>
              <a:rPr lang="en-US" sz="1200" dirty="0" err="1">
                <a:latin typeface="Sitka Text" panose="02000505000000020004" pitchFamily="2" charset="0"/>
              </a:rPr>
              <a:t>jquery</a:t>
            </a:r>
            <a:r>
              <a:rPr lang="en-US" sz="1200" dirty="0">
                <a:latin typeface="Sitka Text" panose="02000505000000020004" pitchFamily="2" charset="0"/>
              </a:rPr>
              <a:t>/3.5.1/jquery.min.js"&gt;&lt;/script&gt;</a:t>
            </a:r>
          </a:p>
          <a:p>
            <a:pPr>
              <a:lnSpc>
                <a:spcPct val="150000"/>
              </a:lnSpc>
            </a:pPr>
            <a:r>
              <a:rPr lang="en-US" sz="1200" dirty="0">
                <a:latin typeface="Sitka Text" panose="02000505000000020004" pitchFamily="2" charset="0"/>
              </a:rPr>
              <a:t>&lt;script&gt;</a:t>
            </a:r>
          </a:p>
          <a:p>
            <a:pPr>
              <a:lnSpc>
                <a:spcPct val="150000"/>
              </a:lnSpc>
            </a:pPr>
            <a:r>
              <a:rPr lang="en-US" sz="1200" dirty="0">
                <a:latin typeface="Sitka Text" panose="02000505000000020004" pitchFamily="2" charset="0"/>
              </a:rPr>
              <a:t>$(document).ready(function(){</a:t>
            </a:r>
          </a:p>
          <a:p>
            <a:pPr>
              <a:lnSpc>
                <a:spcPct val="150000"/>
              </a:lnSpc>
            </a:pPr>
            <a:r>
              <a:rPr lang="en-US" sz="1200" dirty="0">
                <a:latin typeface="Sitka Text" panose="02000505000000020004" pitchFamily="2" charset="0"/>
              </a:rPr>
              <a:t>  $("p").click(function(){</a:t>
            </a:r>
          </a:p>
          <a:p>
            <a:pPr>
              <a:lnSpc>
                <a:spcPct val="150000"/>
              </a:lnSpc>
            </a:pPr>
            <a:r>
              <a:rPr lang="en-US" sz="1200" dirty="0">
                <a:latin typeface="Sitka Text" panose="02000505000000020004" pitchFamily="2" charset="0"/>
              </a:rPr>
              <a:t>    $(this).hide();</a:t>
            </a:r>
          </a:p>
          <a:p>
            <a:pPr>
              <a:lnSpc>
                <a:spcPct val="150000"/>
              </a:lnSpc>
            </a:pPr>
            <a:r>
              <a:rPr lang="en-US" sz="1200" dirty="0">
                <a:latin typeface="Sitka Text" panose="02000505000000020004" pitchFamily="2" charset="0"/>
              </a:rPr>
              <a:t>  });</a:t>
            </a:r>
          </a:p>
          <a:p>
            <a:pPr>
              <a:lnSpc>
                <a:spcPct val="150000"/>
              </a:lnSpc>
            </a:pPr>
            <a:r>
              <a:rPr lang="en-US" sz="1200" dirty="0">
                <a:latin typeface="Sitka Text" panose="02000505000000020004" pitchFamily="2" charset="0"/>
              </a:rPr>
              <a:t>});</a:t>
            </a:r>
          </a:p>
          <a:p>
            <a:pPr>
              <a:lnSpc>
                <a:spcPct val="150000"/>
              </a:lnSpc>
            </a:pPr>
            <a:r>
              <a:rPr lang="en-US" sz="1200" dirty="0">
                <a:latin typeface="Sitka Text" panose="02000505000000020004" pitchFamily="2" charset="0"/>
              </a:rPr>
              <a:t>&lt;/script&gt;</a:t>
            </a:r>
          </a:p>
          <a:p>
            <a:pPr>
              <a:lnSpc>
                <a:spcPct val="150000"/>
              </a:lnSpc>
            </a:pPr>
            <a:r>
              <a:rPr lang="en-US" sz="1200" dirty="0">
                <a:latin typeface="Sitka Text" panose="02000505000000020004" pitchFamily="2" charset="0"/>
              </a:rPr>
              <a:t>&lt;/head&gt;</a:t>
            </a:r>
          </a:p>
          <a:p>
            <a:pPr>
              <a:lnSpc>
                <a:spcPct val="150000"/>
              </a:lnSpc>
            </a:pPr>
            <a:r>
              <a:rPr lang="en-US" sz="1200" dirty="0">
                <a:latin typeface="Sitka Text" panose="02000505000000020004" pitchFamily="2" charset="0"/>
              </a:rPr>
              <a:t>&lt;body&gt;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&lt;p&gt;If you click on me, I will disappear.&lt;/p&gt;</a:t>
            </a:r>
          </a:p>
          <a:p>
            <a:pPr>
              <a:lnSpc>
                <a:spcPct val="150000"/>
              </a:lnSpc>
            </a:pPr>
            <a:r>
              <a:rPr lang="en-US" sz="1200" dirty="0">
                <a:latin typeface="Sitka Text" panose="02000505000000020004" pitchFamily="2" charset="0"/>
              </a:rPr>
              <a:t>&lt;p&gt;Click me away!&lt;/p&gt;</a:t>
            </a:r>
          </a:p>
          <a:p>
            <a:pPr>
              <a:lnSpc>
                <a:spcPct val="150000"/>
              </a:lnSpc>
            </a:pPr>
            <a:r>
              <a:rPr lang="en-US" sz="1200" dirty="0">
                <a:latin typeface="Sitka Text" panose="02000505000000020004" pitchFamily="2" charset="0"/>
              </a:rPr>
              <a:t>&lt;p&gt;Click me too!&lt;/p&gt;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&lt;/body&gt;</a:t>
            </a:r>
          </a:p>
          <a:p>
            <a:pPr>
              <a:lnSpc>
                <a:spcPct val="150000"/>
              </a:lnSpc>
            </a:pPr>
            <a:r>
              <a:rPr lang="en-US" sz="1200" dirty="0">
                <a:latin typeface="Sitka Text" panose="02000505000000020004" pitchFamily="2" charset="0"/>
              </a:rPr>
              <a:t>&lt;/html&gt;</a:t>
            </a:r>
          </a:p>
        </p:txBody>
      </p:sp>
      <p:pic>
        <p:nvPicPr>
          <p:cNvPr id="8" name="Picture 7">
            <a:extLst>
              <a:ext uri="{FF2B5EF4-FFF2-40B4-BE49-F238E27FC236}">
                <a16:creationId xmlns:a16="http://schemas.microsoft.com/office/drawing/2014/main" id="{BB6BA449-54DF-4FF1-BB4E-D3CA57DDA7C8}"/>
              </a:ext>
            </a:extLst>
          </p:cNvPr>
          <p:cNvPicPr>
            <a:picLocks noChangeAspect="1"/>
          </p:cNvPicPr>
          <p:nvPr/>
        </p:nvPicPr>
        <p:blipFill rotWithShape="1">
          <a:blip r:embed="rId3"/>
          <a:srcRect l="50000" t="24854" r="19903" b="51716"/>
          <a:stretch/>
        </p:blipFill>
        <p:spPr>
          <a:xfrm>
            <a:off x="7622959" y="1225118"/>
            <a:ext cx="3669437" cy="1606858"/>
          </a:xfrm>
          <a:prstGeom prst="rect">
            <a:avLst/>
          </a:prstGeom>
        </p:spPr>
      </p:pic>
      <p:pic>
        <p:nvPicPr>
          <p:cNvPr id="10" name="Picture 9">
            <a:extLst>
              <a:ext uri="{FF2B5EF4-FFF2-40B4-BE49-F238E27FC236}">
                <a16:creationId xmlns:a16="http://schemas.microsoft.com/office/drawing/2014/main" id="{97100119-55FB-49EA-8263-4669B828537A}"/>
              </a:ext>
            </a:extLst>
          </p:cNvPr>
          <p:cNvPicPr>
            <a:picLocks noChangeAspect="1"/>
          </p:cNvPicPr>
          <p:nvPr/>
        </p:nvPicPr>
        <p:blipFill rotWithShape="1">
          <a:blip r:embed="rId4"/>
          <a:srcRect l="50000" t="24984" r="19903" b="53528"/>
          <a:stretch/>
        </p:blipFill>
        <p:spPr>
          <a:xfrm>
            <a:off x="7622959" y="3289178"/>
            <a:ext cx="3669437" cy="1473693"/>
          </a:xfrm>
          <a:prstGeom prst="rect">
            <a:avLst/>
          </a:prstGeom>
        </p:spPr>
      </p:pic>
      <p:pic>
        <p:nvPicPr>
          <p:cNvPr id="11" name="Picture 10">
            <a:extLst>
              <a:ext uri="{FF2B5EF4-FFF2-40B4-BE49-F238E27FC236}">
                <a16:creationId xmlns:a16="http://schemas.microsoft.com/office/drawing/2014/main" id="{96142839-42CD-4B86-8A0C-15572A59DC7F}"/>
              </a:ext>
            </a:extLst>
          </p:cNvPr>
          <p:cNvPicPr>
            <a:picLocks noChangeAspect="1"/>
          </p:cNvPicPr>
          <p:nvPr/>
        </p:nvPicPr>
        <p:blipFill rotWithShape="1">
          <a:blip r:embed="rId4"/>
          <a:srcRect l="50000" t="29903" r="19903" b="53528"/>
          <a:stretch/>
        </p:blipFill>
        <p:spPr>
          <a:xfrm>
            <a:off x="7622958" y="5220073"/>
            <a:ext cx="3669437" cy="1136345"/>
          </a:xfrm>
          <a:prstGeom prst="rect">
            <a:avLst/>
          </a:prstGeom>
        </p:spPr>
      </p:pic>
    </p:spTree>
    <p:extLst>
      <p:ext uri="{BB962C8B-B14F-4D97-AF65-F5344CB8AC3E}">
        <p14:creationId xmlns:p14="http://schemas.microsoft.com/office/powerpoint/2010/main" val="246412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err="1">
                <a:latin typeface="Constantia" panose="02030602050306030303" pitchFamily="18" charset="0"/>
              </a:rPr>
              <a:t>JQuery</a:t>
            </a:r>
            <a:r>
              <a:rPr lang="en-US" dirty="0">
                <a:latin typeface="Constantia" panose="02030602050306030303" pitchFamily="18" charset="0"/>
              </a:rPr>
              <a:t> and AJAX</a:t>
            </a:r>
          </a:p>
        </p:txBody>
      </p:sp>
      <p:sp>
        <p:nvSpPr>
          <p:cNvPr id="3" name="Content Placeholder 2"/>
          <p:cNvSpPr>
            <a:spLocks noGrp="1"/>
          </p:cNvSpPr>
          <p:nvPr>
            <p:ph idx="1"/>
          </p:nvPr>
        </p:nvSpPr>
        <p:spPr>
          <a:xfrm>
            <a:off x="443976" y="1401976"/>
            <a:ext cx="11443224" cy="5265523"/>
          </a:xfrm>
        </p:spPr>
        <p:txBody>
          <a:bodyPr>
            <a:normAutofit/>
          </a:bodyPr>
          <a:lstStyle/>
          <a:p>
            <a:pPr>
              <a:lnSpc>
                <a:spcPct val="170000"/>
              </a:lnSpc>
            </a:pPr>
            <a:r>
              <a:rPr lang="en-US" sz="1800" dirty="0">
                <a:latin typeface="Sitka Text" panose="02000505000000020004" pitchFamily="2" charset="0"/>
              </a:rPr>
              <a:t>jQuery provides several methods for AJAX functionality.</a:t>
            </a:r>
          </a:p>
          <a:p>
            <a:pPr>
              <a:lnSpc>
                <a:spcPct val="170000"/>
              </a:lnSpc>
            </a:pPr>
            <a:r>
              <a:rPr lang="en-US" sz="1800" dirty="0">
                <a:latin typeface="Sitka Text" panose="02000505000000020004" pitchFamily="2" charset="0"/>
              </a:rPr>
              <a:t>With the jQuery AJAX methods, you can request text, HTML, XML, or JSON from a remote server using both HTTP Get and HTTP Post – </a:t>
            </a:r>
          </a:p>
          <a:p>
            <a:pPr>
              <a:lnSpc>
                <a:spcPct val="170000"/>
              </a:lnSpc>
            </a:pPr>
            <a:r>
              <a:rPr lang="en-US" sz="1800" dirty="0">
                <a:latin typeface="Sitka Text" panose="02000505000000020004" pitchFamily="2" charset="0"/>
              </a:rPr>
              <a:t>And you can load the external data directly into the selected HTML elements of your web page!</a:t>
            </a:r>
          </a:p>
          <a:p>
            <a:pPr>
              <a:lnSpc>
                <a:spcPct val="170000"/>
              </a:lnSpc>
            </a:pPr>
            <a:r>
              <a:rPr lang="en-US" sz="1800" dirty="0">
                <a:latin typeface="Sitka Text" panose="02000505000000020004" pitchFamily="2" charset="0"/>
              </a:rPr>
              <a:t>Writing regular AJAX code can be a bit tricky, because different browsers have different syntax for AJAX implementation. </a:t>
            </a:r>
          </a:p>
          <a:p>
            <a:pPr>
              <a:lnSpc>
                <a:spcPct val="170000"/>
              </a:lnSpc>
            </a:pPr>
            <a:r>
              <a:rPr lang="en-US" sz="1800" dirty="0">
                <a:latin typeface="Sitka Text" panose="02000505000000020004" pitchFamily="2" charset="0"/>
              </a:rPr>
              <a:t>This means that you will have to write extra code to test for different browsers. </a:t>
            </a:r>
          </a:p>
          <a:p>
            <a:pPr>
              <a:lnSpc>
                <a:spcPct val="170000"/>
              </a:lnSpc>
            </a:pPr>
            <a:r>
              <a:rPr lang="en-US" sz="1800" dirty="0">
                <a:latin typeface="Sitka Text" panose="02000505000000020004" pitchFamily="2" charset="0"/>
              </a:rPr>
              <a:t>However, the jQuery team has taken care of this for us, so that we can write AJAX functionality with only one single line of code.</a:t>
            </a:r>
          </a:p>
        </p:txBody>
      </p:sp>
    </p:spTree>
    <p:extLst>
      <p:ext uri="{BB962C8B-B14F-4D97-AF65-F5344CB8AC3E}">
        <p14:creationId xmlns:p14="http://schemas.microsoft.com/office/powerpoint/2010/main" val="336021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err="1">
                <a:latin typeface="Constantia" panose="02030602050306030303" pitchFamily="18" charset="0"/>
              </a:rPr>
              <a:t>JQuery</a:t>
            </a:r>
            <a:r>
              <a:rPr lang="en-US" dirty="0">
                <a:latin typeface="Constantia" panose="02030602050306030303" pitchFamily="18" charset="0"/>
              </a:rPr>
              <a:t> - AJAX load() Method</a:t>
            </a:r>
          </a:p>
        </p:txBody>
      </p:sp>
      <p:sp>
        <p:nvSpPr>
          <p:cNvPr id="3" name="Content Placeholder 2"/>
          <p:cNvSpPr>
            <a:spLocks noGrp="1"/>
          </p:cNvSpPr>
          <p:nvPr>
            <p:ph idx="1"/>
          </p:nvPr>
        </p:nvSpPr>
        <p:spPr>
          <a:xfrm>
            <a:off x="443976" y="1401976"/>
            <a:ext cx="11443224" cy="5265523"/>
          </a:xfrm>
        </p:spPr>
        <p:txBody>
          <a:bodyPr>
            <a:normAutofit lnSpcReduction="10000"/>
          </a:bodyPr>
          <a:lstStyle/>
          <a:p>
            <a:pPr marL="109728" indent="0">
              <a:lnSpc>
                <a:spcPct val="170000"/>
              </a:lnSpc>
              <a:buNone/>
            </a:pPr>
            <a:r>
              <a:rPr lang="en-US" sz="1800" dirty="0">
                <a:latin typeface="Sitka Text" panose="02000505000000020004" pitchFamily="2" charset="0"/>
              </a:rPr>
              <a:t>The jQuery load() method is a simple, but powerful AJAX method.</a:t>
            </a:r>
          </a:p>
          <a:p>
            <a:pPr marL="109728" indent="0">
              <a:lnSpc>
                <a:spcPct val="170000"/>
              </a:lnSpc>
              <a:buNone/>
            </a:pPr>
            <a:r>
              <a:rPr lang="en-US" sz="1800" dirty="0">
                <a:latin typeface="Sitka Text" panose="02000505000000020004" pitchFamily="2" charset="0"/>
              </a:rPr>
              <a:t>The load() method loads data from a server and puts the returned data into the selected element.</a:t>
            </a:r>
          </a:p>
          <a:p>
            <a:pPr marL="109728" indent="0">
              <a:lnSpc>
                <a:spcPct val="170000"/>
              </a:lnSpc>
              <a:buNone/>
            </a:pPr>
            <a:endParaRPr lang="en-US" sz="1800" dirty="0">
              <a:latin typeface="Sitka Text" panose="02000505000000020004" pitchFamily="2" charset="0"/>
            </a:endParaRPr>
          </a:p>
          <a:p>
            <a:pPr marL="109728" indent="0">
              <a:lnSpc>
                <a:spcPct val="170000"/>
              </a:lnSpc>
              <a:buNone/>
            </a:pPr>
            <a:r>
              <a:rPr lang="en-US" sz="1800" dirty="0">
                <a:latin typeface="Sitka Text" panose="02000505000000020004" pitchFamily="2" charset="0"/>
              </a:rPr>
              <a:t>Syntax:</a:t>
            </a:r>
          </a:p>
          <a:p>
            <a:pPr marL="109728" indent="0">
              <a:lnSpc>
                <a:spcPct val="170000"/>
              </a:lnSpc>
              <a:buNone/>
            </a:pPr>
            <a:r>
              <a:rPr lang="en-US" sz="1800" dirty="0">
                <a:solidFill>
                  <a:srgbClr val="FF0000"/>
                </a:solidFill>
                <a:latin typeface="Sitka Text" panose="02000505000000020004" pitchFamily="2" charset="0"/>
              </a:rPr>
              <a:t>$(selector).load(URL, data, callback);</a:t>
            </a:r>
          </a:p>
          <a:p>
            <a:pPr marL="109728" indent="0">
              <a:lnSpc>
                <a:spcPct val="170000"/>
              </a:lnSpc>
              <a:buNone/>
            </a:pPr>
            <a:endParaRPr lang="en-US" sz="1800" dirty="0">
              <a:latin typeface="Sitka Text" panose="02000505000000020004" pitchFamily="2" charset="0"/>
            </a:endParaRPr>
          </a:p>
          <a:p>
            <a:pPr>
              <a:lnSpc>
                <a:spcPct val="170000"/>
              </a:lnSpc>
            </a:pPr>
            <a:r>
              <a:rPr lang="en-US" sz="1800" dirty="0">
                <a:latin typeface="Sitka Text" panose="02000505000000020004" pitchFamily="2" charset="0"/>
              </a:rPr>
              <a:t>The required URL parameter specifies the URL you wish to load.</a:t>
            </a:r>
          </a:p>
          <a:p>
            <a:pPr>
              <a:lnSpc>
                <a:spcPct val="170000"/>
              </a:lnSpc>
            </a:pPr>
            <a:r>
              <a:rPr lang="en-US" sz="1800" dirty="0">
                <a:latin typeface="Sitka Text" panose="02000505000000020004" pitchFamily="2" charset="0"/>
              </a:rPr>
              <a:t>The optional data parameter specifies a set of </a:t>
            </a:r>
            <a:r>
              <a:rPr lang="en-US" sz="1800" dirty="0" err="1">
                <a:latin typeface="Sitka Text" panose="02000505000000020004" pitchFamily="2" charset="0"/>
              </a:rPr>
              <a:t>querystring</a:t>
            </a:r>
            <a:r>
              <a:rPr lang="en-US" sz="1800" dirty="0">
                <a:latin typeface="Sitka Text" panose="02000505000000020004" pitchFamily="2" charset="0"/>
              </a:rPr>
              <a:t> key/value pairs to send along with the request.</a:t>
            </a:r>
          </a:p>
          <a:p>
            <a:pPr>
              <a:lnSpc>
                <a:spcPct val="170000"/>
              </a:lnSpc>
            </a:pPr>
            <a:r>
              <a:rPr lang="en-US" sz="1800" dirty="0">
                <a:latin typeface="Sitka Text" panose="02000505000000020004" pitchFamily="2" charset="0"/>
              </a:rPr>
              <a:t>The optional callback parameter is the name of a function to be executed after the load() method is completed.</a:t>
            </a:r>
          </a:p>
          <a:p>
            <a:pPr marL="109728" indent="0">
              <a:lnSpc>
                <a:spcPct val="170000"/>
              </a:lnSpc>
              <a:buNone/>
            </a:pPr>
            <a:endParaRPr lang="en-US" sz="1800" dirty="0">
              <a:latin typeface="Sitka Text" panose="02000505000000020004" pitchFamily="2" charset="0"/>
            </a:endParaRPr>
          </a:p>
        </p:txBody>
      </p:sp>
    </p:spTree>
    <p:extLst>
      <p:ext uri="{BB962C8B-B14F-4D97-AF65-F5344CB8AC3E}">
        <p14:creationId xmlns:p14="http://schemas.microsoft.com/office/powerpoint/2010/main" val="55436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Characteristics of RIA</a:t>
            </a:r>
          </a:p>
        </p:txBody>
      </p:sp>
      <p:sp>
        <p:nvSpPr>
          <p:cNvPr id="3" name="Content Placeholder 2"/>
          <p:cNvSpPr>
            <a:spLocks noGrp="1"/>
          </p:cNvSpPr>
          <p:nvPr>
            <p:ph idx="1"/>
          </p:nvPr>
        </p:nvSpPr>
        <p:spPr>
          <a:xfrm>
            <a:off x="529701" y="1592476"/>
            <a:ext cx="10972800" cy="5265523"/>
          </a:xfrm>
        </p:spPr>
        <p:txBody>
          <a:bodyPr>
            <a:normAutofit/>
          </a:bodyPr>
          <a:lstStyle/>
          <a:p>
            <a:pPr marL="566928" indent="-457200">
              <a:lnSpc>
                <a:spcPct val="150000"/>
              </a:lnSpc>
              <a:buFont typeface="+mj-lt"/>
              <a:buAutoNum type="arabicPeriod"/>
            </a:pPr>
            <a:r>
              <a:rPr lang="en-US" sz="2200" dirty="0">
                <a:latin typeface="Sitka Text" panose="02000505000000020004" pitchFamily="2" charset="0"/>
              </a:rPr>
              <a:t>Enhanced Accessibility</a:t>
            </a:r>
          </a:p>
          <a:p>
            <a:pPr marL="566928" indent="-457200">
              <a:lnSpc>
                <a:spcPct val="150000"/>
              </a:lnSpc>
              <a:buFont typeface="+mj-lt"/>
              <a:buAutoNum type="arabicPeriod"/>
            </a:pPr>
            <a:r>
              <a:rPr lang="en-US" sz="2200" dirty="0">
                <a:latin typeface="Sitka Text" panose="02000505000000020004" pitchFamily="2" charset="0"/>
              </a:rPr>
              <a:t>Direct Interaction</a:t>
            </a:r>
          </a:p>
          <a:p>
            <a:pPr marL="566928" indent="-457200">
              <a:lnSpc>
                <a:spcPct val="150000"/>
              </a:lnSpc>
              <a:buFont typeface="+mj-lt"/>
              <a:buAutoNum type="arabicPeriod"/>
            </a:pPr>
            <a:r>
              <a:rPr lang="en-US" sz="2200" dirty="0">
                <a:latin typeface="Sitka Text" panose="02000505000000020004" pitchFamily="2" charset="0"/>
              </a:rPr>
              <a:t>Improved features</a:t>
            </a:r>
          </a:p>
          <a:p>
            <a:pPr marL="566928" indent="-457200">
              <a:lnSpc>
                <a:spcPct val="150000"/>
              </a:lnSpc>
              <a:buFont typeface="+mj-lt"/>
              <a:buAutoNum type="arabicPeriod"/>
            </a:pPr>
            <a:r>
              <a:rPr lang="en-US" sz="2200" dirty="0">
                <a:latin typeface="Sitka Text" panose="02000505000000020004" pitchFamily="2" charset="0"/>
              </a:rPr>
              <a:t>Partial update of webpages.</a:t>
            </a:r>
          </a:p>
          <a:p>
            <a:pPr marL="566928" indent="-457200">
              <a:lnSpc>
                <a:spcPct val="150000"/>
              </a:lnSpc>
              <a:buFont typeface="+mj-lt"/>
              <a:buAutoNum type="arabicPeriod"/>
            </a:pPr>
            <a:r>
              <a:rPr lang="en-US" sz="2200" dirty="0">
                <a:latin typeface="Sitka Text" panose="02000505000000020004" pitchFamily="2" charset="0"/>
              </a:rPr>
              <a:t>Better feedback to users. </a:t>
            </a:r>
          </a:p>
          <a:p>
            <a:pPr marL="566928" indent="-457200">
              <a:lnSpc>
                <a:spcPct val="150000"/>
              </a:lnSpc>
              <a:buFont typeface="+mj-lt"/>
              <a:buAutoNum type="arabicPeriod"/>
            </a:pPr>
            <a:r>
              <a:rPr lang="en-US" sz="2200" dirty="0">
                <a:latin typeface="Sitka Text" panose="02000505000000020004" pitchFamily="2" charset="0"/>
              </a:rPr>
              <a:t>Collaborative Web Application Access</a:t>
            </a:r>
          </a:p>
          <a:p>
            <a:pPr marL="566928" indent="-457200">
              <a:lnSpc>
                <a:spcPct val="150000"/>
              </a:lnSpc>
              <a:buFont typeface="+mj-lt"/>
              <a:buAutoNum type="arabicPeriod"/>
            </a:pPr>
            <a:r>
              <a:rPr lang="en-US" sz="2200" dirty="0">
                <a:latin typeface="Sitka Text" panose="02000505000000020004" pitchFamily="2" charset="0"/>
              </a:rPr>
              <a:t>Consistency of look &amp; feel</a:t>
            </a:r>
          </a:p>
          <a:p>
            <a:pPr marL="566928" indent="-457200">
              <a:lnSpc>
                <a:spcPct val="150000"/>
              </a:lnSpc>
              <a:buFont typeface="+mj-lt"/>
              <a:buAutoNum type="arabicPeriod"/>
            </a:pPr>
            <a:r>
              <a:rPr lang="en-US" sz="2200" dirty="0">
                <a:latin typeface="Sitka Text" panose="02000505000000020004" pitchFamily="2" charset="0"/>
              </a:rPr>
              <a:t>Offline use of the application</a:t>
            </a:r>
          </a:p>
          <a:p>
            <a:pPr marL="566928" indent="-457200">
              <a:lnSpc>
                <a:spcPct val="150000"/>
              </a:lnSpc>
              <a:buFont typeface="+mj-lt"/>
              <a:buAutoNum type="arabicPeriod"/>
            </a:pPr>
            <a:r>
              <a:rPr lang="en-US" sz="2200" dirty="0">
                <a:latin typeface="Sitka Text" panose="02000505000000020004" pitchFamily="2" charset="0"/>
              </a:rPr>
              <a:t>Impact on performance</a:t>
            </a:r>
          </a:p>
        </p:txBody>
      </p:sp>
    </p:spTree>
    <p:extLst>
      <p:ext uri="{BB962C8B-B14F-4D97-AF65-F5344CB8AC3E}">
        <p14:creationId xmlns:p14="http://schemas.microsoft.com/office/powerpoint/2010/main" val="104533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267" y="367253"/>
            <a:ext cx="6998563" cy="614779"/>
          </a:xfrm>
        </p:spPr>
        <p:txBody>
          <a:bodyPr>
            <a:normAutofit fontScale="90000"/>
          </a:bodyPr>
          <a:lstStyle/>
          <a:p>
            <a:r>
              <a:rPr lang="en-US" dirty="0" err="1">
                <a:latin typeface="Constantia" panose="02030602050306030303" pitchFamily="18" charset="0"/>
              </a:rPr>
              <a:t>JQuery</a:t>
            </a:r>
            <a:r>
              <a:rPr lang="en-US" dirty="0">
                <a:latin typeface="Constantia" panose="02030602050306030303" pitchFamily="18" charset="0"/>
              </a:rPr>
              <a:t> - AJAX load() Method</a:t>
            </a:r>
          </a:p>
        </p:txBody>
      </p:sp>
      <p:sp>
        <p:nvSpPr>
          <p:cNvPr id="3" name="Content Placeholder 2"/>
          <p:cNvSpPr>
            <a:spLocks noGrp="1"/>
          </p:cNvSpPr>
          <p:nvPr>
            <p:ph idx="1"/>
          </p:nvPr>
        </p:nvSpPr>
        <p:spPr>
          <a:xfrm>
            <a:off x="7196830" y="919888"/>
            <a:ext cx="4651898" cy="3249924"/>
          </a:xfrm>
        </p:spPr>
        <p:txBody>
          <a:bodyPr>
            <a:normAutofit/>
          </a:bodyPr>
          <a:lstStyle/>
          <a:p>
            <a:pPr marL="109728" indent="0">
              <a:lnSpc>
                <a:spcPct val="170000"/>
              </a:lnSpc>
              <a:buNone/>
            </a:pPr>
            <a:r>
              <a:rPr lang="en-US" sz="1400" dirty="0">
                <a:latin typeface="Sitka Text" panose="02000505000000020004" pitchFamily="2" charset="0"/>
              </a:rPr>
              <a:t>The following example loads the content of the file "demo_test.txt" into a specific &lt;div&gt; element</a:t>
            </a:r>
          </a:p>
          <a:p>
            <a:pPr marL="109728" indent="0">
              <a:lnSpc>
                <a:spcPct val="170000"/>
              </a:lnSpc>
              <a:buNone/>
            </a:pPr>
            <a:endParaRPr lang="en-US" sz="1400" dirty="0">
              <a:latin typeface="Sitka Text" panose="02000505000000020004" pitchFamily="2" charset="0"/>
            </a:endParaRPr>
          </a:p>
          <a:p>
            <a:pPr marL="109728" indent="0">
              <a:lnSpc>
                <a:spcPct val="170000"/>
              </a:lnSpc>
              <a:buNone/>
            </a:pPr>
            <a:r>
              <a:rPr lang="en-US" sz="1400" dirty="0">
                <a:latin typeface="Sitka Text" panose="02000505000000020004" pitchFamily="2" charset="0"/>
              </a:rPr>
              <a:t>Here is the content of our example file: "demo_test.txt":</a:t>
            </a:r>
          </a:p>
          <a:p>
            <a:pPr marL="109728" indent="0">
              <a:lnSpc>
                <a:spcPct val="170000"/>
              </a:lnSpc>
              <a:buNone/>
            </a:pPr>
            <a:endParaRPr lang="en-US" sz="1400" dirty="0">
              <a:latin typeface="Sitka Text" panose="02000505000000020004" pitchFamily="2" charset="0"/>
            </a:endParaRPr>
          </a:p>
          <a:p>
            <a:pPr marL="109728" indent="0">
              <a:lnSpc>
                <a:spcPct val="170000"/>
              </a:lnSpc>
              <a:buNone/>
            </a:pPr>
            <a:r>
              <a:rPr lang="en-US" sz="1400" dirty="0">
                <a:latin typeface="Sitka Text" panose="02000505000000020004" pitchFamily="2" charset="0"/>
              </a:rPr>
              <a:t>&lt;h2&gt;jQuery and AJAX is FUN!!!&lt;/h2&gt;</a:t>
            </a:r>
          </a:p>
          <a:p>
            <a:pPr marL="109728" indent="0">
              <a:lnSpc>
                <a:spcPct val="170000"/>
              </a:lnSpc>
              <a:buNone/>
            </a:pPr>
            <a:r>
              <a:rPr lang="en-US" sz="1400" dirty="0">
                <a:latin typeface="Sitka Text" panose="02000505000000020004" pitchFamily="2" charset="0"/>
              </a:rPr>
              <a:t>&lt;p id="p1"&gt;This is some text in a paragraph.&lt;/p&gt;</a:t>
            </a:r>
          </a:p>
        </p:txBody>
      </p:sp>
      <p:sp>
        <p:nvSpPr>
          <p:cNvPr id="4" name="TextBox 3">
            <a:extLst>
              <a:ext uri="{FF2B5EF4-FFF2-40B4-BE49-F238E27FC236}">
                <a16:creationId xmlns:a16="http://schemas.microsoft.com/office/drawing/2014/main" id="{F8B79B0A-2208-4E88-93A4-6431B82E1D78}"/>
              </a:ext>
            </a:extLst>
          </p:cNvPr>
          <p:cNvSpPr txBox="1"/>
          <p:nvPr/>
        </p:nvSpPr>
        <p:spPr>
          <a:xfrm>
            <a:off x="198267" y="919888"/>
            <a:ext cx="6631621" cy="5875968"/>
          </a:xfrm>
          <a:prstGeom prst="rect">
            <a:avLst/>
          </a:prstGeom>
          <a:solidFill>
            <a:schemeClr val="accent6">
              <a:lumMod val="40000"/>
              <a:lumOff val="60000"/>
            </a:schemeClr>
          </a:solidFill>
        </p:spPr>
        <p:txBody>
          <a:bodyPr wrap="square" rtlCol="0">
            <a:spAutoFit/>
          </a:bodyPr>
          <a:lstStyle/>
          <a:p>
            <a:pPr>
              <a:lnSpc>
                <a:spcPct val="150000"/>
              </a:lnSpc>
            </a:pPr>
            <a:r>
              <a:rPr lang="en-US" sz="1200" dirty="0">
                <a:latin typeface="Sitka Text" panose="02000505000000020004" pitchFamily="2" charset="0"/>
              </a:rPr>
              <a:t>&lt;!DOCTYPE html&gt;</a:t>
            </a:r>
          </a:p>
          <a:p>
            <a:pPr>
              <a:lnSpc>
                <a:spcPct val="150000"/>
              </a:lnSpc>
            </a:pPr>
            <a:r>
              <a:rPr lang="en-US" sz="1200" dirty="0">
                <a:latin typeface="Sitka Text" panose="02000505000000020004" pitchFamily="2" charset="0"/>
              </a:rPr>
              <a:t>&lt;html&gt;</a:t>
            </a:r>
          </a:p>
          <a:p>
            <a:pPr>
              <a:lnSpc>
                <a:spcPct val="150000"/>
              </a:lnSpc>
            </a:pPr>
            <a:r>
              <a:rPr lang="en-US" sz="1200" dirty="0">
                <a:latin typeface="Sitka Text" panose="02000505000000020004" pitchFamily="2" charset="0"/>
              </a:rPr>
              <a:t>&lt;head&gt;</a:t>
            </a:r>
          </a:p>
          <a:p>
            <a:pPr>
              <a:lnSpc>
                <a:spcPct val="150000"/>
              </a:lnSpc>
            </a:pPr>
            <a:r>
              <a:rPr lang="en-US" sz="1200" dirty="0">
                <a:latin typeface="Sitka Text" panose="02000505000000020004" pitchFamily="2" charset="0"/>
              </a:rPr>
              <a:t>&lt;script </a:t>
            </a:r>
            <a:r>
              <a:rPr lang="en-US" sz="1200" dirty="0" err="1">
                <a:latin typeface="Sitka Text" panose="02000505000000020004" pitchFamily="2" charset="0"/>
              </a:rPr>
              <a:t>src</a:t>
            </a:r>
            <a:r>
              <a:rPr lang="en-US" sz="1200" dirty="0">
                <a:latin typeface="Sitka Text" panose="02000505000000020004" pitchFamily="2" charset="0"/>
              </a:rPr>
              <a:t>="https://ajax.googleapis.com/ajax/libs/</a:t>
            </a:r>
            <a:r>
              <a:rPr lang="en-US" sz="1200" dirty="0" err="1">
                <a:latin typeface="Sitka Text" panose="02000505000000020004" pitchFamily="2" charset="0"/>
              </a:rPr>
              <a:t>jquery</a:t>
            </a:r>
            <a:r>
              <a:rPr lang="en-US" sz="1200" dirty="0">
                <a:latin typeface="Sitka Text" panose="02000505000000020004" pitchFamily="2" charset="0"/>
              </a:rPr>
              <a:t>/3.5.1/jquery.min.js"&gt;&lt;/script&gt;</a:t>
            </a:r>
          </a:p>
          <a:p>
            <a:pPr>
              <a:lnSpc>
                <a:spcPct val="150000"/>
              </a:lnSpc>
            </a:pPr>
            <a:r>
              <a:rPr lang="en-US" sz="1200" dirty="0">
                <a:latin typeface="Sitka Text" panose="02000505000000020004" pitchFamily="2" charset="0"/>
              </a:rPr>
              <a:t>&lt;script&gt;</a:t>
            </a:r>
          </a:p>
          <a:p>
            <a:pPr>
              <a:lnSpc>
                <a:spcPct val="150000"/>
              </a:lnSpc>
            </a:pPr>
            <a:r>
              <a:rPr lang="en-US" sz="1200" dirty="0">
                <a:latin typeface="Sitka Text" panose="02000505000000020004" pitchFamily="2" charset="0"/>
              </a:rPr>
              <a:t>$(document).ready(function(){</a:t>
            </a:r>
          </a:p>
          <a:p>
            <a:pPr>
              <a:lnSpc>
                <a:spcPct val="150000"/>
              </a:lnSpc>
            </a:pPr>
            <a:r>
              <a:rPr lang="en-US" sz="1200" dirty="0">
                <a:latin typeface="Sitka Text" panose="02000505000000020004" pitchFamily="2" charset="0"/>
              </a:rPr>
              <a:t>  $("button").click(function(){</a:t>
            </a:r>
          </a:p>
          <a:p>
            <a:pPr>
              <a:lnSpc>
                <a:spcPct val="150000"/>
              </a:lnSpc>
            </a:pPr>
            <a:r>
              <a:rPr lang="en-US" sz="1200" dirty="0">
                <a:latin typeface="Sitka Text" panose="02000505000000020004" pitchFamily="2" charset="0"/>
              </a:rPr>
              <a:t>    $("#div1").load</a:t>
            </a:r>
            <a:r>
              <a:rPr lang="en-US" sz="1200" dirty="0">
                <a:solidFill>
                  <a:srgbClr val="FF0000"/>
                </a:solidFill>
                <a:latin typeface="Sitka Text" panose="02000505000000020004" pitchFamily="2" charset="0"/>
              </a:rPr>
              <a:t>("demo_test.txt");</a:t>
            </a:r>
          </a:p>
          <a:p>
            <a:pPr>
              <a:lnSpc>
                <a:spcPct val="150000"/>
              </a:lnSpc>
            </a:pPr>
            <a:r>
              <a:rPr lang="en-US" sz="1200" dirty="0">
                <a:latin typeface="Sitka Text" panose="02000505000000020004" pitchFamily="2" charset="0"/>
              </a:rPr>
              <a:t>  });</a:t>
            </a:r>
          </a:p>
          <a:p>
            <a:pPr>
              <a:lnSpc>
                <a:spcPct val="150000"/>
              </a:lnSpc>
            </a:pPr>
            <a:r>
              <a:rPr lang="en-US" sz="1200" dirty="0">
                <a:latin typeface="Sitka Text" panose="02000505000000020004" pitchFamily="2" charset="0"/>
              </a:rPr>
              <a:t>});</a:t>
            </a:r>
          </a:p>
          <a:p>
            <a:pPr>
              <a:lnSpc>
                <a:spcPct val="150000"/>
              </a:lnSpc>
            </a:pPr>
            <a:r>
              <a:rPr lang="en-US" sz="1200" dirty="0">
                <a:latin typeface="Sitka Text" panose="02000505000000020004" pitchFamily="2" charset="0"/>
              </a:rPr>
              <a:t>&lt;/script&gt;</a:t>
            </a:r>
          </a:p>
          <a:p>
            <a:pPr>
              <a:lnSpc>
                <a:spcPct val="150000"/>
              </a:lnSpc>
            </a:pPr>
            <a:r>
              <a:rPr lang="en-US" sz="1200" dirty="0">
                <a:latin typeface="Sitka Text" panose="02000505000000020004" pitchFamily="2" charset="0"/>
              </a:rPr>
              <a:t>&lt;/head&gt;</a:t>
            </a:r>
          </a:p>
          <a:p>
            <a:pPr>
              <a:lnSpc>
                <a:spcPct val="150000"/>
              </a:lnSpc>
            </a:pPr>
            <a:r>
              <a:rPr lang="en-US" sz="1200" dirty="0">
                <a:latin typeface="Sitka Text" panose="02000505000000020004" pitchFamily="2" charset="0"/>
              </a:rPr>
              <a:t>&lt;body&gt;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&lt;div id="div1"&gt;&lt;h2&gt;Let jQuery AJAX Change This Text&lt;/h2&gt;&lt;/div&gt;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&lt;button&gt;Get External Content&lt;/button&gt;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&lt;/body&gt;</a:t>
            </a:r>
          </a:p>
          <a:p>
            <a:pPr>
              <a:lnSpc>
                <a:spcPct val="150000"/>
              </a:lnSpc>
            </a:pPr>
            <a:r>
              <a:rPr lang="en-US" sz="1200" dirty="0">
                <a:latin typeface="Sitka Text" panose="02000505000000020004" pitchFamily="2" charset="0"/>
              </a:rPr>
              <a:t>&lt;/html&gt;</a:t>
            </a:r>
          </a:p>
        </p:txBody>
      </p:sp>
      <p:pic>
        <p:nvPicPr>
          <p:cNvPr id="6" name="Picture 5">
            <a:extLst>
              <a:ext uri="{FF2B5EF4-FFF2-40B4-BE49-F238E27FC236}">
                <a16:creationId xmlns:a16="http://schemas.microsoft.com/office/drawing/2014/main" id="{1D0EBCEB-4991-42EF-9C7D-DA05A12992E1}"/>
              </a:ext>
            </a:extLst>
          </p:cNvPr>
          <p:cNvPicPr>
            <a:picLocks noChangeAspect="1"/>
          </p:cNvPicPr>
          <p:nvPr/>
        </p:nvPicPr>
        <p:blipFill rotWithShape="1">
          <a:blip r:embed="rId3"/>
          <a:srcRect l="50000" t="24854" r="7306" b="58318"/>
          <a:stretch/>
        </p:blipFill>
        <p:spPr>
          <a:xfrm>
            <a:off x="6920142" y="4145398"/>
            <a:ext cx="5205274" cy="1154098"/>
          </a:xfrm>
          <a:prstGeom prst="rect">
            <a:avLst/>
          </a:prstGeom>
        </p:spPr>
      </p:pic>
      <p:pic>
        <p:nvPicPr>
          <p:cNvPr id="8" name="Picture 7">
            <a:extLst>
              <a:ext uri="{FF2B5EF4-FFF2-40B4-BE49-F238E27FC236}">
                <a16:creationId xmlns:a16="http://schemas.microsoft.com/office/drawing/2014/main" id="{0C4D3E7A-3F8E-4FEB-AAC0-24DB44980E77}"/>
              </a:ext>
            </a:extLst>
          </p:cNvPr>
          <p:cNvPicPr>
            <a:picLocks noChangeAspect="1"/>
          </p:cNvPicPr>
          <p:nvPr/>
        </p:nvPicPr>
        <p:blipFill rotWithShape="1">
          <a:blip r:embed="rId4"/>
          <a:srcRect l="50000" t="25114" r="11845" b="57508"/>
          <a:stretch/>
        </p:blipFill>
        <p:spPr>
          <a:xfrm>
            <a:off x="6982286" y="5541885"/>
            <a:ext cx="4651898" cy="1191827"/>
          </a:xfrm>
          <a:prstGeom prst="rect">
            <a:avLst/>
          </a:prstGeom>
        </p:spPr>
      </p:pic>
    </p:spTree>
    <p:extLst>
      <p:ext uri="{BB962C8B-B14F-4D97-AF65-F5344CB8AC3E}">
        <p14:creationId xmlns:p14="http://schemas.microsoft.com/office/powerpoint/2010/main" val="155646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267" y="367253"/>
            <a:ext cx="6998563" cy="614779"/>
          </a:xfrm>
        </p:spPr>
        <p:txBody>
          <a:bodyPr>
            <a:normAutofit fontScale="90000"/>
          </a:bodyPr>
          <a:lstStyle/>
          <a:p>
            <a:r>
              <a:rPr lang="en-US" dirty="0" err="1">
                <a:latin typeface="Constantia" panose="02030602050306030303" pitchFamily="18" charset="0"/>
              </a:rPr>
              <a:t>JQuery</a:t>
            </a:r>
            <a:r>
              <a:rPr lang="en-US" dirty="0">
                <a:latin typeface="Constantia" panose="02030602050306030303" pitchFamily="18" charset="0"/>
              </a:rPr>
              <a:t> - AJAX load() Method</a:t>
            </a:r>
          </a:p>
        </p:txBody>
      </p:sp>
      <p:sp>
        <p:nvSpPr>
          <p:cNvPr id="3" name="Content Placeholder 2"/>
          <p:cNvSpPr>
            <a:spLocks noGrp="1"/>
          </p:cNvSpPr>
          <p:nvPr>
            <p:ph idx="1"/>
          </p:nvPr>
        </p:nvSpPr>
        <p:spPr>
          <a:xfrm>
            <a:off x="7196830" y="919888"/>
            <a:ext cx="4651898" cy="3249924"/>
          </a:xfrm>
        </p:spPr>
        <p:txBody>
          <a:bodyPr>
            <a:normAutofit/>
          </a:bodyPr>
          <a:lstStyle/>
          <a:p>
            <a:pPr marL="109728" indent="0">
              <a:lnSpc>
                <a:spcPct val="170000"/>
              </a:lnSpc>
              <a:buNone/>
            </a:pPr>
            <a:r>
              <a:rPr lang="en-US" sz="1400" dirty="0">
                <a:latin typeface="Sitka Text" panose="02000505000000020004" pitchFamily="2" charset="0"/>
              </a:rPr>
              <a:t>It is also possible to add a jQuery selector to the URL parameter.</a:t>
            </a:r>
          </a:p>
          <a:p>
            <a:pPr marL="109728" indent="0">
              <a:lnSpc>
                <a:spcPct val="170000"/>
              </a:lnSpc>
              <a:buNone/>
            </a:pPr>
            <a:endParaRPr lang="en-US" sz="1400" dirty="0">
              <a:latin typeface="Sitka Text" panose="02000505000000020004" pitchFamily="2" charset="0"/>
            </a:endParaRPr>
          </a:p>
          <a:p>
            <a:pPr marL="109728" indent="0">
              <a:lnSpc>
                <a:spcPct val="170000"/>
              </a:lnSpc>
              <a:buNone/>
            </a:pPr>
            <a:r>
              <a:rPr lang="en-US" sz="1400" dirty="0">
                <a:latin typeface="Sitka Text" panose="02000505000000020004" pitchFamily="2" charset="0"/>
              </a:rPr>
              <a:t>The following example loads the content of the element with id="p1", inside the file</a:t>
            </a:r>
          </a:p>
          <a:p>
            <a:pPr marL="109728" indent="0">
              <a:lnSpc>
                <a:spcPct val="170000"/>
              </a:lnSpc>
              <a:buNone/>
            </a:pPr>
            <a:r>
              <a:rPr lang="en-US" sz="1400" dirty="0">
                <a:latin typeface="Sitka Text" panose="02000505000000020004" pitchFamily="2" charset="0"/>
              </a:rPr>
              <a:t> "demo_test.txt", into a specific &lt;div&gt; element</a:t>
            </a:r>
          </a:p>
        </p:txBody>
      </p:sp>
      <p:sp>
        <p:nvSpPr>
          <p:cNvPr id="4" name="TextBox 3">
            <a:extLst>
              <a:ext uri="{FF2B5EF4-FFF2-40B4-BE49-F238E27FC236}">
                <a16:creationId xmlns:a16="http://schemas.microsoft.com/office/drawing/2014/main" id="{F8B79B0A-2208-4E88-93A4-6431B82E1D78}"/>
              </a:ext>
            </a:extLst>
          </p:cNvPr>
          <p:cNvSpPr txBox="1"/>
          <p:nvPr/>
        </p:nvSpPr>
        <p:spPr>
          <a:xfrm>
            <a:off x="198267" y="919888"/>
            <a:ext cx="6631621" cy="6152966"/>
          </a:xfrm>
          <a:prstGeom prst="rect">
            <a:avLst/>
          </a:prstGeom>
          <a:solidFill>
            <a:schemeClr val="accent6">
              <a:lumMod val="40000"/>
              <a:lumOff val="60000"/>
            </a:schemeClr>
          </a:solidFill>
        </p:spPr>
        <p:txBody>
          <a:bodyPr wrap="square" rtlCol="0">
            <a:spAutoFit/>
          </a:bodyPr>
          <a:lstStyle/>
          <a:p>
            <a:pPr>
              <a:lnSpc>
                <a:spcPct val="150000"/>
              </a:lnSpc>
            </a:pPr>
            <a:r>
              <a:rPr lang="en-US" sz="1200" dirty="0">
                <a:latin typeface="Sitka Text" panose="02000505000000020004" pitchFamily="2" charset="0"/>
              </a:rPr>
              <a:t>&lt;!DOCTYPE html&gt;</a:t>
            </a:r>
          </a:p>
          <a:p>
            <a:pPr>
              <a:lnSpc>
                <a:spcPct val="150000"/>
              </a:lnSpc>
            </a:pPr>
            <a:r>
              <a:rPr lang="en-US" sz="1200" dirty="0">
                <a:latin typeface="Sitka Text" panose="02000505000000020004" pitchFamily="2" charset="0"/>
              </a:rPr>
              <a:t>&lt;html&gt;</a:t>
            </a:r>
          </a:p>
          <a:p>
            <a:pPr>
              <a:lnSpc>
                <a:spcPct val="150000"/>
              </a:lnSpc>
            </a:pPr>
            <a:r>
              <a:rPr lang="en-US" sz="1200" dirty="0">
                <a:latin typeface="Sitka Text" panose="02000505000000020004" pitchFamily="2" charset="0"/>
              </a:rPr>
              <a:t>&lt;head&gt;</a:t>
            </a:r>
          </a:p>
          <a:p>
            <a:pPr>
              <a:lnSpc>
                <a:spcPct val="150000"/>
              </a:lnSpc>
            </a:pPr>
            <a:r>
              <a:rPr lang="en-US" sz="1200" dirty="0">
                <a:latin typeface="Sitka Text" panose="02000505000000020004" pitchFamily="2" charset="0"/>
              </a:rPr>
              <a:t>&lt;script </a:t>
            </a:r>
            <a:r>
              <a:rPr lang="en-US" sz="1200" dirty="0" err="1">
                <a:latin typeface="Sitka Text" panose="02000505000000020004" pitchFamily="2" charset="0"/>
              </a:rPr>
              <a:t>src</a:t>
            </a:r>
            <a:r>
              <a:rPr lang="en-US" sz="1200" dirty="0">
                <a:latin typeface="Sitka Text" panose="02000505000000020004" pitchFamily="2" charset="0"/>
              </a:rPr>
              <a:t>="https://ajax.googleapis.com/ajax/libs/</a:t>
            </a:r>
            <a:r>
              <a:rPr lang="en-US" sz="1200" dirty="0" err="1">
                <a:latin typeface="Sitka Text" panose="02000505000000020004" pitchFamily="2" charset="0"/>
              </a:rPr>
              <a:t>jquery</a:t>
            </a:r>
            <a:r>
              <a:rPr lang="en-US" sz="1200" dirty="0">
                <a:latin typeface="Sitka Text" panose="02000505000000020004" pitchFamily="2" charset="0"/>
              </a:rPr>
              <a:t>/3.5.1/jquery.min.js"&gt;&lt;/script&gt;</a:t>
            </a:r>
          </a:p>
          <a:p>
            <a:pPr>
              <a:lnSpc>
                <a:spcPct val="150000"/>
              </a:lnSpc>
            </a:pPr>
            <a:r>
              <a:rPr lang="en-US" sz="1200" dirty="0">
                <a:latin typeface="Sitka Text" panose="02000505000000020004" pitchFamily="2" charset="0"/>
              </a:rPr>
              <a:t>&lt;script&gt;</a:t>
            </a:r>
          </a:p>
          <a:p>
            <a:pPr>
              <a:lnSpc>
                <a:spcPct val="150000"/>
              </a:lnSpc>
            </a:pPr>
            <a:r>
              <a:rPr lang="en-US" sz="1200" dirty="0">
                <a:latin typeface="Sitka Text" panose="02000505000000020004" pitchFamily="2" charset="0"/>
              </a:rPr>
              <a:t>$(document).ready(function(){</a:t>
            </a:r>
          </a:p>
          <a:p>
            <a:pPr>
              <a:lnSpc>
                <a:spcPct val="150000"/>
              </a:lnSpc>
            </a:pPr>
            <a:r>
              <a:rPr lang="en-US" sz="1200" dirty="0">
                <a:latin typeface="Sitka Text" panose="02000505000000020004" pitchFamily="2" charset="0"/>
              </a:rPr>
              <a:t>  $("button").click(function(){</a:t>
            </a:r>
          </a:p>
          <a:p>
            <a:pPr>
              <a:lnSpc>
                <a:spcPct val="150000"/>
              </a:lnSpc>
            </a:pPr>
            <a:r>
              <a:rPr lang="en-US" sz="1200" dirty="0">
                <a:latin typeface="Sitka Text" panose="02000505000000020004" pitchFamily="2" charset="0"/>
              </a:rPr>
              <a:t>    $("#div1").load</a:t>
            </a:r>
            <a:r>
              <a:rPr lang="en-US" sz="1200" dirty="0">
                <a:solidFill>
                  <a:srgbClr val="FF0000"/>
                </a:solidFill>
                <a:latin typeface="Sitka Text" panose="02000505000000020004" pitchFamily="2" charset="0"/>
              </a:rPr>
              <a:t>("demo_test.txt #p1");</a:t>
            </a:r>
          </a:p>
          <a:p>
            <a:pPr>
              <a:lnSpc>
                <a:spcPct val="150000"/>
              </a:lnSpc>
            </a:pPr>
            <a:r>
              <a:rPr lang="en-US" sz="1200" dirty="0">
                <a:latin typeface="Sitka Text" panose="02000505000000020004" pitchFamily="2" charset="0"/>
              </a:rPr>
              <a:t>  });</a:t>
            </a:r>
          </a:p>
          <a:p>
            <a:pPr>
              <a:lnSpc>
                <a:spcPct val="150000"/>
              </a:lnSpc>
            </a:pPr>
            <a:r>
              <a:rPr lang="en-US" sz="1200" dirty="0">
                <a:latin typeface="Sitka Text" panose="02000505000000020004" pitchFamily="2" charset="0"/>
              </a:rPr>
              <a:t>});</a:t>
            </a:r>
          </a:p>
          <a:p>
            <a:pPr>
              <a:lnSpc>
                <a:spcPct val="150000"/>
              </a:lnSpc>
            </a:pPr>
            <a:r>
              <a:rPr lang="en-US" sz="1200" dirty="0">
                <a:latin typeface="Sitka Text" panose="02000505000000020004" pitchFamily="2" charset="0"/>
              </a:rPr>
              <a:t>&lt;/script&gt;</a:t>
            </a:r>
          </a:p>
          <a:p>
            <a:pPr>
              <a:lnSpc>
                <a:spcPct val="150000"/>
              </a:lnSpc>
            </a:pPr>
            <a:r>
              <a:rPr lang="en-US" sz="1200" dirty="0">
                <a:latin typeface="Sitka Text" panose="02000505000000020004" pitchFamily="2" charset="0"/>
              </a:rPr>
              <a:t>&lt;/head&gt;</a:t>
            </a:r>
          </a:p>
          <a:p>
            <a:pPr>
              <a:lnSpc>
                <a:spcPct val="150000"/>
              </a:lnSpc>
            </a:pPr>
            <a:r>
              <a:rPr lang="en-US" sz="1200" dirty="0">
                <a:latin typeface="Sitka Text" panose="02000505000000020004" pitchFamily="2" charset="0"/>
              </a:rPr>
              <a:t>&lt;body&gt;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&lt;div id="div1"&gt;&lt;h2&gt;Let jQuery AJAX Change This Text&lt;/h2&gt;&lt;/div&gt;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&lt;button&gt;Get External Content&lt;/button&gt;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&lt;/body&gt;</a:t>
            </a:r>
          </a:p>
          <a:p>
            <a:pPr>
              <a:lnSpc>
                <a:spcPct val="150000"/>
              </a:lnSpc>
            </a:pPr>
            <a:r>
              <a:rPr lang="en-US" sz="1200" dirty="0">
                <a:latin typeface="Sitka Text" panose="02000505000000020004" pitchFamily="2" charset="0"/>
              </a:rPr>
              <a:t>&lt;/html&gt;</a:t>
            </a:r>
          </a:p>
          <a:p>
            <a:pPr>
              <a:lnSpc>
                <a:spcPct val="150000"/>
              </a:lnSpc>
            </a:pPr>
            <a:endParaRPr lang="en-US" sz="1200" dirty="0">
              <a:latin typeface="Sitka Text" panose="02000505000000020004" pitchFamily="2" charset="0"/>
            </a:endParaRPr>
          </a:p>
        </p:txBody>
      </p:sp>
      <p:pic>
        <p:nvPicPr>
          <p:cNvPr id="6" name="Picture 5">
            <a:extLst>
              <a:ext uri="{FF2B5EF4-FFF2-40B4-BE49-F238E27FC236}">
                <a16:creationId xmlns:a16="http://schemas.microsoft.com/office/drawing/2014/main" id="{1D0EBCEB-4991-42EF-9C7D-DA05A12992E1}"/>
              </a:ext>
            </a:extLst>
          </p:cNvPr>
          <p:cNvPicPr>
            <a:picLocks noChangeAspect="1"/>
          </p:cNvPicPr>
          <p:nvPr/>
        </p:nvPicPr>
        <p:blipFill rotWithShape="1">
          <a:blip r:embed="rId3"/>
          <a:srcRect l="50000" t="24854" r="7306" b="58318"/>
          <a:stretch/>
        </p:blipFill>
        <p:spPr>
          <a:xfrm>
            <a:off x="6920142" y="4145398"/>
            <a:ext cx="5205274" cy="1154098"/>
          </a:xfrm>
          <a:prstGeom prst="rect">
            <a:avLst/>
          </a:prstGeom>
        </p:spPr>
      </p:pic>
      <p:pic>
        <p:nvPicPr>
          <p:cNvPr id="8" name="Picture 7">
            <a:extLst>
              <a:ext uri="{FF2B5EF4-FFF2-40B4-BE49-F238E27FC236}">
                <a16:creationId xmlns:a16="http://schemas.microsoft.com/office/drawing/2014/main" id="{0C4D3E7A-3F8E-4FEB-AAC0-24DB44980E77}"/>
              </a:ext>
            </a:extLst>
          </p:cNvPr>
          <p:cNvPicPr>
            <a:picLocks noChangeAspect="1"/>
          </p:cNvPicPr>
          <p:nvPr/>
        </p:nvPicPr>
        <p:blipFill rotWithShape="1">
          <a:blip r:embed="rId4"/>
          <a:srcRect l="50000" t="25114" r="11845" b="57508"/>
          <a:stretch/>
        </p:blipFill>
        <p:spPr>
          <a:xfrm>
            <a:off x="6982286" y="5541885"/>
            <a:ext cx="4651898" cy="1191827"/>
          </a:xfrm>
          <a:prstGeom prst="rect">
            <a:avLst/>
          </a:prstGeom>
        </p:spPr>
      </p:pic>
    </p:spTree>
    <p:extLst>
      <p:ext uri="{BB962C8B-B14F-4D97-AF65-F5344CB8AC3E}">
        <p14:creationId xmlns:p14="http://schemas.microsoft.com/office/powerpoint/2010/main" val="6543704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22" y="311828"/>
            <a:ext cx="4956699" cy="614779"/>
          </a:xfrm>
        </p:spPr>
        <p:txBody>
          <a:bodyPr>
            <a:normAutofit/>
          </a:bodyPr>
          <a:lstStyle/>
          <a:p>
            <a:r>
              <a:rPr lang="en-US" sz="3000" dirty="0" err="1">
                <a:latin typeface="Constantia" panose="02030602050306030303" pitchFamily="18" charset="0"/>
              </a:rPr>
              <a:t>JQuery</a:t>
            </a:r>
            <a:r>
              <a:rPr lang="en-US" sz="3000" dirty="0">
                <a:latin typeface="Constantia" panose="02030602050306030303" pitchFamily="18" charset="0"/>
              </a:rPr>
              <a:t> - AJAX get() Method</a:t>
            </a:r>
          </a:p>
        </p:txBody>
      </p:sp>
      <p:sp>
        <p:nvSpPr>
          <p:cNvPr id="3" name="Content Placeholder 2"/>
          <p:cNvSpPr>
            <a:spLocks noGrp="1"/>
          </p:cNvSpPr>
          <p:nvPr>
            <p:ph idx="1"/>
          </p:nvPr>
        </p:nvSpPr>
        <p:spPr>
          <a:xfrm>
            <a:off x="7306322" y="926607"/>
            <a:ext cx="4580878" cy="6184407"/>
          </a:xfrm>
        </p:spPr>
        <p:txBody>
          <a:bodyPr>
            <a:noAutofit/>
          </a:bodyPr>
          <a:lstStyle/>
          <a:p>
            <a:pPr marL="109728" indent="0">
              <a:lnSpc>
                <a:spcPct val="170000"/>
              </a:lnSpc>
              <a:buNone/>
            </a:pPr>
            <a:r>
              <a:rPr lang="en-US" sz="1400" b="1" dirty="0">
                <a:latin typeface="Sitka Text" panose="02000505000000020004" pitchFamily="2" charset="0"/>
              </a:rPr>
              <a:t>jQuery $.get() Method</a:t>
            </a:r>
          </a:p>
          <a:p>
            <a:pPr marL="109728" indent="0">
              <a:lnSpc>
                <a:spcPct val="170000"/>
              </a:lnSpc>
              <a:buNone/>
            </a:pPr>
            <a:r>
              <a:rPr lang="en-US" sz="1400" dirty="0">
                <a:latin typeface="Sitka Text" panose="02000505000000020004" pitchFamily="2" charset="0"/>
              </a:rPr>
              <a:t>The $.get() method requests data from the server with an HTTP GET request.</a:t>
            </a:r>
          </a:p>
          <a:p>
            <a:pPr marL="109728" indent="0">
              <a:lnSpc>
                <a:spcPct val="170000"/>
              </a:lnSpc>
              <a:buNone/>
            </a:pPr>
            <a:r>
              <a:rPr lang="en-US" sz="1400" dirty="0">
                <a:latin typeface="Sitka Text" panose="02000505000000020004" pitchFamily="2" charset="0"/>
              </a:rPr>
              <a:t>Syntax:</a:t>
            </a:r>
          </a:p>
          <a:p>
            <a:pPr marL="109728" indent="0">
              <a:lnSpc>
                <a:spcPct val="170000"/>
              </a:lnSpc>
              <a:buNone/>
            </a:pPr>
            <a:r>
              <a:rPr lang="en-US" sz="1400" dirty="0">
                <a:solidFill>
                  <a:srgbClr val="FF0000"/>
                </a:solidFill>
                <a:latin typeface="Sitka Text" panose="02000505000000020004" pitchFamily="2" charset="0"/>
              </a:rPr>
              <a:t>$.get(</a:t>
            </a:r>
            <a:r>
              <a:rPr lang="en-US" sz="1400" dirty="0" err="1">
                <a:solidFill>
                  <a:srgbClr val="FF0000"/>
                </a:solidFill>
                <a:latin typeface="Sitka Text" panose="02000505000000020004" pitchFamily="2" charset="0"/>
              </a:rPr>
              <a:t>URL,callback</a:t>
            </a:r>
            <a:r>
              <a:rPr lang="en-US" sz="1400" dirty="0">
                <a:solidFill>
                  <a:srgbClr val="FF0000"/>
                </a:solidFill>
                <a:latin typeface="Sitka Text" panose="02000505000000020004" pitchFamily="2" charset="0"/>
              </a:rPr>
              <a:t>);</a:t>
            </a:r>
          </a:p>
          <a:p>
            <a:pPr marL="109728" indent="0">
              <a:lnSpc>
                <a:spcPct val="170000"/>
              </a:lnSpc>
              <a:buNone/>
            </a:pPr>
            <a:endParaRPr lang="en-US" sz="1400" dirty="0">
              <a:solidFill>
                <a:srgbClr val="FF0000"/>
              </a:solidFill>
              <a:latin typeface="Sitka Text" panose="02000505000000020004" pitchFamily="2" charset="0"/>
            </a:endParaRPr>
          </a:p>
          <a:p>
            <a:pPr>
              <a:lnSpc>
                <a:spcPct val="170000"/>
              </a:lnSpc>
            </a:pPr>
            <a:r>
              <a:rPr lang="en-US" sz="1400" dirty="0">
                <a:latin typeface="Sitka Text" panose="02000505000000020004" pitchFamily="2" charset="0"/>
              </a:rPr>
              <a:t>The required URL parameter specifies the URL you wish to request.</a:t>
            </a:r>
          </a:p>
          <a:p>
            <a:pPr>
              <a:lnSpc>
                <a:spcPct val="170000"/>
              </a:lnSpc>
            </a:pPr>
            <a:r>
              <a:rPr lang="en-US" sz="1400" dirty="0">
                <a:latin typeface="Sitka Text" panose="02000505000000020004" pitchFamily="2" charset="0"/>
              </a:rPr>
              <a:t>The optional callback parameter is the name of a function to be executed if the request succeeds.</a:t>
            </a:r>
          </a:p>
          <a:p>
            <a:pPr>
              <a:lnSpc>
                <a:spcPct val="170000"/>
              </a:lnSpc>
            </a:pPr>
            <a:r>
              <a:rPr lang="en-US" sz="1400" dirty="0">
                <a:latin typeface="Sitka Text" panose="02000505000000020004" pitchFamily="2" charset="0"/>
              </a:rPr>
              <a:t>The following example uses the $.get() method to retrieve data from a file on the server:</a:t>
            </a:r>
          </a:p>
        </p:txBody>
      </p:sp>
      <p:sp>
        <p:nvSpPr>
          <p:cNvPr id="4" name="TextBox 3">
            <a:extLst>
              <a:ext uri="{FF2B5EF4-FFF2-40B4-BE49-F238E27FC236}">
                <a16:creationId xmlns:a16="http://schemas.microsoft.com/office/drawing/2014/main" id="{4A735398-D046-4BB2-BBC5-3B996063E309}"/>
              </a:ext>
            </a:extLst>
          </p:cNvPr>
          <p:cNvSpPr txBox="1"/>
          <p:nvPr/>
        </p:nvSpPr>
        <p:spPr>
          <a:xfrm>
            <a:off x="198267" y="919888"/>
            <a:ext cx="6631621" cy="5875968"/>
          </a:xfrm>
          <a:prstGeom prst="rect">
            <a:avLst/>
          </a:prstGeom>
          <a:solidFill>
            <a:schemeClr val="accent6">
              <a:lumMod val="40000"/>
              <a:lumOff val="60000"/>
            </a:schemeClr>
          </a:solidFill>
        </p:spPr>
        <p:txBody>
          <a:bodyPr wrap="square" rtlCol="0">
            <a:spAutoFit/>
          </a:bodyPr>
          <a:lstStyle/>
          <a:p>
            <a:pPr>
              <a:lnSpc>
                <a:spcPct val="150000"/>
              </a:lnSpc>
            </a:pPr>
            <a:r>
              <a:rPr lang="en-US" sz="1200" dirty="0">
                <a:latin typeface="Sitka Text" panose="02000505000000020004" pitchFamily="2" charset="0"/>
              </a:rPr>
              <a:t>&lt;!DOCTYPE html&gt;</a:t>
            </a:r>
          </a:p>
          <a:p>
            <a:pPr>
              <a:lnSpc>
                <a:spcPct val="150000"/>
              </a:lnSpc>
            </a:pPr>
            <a:r>
              <a:rPr lang="en-US" sz="1200" dirty="0">
                <a:latin typeface="Sitka Text" panose="02000505000000020004" pitchFamily="2" charset="0"/>
              </a:rPr>
              <a:t>&lt;html&gt;</a:t>
            </a:r>
          </a:p>
          <a:p>
            <a:pPr>
              <a:lnSpc>
                <a:spcPct val="150000"/>
              </a:lnSpc>
            </a:pPr>
            <a:r>
              <a:rPr lang="en-US" sz="1200" dirty="0">
                <a:latin typeface="Sitka Text" panose="02000505000000020004" pitchFamily="2" charset="0"/>
              </a:rPr>
              <a:t>&lt;head&gt;</a:t>
            </a:r>
          </a:p>
          <a:p>
            <a:pPr>
              <a:lnSpc>
                <a:spcPct val="150000"/>
              </a:lnSpc>
            </a:pPr>
            <a:r>
              <a:rPr lang="en-US" sz="1200" dirty="0">
                <a:latin typeface="Sitka Text" panose="02000505000000020004" pitchFamily="2" charset="0"/>
              </a:rPr>
              <a:t>&lt;script </a:t>
            </a:r>
            <a:r>
              <a:rPr lang="en-US" sz="1200" dirty="0" err="1">
                <a:latin typeface="Sitka Text" panose="02000505000000020004" pitchFamily="2" charset="0"/>
              </a:rPr>
              <a:t>src</a:t>
            </a:r>
            <a:r>
              <a:rPr lang="en-US" sz="1200" dirty="0">
                <a:latin typeface="Sitka Text" panose="02000505000000020004" pitchFamily="2" charset="0"/>
              </a:rPr>
              <a:t>="https://ajax.googleapis.com/ajax/libs/</a:t>
            </a:r>
            <a:r>
              <a:rPr lang="en-US" sz="1200" dirty="0" err="1">
                <a:latin typeface="Sitka Text" panose="02000505000000020004" pitchFamily="2" charset="0"/>
              </a:rPr>
              <a:t>jquery</a:t>
            </a:r>
            <a:r>
              <a:rPr lang="en-US" sz="1200" dirty="0">
                <a:latin typeface="Sitka Text" panose="02000505000000020004" pitchFamily="2" charset="0"/>
              </a:rPr>
              <a:t>/3.5.1/jquery.min.js"&gt;&lt;/script&gt;</a:t>
            </a:r>
          </a:p>
          <a:p>
            <a:pPr>
              <a:lnSpc>
                <a:spcPct val="150000"/>
              </a:lnSpc>
            </a:pPr>
            <a:r>
              <a:rPr lang="en-US" sz="1200" dirty="0">
                <a:latin typeface="Sitka Text" panose="02000505000000020004" pitchFamily="2" charset="0"/>
              </a:rPr>
              <a:t>&lt;script&gt;</a:t>
            </a:r>
          </a:p>
          <a:p>
            <a:pPr>
              <a:lnSpc>
                <a:spcPct val="150000"/>
              </a:lnSpc>
            </a:pPr>
            <a:r>
              <a:rPr lang="en-US" sz="1200" dirty="0">
                <a:latin typeface="Sitka Text" panose="02000505000000020004" pitchFamily="2" charset="0"/>
              </a:rPr>
              <a:t>$(document).ready(function(){</a:t>
            </a:r>
          </a:p>
          <a:p>
            <a:pPr>
              <a:lnSpc>
                <a:spcPct val="150000"/>
              </a:lnSpc>
            </a:pPr>
            <a:r>
              <a:rPr lang="en-US" sz="1200" dirty="0">
                <a:latin typeface="Sitka Text" panose="02000505000000020004" pitchFamily="2" charset="0"/>
              </a:rPr>
              <a:t>  $("button").click(function(){</a:t>
            </a:r>
          </a:p>
          <a:p>
            <a:pPr>
              <a:lnSpc>
                <a:spcPct val="150000"/>
              </a:lnSpc>
            </a:pPr>
            <a:r>
              <a:rPr lang="en-US" sz="1200" dirty="0">
                <a:latin typeface="Sitka Text" panose="02000505000000020004" pitchFamily="2" charset="0"/>
              </a:rPr>
              <a:t>    $.get("demo_test.asp", function(data, status){</a:t>
            </a:r>
          </a:p>
          <a:p>
            <a:pPr>
              <a:lnSpc>
                <a:spcPct val="150000"/>
              </a:lnSpc>
            </a:pPr>
            <a:r>
              <a:rPr lang="en-US" sz="1200" dirty="0">
                <a:latin typeface="Sitka Text" panose="02000505000000020004" pitchFamily="2" charset="0"/>
              </a:rPr>
              <a:t>      alert("Data: " + data + "\</a:t>
            </a:r>
            <a:r>
              <a:rPr lang="en-US" sz="1200" dirty="0" err="1">
                <a:latin typeface="Sitka Text" panose="02000505000000020004" pitchFamily="2" charset="0"/>
              </a:rPr>
              <a:t>nStatus</a:t>
            </a:r>
            <a:r>
              <a:rPr lang="en-US" sz="1200" dirty="0">
                <a:latin typeface="Sitka Text" panose="02000505000000020004" pitchFamily="2" charset="0"/>
              </a:rPr>
              <a:t>: " + status);</a:t>
            </a:r>
          </a:p>
          <a:p>
            <a:pPr>
              <a:lnSpc>
                <a:spcPct val="150000"/>
              </a:lnSpc>
            </a:pPr>
            <a:r>
              <a:rPr lang="en-US" sz="1200" dirty="0">
                <a:latin typeface="Sitka Text" panose="02000505000000020004" pitchFamily="2" charset="0"/>
              </a:rPr>
              <a:t>    });</a:t>
            </a:r>
          </a:p>
          <a:p>
            <a:pPr>
              <a:lnSpc>
                <a:spcPct val="150000"/>
              </a:lnSpc>
            </a:pPr>
            <a:r>
              <a:rPr lang="en-US" sz="1200" dirty="0">
                <a:latin typeface="Sitka Text" panose="02000505000000020004" pitchFamily="2" charset="0"/>
              </a:rPr>
              <a:t>  });</a:t>
            </a:r>
          </a:p>
          <a:p>
            <a:pPr>
              <a:lnSpc>
                <a:spcPct val="150000"/>
              </a:lnSpc>
            </a:pPr>
            <a:r>
              <a:rPr lang="en-US" sz="1200" dirty="0">
                <a:latin typeface="Sitka Text" panose="02000505000000020004" pitchFamily="2" charset="0"/>
              </a:rPr>
              <a:t>});</a:t>
            </a:r>
          </a:p>
          <a:p>
            <a:pPr>
              <a:lnSpc>
                <a:spcPct val="150000"/>
              </a:lnSpc>
            </a:pPr>
            <a:r>
              <a:rPr lang="en-US" sz="1200" dirty="0">
                <a:latin typeface="Sitka Text" panose="02000505000000020004" pitchFamily="2" charset="0"/>
              </a:rPr>
              <a:t>&lt;/script&gt;</a:t>
            </a:r>
          </a:p>
          <a:p>
            <a:pPr>
              <a:lnSpc>
                <a:spcPct val="150000"/>
              </a:lnSpc>
            </a:pPr>
            <a:r>
              <a:rPr lang="en-US" sz="1200" dirty="0">
                <a:latin typeface="Sitka Text" panose="02000505000000020004" pitchFamily="2" charset="0"/>
              </a:rPr>
              <a:t>&lt;/head&gt;</a:t>
            </a:r>
          </a:p>
          <a:p>
            <a:pPr>
              <a:lnSpc>
                <a:spcPct val="150000"/>
              </a:lnSpc>
            </a:pPr>
            <a:r>
              <a:rPr lang="en-US" sz="1200" dirty="0">
                <a:latin typeface="Sitka Text" panose="02000505000000020004" pitchFamily="2" charset="0"/>
              </a:rPr>
              <a:t>&lt;body&gt;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&lt;button&gt;Send an HTTP GET request to a page and get the result back&lt;/button&gt;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&lt;/body&gt;</a:t>
            </a:r>
          </a:p>
          <a:p>
            <a:pPr>
              <a:lnSpc>
                <a:spcPct val="150000"/>
              </a:lnSpc>
            </a:pPr>
            <a:r>
              <a:rPr lang="en-US" sz="1200" dirty="0">
                <a:latin typeface="Sitka Text" panose="02000505000000020004" pitchFamily="2" charset="0"/>
              </a:rPr>
              <a:t>&lt;/html&gt;</a:t>
            </a:r>
          </a:p>
        </p:txBody>
      </p:sp>
    </p:spTree>
    <p:extLst>
      <p:ext uri="{BB962C8B-B14F-4D97-AF65-F5344CB8AC3E}">
        <p14:creationId xmlns:p14="http://schemas.microsoft.com/office/powerpoint/2010/main" val="172823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22" y="311828"/>
            <a:ext cx="4956699" cy="614779"/>
          </a:xfrm>
        </p:spPr>
        <p:txBody>
          <a:bodyPr>
            <a:normAutofit/>
          </a:bodyPr>
          <a:lstStyle/>
          <a:p>
            <a:r>
              <a:rPr lang="en-US" sz="3000" dirty="0" err="1">
                <a:latin typeface="Constantia" panose="02030602050306030303" pitchFamily="18" charset="0"/>
              </a:rPr>
              <a:t>JQuery</a:t>
            </a:r>
            <a:r>
              <a:rPr lang="en-US" sz="3000" dirty="0">
                <a:latin typeface="Constantia" panose="02030602050306030303" pitchFamily="18" charset="0"/>
              </a:rPr>
              <a:t> - AJAX get() Method</a:t>
            </a:r>
          </a:p>
        </p:txBody>
      </p:sp>
      <p:sp>
        <p:nvSpPr>
          <p:cNvPr id="3" name="Content Placeholder 2"/>
          <p:cNvSpPr>
            <a:spLocks noGrp="1"/>
          </p:cNvSpPr>
          <p:nvPr>
            <p:ph idx="1"/>
          </p:nvPr>
        </p:nvSpPr>
        <p:spPr>
          <a:xfrm>
            <a:off x="7306322" y="676922"/>
            <a:ext cx="4580878" cy="6184407"/>
          </a:xfrm>
        </p:spPr>
        <p:txBody>
          <a:bodyPr>
            <a:noAutofit/>
          </a:bodyPr>
          <a:lstStyle/>
          <a:p>
            <a:pPr marL="109728" indent="0">
              <a:lnSpc>
                <a:spcPct val="170000"/>
              </a:lnSpc>
              <a:buNone/>
            </a:pPr>
            <a:r>
              <a:rPr lang="en-US" sz="1400" b="1" dirty="0">
                <a:latin typeface="Sitka Text" panose="02000505000000020004" pitchFamily="2" charset="0"/>
              </a:rPr>
              <a:t>jQuery $.get() Method</a:t>
            </a:r>
          </a:p>
          <a:p>
            <a:pPr>
              <a:lnSpc>
                <a:spcPct val="170000"/>
              </a:lnSpc>
            </a:pPr>
            <a:r>
              <a:rPr lang="en-US" sz="1400" dirty="0">
                <a:latin typeface="Sitka Text" panose="02000505000000020004" pitchFamily="2" charset="0"/>
              </a:rPr>
              <a:t>The first parameter of $.get() is the URL we wish to request ("demo_test.asp").</a:t>
            </a:r>
          </a:p>
          <a:p>
            <a:pPr>
              <a:lnSpc>
                <a:spcPct val="170000"/>
              </a:lnSpc>
            </a:pPr>
            <a:r>
              <a:rPr lang="en-US" sz="1400" dirty="0">
                <a:latin typeface="Sitka Text" panose="02000505000000020004" pitchFamily="2" charset="0"/>
              </a:rPr>
              <a:t>The second parameter is a callback function. The first callback parameter holds the content of the page requested, and the second callback parameter holds the status of the request.</a:t>
            </a:r>
          </a:p>
          <a:p>
            <a:pPr marL="109728" indent="0">
              <a:lnSpc>
                <a:spcPct val="170000"/>
              </a:lnSpc>
              <a:buNone/>
            </a:pPr>
            <a:endParaRPr lang="en-US" sz="1400" dirty="0">
              <a:latin typeface="Sitka Text" panose="02000505000000020004" pitchFamily="2" charset="0"/>
            </a:endParaRPr>
          </a:p>
          <a:p>
            <a:pPr marL="109728" indent="0">
              <a:lnSpc>
                <a:spcPct val="170000"/>
              </a:lnSpc>
              <a:buNone/>
            </a:pPr>
            <a:r>
              <a:rPr lang="en-US" sz="1400" dirty="0">
                <a:latin typeface="Sitka Text" panose="02000505000000020004" pitchFamily="2" charset="0"/>
              </a:rPr>
              <a:t>Here is how the ASP file looks like ("demo_test.asp"):</a:t>
            </a:r>
          </a:p>
          <a:p>
            <a:pPr marL="109728" indent="0">
              <a:lnSpc>
                <a:spcPct val="170000"/>
              </a:lnSpc>
              <a:buNone/>
            </a:pPr>
            <a:endParaRPr lang="en-US" sz="1400" dirty="0">
              <a:latin typeface="Sitka Text" panose="02000505000000020004" pitchFamily="2" charset="0"/>
            </a:endParaRPr>
          </a:p>
          <a:p>
            <a:pPr marL="109728" indent="0">
              <a:lnSpc>
                <a:spcPct val="170000"/>
              </a:lnSpc>
              <a:buNone/>
            </a:pPr>
            <a:r>
              <a:rPr lang="en-US" sz="1400" dirty="0">
                <a:latin typeface="Sitka Text" panose="02000505000000020004" pitchFamily="2" charset="0"/>
              </a:rPr>
              <a:t>&lt;%</a:t>
            </a:r>
          </a:p>
          <a:p>
            <a:pPr marL="109728" indent="0">
              <a:lnSpc>
                <a:spcPct val="170000"/>
              </a:lnSpc>
              <a:buNone/>
            </a:pPr>
            <a:r>
              <a:rPr lang="en-US" sz="1400" dirty="0" err="1">
                <a:latin typeface="Sitka Text" panose="02000505000000020004" pitchFamily="2" charset="0"/>
              </a:rPr>
              <a:t>response.write</a:t>
            </a:r>
            <a:r>
              <a:rPr lang="en-US" sz="1400" dirty="0">
                <a:latin typeface="Sitka Text" panose="02000505000000020004" pitchFamily="2" charset="0"/>
              </a:rPr>
              <a:t>("This is some text from an external ASP file.")</a:t>
            </a:r>
          </a:p>
          <a:p>
            <a:pPr marL="109728" indent="0">
              <a:lnSpc>
                <a:spcPct val="170000"/>
              </a:lnSpc>
              <a:buNone/>
            </a:pPr>
            <a:r>
              <a:rPr lang="en-US" sz="1400" dirty="0">
                <a:latin typeface="Sitka Text" panose="02000505000000020004" pitchFamily="2" charset="0"/>
              </a:rPr>
              <a:t>%&gt;</a:t>
            </a:r>
          </a:p>
        </p:txBody>
      </p:sp>
      <p:sp>
        <p:nvSpPr>
          <p:cNvPr id="4" name="TextBox 3">
            <a:extLst>
              <a:ext uri="{FF2B5EF4-FFF2-40B4-BE49-F238E27FC236}">
                <a16:creationId xmlns:a16="http://schemas.microsoft.com/office/drawing/2014/main" id="{4A735398-D046-4BB2-BBC5-3B996063E309}"/>
              </a:ext>
            </a:extLst>
          </p:cNvPr>
          <p:cNvSpPr txBox="1"/>
          <p:nvPr/>
        </p:nvSpPr>
        <p:spPr>
          <a:xfrm>
            <a:off x="198267" y="919888"/>
            <a:ext cx="6631621" cy="5875968"/>
          </a:xfrm>
          <a:prstGeom prst="rect">
            <a:avLst/>
          </a:prstGeom>
          <a:solidFill>
            <a:schemeClr val="accent6">
              <a:lumMod val="40000"/>
              <a:lumOff val="60000"/>
            </a:schemeClr>
          </a:solidFill>
        </p:spPr>
        <p:txBody>
          <a:bodyPr wrap="square" rtlCol="0">
            <a:spAutoFit/>
          </a:bodyPr>
          <a:lstStyle/>
          <a:p>
            <a:pPr>
              <a:lnSpc>
                <a:spcPct val="150000"/>
              </a:lnSpc>
            </a:pPr>
            <a:r>
              <a:rPr lang="en-US" sz="1200" dirty="0">
                <a:latin typeface="Sitka Text" panose="02000505000000020004" pitchFamily="2" charset="0"/>
              </a:rPr>
              <a:t>&lt;!DOCTYPE html&gt;</a:t>
            </a:r>
          </a:p>
          <a:p>
            <a:pPr>
              <a:lnSpc>
                <a:spcPct val="150000"/>
              </a:lnSpc>
            </a:pPr>
            <a:r>
              <a:rPr lang="en-US" sz="1200" dirty="0">
                <a:latin typeface="Sitka Text" panose="02000505000000020004" pitchFamily="2" charset="0"/>
              </a:rPr>
              <a:t>&lt;html&gt;</a:t>
            </a:r>
          </a:p>
          <a:p>
            <a:pPr>
              <a:lnSpc>
                <a:spcPct val="150000"/>
              </a:lnSpc>
            </a:pPr>
            <a:r>
              <a:rPr lang="en-US" sz="1200" dirty="0">
                <a:latin typeface="Sitka Text" panose="02000505000000020004" pitchFamily="2" charset="0"/>
              </a:rPr>
              <a:t>&lt;head&gt;</a:t>
            </a:r>
          </a:p>
          <a:p>
            <a:pPr>
              <a:lnSpc>
                <a:spcPct val="150000"/>
              </a:lnSpc>
            </a:pPr>
            <a:r>
              <a:rPr lang="en-US" sz="1200" dirty="0">
                <a:latin typeface="Sitka Text" panose="02000505000000020004" pitchFamily="2" charset="0"/>
              </a:rPr>
              <a:t>&lt;script </a:t>
            </a:r>
            <a:r>
              <a:rPr lang="en-US" sz="1200" dirty="0" err="1">
                <a:latin typeface="Sitka Text" panose="02000505000000020004" pitchFamily="2" charset="0"/>
              </a:rPr>
              <a:t>src</a:t>
            </a:r>
            <a:r>
              <a:rPr lang="en-US" sz="1200" dirty="0">
                <a:latin typeface="Sitka Text" panose="02000505000000020004" pitchFamily="2" charset="0"/>
              </a:rPr>
              <a:t>="https://ajax.googleapis.com/ajax/libs/</a:t>
            </a:r>
            <a:r>
              <a:rPr lang="en-US" sz="1200" dirty="0" err="1">
                <a:latin typeface="Sitka Text" panose="02000505000000020004" pitchFamily="2" charset="0"/>
              </a:rPr>
              <a:t>jquery</a:t>
            </a:r>
            <a:r>
              <a:rPr lang="en-US" sz="1200" dirty="0">
                <a:latin typeface="Sitka Text" panose="02000505000000020004" pitchFamily="2" charset="0"/>
              </a:rPr>
              <a:t>/3.5.1/jquery.min.js"&gt;&lt;/script&gt;</a:t>
            </a:r>
          </a:p>
          <a:p>
            <a:pPr>
              <a:lnSpc>
                <a:spcPct val="150000"/>
              </a:lnSpc>
            </a:pPr>
            <a:r>
              <a:rPr lang="en-US" sz="1200" dirty="0">
                <a:latin typeface="Sitka Text" panose="02000505000000020004" pitchFamily="2" charset="0"/>
              </a:rPr>
              <a:t>&lt;script&gt;</a:t>
            </a:r>
          </a:p>
          <a:p>
            <a:pPr>
              <a:lnSpc>
                <a:spcPct val="150000"/>
              </a:lnSpc>
            </a:pPr>
            <a:r>
              <a:rPr lang="en-US" sz="1200" dirty="0">
                <a:latin typeface="Sitka Text" panose="02000505000000020004" pitchFamily="2" charset="0"/>
              </a:rPr>
              <a:t>$(document).ready(function(){</a:t>
            </a:r>
          </a:p>
          <a:p>
            <a:pPr>
              <a:lnSpc>
                <a:spcPct val="150000"/>
              </a:lnSpc>
            </a:pPr>
            <a:r>
              <a:rPr lang="en-US" sz="1200" dirty="0">
                <a:latin typeface="Sitka Text" panose="02000505000000020004" pitchFamily="2" charset="0"/>
              </a:rPr>
              <a:t>  $("button").click(function(){</a:t>
            </a:r>
          </a:p>
          <a:p>
            <a:pPr>
              <a:lnSpc>
                <a:spcPct val="150000"/>
              </a:lnSpc>
            </a:pPr>
            <a:r>
              <a:rPr lang="en-US" sz="1200" dirty="0">
                <a:latin typeface="Sitka Text" panose="02000505000000020004" pitchFamily="2" charset="0"/>
              </a:rPr>
              <a:t>    $.get("demo_test.asp", function(data, status){</a:t>
            </a:r>
          </a:p>
          <a:p>
            <a:pPr>
              <a:lnSpc>
                <a:spcPct val="150000"/>
              </a:lnSpc>
            </a:pPr>
            <a:r>
              <a:rPr lang="en-US" sz="1200" dirty="0">
                <a:latin typeface="Sitka Text" panose="02000505000000020004" pitchFamily="2" charset="0"/>
              </a:rPr>
              <a:t>      alert("Data: " + data + "\</a:t>
            </a:r>
            <a:r>
              <a:rPr lang="en-US" sz="1200" dirty="0" err="1">
                <a:latin typeface="Sitka Text" panose="02000505000000020004" pitchFamily="2" charset="0"/>
              </a:rPr>
              <a:t>nStatus</a:t>
            </a:r>
            <a:r>
              <a:rPr lang="en-US" sz="1200" dirty="0">
                <a:latin typeface="Sitka Text" panose="02000505000000020004" pitchFamily="2" charset="0"/>
              </a:rPr>
              <a:t>: " + status);</a:t>
            </a:r>
          </a:p>
          <a:p>
            <a:pPr>
              <a:lnSpc>
                <a:spcPct val="150000"/>
              </a:lnSpc>
            </a:pPr>
            <a:r>
              <a:rPr lang="en-US" sz="1200" dirty="0">
                <a:latin typeface="Sitka Text" panose="02000505000000020004" pitchFamily="2" charset="0"/>
              </a:rPr>
              <a:t>    });</a:t>
            </a:r>
          </a:p>
          <a:p>
            <a:pPr>
              <a:lnSpc>
                <a:spcPct val="150000"/>
              </a:lnSpc>
            </a:pPr>
            <a:r>
              <a:rPr lang="en-US" sz="1200" dirty="0">
                <a:latin typeface="Sitka Text" panose="02000505000000020004" pitchFamily="2" charset="0"/>
              </a:rPr>
              <a:t>  });</a:t>
            </a:r>
          </a:p>
          <a:p>
            <a:pPr>
              <a:lnSpc>
                <a:spcPct val="150000"/>
              </a:lnSpc>
            </a:pPr>
            <a:r>
              <a:rPr lang="en-US" sz="1200" dirty="0">
                <a:latin typeface="Sitka Text" panose="02000505000000020004" pitchFamily="2" charset="0"/>
              </a:rPr>
              <a:t>});</a:t>
            </a:r>
          </a:p>
          <a:p>
            <a:pPr>
              <a:lnSpc>
                <a:spcPct val="150000"/>
              </a:lnSpc>
            </a:pPr>
            <a:r>
              <a:rPr lang="en-US" sz="1200" dirty="0">
                <a:latin typeface="Sitka Text" panose="02000505000000020004" pitchFamily="2" charset="0"/>
              </a:rPr>
              <a:t>&lt;/script&gt;</a:t>
            </a:r>
          </a:p>
          <a:p>
            <a:pPr>
              <a:lnSpc>
                <a:spcPct val="150000"/>
              </a:lnSpc>
            </a:pPr>
            <a:r>
              <a:rPr lang="en-US" sz="1200" dirty="0">
                <a:latin typeface="Sitka Text" panose="02000505000000020004" pitchFamily="2" charset="0"/>
              </a:rPr>
              <a:t>&lt;/head&gt;</a:t>
            </a:r>
          </a:p>
          <a:p>
            <a:pPr>
              <a:lnSpc>
                <a:spcPct val="150000"/>
              </a:lnSpc>
            </a:pPr>
            <a:r>
              <a:rPr lang="en-US" sz="1200" dirty="0">
                <a:latin typeface="Sitka Text" panose="02000505000000020004" pitchFamily="2" charset="0"/>
              </a:rPr>
              <a:t>&lt;body&gt;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&lt;button&gt;Send an HTTP GET request to a page and get the result back&lt;/button&gt;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&lt;/body&gt;</a:t>
            </a:r>
          </a:p>
          <a:p>
            <a:pPr>
              <a:lnSpc>
                <a:spcPct val="150000"/>
              </a:lnSpc>
            </a:pPr>
            <a:r>
              <a:rPr lang="en-US" sz="1200" dirty="0">
                <a:latin typeface="Sitka Text" panose="02000505000000020004" pitchFamily="2" charset="0"/>
              </a:rPr>
              <a:t>&lt;/html&gt;</a:t>
            </a:r>
          </a:p>
        </p:txBody>
      </p:sp>
    </p:spTree>
    <p:extLst>
      <p:ext uri="{BB962C8B-B14F-4D97-AF65-F5344CB8AC3E}">
        <p14:creationId xmlns:p14="http://schemas.microsoft.com/office/powerpoint/2010/main" val="24017394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charRg st="22" end="102"/>
                                            </p:txEl>
                                          </p:spTgt>
                                        </p:tgtEl>
                                        <p:attrNameLst>
                                          <p:attrName>style.visibility</p:attrName>
                                        </p:attrNameLst>
                                      </p:cBhvr>
                                      <p:to>
                                        <p:strVal val="visible"/>
                                      </p:to>
                                    </p:set>
                                    <p:anim calcmode="lin" valueType="num">
                                      <p:cBhvr additive="base">
                                        <p:cTn id="13" dur="500" fill="hold"/>
                                        <p:tgtEl>
                                          <p:spTgt spid="3">
                                            <p:txEl>
                                              <p:charRg st="22" end="10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charRg st="22" end="10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charRg st="102" end="284"/>
                                            </p:txEl>
                                          </p:spTgt>
                                        </p:tgtEl>
                                        <p:attrNameLst>
                                          <p:attrName>style.visibility</p:attrName>
                                        </p:attrNameLst>
                                      </p:cBhvr>
                                      <p:to>
                                        <p:strVal val="visible"/>
                                      </p:to>
                                    </p:set>
                                    <p:anim calcmode="lin" valueType="num">
                                      <p:cBhvr additive="base">
                                        <p:cTn id="19" dur="500" fill="hold"/>
                                        <p:tgtEl>
                                          <p:spTgt spid="3">
                                            <p:txEl>
                                              <p:charRg st="102" end="28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charRg st="102" end="28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charRg st="285" end="340"/>
                                            </p:txEl>
                                          </p:spTgt>
                                        </p:tgtEl>
                                        <p:attrNameLst>
                                          <p:attrName>style.visibility</p:attrName>
                                        </p:attrNameLst>
                                      </p:cBhvr>
                                      <p:to>
                                        <p:strVal val="visible"/>
                                      </p:to>
                                    </p:set>
                                    <p:anim calcmode="lin" valueType="num">
                                      <p:cBhvr additive="base">
                                        <p:cTn id="31" dur="500" fill="hold"/>
                                        <p:tgtEl>
                                          <p:spTgt spid="3">
                                            <p:txEl>
                                              <p:charRg st="285" end="34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charRg st="285" end="34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charRg st="341" end="344"/>
                                            </p:txEl>
                                          </p:spTgt>
                                        </p:tgtEl>
                                        <p:attrNameLst>
                                          <p:attrName>style.visibility</p:attrName>
                                        </p:attrNameLst>
                                      </p:cBhvr>
                                      <p:to>
                                        <p:strVal val="visible"/>
                                      </p:to>
                                    </p:set>
                                    <p:anim calcmode="lin" valueType="num">
                                      <p:cBhvr additive="base">
                                        <p:cTn id="43" dur="500" fill="hold"/>
                                        <p:tgtEl>
                                          <p:spTgt spid="3">
                                            <p:txEl>
                                              <p:charRg st="341" end="34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charRg st="341" end="34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charRg st="344" end="407"/>
                                            </p:txEl>
                                          </p:spTgt>
                                        </p:tgtEl>
                                        <p:attrNameLst>
                                          <p:attrName>style.visibility</p:attrName>
                                        </p:attrNameLst>
                                      </p:cBhvr>
                                      <p:to>
                                        <p:strVal val="visible"/>
                                      </p:to>
                                    </p:set>
                                    <p:anim calcmode="lin" valueType="num">
                                      <p:cBhvr additive="base">
                                        <p:cTn id="49" dur="500" fill="hold"/>
                                        <p:tgtEl>
                                          <p:spTgt spid="3">
                                            <p:txEl>
                                              <p:charRg st="344" end="40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charRg st="344" end="40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charRg st="407" end="410"/>
                                            </p:txEl>
                                          </p:spTgt>
                                        </p:tgtEl>
                                        <p:attrNameLst>
                                          <p:attrName>style.visibility</p:attrName>
                                        </p:attrNameLst>
                                      </p:cBhvr>
                                      <p:to>
                                        <p:strVal val="visible"/>
                                      </p:to>
                                    </p:set>
                                    <p:anim calcmode="lin" valueType="num">
                                      <p:cBhvr additive="base">
                                        <p:cTn id="55" dur="500" fill="hold"/>
                                        <p:tgtEl>
                                          <p:spTgt spid="3">
                                            <p:txEl>
                                              <p:charRg st="407" end="4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charRg st="407" end="4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22" y="311828"/>
            <a:ext cx="4956699" cy="614779"/>
          </a:xfrm>
        </p:spPr>
        <p:txBody>
          <a:bodyPr>
            <a:normAutofit/>
          </a:bodyPr>
          <a:lstStyle/>
          <a:p>
            <a:r>
              <a:rPr lang="en-US" sz="3000" dirty="0" err="1">
                <a:latin typeface="Constantia" panose="02030602050306030303" pitchFamily="18" charset="0"/>
              </a:rPr>
              <a:t>JQuery</a:t>
            </a:r>
            <a:r>
              <a:rPr lang="en-US" sz="3000" dirty="0">
                <a:latin typeface="Constantia" panose="02030602050306030303" pitchFamily="18" charset="0"/>
              </a:rPr>
              <a:t> - AJAX get() Method</a:t>
            </a:r>
          </a:p>
        </p:txBody>
      </p:sp>
      <p:sp>
        <p:nvSpPr>
          <p:cNvPr id="4" name="TextBox 3">
            <a:extLst>
              <a:ext uri="{FF2B5EF4-FFF2-40B4-BE49-F238E27FC236}">
                <a16:creationId xmlns:a16="http://schemas.microsoft.com/office/drawing/2014/main" id="{4A735398-D046-4BB2-BBC5-3B996063E309}"/>
              </a:ext>
            </a:extLst>
          </p:cNvPr>
          <p:cNvSpPr txBox="1"/>
          <p:nvPr/>
        </p:nvSpPr>
        <p:spPr>
          <a:xfrm>
            <a:off x="198267" y="919888"/>
            <a:ext cx="6631621" cy="5875968"/>
          </a:xfrm>
          <a:prstGeom prst="rect">
            <a:avLst/>
          </a:prstGeom>
          <a:solidFill>
            <a:schemeClr val="accent6">
              <a:lumMod val="40000"/>
              <a:lumOff val="60000"/>
            </a:schemeClr>
          </a:solidFill>
        </p:spPr>
        <p:txBody>
          <a:bodyPr wrap="square" rtlCol="0">
            <a:spAutoFit/>
          </a:bodyPr>
          <a:lstStyle/>
          <a:p>
            <a:pPr>
              <a:lnSpc>
                <a:spcPct val="150000"/>
              </a:lnSpc>
            </a:pPr>
            <a:r>
              <a:rPr lang="en-US" sz="1200" dirty="0">
                <a:latin typeface="Sitka Text" panose="02000505000000020004" pitchFamily="2" charset="0"/>
              </a:rPr>
              <a:t>&lt;!DOCTYPE html&gt;</a:t>
            </a:r>
          </a:p>
          <a:p>
            <a:pPr>
              <a:lnSpc>
                <a:spcPct val="150000"/>
              </a:lnSpc>
            </a:pPr>
            <a:r>
              <a:rPr lang="en-US" sz="1200" dirty="0">
                <a:latin typeface="Sitka Text" panose="02000505000000020004" pitchFamily="2" charset="0"/>
              </a:rPr>
              <a:t>&lt;html&gt;</a:t>
            </a:r>
          </a:p>
          <a:p>
            <a:pPr>
              <a:lnSpc>
                <a:spcPct val="150000"/>
              </a:lnSpc>
            </a:pPr>
            <a:r>
              <a:rPr lang="en-US" sz="1200" dirty="0">
                <a:latin typeface="Sitka Text" panose="02000505000000020004" pitchFamily="2" charset="0"/>
              </a:rPr>
              <a:t>&lt;head&gt;</a:t>
            </a:r>
          </a:p>
          <a:p>
            <a:pPr>
              <a:lnSpc>
                <a:spcPct val="150000"/>
              </a:lnSpc>
            </a:pPr>
            <a:r>
              <a:rPr lang="en-US" sz="1200" dirty="0">
                <a:latin typeface="Sitka Text" panose="02000505000000020004" pitchFamily="2" charset="0"/>
              </a:rPr>
              <a:t>&lt;script </a:t>
            </a:r>
            <a:r>
              <a:rPr lang="en-US" sz="1200" dirty="0" err="1">
                <a:latin typeface="Sitka Text" panose="02000505000000020004" pitchFamily="2" charset="0"/>
              </a:rPr>
              <a:t>src</a:t>
            </a:r>
            <a:r>
              <a:rPr lang="en-US" sz="1200" dirty="0">
                <a:latin typeface="Sitka Text" panose="02000505000000020004" pitchFamily="2" charset="0"/>
              </a:rPr>
              <a:t>="https://ajax.googleapis.com/ajax/libs/</a:t>
            </a:r>
            <a:r>
              <a:rPr lang="en-US" sz="1200" dirty="0" err="1">
                <a:latin typeface="Sitka Text" panose="02000505000000020004" pitchFamily="2" charset="0"/>
              </a:rPr>
              <a:t>jquery</a:t>
            </a:r>
            <a:r>
              <a:rPr lang="en-US" sz="1200" dirty="0">
                <a:latin typeface="Sitka Text" panose="02000505000000020004" pitchFamily="2" charset="0"/>
              </a:rPr>
              <a:t>/3.5.1/jquery.min.js"&gt;&lt;/script&gt;</a:t>
            </a:r>
          </a:p>
          <a:p>
            <a:pPr>
              <a:lnSpc>
                <a:spcPct val="150000"/>
              </a:lnSpc>
            </a:pPr>
            <a:r>
              <a:rPr lang="en-US" sz="1200" dirty="0">
                <a:latin typeface="Sitka Text" panose="02000505000000020004" pitchFamily="2" charset="0"/>
              </a:rPr>
              <a:t>&lt;script&gt;</a:t>
            </a:r>
          </a:p>
          <a:p>
            <a:pPr>
              <a:lnSpc>
                <a:spcPct val="150000"/>
              </a:lnSpc>
            </a:pPr>
            <a:r>
              <a:rPr lang="en-US" sz="1200" dirty="0">
                <a:latin typeface="Sitka Text" panose="02000505000000020004" pitchFamily="2" charset="0"/>
              </a:rPr>
              <a:t>$(document).ready(function(){</a:t>
            </a:r>
          </a:p>
          <a:p>
            <a:pPr>
              <a:lnSpc>
                <a:spcPct val="150000"/>
              </a:lnSpc>
            </a:pPr>
            <a:r>
              <a:rPr lang="en-US" sz="1200" dirty="0">
                <a:latin typeface="Sitka Text" panose="02000505000000020004" pitchFamily="2" charset="0"/>
              </a:rPr>
              <a:t>  $("button").click(function(){</a:t>
            </a:r>
          </a:p>
          <a:p>
            <a:pPr>
              <a:lnSpc>
                <a:spcPct val="150000"/>
              </a:lnSpc>
            </a:pPr>
            <a:r>
              <a:rPr lang="en-US" sz="1200" dirty="0">
                <a:latin typeface="Sitka Text" panose="02000505000000020004" pitchFamily="2" charset="0"/>
              </a:rPr>
              <a:t>    $.get("demo_test.asp", function(data, status){</a:t>
            </a:r>
          </a:p>
          <a:p>
            <a:pPr>
              <a:lnSpc>
                <a:spcPct val="150000"/>
              </a:lnSpc>
            </a:pPr>
            <a:r>
              <a:rPr lang="en-US" sz="1200" dirty="0">
                <a:latin typeface="Sitka Text" panose="02000505000000020004" pitchFamily="2" charset="0"/>
              </a:rPr>
              <a:t>      alert("Data: " + data + "\</a:t>
            </a:r>
            <a:r>
              <a:rPr lang="en-US" sz="1200" dirty="0" err="1">
                <a:latin typeface="Sitka Text" panose="02000505000000020004" pitchFamily="2" charset="0"/>
              </a:rPr>
              <a:t>nStatus</a:t>
            </a:r>
            <a:r>
              <a:rPr lang="en-US" sz="1200" dirty="0">
                <a:latin typeface="Sitka Text" panose="02000505000000020004" pitchFamily="2" charset="0"/>
              </a:rPr>
              <a:t>: " + status);</a:t>
            </a:r>
          </a:p>
          <a:p>
            <a:pPr>
              <a:lnSpc>
                <a:spcPct val="150000"/>
              </a:lnSpc>
            </a:pPr>
            <a:r>
              <a:rPr lang="en-US" sz="1200" dirty="0">
                <a:latin typeface="Sitka Text" panose="02000505000000020004" pitchFamily="2" charset="0"/>
              </a:rPr>
              <a:t>    });</a:t>
            </a:r>
          </a:p>
          <a:p>
            <a:pPr>
              <a:lnSpc>
                <a:spcPct val="150000"/>
              </a:lnSpc>
            </a:pPr>
            <a:r>
              <a:rPr lang="en-US" sz="1200" dirty="0">
                <a:latin typeface="Sitka Text" panose="02000505000000020004" pitchFamily="2" charset="0"/>
              </a:rPr>
              <a:t>  });</a:t>
            </a:r>
          </a:p>
          <a:p>
            <a:pPr>
              <a:lnSpc>
                <a:spcPct val="150000"/>
              </a:lnSpc>
            </a:pPr>
            <a:r>
              <a:rPr lang="en-US" sz="1200" dirty="0">
                <a:latin typeface="Sitka Text" panose="02000505000000020004" pitchFamily="2" charset="0"/>
              </a:rPr>
              <a:t>});</a:t>
            </a:r>
          </a:p>
          <a:p>
            <a:pPr>
              <a:lnSpc>
                <a:spcPct val="150000"/>
              </a:lnSpc>
            </a:pPr>
            <a:r>
              <a:rPr lang="en-US" sz="1200" dirty="0">
                <a:latin typeface="Sitka Text" panose="02000505000000020004" pitchFamily="2" charset="0"/>
              </a:rPr>
              <a:t>&lt;/script&gt;</a:t>
            </a:r>
          </a:p>
          <a:p>
            <a:pPr>
              <a:lnSpc>
                <a:spcPct val="150000"/>
              </a:lnSpc>
            </a:pPr>
            <a:r>
              <a:rPr lang="en-US" sz="1200" dirty="0">
                <a:latin typeface="Sitka Text" panose="02000505000000020004" pitchFamily="2" charset="0"/>
              </a:rPr>
              <a:t>&lt;/head&gt;</a:t>
            </a:r>
          </a:p>
          <a:p>
            <a:pPr>
              <a:lnSpc>
                <a:spcPct val="150000"/>
              </a:lnSpc>
            </a:pPr>
            <a:r>
              <a:rPr lang="en-US" sz="1200" dirty="0">
                <a:latin typeface="Sitka Text" panose="02000505000000020004" pitchFamily="2" charset="0"/>
              </a:rPr>
              <a:t>&lt;body&gt;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&lt;button&gt;Send an HTTP GET request to a page and get the result back&lt;/button&gt;</a:t>
            </a:r>
          </a:p>
          <a:p>
            <a:pPr>
              <a:lnSpc>
                <a:spcPct val="150000"/>
              </a:lnSpc>
            </a:pPr>
            <a:endParaRPr lang="en-US" sz="1200" dirty="0">
              <a:latin typeface="Sitka Text" panose="02000505000000020004" pitchFamily="2" charset="0"/>
            </a:endParaRPr>
          </a:p>
          <a:p>
            <a:pPr>
              <a:lnSpc>
                <a:spcPct val="150000"/>
              </a:lnSpc>
            </a:pPr>
            <a:r>
              <a:rPr lang="en-US" sz="1200" dirty="0">
                <a:latin typeface="Sitka Text" panose="02000505000000020004" pitchFamily="2" charset="0"/>
              </a:rPr>
              <a:t>&lt;/body&gt;</a:t>
            </a:r>
          </a:p>
          <a:p>
            <a:pPr>
              <a:lnSpc>
                <a:spcPct val="150000"/>
              </a:lnSpc>
            </a:pPr>
            <a:r>
              <a:rPr lang="en-US" sz="1200" dirty="0">
                <a:latin typeface="Sitka Text" panose="02000505000000020004" pitchFamily="2" charset="0"/>
              </a:rPr>
              <a:t>&lt;/html&gt;</a:t>
            </a:r>
          </a:p>
        </p:txBody>
      </p:sp>
      <p:pic>
        <p:nvPicPr>
          <p:cNvPr id="8" name="Picture 7">
            <a:extLst>
              <a:ext uri="{FF2B5EF4-FFF2-40B4-BE49-F238E27FC236}">
                <a16:creationId xmlns:a16="http://schemas.microsoft.com/office/drawing/2014/main" id="{089CBD4B-4685-4462-9B3B-555FB438AFDF}"/>
              </a:ext>
            </a:extLst>
          </p:cNvPr>
          <p:cNvPicPr>
            <a:picLocks noChangeAspect="1"/>
          </p:cNvPicPr>
          <p:nvPr/>
        </p:nvPicPr>
        <p:blipFill rotWithShape="1">
          <a:blip r:embed="rId3"/>
          <a:srcRect l="49999" t="24207" r="14516" b="54952"/>
          <a:stretch/>
        </p:blipFill>
        <p:spPr>
          <a:xfrm>
            <a:off x="7099176" y="1162975"/>
            <a:ext cx="4326384" cy="1429305"/>
          </a:xfrm>
          <a:prstGeom prst="rect">
            <a:avLst/>
          </a:prstGeom>
        </p:spPr>
      </p:pic>
      <p:pic>
        <p:nvPicPr>
          <p:cNvPr id="10" name="Picture 9">
            <a:extLst>
              <a:ext uri="{FF2B5EF4-FFF2-40B4-BE49-F238E27FC236}">
                <a16:creationId xmlns:a16="http://schemas.microsoft.com/office/drawing/2014/main" id="{D465297B-1E42-4969-8086-ACDAF7B6185F}"/>
              </a:ext>
            </a:extLst>
          </p:cNvPr>
          <p:cNvPicPr>
            <a:picLocks noChangeAspect="1"/>
          </p:cNvPicPr>
          <p:nvPr/>
        </p:nvPicPr>
        <p:blipFill rotWithShape="1">
          <a:blip r:embed="rId4"/>
          <a:srcRect l="35461" t="7508" r="35486" b="74757"/>
          <a:stretch/>
        </p:blipFill>
        <p:spPr>
          <a:xfrm>
            <a:off x="7491272" y="3551068"/>
            <a:ext cx="3542191" cy="1216242"/>
          </a:xfrm>
          <a:prstGeom prst="rect">
            <a:avLst/>
          </a:prstGeom>
        </p:spPr>
      </p:pic>
    </p:spTree>
    <p:extLst>
      <p:ext uri="{BB962C8B-B14F-4D97-AF65-F5344CB8AC3E}">
        <p14:creationId xmlns:p14="http://schemas.microsoft.com/office/powerpoint/2010/main" val="29514829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22" y="223051"/>
            <a:ext cx="5276295" cy="614779"/>
          </a:xfrm>
        </p:spPr>
        <p:txBody>
          <a:bodyPr>
            <a:normAutofit/>
          </a:bodyPr>
          <a:lstStyle/>
          <a:p>
            <a:r>
              <a:rPr lang="en-US" sz="3000" dirty="0" err="1">
                <a:latin typeface="Constantia" panose="02030602050306030303" pitchFamily="18" charset="0"/>
              </a:rPr>
              <a:t>JQuery</a:t>
            </a:r>
            <a:r>
              <a:rPr lang="en-US" sz="3000" dirty="0">
                <a:latin typeface="Constantia" panose="02030602050306030303" pitchFamily="18" charset="0"/>
              </a:rPr>
              <a:t> – AJAX post() Method</a:t>
            </a:r>
          </a:p>
        </p:txBody>
      </p:sp>
      <p:sp>
        <p:nvSpPr>
          <p:cNvPr id="3" name="Content Placeholder 2"/>
          <p:cNvSpPr>
            <a:spLocks noGrp="1"/>
          </p:cNvSpPr>
          <p:nvPr>
            <p:ph idx="1"/>
          </p:nvPr>
        </p:nvSpPr>
        <p:spPr>
          <a:xfrm>
            <a:off x="7232343" y="611449"/>
            <a:ext cx="4580878" cy="6184407"/>
          </a:xfrm>
        </p:spPr>
        <p:txBody>
          <a:bodyPr>
            <a:noAutofit/>
          </a:bodyPr>
          <a:lstStyle/>
          <a:p>
            <a:pPr marL="109728" indent="0">
              <a:lnSpc>
                <a:spcPct val="170000"/>
              </a:lnSpc>
              <a:buNone/>
            </a:pPr>
            <a:r>
              <a:rPr lang="en-US" sz="1400" b="1" dirty="0">
                <a:latin typeface="Sitka Text" panose="02000505000000020004" pitchFamily="2" charset="0"/>
              </a:rPr>
              <a:t>jQuery $.post() Method</a:t>
            </a:r>
          </a:p>
          <a:p>
            <a:pPr marL="109728" indent="0">
              <a:lnSpc>
                <a:spcPct val="170000"/>
              </a:lnSpc>
              <a:buNone/>
            </a:pPr>
            <a:r>
              <a:rPr lang="en-US" sz="1400" dirty="0">
                <a:latin typeface="Sitka Text" panose="02000505000000020004" pitchFamily="2" charset="0"/>
              </a:rPr>
              <a:t>The $.post() method requests data from the server using an HTTP POST request.</a:t>
            </a:r>
          </a:p>
          <a:p>
            <a:pPr marL="109728" indent="0">
              <a:lnSpc>
                <a:spcPct val="170000"/>
              </a:lnSpc>
              <a:buNone/>
            </a:pPr>
            <a:endParaRPr lang="en-US" sz="1400" dirty="0">
              <a:latin typeface="Sitka Text" panose="02000505000000020004" pitchFamily="2" charset="0"/>
            </a:endParaRPr>
          </a:p>
          <a:p>
            <a:pPr marL="109728" indent="0">
              <a:lnSpc>
                <a:spcPct val="170000"/>
              </a:lnSpc>
              <a:buNone/>
            </a:pPr>
            <a:r>
              <a:rPr lang="en-US" sz="1400" dirty="0">
                <a:latin typeface="Sitka Text" panose="02000505000000020004" pitchFamily="2" charset="0"/>
              </a:rPr>
              <a:t>Syntax:</a:t>
            </a:r>
          </a:p>
          <a:p>
            <a:pPr marL="109728" indent="0">
              <a:lnSpc>
                <a:spcPct val="170000"/>
              </a:lnSpc>
              <a:buNone/>
            </a:pPr>
            <a:r>
              <a:rPr lang="en-US" sz="1400" dirty="0">
                <a:solidFill>
                  <a:srgbClr val="FF0000"/>
                </a:solidFill>
                <a:latin typeface="Sitka Text" panose="02000505000000020004" pitchFamily="2" charset="0"/>
              </a:rPr>
              <a:t>$.post(</a:t>
            </a:r>
            <a:r>
              <a:rPr lang="en-US" sz="1400" dirty="0" err="1">
                <a:solidFill>
                  <a:srgbClr val="FF0000"/>
                </a:solidFill>
                <a:latin typeface="Sitka Text" panose="02000505000000020004" pitchFamily="2" charset="0"/>
              </a:rPr>
              <a:t>URL,data,callback</a:t>
            </a:r>
            <a:r>
              <a:rPr lang="en-US" sz="1400" dirty="0">
                <a:solidFill>
                  <a:srgbClr val="FF0000"/>
                </a:solidFill>
                <a:latin typeface="Sitka Text" panose="02000505000000020004" pitchFamily="2" charset="0"/>
              </a:rPr>
              <a:t>);</a:t>
            </a:r>
          </a:p>
          <a:p>
            <a:pPr>
              <a:lnSpc>
                <a:spcPct val="170000"/>
              </a:lnSpc>
            </a:pPr>
            <a:r>
              <a:rPr lang="en-US" sz="1400" dirty="0">
                <a:latin typeface="Sitka Text" panose="02000505000000020004" pitchFamily="2" charset="0"/>
              </a:rPr>
              <a:t>The required URL parameter specifies the URL you wish to request.</a:t>
            </a:r>
          </a:p>
          <a:p>
            <a:pPr>
              <a:lnSpc>
                <a:spcPct val="170000"/>
              </a:lnSpc>
            </a:pPr>
            <a:r>
              <a:rPr lang="en-US" sz="1400" dirty="0">
                <a:latin typeface="Sitka Text" panose="02000505000000020004" pitchFamily="2" charset="0"/>
              </a:rPr>
              <a:t>The optional data parameter specifies some data to send along with the request.</a:t>
            </a:r>
          </a:p>
          <a:p>
            <a:pPr>
              <a:lnSpc>
                <a:spcPct val="170000"/>
              </a:lnSpc>
            </a:pPr>
            <a:r>
              <a:rPr lang="en-US" sz="1400" dirty="0">
                <a:latin typeface="Sitka Text" panose="02000505000000020004" pitchFamily="2" charset="0"/>
              </a:rPr>
              <a:t>The optional callback parameter is the name of a function to be executed if the request succeeds.</a:t>
            </a:r>
          </a:p>
          <a:p>
            <a:pPr marL="109728" indent="0">
              <a:lnSpc>
                <a:spcPct val="170000"/>
              </a:lnSpc>
              <a:buNone/>
            </a:pPr>
            <a:r>
              <a:rPr lang="en-US" sz="1400" dirty="0">
                <a:latin typeface="Sitka Text" panose="02000505000000020004" pitchFamily="2" charset="0"/>
              </a:rPr>
              <a:t>The following example uses the $.post() method to send some data along with the request</a:t>
            </a:r>
          </a:p>
        </p:txBody>
      </p:sp>
      <p:sp>
        <p:nvSpPr>
          <p:cNvPr id="4" name="TextBox 3">
            <a:extLst>
              <a:ext uri="{FF2B5EF4-FFF2-40B4-BE49-F238E27FC236}">
                <a16:creationId xmlns:a16="http://schemas.microsoft.com/office/drawing/2014/main" id="{4A735398-D046-4BB2-BBC5-3B996063E309}"/>
              </a:ext>
            </a:extLst>
          </p:cNvPr>
          <p:cNvSpPr txBox="1"/>
          <p:nvPr/>
        </p:nvSpPr>
        <p:spPr>
          <a:xfrm>
            <a:off x="171634" y="735490"/>
            <a:ext cx="6631621" cy="6122510"/>
          </a:xfrm>
          <a:prstGeom prst="rect">
            <a:avLst/>
          </a:prstGeom>
          <a:solidFill>
            <a:schemeClr val="accent6">
              <a:lumMod val="40000"/>
              <a:lumOff val="60000"/>
            </a:schemeClr>
          </a:solidFill>
        </p:spPr>
        <p:txBody>
          <a:bodyPr wrap="square" rtlCol="0">
            <a:spAutoFit/>
          </a:bodyPr>
          <a:lstStyle/>
          <a:p>
            <a:pPr>
              <a:lnSpc>
                <a:spcPct val="150000"/>
              </a:lnSpc>
            </a:pPr>
            <a:r>
              <a:rPr lang="en-US" sz="1050" dirty="0">
                <a:latin typeface="Sitka Text" panose="02000505000000020004" pitchFamily="2" charset="0"/>
              </a:rPr>
              <a:t>&lt;!DOCTYPE html&gt;</a:t>
            </a:r>
          </a:p>
          <a:p>
            <a:pPr>
              <a:lnSpc>
                <a:spcPct val="150000"/>
              </a:lnSpc>
            </a:pPr>
            <a:r>
              <a:rPr lang="en-US" sz="1050" dirty="0">
                <a:latin typeface="Sitka Text" panose="02000505000000020004" pitchFamily="2" charset="0"/>
              </a:rPr>
              <a:t>&lt;html&gt;</a:t>
            </a:r>
          </a:p>
          <a:p>
            <a:pPr>
              <a:lnSpc>
                <a:spcPct val="150000"/>
              </a:lnSpc>
            </a:pPr>
            <a:r>
              <a:rPr lang="en-US" sz="1050" dirty="0">
                <a:latin typeface="Sitka Text" panose="02000505000000020004" pitchFamily="2" charset="0"/>
              </a:rPr>
              <a:t>&lt;head&gt;</a:t>
            </a:r>
          </a:p>
          <a:p>
            <a:pPr>
              <a:lnSpc>
                <a:spcPct val="150000"/>
              </a:lnSpc>
            </a:pPr>
            <a:r>
              <a:rPr lang="en-US" sz="1050" dirty="0">
                <a:latin typeface="Sitka Text" panose="02000505000000020004" pitchFamily="2" charset="0"/>
              </a:rPr>
              <a:t>&lt;script </a:t>
            </a:r>
            <a:r>
              <a:rPr lang="en-US" sz="1050" dirty="0" err="1">
                <a:latin typeface="Sitka Text" panose="02000505000000020004" pitchFamily="2" charset="0"/>
              </a:rPr>
              <a:t>src</a:t>
            </a:r>
            <a:r>
              <a:rPr lang="en-US" sz="1050" dirty="0">
                <a:latin typeface="Sitka Text" panose="02000505000000020004" pitchFamily="2" charset="0"/>
              </a:rPr>
              <a:t>="https://ajax.googleapis.com/ajax/libs/</a:t>
            </a:r>
            <a:r>
              <a:rPr lang="en-US" sz="1050" dirty="0" err="1">
                <a:latin typeface="Sitka Text" panose="02000505000000020004" pitchFamily="2" charset="0"/>
              </a:rPr>
              <a:t>jquery</a:t>
            </a:r>
            <a:r>
              <a:rPr lang="en-US" sz="1050" dirty="0">
                <a:latin typeface="Sitka Text" panose="02000505000000020004" pitchFamily="2" charset="0"/>
              </a:rPr>
              <a:t>/3.5.1/jquery.min.js"&gt;&lt;/script&gt;</a:t>
            </a:r>
          </a:p>
          <a:p>
            <a:pPr>
              <a:lnSpc>
                <a:spcPct val="150000"/>
              </a:lnSpc>
            </a:pPr>
            <a:r>
              <a:rPr lang="en-US" sz="1050" dirty="0">
                <a:latin typeface="Sitka Text" panose="02000505000000020004" pitchFamily="2" charset="0"/>
              </a:rPr>
              <a:t>&lt;script&gt;</a:t>
            </a:r>
          </a:p>
          <a:p>
            <a:pPr>
              <a:lnSpc>
                <a:spcPct val="150000"/>
              </a:lnSpc>
            </a:pPr>
            <a:r>
              <a:rPr lang="en-US" sz="1050" dirty="0">
                <a:latin typeface="Sitka Text" panose="02000505000000020004" pitchFamily="2" charset="0"/>
              </a:rPr>
              <a:t>$(document).ready(function(){</a:t>
            </a:r>
          </a:p>
          <a:p>
            <a:pPr>
              <a:lnSpc>
                <a:spcPct val="150000"/>
              </a:lnSpc>
            </a:pPr>
            <a:r>
              <a:rPr lang="en-US" sz="1050" dirty="0">
                <a:latin typeface="Sitka Text" panose="02000505000000020004" pitchFamily="2" charset="0"/>
              </a:rPr>
              <a:t>  $("button").click(function(){</a:t>
            </a:r>
          </a:p>
          <a:p>
            <a:pPr>
              <a:lnSpc>
                <a:spcPct val="150000"/>
              </a:lnSpc>
            </a:pPr>
            <a:r>
              <a:rPr lang="en-US" sz="1050" dirty="0">
                <a:latin typeface="Sitka Text" panose="02000505000000020004" pitchFamily="2" charset="0"/>
              </a:rPr>
              <a:t>    $.post("demo_test_post.asp",</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      name: "Donald Duck",</a:t>
            </a:r>
          </a:p>
          <a:p>
            <a:pPr>
              <a:lnSpc>
                <a:spcPct val="150000"/>
              </a:lnSpc>
            </a:pPr>
            <a:r>
              <a:rPr lang="en-US" sz="1050" dirty="0">
                <a:latin typeface="Sitka Text" panose="02000505000000020004" pitchFamily="2" charset="0"/>
              </a:rPr>
              <a:t>      city: "Duckburg"</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    function(</a:t>
            </a:r>
            <a:r>
              <a:rPr lang="en-US" sz="1050" dirty="0" err="1">
                <a:latin typeface="Sitka Text" panose="02000505000000020004" pitchFamily="2" charset="0"/>
              </a:rPr>
              <a:t>data,status</a:t>
            </a:r>
            <a:r>
              <a:rPr lang="en-US" sz="1050" dirty="0">
                <a:latin typeface="Sitka Text" panose="02000505000000020004" pitchFamily="2" charset="0"/>
              </a:rPr>
              <a:t>){</a:t>
            </a:r>
          </a:p>
          <a:p>
            <a:pPr>
              <a:lnSpc>
                <a:spcPct val="150000"/>
              </a:lnSpc>
            </a:pPr>
            <a:r>
              <a:rPr lang="en-US" sz="1050" dirty="0">
                <a:latin typeface="Sitka Text" panose="02000505000000020004" pitchFamily="2" charset="0"/>
              </a:rPr>
              <a:t>      alert("Data: " + data + "\</a:t>
            </a:r>
            <a:r>
              <a:rPr lang="en-US" sz="1050" dirty="0" err="1">
                <a:latin typeface="Sitka Text" panose="02000505000000020004" pitchFamily="2" charset="0"/>
              </a:rPr>
              <a:t>nStatus</a:t>
            </a:r>
            <a:r>
              <a:rPr lang="en-US" sz="1050" dirty="0">
                <a:latin typeface="Sitka Text" panose="02000505000000020004" pitchFamily="2" charset="0"/>
              </a:rPr>
              <a:t>: " + status);</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a:t>
            </a:r>
          </a:p>
          <a:p>
            <a:pPr>
              <a:lnSpc>
                <a:spcPct val="150000"/>
              </a:lnSpc>
            </a:pPr>
            <a:r>
              <a:rPr lang="en-US" sz="1050" dirty="0">
                <a:latin typeface="Sitka Text" panose="02000505000000020004" pitchFamily="2" charset="0"/>
              </a:rPr>
              <a:t>&lt;/script&gt;</a:t>
            </a:r>
          </a:p>
          <a:p>
            <a:pPr>
              <a:lnSpc>
                <a:spcPct val="150000"/>
              </a:lnSpc>
            </a:pPr>
            <a:r>
              <a:rPr lang="en-US" sz="1050" dirty="0">
                <a:latin typeface="Sitka Text" panose="02000505000000020004" pitchFamily="2" charset="0"/>
              </a:rPr>
              <a:t>&lt;/head&gt;</a:t>
            </a:r>
          </a:p>
          <a:p>
            <a:pPr>
              <a:lnSpc>
                <a:spcPct val="150000"/>
              </a:lnSpc>
            </a:pPr>
            <a:r>
              <a:rPr lang="en-US" sz="1050" dirty="0">
                <a:latin typeface="Sitka Text" panose="02000505000000020004" pitchFamily="2" charset="0"/>
              </a:rPr>
              <a:t>&lt;body&gt;</a:t>
            </a:r>
          </a:p>
          <a:p>
            <a:pPr>
              <a:lnSpc>
                <a:spcPct val="150000"/>
              </a:lnSpc>
            </a:pPr>
            <a:endParaRPr lang="en-US" sz="1050" dirty="0">
              <a:latin typeface="Sitka Text" panose="02000505000000020004" pitchFamily="2" charset="0"/>
            </a:endParaRPr>
          </a:p>
          <a:p>
            <a:pPr>
              <a:lnSpc>
                <a:spcPct val="150000"/>
              </a:lnSpc>
            </a:pPr>
            <a:r>
              <a:rPr lang="en-US" sz="1050" dirty="0">
                <a:latin typeface="Sitka Text" panose="02000505000000020004" pitchFamily="2" charset="0"/>
              </a:rPr>
              <a:t>&lt;button&gt;Send an HTTP POST request to a page and get the result back&lt;/button&gt;</a:t>
            </a:r>
          </a:p>
          <a:p>
            <a:pPr>
              <a:lnSpc>
                <a:spcPct val="150000"/>
              </a:lnSpc>
            </a:pPr>
            <a:endParaRPr lang="en-US" sz="1050" dirty="0">
              <a:latin typeface="Sitka Text" panose="02000505000000020004" pitchFamily="2" charset="0"/>
            </a:endParaRPr>
          </a:p>
          <a:p>
            <a:pPr>
              <a:lnSpc>
                <a:spcPct val="150000"/>
              </a:lnSpc>
            </a:pPr>
            <a:r>
              <a:rPr lang="en-US" sz="1050" dirty="0">
                <a:latin typeface="Sitka Text" panose="02000505000000020004" pitchFamily="2" charset="0"/>
              </a:rPr>
              <a:t>&lt;/body&gt;</a:t>
            </a:r>
          </a:p>
          <a:p>
            <a:pPr>
              <a:lnSpc>
                <a:spcPct val="150000"/>
              </a:lnSpc>
            </a:pPr>
            <a:r>
              <a:rPr lang="en-US" sz="1050" dirty="0">
                <a:latin typeface="Sitka Text" panose="02000505000000020004" pitchFamily="2" charset="0"/>
              </a:rPr>
              <a:t>&lt;/html&gt;</a:t>
            </a:r>
          </a:p>
        </p:txBody>
      </p:sp>
    </p:spTree>
    <p:extLst>
      <p:ext uri="{BB962C8B-B14F-4D97-AF65-F5344CB8AC3E}">
        <p14:creationId xmlns:p14="http://schemas.microsoft.com/office/powerpoint/2010/main" val="342952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charRg st="23" end="101"/>
                                            </p:txEl>
                                          </p:spTgt>
                                        </p:tgtEl>
                                        <p:attrNameLst>
                                          <p:attrName>style.visibility</p:attrName>
                                        </p:attrNameLst>
                                      </p:cBhvr>
                                      <p:to>
                                        <p:strVal val="visible"/>
                                      </p:to>
                                    </p:set>
                                    <p:anim calcmode="lin" valueType="num">
                                      <p:cBhvr additive="base">
                                        <p:cTn id="19" dur="500" fill="hold"/>
                                        <p:tgtEl>
                                          <p:spTgt spid="3">
                                            <p:txEl>
                                              <p:charRg st="23" end="10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charRg st="23" end="10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charRg st="102" end="110"/>
                                            </p:txEl>
                                          </p:spTgt>
                                        </p:tgtEl>
                                        <p:attrNameLst>
                                          <p:attrName>style.visibility</p:attrName>
                                        </p:attrNameLst>
                                      </p:cBhvr>
                                      <p:to>
                                        <p:strVal val="visible"/>
                                      </p:to>
                                    </p:set>
                                    <p:anim calcmode="lin" valueType="num">
                                      <p:cBhvr additive="base">
                                        <p:cTn id="31" dur="500" fill="hold"/>
                                        <p:tgtEl>
                                          <p:spTgt spid="3">
                                            <p:txEl>
                                              <p:charRg st="102" end="1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charRg st="102" end="1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charRg st="110" end="137"/>
                                            </p:txEl>
                                          </p:spTgt>
                                        </p:tgtEl>
                                        <p:attrNameLst>
                                          <p:attrName>style.visibility</p:attrName>
                                        </p:attrNameLst>
                                      </p:cBhvr>
                                      <p:to>
                                        <p:strVal val="visible"/>
                                      </p:to>
                                    </p:set>
                                    <p:anim calcmode="lin" valueType="num">
                                      <p:cBhvr additive="base">
                                        <p:cTn id="37" dur="500" fill="hold"/>
                                        <p:tgtEl>
                                          <p:spTgt spid="3">
                                            <p:txEl>
                                              <p:charRg st="110" end="13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charRg st="110" end="13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charRg st="137" end="203"/>
                                            </p:txEl>
                                          </p:spTgt>
                                        </p:tgtEl>
                                        <p:attrNameLst>
                                          <p:attrName>style.visibility</p:attrName>
                                        </p:attrNameLst>
                                      </p:cBhvr>
                                      <p:to>
                                        <p:strVal val="visible"/>
                                      </p:to>
                                    </p:set>
                                    <p:anim calcmode="lin" valueType="num">
                                      <p:cBhvr additive="base">
                                        <p:cTn id="43" dur="500" fill="hold"/>
                                        <p:tgtEl>
                                          <p:spTgt spid="3">
                                            <p:txEl>
                                              <p:charRg st="137" end="20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charRg st="137" end="20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charRg st="203" end="283"/>
                                            </p:txEl>
                                          </p:spTgt>
                                        </p:tgtEl>
                                        <p:attrNameLst>
                                          <p:attrName>style.visibility</p:attrName>
                                        </p:attrNameLst>
                                      </p:cBhvr>
                                      <p:to>
                                        <p:strVal val="visible"/>
                                      </p:to>
                                    </p:set>
                                    <p:anim calcmode="lin" valueType="num">
                                      <p:cBhvr additive="base">
                                        <p:cTn id="49" dur="500" fill="hold"/>
                                        <p:tgtEl>
                                          <p:spTgt spid="3">
                                            <p:txEl>
                                              <p:charRg st="203" end="28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charRg st="203" end="28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charRg st="283" end="381"/>
                                            </p:txEl>
                                          </p:spTgt>
                                        </p:tgtEl>
                                        <p:attrNameLst>
                                          <p:attrName>style.visibility</p:attrName>
                                        </p:attrNameLst>
                                      </p:cBhvr>
                                      <p:to>
                                        <p:strVal val="visible"/>
                                      </p:to>
                                    </p:set>
                                    <p:anim calcmode="lin" valueType="num">
                                      <p:cBhvr additive="base">
                                        <p:cTn id="55" dur="500" fill="hold"/>
                                        <p:tgtEl>
                                          <p:spTgt spid="3">
                                            <p:txEl>
                                              <p:charRg st="283" end="38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charRg st="283" end="38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charRg st="381" end="469"/>
                                            </p:txEl>
                                          </p:spTgt>
                                        </p:tgtEl>
                                        <p:attrNameLst>
                                          <p:attrName>style.visibility</p:attrName>
                                        </p:attrNameLst>
                                      </p:cBhvr>
                                      <p:to>
                                        <p:strVal val="visible"/>
                                      </p:to>
                                    </p:set>
                                    <p:anim calcmode="lin" valueType="num">
                                      <p:cBhvr additive="base">
                                        <p:cTn id="61" dur="500" fill="hold"/>
                                        <p:tgtEl>
                                          <p:spTgt spid="3">
                                            <p:txEl>
                                              <p:charRg st="381" end="46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charRg st="381" end="4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22" y="223051"/>
            <a:ext cx="5276295" cy="614779"/>
          </a:xfrm>
        </p:spPr>
        <p:txBody>
          <a:bodyPr>
            <a:normAutofit/>
          </a:bodyPr>
          <a:lstStyle/>
          <a:p>
            <a:r>
              <a:rPr lang="en-US" sz="3000" dirty="0" err="1">
                <a:latin typeface="Constantia" panose="02030602050306030303" pitchFamily="18" charset="0"/>
              </a:rPr>
              <a:t>JQuery</a:t>
            </a:r>
            <a:r>
              <a:rPr lang="en-US" sz="3000" dirty="0">
                <a:latin typeface="Constantia" panose="02030602050306030303" pitchFamily="18" charset="0"/>
              </a:rPr>
              <a:t> – AJAX post() Method</a:t>
            </a:r>
          </a:p>
        </p:txBody>
      </p:sp>
      <p:sp>
        <p:nvSpPr>
          <p:cNvPr id="3" name="Content Placeholder 2"/>
          <p:cNvSpPr>
            <a:spLocks noGrp="1"/>
          </p:cNvSpPr>
          <p:nvPr>
            <p:ph idx="1"/>
          </p:nvPr>
        </p:nvSpPr>
        <p:spPr>
          <a:xfrm>
            <a:off x="7232343" y="611449"/>
            <a:ext cx="4580878" cy="6184407"/>
          </a:xfrm>
        </p:spPr>
        <p:txBody>
          <a:bodyPr>
            <a:noAutofit/>
          </a:bodyPr>
          <a:lstStyle/>
          <a:p>
            <a:pPr marL="109728" indent="0">
              <a:lnSpc>
                <a:spcPct val="170000"/>
              </a:lnSpc>
              <a:buNone/>
            </a:pPr>
            <a:r>
              <a:rPr lang="en-US" sz="1400" b="1" dirty="0">
                <a:latin typeface="Sitka Text" panose="02000505000000020004" pitchFamily="2" charset="0"/>
              </a:rPr>
              <a:t>jQuery $.post() Method</a:t>
            </a:r>
          </a:p>
          <a:p>
            <a:pPr marL="109728" indent="0">
              <a:lnSpc>
                <a:spcPct val="170000"/>
              </a:lnSpc>
              <a:buNone/>
            </a:pPr>
            <a:r>
              <a:rPr lang="en-US" sz="1400" dirty="0">
                <a:latin typeface="Sitka Text" panose="02000505000000020004" pitchFamily="2" charset="0"/>
              </a:rPr>
              <a:t>The first parameter of $.post() is the URL we wish to request ("demo_test_post.asp").</a:t>
            </a:r>
          </a:p>
          <a:p>
            <a:pPr marL="109728" indent="0">
              <a:lnSpc>
                <a:spcPct val="170000"/>
              </a:lnSpc>
              <a:buNone/>
            </a:pPr>
            <a:endParaRPr lang="en-US" sz="1400" dirty="0">
              <a:latin typeface="Sitka Text" panose="02000505000000020004" pitchFamily="2" charset="0"/>
            </a:endParaRPr>
          </a:p>
          <a:p>
            <a:pPr marL="109728" indent="0">
              <a:lnSpc>
                <a:spcPct val="170000"/>
              </a:lnSpc>
              <a:buNone/>
            </a:pPr>
            <a:r>
              <a:rPr lang="en-US" sz="1400" dirty="0">
                <a:latin typeface="Sitka Text" panose="02000505000000020004" pitchFamily="2" charset="0"/>
              </a:rPr>
              <a:t>Then we pass in some data to send along with the request (name and city).</a:t>
            </a:r>
          </a:p>
          <a:p>
            <a:pPr marL="109728" indent="0">
              <a:lnSpc>
                <a:spcPct val="170000"/>
              </a:lnSpc>
              <a:buNone/>
            </a:pPr>
            <a:endParaRPr lang="en-US" sz="1400" dirty="0">
              <a:latin typeface="Sitka Text" panose="02000505000000020004" pitchFamily="2" charset="0"/>
            </a:endParaRPr>
          </a:p>
          <a:p>
            <a:pPr marL="109728" indent="0">
              <a:lnSpc>
                <a:spcPct val="170000"/>
              </a:lnSpc>
              <a:buNone/>
            </a:pPr>
            <a:r>
              <a:rPr lang="en-US" sz="1400" dirty="0">
                <a:latin typeface="Sitka Text" panose="02000505000000020004" pitchFamily="2" charset="0"/>
              </a:rPr>
              <a:t>The ASP script in "demo_test_post.asp" reads the parameters, processes them, and returns a result.</a:t>
            </a:r>
          </a:p>
          <a:p>
            <a:pPr marL="109728" indent="0">
              <a:lnSpc>
                <a:spcPct val="170000"/>
              </a:lnSpc>
              <a:buNone/>
            </a:pPr>
            <a:endParaRPr lang="en-US" sz="1400" dirty="0">
              <a:latin typeface="Sitka Text" panose="02000505000000020004" pitchFamily="2" charset="0"/>
            </a:endParaRPr>
          </a:p>
          <a:p>
            <a:pPr marL="109728" indent="0">
              <a:lnSpc>
                <a:spcPct val="170000"/>
              </a:lnSpc>
              <a:buNone/>
            </a:pPr>
            <a:r>
              <a:rPr lang="en-US" sz="1400" dirty="0">
                <a:latin typeface="Sitka Text" panose="02000505000000020004" pitchFamily="2" charset="0"/>
              </a:rPr>
              <a:t>The third parameter is a callback function. </a:t>
            </a:r>
          </a:p>
          <a:p>
            <a:pPr marL="109728" indent="0">
              <a:lnSpc>
                <a:spcPct val="170000"/>
              </a:lnSpc>
              <a:buNone/>
            </a:pPr>
            <a:r>
              <a:rPr lang="en-US" sz="1400" dirty="0">
                <a:latin typeface="Sitka Text" panose="02000505000000020004" pitchFamily="2" charset="0"/>
              </a:rPr>
              <a:t>The first callback parameter holds the content of the page requested, and the second callback parameter holds the status of the request.</a:t>
            </a:r>
          </a:p>
        </p:txBody>
      </p:sp>
      <p:sp>
        <p:nvSpPr>
          <p:cNvPr id="4" name="TextBox 3">
            <a:extLst>
              <a:ext uri="{FF2B5EF4-FFF2-40B4-BE49-F238E27FC236}">
                <a16:creationId xmlns:a16="http://schemas.microsoft.com/office/drawing/2014/main" id="{4A735398-D046-4BB2-BBC5-3B996063E309}"/>
              </a:ext>
            </a:extLst>
          </p:cNvPr>
          <p:cNvSpPr txBox="1"/>
          <p:nvPr/>
        </p:nvSpPr>
        <p:spPr>
          <a:xfrm>
            <a:off x="171634" y="735490"/>
            <a:ext cx="6631621" cy="6122510"/>
          </a:xfrm>
          <a:prstGeom prst="rect">
            <a:avLst/>
          </a:prstGeom>
          <a:solidFill>
            <a:schemeClr val="accent6">
              <a:lumMod val="40000"/>
              <a:lumOff val="60000"/>
            </a:schemeClr>
          </a:solidFill>
        </p:spPr>
        <p:txBody>
          <a:bodyPr wrap="square" rtlCol="0">
            <a:spAutoFit/>
          </a:bodyPr>
          <a:lstStyle/>
          <a:p>
            <a:pPr>
              <a:lnSpc>
                <a:spcPct val="150000"/>
              </a:lnSpc>
            </a:pPr>
            <a:r>
              <a:rPr lang="en-US" sz="1050" dirty="0">
                <a:latin typeface="Sitka Text" panose="02000505000000020004" pitchFamily="2" charset="0"/>
              </a:rPr>
              <a:t>&lt;!DOCTYPE html&gt;</a:t>
            </a:r>
          </a:p>
          <a:p>
            <a:pPr>
              <a:lnSpc>
                <a:spcPct val="150000"/>
              </a:lnSpc>
            </a:pPr>
            <a:r>
              <a:rPr lang="en-US" sz="1050" dirty="0">
                <a:latin typeface="Sitka Text" panose="02000505000000020004" pitchFamily="2" charset="0"/>
              </a:rPr>
              <a:t>&lt;html&gt;</a:t>
            </a:r>
          </a:p>
          <a:p>
            <a:pPr>
              <a:lnSpc>
                <a:spcPct val="150000"/>
              </a:lnSpc>
            </a:pPr>
            <a:r>
              <a:rPr lang="en-US" sz="1050" dirty="0">
                <a:latin typeface="Sitka Text" panose="02000505000000020004" pitchFamily="2" charset="0"/>
              </a:rPr>
              <a:t>&lt;head&gt;</a:t>
            </a:r>
          </a:p>
          <a:p>
            <a:pPr>
              <a:lnSpc>
                <a:spcPct val="150000"/>
              </a:lnSpc>
            </a:pPr>
            <a:r>
              <a:rPr lang="en-US" sz="1050" dirty="0">
                <a:latin typeface="Sitka Text" panose="02000505000000020004" pitchFamily="2" charset="0"/>
              </a:rPr>
              <a:t>&lt;script </a:t>
            </a:r>
            <a:r>
              <a:rPr lang="en-US" sz="1050" dirty="0" err="1">
                <a:latin typeface="Sitka Text" panose="02000505000000020004" pitchFamily="2" charset="0"/>
              </a:rPr>
              <a:t>src</a:t>
            </a:r>
            <a:r>
              <a:rPr lang="en-US" sz="1050" dirty="0">
                <a:latin typeface="Sitka Text" panose="02000505000000020004" pitchFamily="2" charset="0"/>
              </a:rPr>
              <a:t>="https://ajax.googleapis.com/ajax/libs/</a:t>
            </a:r>
            <a:r>
              <a:rPr lang="en-US" sz="1050" dirty="0" err="1">
                <a:latin typeface="Sitka Text" panose="02000505000000020004" pitchFamily="2" charset="0"/>
              </a:rPr>
              <a:t>jquery</a:t>
            </a:r>
            <a:r>
              <a:rPr lang="en-US" sz="1050" dirty="0">
                <a:latin typeface="Sitka Text" panose="02000505000000020004" pitchFamily="2" charset="0"/>
              </a:rPr>
              <a:t>/3.5.1/jquery.min.js"&gt;&lt;/script&gt;</a:t>
            </a:r>
          </a:p>
          <a:p>
            <a:pPr>
              <a:lnSpc>
                <a:spcPct val="150000"/>
              </a:lnSpc>
            </a:pPr>
            <a:r>
              <a:rPr lang="en-US" sz="1050" dirty="0">
                <a:latin typeface="Sitka Text" panose="02000505000000020004" pitchFamily="2" charset="0"/>
              </a:rPr>
              <a:t>&lt;script&gt;</a:t>
            </a:r>
          </a:p>
          <a:p>
            <a:pPr>
              <a:lnSpc>
                <a:spcPct val="150000"/>
              </a:lnSpc>
            </a:pPr>
            <a:r>
              <a:rPr lang="en-US" sz="1050" dirty="0">
                <a:latin typeface="Sitka Text" panose="02000505000000020004" pitchFamily="2" charset="0"/>
              </a:rPr>
              <a:t>$(document).ready(function(){</a:t>
            </a:r>
          </a:p>
          <a:p>
            <a:pPr>
              <a:lnSpc>
                <a:spcPct val="150000"/>
              </a:lnSpc>
            </a:pPr>
            <a:r>
              <a:rPr lang="en-US" sz="1050" dirty="0">
                <a:latin typeface="Sitka Text" panose="02000505000000020004" pitchFamily="2" charset="0"/>
              </a:rPr>
              <a:t>  $("button").click(function(){</a:t>
            </a:r>
          </a:p>
          <a:p>
            <a:pPr>
              <a:lnSpc>
                <a:spcPct val="150000"/>
              </a:lnSpc>
            </a:pPr>
            <a:r>
              <a:rPr lang="en-US" sz="1050" dirty="0">
                <a:latin typeface="Sitka Text" panose="02000505000000020004" pitchFamily="2" charset="0"/>
              </a:rPr>
              <a:t>    $.post("demo_test_post.asp",</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      name: "Donald Duck",</a:t>
            </a:r>
          </a:p>
          <a:p>
            <a:pPr>
              <a:lnSpc>
                <a:spcPct val="150000"/>
              </a:lnSpc>
            </a:pPr>
            <a:r>
              <a:rPr lang="en-US" sz="1050" dirty="0">
                <a:latin typeface="Sitka Text" panose="02000505000000020004" pitchFamily="2" charset="0"/>
              </a:rPr>
              <a:t>      city: "Duckburg"</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    function(</a:t>
            </a:r>
            <a:r>
              <a:rPr lang="en-US" sz="1050" dirty="0" err="1">
                <a:latin typeface="Sitka Text" panose="02000505000000020004" pitchFamily="2" charset="0"/>
              </a:rPr>
              <a:t>data,status</a:t>
            </a:r>
            <a:r>
              <a:rPr lang="en-US" sz="1050" dirty="0">
                <a:latin typeface="Sitka Text" panose="02000505000000020004" pitchFamily="2" charset="0"/>
              </a:rPr>
              <a:t>){</a:t>
            </a:r>
          </a:p>
          <a:p>
            <a:pPr>
              <a:lnSpc>
                <a:spcPct val="150000"/>
              </a:lnSpc>
            </a:pPr>
            <a:r>
              <a:rPr lang="en-US" sz="1050" dirty="0">
                <a:latin typeface="Sitka Text" panose="02000505000000020004" pitchFamily="2" charset="0"/>
              </a:rPr>
              <a:t>      alert("Data: " + data + "\</a:t>
            </a:r>
            <a:r>
              <a:rPr lang="en-US" sz="1050" dirty="0" err="1">
                <a:latin typeface="Sitka Text" panose="02000505000000020004" pitchFamily="2" charset="0"/>
              </a:rPr>
              <a:t>nStatus</a:t>
            </a:r>
            <a:r>
              <a:rPr lang="en-US" sz="1050" dirty="0">
                <a:latin typeface="Sitka Text" panose="02000505000000020004" pitchFamily="2" charset="0"/>
              </a:rPr>
              <a:t>: " + status);</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a:t>
            </a:r>
          </a:p>
          <a:p>
            <a:pPr>
              <a:lnSpc>
                <a:spcPct val="150000"/>
              </a:lnSpc>
            </a:pPr>
            <a:r>
              <a:rPr lang="en-US" sz="1050" dirty="0">
                <a:latin typeface="Sitka Text" panose="02000505000000020004" pitchFamily="2" charset="0"/>
              </a:rPr>
              <a:t>&lt;/script&gt;</a:t>
            </a:r>
          </a:p>
          <a:p>
            <a:pPr>
              <a:lnSpc>
                <a:spcPct val="150000"/>
              </a:lnSpc>
            </a:pPr>
            <a:r>
              <a:rPr lang="en-US" sz="1050" dirty="0">
                <a:latin typeface="Sitka Text" panose="02000505000000020004" pitchFamily="2" charset="0"/>
              </a:rPr>
              <a:t>&lt;/head&gt;</a:t>
            </a:r>
          </a:p>
          <a:p>
            <a:pPr>
              <a:lnSpc>
                <a:spcPct val="150000"/>
              </a:lnSpc>
            </a:pPr>
            <a:r>
              <a:rPr lang="en-US" sz="1050" dirty="0">
                <a:latin typeface="Sitka Text" panose="02000505000000020004" pitchFamily="2" charset="0"/>
              </a:rPr>
              <a:t>&lt;body&gt;</a:t>
            </a:r>
          </a:p>
          <a:p>
            <a:pPr>
              <a:lnSpc>
                <a:spcPct val="150000"/>
              </a:lnSpc>
            </a:pPr>
            <a:endParaRPr lang="en-US" sz="1050" dirty="0">
              <a:latin typeface="Sitka Text" panose="02000505000000020004" pitchFamily="2" charset="0"/>
            </a:endParaRPr>
          </a:p>
          <a:p>
            <a:pPr>
              <a:lnSpc>
                <a:spcPct val="150000"/>
              </a:lnSpc>
            </a:pPr>
            <a:r>
              <a:rPr lang="en-US" sz="1050" dirty="0">
                <a:latin typeface="Sitka Text" panose="02000505000000020004" pitchFamily="2" charset="0"/>
              </a:rPr>
              <a:t>&lt;button&gt;Send an HTTP POST request to a page and get the result back&lt;/button&gt;</a:t>
            </a:r>
          </a:p>
          <a:p>
            <a:pPr>
              <a:lnSpc>
                <a:spcPct val="150000"/>
              </a:lnSpc>
            </a:pPr>
            <a:endParaRPr lang="en-US" sz="1050" dirty="0">
              <a:latin typeface="Sitka Text" panose="02000505000000020004" pitchFamily="2" charset="0"/>
            </a:endParaRPr>
          </a:p>
          <a:p>
            <a:pPr>
              <a:lnSpc>
                <a:spcPct val="150000"/>
              </a:lnSpc>
            </a:pPr>
            <a:r>
              <a:rPr lang="en-US" sz="1050" dirty="0">
                <a:latin typeface="Sitka Text" panose="02000505000000020004" pitchFamily="2" charset="0"/>
              </a:rPr>
              <a:t>&lt;/body&gt;</a:t>
            </a:r>
          </a:p>
          <a:p>
            <a:pPr>
              <a:lnSpc>
                <a:spcPct val="150000"/>
              </a:lnSpc>
            </a:pPr>
            <a:r>
              <a:rPr lang="en-US" sz="1050" dirty="0">
                <a:latin typeface="Sitka Text" panose="02000505000000020004" pitchFamily="2" charset="0"/>
              </a:rPr>
              <a:t>&lt;/html&gt;</a:t>
            </a:r>
          </a:p>
        </p:txBody>
      </p:sp>
    </p:spTree>
    <p:extLst>
      <p:ext uri="{BB962C8B-B14F-4D97-AF65-F5344CB8AC3E}">
        <p14:creationId xmlns:p14="http://schemas.microsoft.com/office/powerpoint/2010/main" val="392540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22" y="223051"/>
            <a:ext cx="5276295" cy="614779"/>
          </a:xfrm>
        </p:spPr>
        <p:txBody>
          <a:bodyPr>
            <a:normAutofit/>
          </a:bodyPr>
          <a:lstStyle/>
          <a:p>
            <a:r>
              <a:rPr lang="en-US" sz="3000" dirty="0" err="1">
                <a:latin typeface="Constantia" panose="02030602050306030303" pitchFamily="18" charset="0"/>
              </a:rPr>
              <a:t>JQuery</a:t>
            </a:r>
            <a:r>
              <a:rPr lang="en-US" sz="3000" dirty="0">
                <a:latin typeface="Constantia" panose="02030602050306030303" pitchFamily="18" charset="0"/>
              </a:rPr>
              <a:t> – AJAX post() Method</a:t>
            </a:r>
          </a:p>
        </p:txBody>
      </p:sp>
      <p:sp>
        <p:nvSpPr>
          <p:cNvPr id="3" name="Content Placeholder 2"/>
          <p:cNvSpPr>
            <a:spLocks noGrp="1"/>
          </p:cNvSpPr>
          <p:nvPr>
            <p:ph idx="1"/>
          </p:nvPr>
        </p:nvSpPr>
        <p:spPr>
          <a:xfrm>
            <a:off x="7232343" y="611449"/>
            <a:ext cx="4580878" cy="6184407"/>
          </a:xfrm>
        </p:spPr>
        <p:txBody>
          <a:bodyPr>
            <a:noAutofit/>
          </a:bodyPr>
          <a:lstStyle/>
          <a:p>
            <a:pPr marL="109728" indent="0">
              <a:lnSpc>
                <a:spcPct val="170000"/>
              </a:lnSpc>
              <a:buNone/>
            </a:pPr>
            <a:r>
              <a:rPr lang="en-US" sz="1400" b="1" dirty="0">
                <a:latin typeface="Sitka Text" panose="02000505000000020004" pitchFamily="2" charset="0"/>
              </a:rPr>
              <a:t>jQuery $.post() Method</a:t>
            </a:r>
          </a:p>
          <a:p>
            <a:pPr marL="109728" indent="0">
              <a:lnSpc>
                <a:spcPct val="170000"/>
              </a:lnSpc>
              <a:buNone/>
            </a:pPr>
            <a:r>
              <a:rPr lang="en-US" sz="1400" dirty="0">
                <a:latin typeface="Sitka Text" panose="02000505000000020004" pitchFamily="2" charset="0"/>
              </a:rPr>
              <a:t>Here is how the ASP file looks like ("demo_test_post.asp"):</a:t>
            </a:r>
          </a:p>
          <a:p>
            <a:pPr marL="109728" indent="0">
              <a:lnSpc>
                <a:spcPct val="170000"/>
              </a:lnSpc>
              <a:buNone/>
            </a:pPr>
            <a:endParaRPr lang="en-US" sz="1400" dirty="0">
              <a:latin typeface="Sitka Text" panose="02000505000000020004" pitchFamily="2" charset="0"/>
            </a:endParaRPr>
          </a:p>
          <a:p>
            <a:pPr marL="109728" indent="0">
              <a:lnSpc>
                <a:spcPct val="170000"/>
              </a:lnSpc>
              <a:buNone/>
            </a:pPr>
            <a:r>
              <a:rPr lang="en-US" sz="1400" dirty="0">
                <a:latin typeface="Sitka Text" panose="02000505000000020004" pitchFamily="2" charset="0"/>
              </a:rPr>
              <a:t>&lt;%</a:t>
            </a:r>
          </a:p>
          <a:p>
            <a:pPr marL="109728" indent="0">
              <a:lnSpc>
                <a:spcPct val="170000"/>
              </a:lnSpc>
              <a:buNone/>
            </a:pPr>
            <a:r>
              <a:rPr lang="en-US" sz="1400" dirty="0">
                <a:latin typeface="Sitka Text" panose="02000505000000020004" pitchFamily="2" charset="0"/>
              </a:rPr>
              <a:t>dim </a:t>
            </a:r>
            <a:r>
              <a:rPr lang="en-US" sz="1400" dirty="0" err="1">
                <a:latin typeface="Sitka Text" panose="02000505000000020004" pitchFamily="2" charset="0"/>
              </a:rPr>
              <a:t>fname,city</a:t>
            </a:r>
            <a:endParaRPr lang="en-US" sz="1400" dirty="0">
              <a:latin typeface="Sitka Text" panose="02000505000000020004" pitchFamily="2" charset="0"/>
            </a:endParaRPr>
          </a:p>
          <a:p>
            <a:pPr marL="109728" indent="0">
              <a:lnSpc>
                <a:spcPct val="170000"/>
              </a:lnSpc>
              <a:buNone/>
            </a:pPr>
            <a:r>
              <a:rPr lang="en-US" sz="1400" dirty="0" err="1">
                <a:latin typeface="Sitka Text" panose="02000505000000020004" pitchFamily="2" charset="0"/>
              </a:rPr>
              <a:t>fname</a:t>
            </a:r>
            <a:r>
              <a:rPr lang="en-US" sz="1400" dirty="0">
                <a:latin typeface="Sitka Text" panose="02000505000000020004" pitchFamily="2" charset="0"/>
              </a:rPr>
              <a:t>=</a:t>
            </a:r>
            <a:r>
              <a:rPr lang="en-US" sz="1400" dirty="0" err="1">
                <a:latin typeface="Sitka Text" panose="02000505000000020004" pitchFamily="2" charset="0"/>
              </a:rPr>
              <a:t>Request.Form</a:t>
            </a:r>
            <a:r>
              <a:rPr lang="en-US" sz="1400" dirty="0">
                <a:latin typeface="Sitka Text" panose="02000505000000020004" pitchFamily="2" charset="0"/>
              </a:rPr>
              <a:t>("name")</a:t>
            </a:r>
          </a:p>
          <a:p>
            <a:pPr marL="109728" indent="0">
              <a:lnSpc>
                <a:spcPct val="170000"/>
              </a:lnSpc>
              <a:buNone/>
            </a:pPr>
            <a:r>
              <a:rPr lang="en-US" sz="1400" dirty="0">
                <a:latin typeface="Sitka Text" panose="02000505000000020004" pitchFamily="2" charset="0"/>
              </a:rPr>
              <a:t>city=</a:t>
            </a:r>
            <a:r>
              <a:rPr lang="en-US" sz="1400" dirty="0" err="1">
                <a:latin typeface="Sitka Text" panose="02000505000000020004" pitchFamily="2" charset="0"/>
              </a:rPr>
              <a:t>Request.Form</a:t>
            </a:r>
            <a:r>
              <a:rPr lang="en-US" sz="1400" dirty="0">
                <a:latin typeface="Sitka Text" panose="02000505000000020004" pitchFamily="2" charset="0"/>
              </a:rPr>
              <a:t>("city")</a:t>
            </a:r>
          </a:p>
          <a:p>
            <a:pPr marL="109728" indent="0">
              <a:lnSpc>
                <a:spcPct val="170000"/>
              </a:lnSpc>
              <a:buNone/>
            </a:pPr>
            <a:r>
              <a:rPr lang="en-US" sz="1400" dirty="0" err="1">
                <a:latin typeface="Sitka Text" panose="02000505000000020004" pitchFamily="2" charset="0"/>
              </a:rPr>
              <a:t>Response.Write</a:t>
            </a:r>
            <a:r>
              <a:rPr lang="en-US" sz="1400" dirty="0">
                <a:latin typeface="Sitka Text" panose="02000505000000020004" pitchFamily="2" charset="0"/>
              </a:rPr>
              <a:t>("Dear " &amp; </a:t>
            </a:r>
            <a:r>
              <a:rPr lang="en-US" sz="1400" dirty="0" err="1">
                <a:latin typeface="Sitka Text" panose="02000505000000020004" pitchFamily="2" charset="0"/>
              </a:rPr>
              <a:t>fname</a:t>
            </a:r>
            <a:r>
              <a:rPr lang="en-US" sz="1400" dirty="0">
                <a:latin typeface="Sitka Text" panose="02000505000000020004" pitchFamily="2" charset="0"/>
              </a:rPr>
              <a:t> &amp; ". ")</a:t>
            </a:r>
          </a:p>
          <a:p>
            <a:pPr marL="109728" indent="0">
              <a:lnSpc>
                <a:spcPct val="170000"/>
              </a:lnSpc>
              <a:buNone/>
            </a:pPr>
            <a:r>
              <a:rPr lang="en-US" sz="1400" dirty="0" err="1">
                <a:latin typeface="Sitka Text" panose="02000505000000020004" pitchFamily="2" charset="0"/>
              </a:rPr>
              <a:t>Response.Write</a:t>
            </a:r>
            <a:r>
              <a:rPr lang="en-US" sz="1400" dirty="0">
                <a:latin typeface="Sitka Text" panose="02000505000000020004" pitchFamily="2" charset="0"/>
              </a:rPr>
              <a:t>("Hope you live well in " &amp; city &amp; ".")</a:t>
            </a:r>
          </a:p>
          <a:p>
            <a:pPr marL="109728" indent="0">
              <a:lnSpc>
                <a:spcPct val="170000"/>
              </a:lnSpc>
              <a:buNone/>
            </a:pPr>
            <a:r>
              <a:rPr lang="en-US" sz="1400" dirty="0">
                <a:latin typeface="Sitka Text" panose="02000505000000020004" pitchFamily="2" charset="0"/>
              </a:rPr>
              <a:t>%&gt;</a:t>
            </a:r>
          </a:p>
        </p:txBody>
      </p:sp>
      <p:sp>
        <p:nvSpPr>
          <p:cNvPr id="4" name="TextBox 3">
            <a:extLst>
              <a:ext uri="{FF2B5EF4-FFF2-40B4-BE49-F238E27FC236}">
                <a16:creationId xmlns:a16="http://schemas.microsoft.com/office/drawing/2014/main" id="{4A735398-D046-4BB2-BBC5-3B996063E309}"/>
              </a:ext>
            </a:extLst>
          </p:cNvPr>
          <p:cNvSpPr txBox="1"/>
          <p:nvPr/>
        </p:nvSpPr>
        <p:spPr>
          <a:xfrm>
            <a:off x="171634" y="735490"/>
            <a:ext cx="6631621" cy="6122510"/>
          </a:xfrm>
          <a:prstGeom prst="rect">
            <a:avLst/>
          </a:prstGeom>
          <a:solidFill>
            <a:schemeClr val="accent6">
              <a:lumMod val="40000"/>
              <a:lumOff val="60000"/>
            </a:schemeClr>
          </a:solidFill>
        </p:spPr>
        <p:txBody>
          <a:bodyPr wrap="square" rtlCol="0">
            <a:spAutoFit/>
          </a:bodyPr>
          <a:lstStyle/>
          <a:p>
            <a:pPr>
              <a:lnSpc>
                <a:spcPct val="150000"/>
              </a:lnSpc>
            </a:pPr>
            <a:r>
              <a:rPr lang="en-US" sz="1050" dirty="0">
                <a:latin typeface="Sitka Text" panose="02000505000000020004" pitchFamily="2" charset="0"/>
              </a:rPr>
              <a:t>&lt;!DOCTYPE html&gt;</a:t>
            </a:r>
          </a:p>
          <a:p>
            <a:pPr>
              <a:lnSpc>
                <a:spcPct val="150000"/>
              </a:lnSpc>
            </a:pPr>
            <a:r>
              <a:rPr lang="en-US" sz="1050" dirty="0">
                <a:latin typeface="Sitka Text" panose="02000505000000020004" pitchFamily="2" charset="0"/>
              </a:rPr>
              <a:t>&lt;html&gt;</a:t>
            </a:r>
          </a:p>
          <a:p>
            <a:pPr>
              <a:lnSpc>
                <a:spcPct val="150000"/>
              </a:lnSpc>
            </a:pPr>
            <a:r>
              <a:rPr lang="en-US" sz="1050" dirty="0">
                <a:latin typeface="Sitka Text" panose="02000505000000020004" pitchFamily="2" charset="0"/>
              </a:rPr>
              <a:t>&lt;head&gt;</a:t>
            </a:r>
          </a:p>
          <a:p>
            <a:pPr>
              <a:lnSpc>
                <a:spcPct val="150000"/>
              </a:lnSpc>
            </a:pPr>
            <a:r>
              <a:rPr lang="en-US" sz="1050" dirty="0">
                <a:latin typeface="Sitka Text" panose="02000505000000020004" pitchFamily="2" charset="0"/>
              </a:rPr>
              <a:t>&lt;script </a:t>
            </a:r>
            <a:r>
              <a:rPr lang="en-US" sz="1050" dirty="0" err="1">
                <a:latin typeface="Sitka Text" panose="02000505000000020004" pitchFamily="2" charset="0"/>
              </a:rPr>
              <a:t>src</a:t>
            </a:r>
            <a:r>
              <a:rPr lang="en-US" sz="1050" dirty="0">
                <a:latin typeface="Sitka Text" panose="02000505000000020004" pitchFamily="2" charset="0"/>
              </a:rPr>
              <a:t>="https://ajax.googleapis.com/ajax/libs/</a:t>
            </a:r>
            <a:r>
              <a:rPr lang="en-US" sz="1050" dirty="0" err="1">
                <a:latin typeface="Sitka Text" panose="02000505000000020004" pitchFamily="2" charset="0"/>
              </a:rPr>
              <a:t>jquery</a:t>
            </a:r>
            <a:r>
              <a:rPr lang="en-US" sz="1050" dirty="0">
                <a:latin typeface="Sitka Text" panose="02000505000000020004" pitchFamily="2" charset="0"/>
              </a:rPr>
              <a:t>/3.5.1/jquery.min.js"&gt;&lt;/script&gt;</a:t>
            </a:r>
          </a:p>
          <a:p>
            <a:pPr>
              <a:lnSpc>
                <a:spcPct val="150000"/>
              </a:lnSpc>
            </a:pPr>
            <a:r>
              <a:rPr lang="en-US" sz="1050" dirty="0">
                <a:latin typeface="Sitka Text" panose="02000505000000020004" pitchFamily="2" charset="0"/>
              </a:rPr>
              <a:t>&lt;script&gt;</a:t>
            </a:r>
          </a:p>
          <a:p>
            <a:pPr>
              <a:lnSpc>
                <a:spcPct val="150000"/>
              </a:lnSpc>
            </a:pPr>
            <a:r>
              <a:rPr lang="en-US" sz="1050" dirty="0">
                <a:latin typeface="Sitka Text" panose="02000505000000020004" pitchFamily="2" charset="0"/>
              </a:rPr>
              <a:t>$(document).ready(function(){</a:t>
            </a:r>
          </a:p>
          <a:p>
            <a:pPr>
              <a:lnSpc>
                <a:spcPct val="150000"/>
              </a:lnSpc>
            </a:pPr>
            <a:r>
              <a:rPr lang="en-US" sz="1050" dirty="0">
                <a:latin typeface="Sitka Text" panose="02000505000000020004" pitchFamily="2" charset="0"/>
              </a:rPr>
              <a:t>  $("button").click(function(){</a:t>
            </a:r>
          </a:p>
          <a:p>
            <a:pPr>
              <a:lnSpc>
                <a:spcPct val="150000"/>
              </a:lnSpc>
            </a:pPr>
            <a:r>
              <a:rPr lang="en-US" sz="1050" dirty="0">
                <a:latin typeface="Sitka Text" panose="02000505000000020004" pitchFamily="2" charset="0"/>
              </a:rPr>
              <a:t>    $.post("demo_test_post.asp",</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      name: "Donald Duck",</a:t>
            </a:r>
          </a:p>
          <a:p>
            <a:pPr>
              <a:lnSpc>
                <a:spcPct val="150000"/>
              </a:lnSpc>
            </a:pPr>
            <a:r>
              <a:rPr lang="en-US" sz="1050" dirty="0">
                <a:latin typeface="Sitka Text" panose="02000505000000020004" pitchFamily="2" charset="0"/>
              </a:rPr>
              <a:t>      city: "Duckburg"</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    function(</a:t>
            </a:r>
            <a:r>
              <a:rPr lang="en-US" sz="1050" dirty="0" err="1">
                <a:latin typeface="Sitka Text" panose="02000505000000020004" pitchFamily="2" charset="0"/>
              </a:rPr>
              <a:t>data,status</a:t>
            </a:r>
            <a:r>
              <a:rPr lang="en-US" sz="1050" dirty="0">
                <a:latin typeface="Sitka Text" panose="02000505000000020004" pitchFamily="2" charset="0"/>
              </a:rPr>
              <a:t>){</a:t>
            </a:r>
          </a:p>
          <a:p>
            <a:pPr>
              <a:lnSpc>
                <a:spcPct val="150000"/>
              </a:lnSpc>
            </a:pPr>
            <a:r>
              <a:rPr lang="en-US" sz="1050" dirty="0">
                <a:latin typeface="Sitka Text" panose="02000505000000020004" pitchFamily="2" charset="0"/>
              </a:rPr>
              <a:t>      alert("Data: " + data + "\</a:t>
            </a:r>
            <a:r>
              <a:rPr lang="en-US" sz="1050" dirty="0" err="1">
                <a:latin typeface="Sitka Text" panose="02000505000000020004" pitchFamily="2" charset="0"/>
              </a:rPr>
              <a:t>nStatus</a:t>
            </a:r>
            <a:r>
              <a:rPr lang="en-US" sz="1050" dirty="0">
                <a:latin typeface="Sitka Text" panose="02000505000000020004" pitchFamily="2" charset="0"/>
              </a:rPr>
              <a:t>: " + status);</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a:t>
            </a:r>
          </a:p>
          <a:p>
            <a:pPr>
              <a:lnSpc>
                <a:spcPct val="150000"/>
              </a:lnSpc>
            </a:pPr>
            <a:r>
              <a:rPr lang="en-US" sz="1050" dirty="0">
                <a:latin typeface="Sitka Text" panose="02000505000000020004" pitchFamily="2" charset="0"/>
              </a:rPr>
              <a:t>&lt;/script&gt;</a:t>
            </a:r>
          </a:p>
          <a:p>
            <a:pPr>
              <a:lnSpc>
                <a:spcPct val="150000"/>
              </a:lnSpc>
            </a:pPr>
            <a:r>
              <a:rPr lang="en-US" sz="1050" dirty="0">
                <a:latin typeface="Sitka Text" panose="02000505000000020004" pitchFamily="2" charset="0"/>
              </a:rPr>
              <a:t>&lt;/head&gt;</a:t>
            </a:r>
          </a:p>
          <a:p>
            <a:pPr>
              <a:lnSpc>
                <a:spcPct val="150000"/>
              </a:lnSpc>
            </a:pPr>
            <a:r>
              <a:rPr lang="en-US" sz="1050" dirty="0">
                <a:latin typeface="Sitka Text" panose="02000505000000020004" pitchFamily="2" charset="0"/>
              </a:rPr>
              <a:t>&lt;body&gt;</a:t>
            </a:r>
          </a:p>
          <a:p>
            <a:pPr>
              <a:lnSpc>
                <a:spcPct val="150000"/>
              </a:lnSpc>
            </a:pPr>
            <a:endParaRPr lang="en-US" sz="1050" dirty="0">
              <a:latin typeface="Sitka Text" panose="02000505000000020004" pitchFamily="2" charset="0"/>
            </a:endParaRPr>
          </a:p>
          <a:p>
            <a:pPr>
              <a:lnSpc>
                <a:spcPct val="150000"/>
              </a:lnSpc>
            </a:pPr>
            <a:r>
              <a:rPr lang="en-US" sz="1050" dirty="0">
                <a:latin typeface="Sitka Text" panose="02000505000000020004" pitchFamily="2" charset="0"/>
              </a:rPr>
              <a:t>&lt;button&gt;Send an HTTP POST request to a page and get the result back&lt;/button&gt;</a:t>
            </a:r>
          </a:p>
          <a:p>
            <a:pPr>
              <a:lnSpc>
                <a:spcPct val="150000"/>
              </a:lnSpc>
            </a:pPr>
            <a:endParaRPr lang="en-US" sz="1050" dirty="0">
              <a:latin typeface="Sitka Text" panose="02000505000000020004" pitchFamily="2" charset="0"/>
            </a:endParaRPr>
          </a:p>
          <a:p>
            <a:pPr>
              <a:lnSpc>
                <a:spcPct val="150000"/>
              </a:lnSpc>
            </a:pPr>
            <a:r>
              <a:rPr lang="en-US" sz="1050" dirty="0">
                <a:latin typeface="Sitka Text" panose="02000505000000020004" pitchFamily="2" charset="0"/>
              </a:rPr>
              <a:t>&lt;/body&gt;</a:t>
            </a:r>
          </a:p>
          <a:p>
            <a:pPr>
              <a:lnSpc>
                <a:spcPct val="150000"/>
              </a:lnSpc>
            </a:pPr>
            <a:r>
              <a:rPr lang="en-US" sz="1050" dirty="0">
                <a:latin typeface="Sitka Text" panose="02000505000000020004" pitchFamily="2" charset="0"/>
              </a:rPr>
              <a:t>&lt;/html&gt;</a:t>
            </a:r>
          </a:p>
        </p:txBody>
      </p:sp>
    </p:spTree>
    <p:extLst>
      <p:ext uri="{BB962C8B-B14F-4D97-AF65-F5344CB8AC3E}">
        <p14:creationId xmlns:p14="http://schemas.microsoft.com/office/powerpoint/2010/main" val="7573963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22" y="223051"/>
            <a:ext cx="5276295" cy="614779"/>
          </a:xfrm>
        </p:spPr>
        <p:txBody>
          <a:bodyPr>
            <a:normAutofit/>
          </a:bodyPr>
          <a:lstStyle/>
          <a:p>
            <a:r>
              <a:rPr lang="en-US" sz="3000" dirty="0" err="1">
                <a:latin typeface="Constantia" panose="02030602050306030303" pitchFamily="18" charset="0"/>
              </a:rPr>
              <a:t>JQuery</a:t>
            </a:r>
            <a:r>
              <a:rPr lang="en-US" sz="3000" dirty="0">
                <a:latin typeface="Constantia" panose="02030602050306030303" pitchFamily="18" charset="0"/>
              </a:rPr>
              <a:t> – AJAX post() Method</a:t>
            </a:r>
          </a:p>
        </p:txBody>
      </p:sp>
      <p:sp>
        <p:nvSpPr>
          <p:cNvPr id="4" name="TextBox 3">
            <a:extLst>
              <a:ext uri="{FF2B5EF4-FFF2-40B4-BE49-F238E27FC236}">
                <a16:creationId xmlns:a16="http://schemas.microsoft.com/office/drawing/2014/main" id="{4A735398-D046-4BB2-BBC5-3B996063E309}"/>
              </a:ext>
            </a:extLst>
          </p:cNvPr>
          <p:cNvSpPr txBox="1"/>
          <p:nvPr/>
        </p:nvSpPr>
        <p:spPr>
          <a:xfrm>
            <a:off x="171634" y="735490"/>
            <a:ext cx="6631621" cy="6122510"/>
          </a:xfrm>
          <a:prstGeom prst="rect">
            <a:avLst/>
          </a:prstGeom>
          <a:solidFill>
            <a:schemeClr val="accent6">
              <a:lumMod val="40000"/>
              <a:lumOff val="60000"/>
            </a:schemeClr>
          </a:solidFill>
        </p:spPr>
        <p:txBody>
          <a:bodyPr wrap="square" rtlCol="0">
            <a:spAutoFit/>
          </a:bodyPr>
          <a:lstStyle/>
          <a:p>
            <a:pPr>
              <a:lnSpc>
                <a:spcPct val="150000"/>
              </a:lnSpc>
            </a:pPr>
            <a:r>
              <a:rPr lang="en-US" sz="1050" dirty="0">
                <a:latin typeface="Sitka Text" panose="02000505000000020004" pitchFamily="2" charset="0"/>
              </a:rPr>
              <a:t>&lt;!DOCTYPE html&gt;</a:t>
            </a:r>
          </a:p>
          <a:p>
            <a:pPr>
              <a:lnSpc>
                <a:spcPct val="150000"/>
              </a:lnSpc>
            </a:pPr>
            <a:r>
              <a:rPr lang="en-US" sz="1050" dirty="0">
                <a:latin typeface="Sitka Text" panose="02000505000000020004" pitchFamily="2" charset="0"/>
              </a:rPr>
              <a:t>&lt;html&gt;</a:t>
            </a:r>
          </a:p>
          <a:p>
            <a:pPr>
              <a:lnSpc>
                <a:spcPct val="150000"/>
              </a:lnSpc>
            </a:pPr>
            <a:r>
              <a:rPr lang="en-US" sz="1050" dirty="0">
                <a:latin typeface="Sitka Text" panose="02000505000000020004" pitchFamily="2" charset="0"/>
              </a:rPr>
              <a:t>&lt;head&gt;</a:t>
            </a:r>
          </a:p>
          <a:p>
            <a:pPr>
              <a:lnSpc>
                <a:spcPct val="150000"/>
              </a:lnSpc>
            </a:pPr>
            <a:r>
              <a:rPr lang="en-US" sz="1050" dirty="0">
                <a:latin typeface="Sitka Text" panose="02000505000000020004" pitchFamily="2" charset="0"/>
              </a:rPr>
              <a:t>&lt;script </a:t>
            </a:r>
            <a:r>
              <a:rPr lang="en-US" sz="1050" dirty="0" err="1">
                <a:latin typeface="Sitka Text" panose="02000505000000020004" pitchFamily="2" charset="0"/>
              </a:rPr>
              <a:t>src</a:t>
            </a:r>
            <a:r>
              <a:rPr lang="en-US" sz="1050" dirty="0">
                <a:latin typeface="Sitka Text" panose="02000505000000020004" pitchFamily="2" charset="0"/>
              </a:rPr>
              <a:t>="https://ajax.googleapis.com/ajax/libs/</a:t>
            </a:r>
            <a:r>
              <a:rPr lang="en-US" sz="1050" dirty="0" err="1">
                <a:latin typeface="Sitka Text" panose="02000505000000020004" pitchFamily="2" charset="0"/>
              </a:rPr>
              <a:t>jquery</a:t>
            </a:r>
            <a:r>
              <a:rPr lang="en-US" sz="1050" dirty="0">
                <a:latin typeface="Sitka Text" panose="02000505000000020004" pitchFamily="2" charset="0"/>
              </a:rPr>
              <a:t>/3.5.1/jquery.min.js"&gt;&lt;/script&gt;</a:t>
            </a:r>
          </a:p>
          <a:p>
            <a:pPr>
              <a:lnSpc>
                <a:spcPct val="150000"/>
              </a:lnSpc>
            </a:pPr>
            <a:r>
              <a:rPr lang="en-US" sz="1050" dirty="0">
                <a:latin typeface="Sitka Text" panose="02000505000000020004" pitchFamily="2" charset="0"/>
              </a:rPr>
              <a:t>&lt;script&gt;</a:t>
            </a:r>
          </a:p>
          <a:p>
            <a:pPr>
              <a:lnSpc>
                <a:spcPct val="150000"/>
              </a:lnSpc>
            </a:pPr>
            <a:r>
              <a:rPr lang="en-US" sz="1050" dirty="0">
                <a:latin typeface="Sitka Text" panose="02000505000000020004" pitchFamily="2" charset="0"/>
              </a:rPr>
              <a:t>$(document).ready(function(){</a:t>
            </a:r>
          </a:p>
          <a:p>
            <a:pPr>
              <a:lnSpc>
                <a:spcPct val="150000"/>
              </a:lnSpc>
            </a:pPr>
            <a:r>
              <a:rPr lang="en-US" sz="1050" dirty="0">
                <a:latin typeface="Sitka Text" panose="02000505000000020004" pitchFamily="2" charset="0"/>
              </a:rPr>
              <a:t>  $("button").click(function(){</a:t>
            </a:r>
          </a:p>
          <a:p>
            <a:pPr>
              <a:lnSpc>
                <a:spcPct val="150000"/>
              </a:lnSpc>
            </a:pPr>
            <a:r>
              <a:rPr lang="en-US" sz="1050" dirty="0">
                <a:latin typeface="Sitka Text" panose="02000505000000020004" pitchFamily="2" charset="0"/>
              </a:rPr>
              <a:t>    $.post("demo_test_post.asp",</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      name: "Donald Duck",</a:t>
            </a:r>
          </a:p>
          <a:p>
            <a:pPr>
              <a:lnSpc>
                <a:spcPct val="150000"/>
              </a:lnSpc>
            </a:pPr>
            <a:r>
              <a:rPr lang="en-US" sz="1050" dirty="0">
                <a:latin typeface="Sitka Text" panose="02000505000000020004" pitchFamily="2" charset="0"/>
              </a:rPr>
              <a:t>      city: "Duckburg"</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    function(</a:t>
            </a:r>
            <a:r>
              <a:rPr lang="en-US" sz="1050" dirty="0" err="1">
                <a:latin typeface="Sitka Text" panose="02000505000000020004" pitchFamily="2" charset="0"/>
              </a:rPr>
              <a:t>data,status</a:t>
            </a:r>
            <a:r>
              <a:rPr lang="en-US" sz="1050" dirty="0">
                <a:latin typeface="Sitka Text" panose="02000505000000020004" pitchFamily="2" charset="0"/>
              </a:rPr>
              <a:t>){</a:t>
            </a:r>
          </a:p>
          <a:p>
            <a:pPr>
              <a:lnSpc>
                <a:spcPct val="150000"/>
              </a:lnSpc>
            </a:pPr>
            <a:r>
              <a:rPr lang="en-US" sz="1050" dirty="0">
                <a:latin typeface="Sitka Text" panose="02000505000000020004" pitchFamily="2" charset="0"/>
              </a:rPr>
              <a:t>      alert("Data: " + data + "\</a:t>
            </a:r>
            <a:r>
              <a:rPr lang="en-US" sz="1050" dirty="0" err="1">
                <a:latin typeface="Sitka Text" panose="02000505000000020004" pitchFamily="2" charset="0"/>
              </a:rPr>
              <a:t>nStatus</a:t>
            </a:r>
            <a:r>
              <a:rPr lang="en-US" sz="1050" dirty="0">
                <a:latin typeface="Sitka Text" panose="02000505000000020004" pitchFamily="2" charset="0"/>
              </a:rPr>
              <a:t>: " + status);</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  });</a:t>
            </a:r>
          </a:p>
          <a:p>
            <a:pPr>
              <a:lnSpc>
                <a:spcPct val="150000"/>
              </a:lnSpc>
            </a:pPr>
            <a:r>
              <a:rPr lang="en-US" sz="1050" dirty="0">
                <a:latin typeface="Sitka Text" panose="02000505000000020004" pitchFamily="2" charset="0"/>
              </a:rPr>
              <a:t>});</a:t>
            </a:r>
          </a:p>
          <a:p>
            <a:pPr>
              <a:lnSpc>
                <a:spcPct val="150000"/>
              </a:lnSpc>
            </a:pPr>
            <a:r>
              <a:rPr lang="en-US" sz="1050" dirty="0">
                <a:latin typeface="Sitka Text" panose="02000505000000020004" pitchFamily="2" charset="0"/>
              </a:rPr>
              <a:t>&lt;/script&gt;</a:t>
            </a:r>
          </a:p>
          <a:p>
            <a:pPr>
              <a:lnSpc>
                <a:spcPct val="150000"/>
              </a:lnSpc>
            </a:pPr>
            <a:r>
              <a:rPr lang="en-US" sz="1050" dirty="0">
                <a:latin typeface="Sitka Text" panose="02000505000000020004" pitchFamily="2" charset="0"/>
              </a:rPr>
              <a:t>&lt;/head&gt;</a:t>
            </a:r>
          </a:p>
          <a:p>
            <a:pPr>
              <a:lnSpc>
                <a:spcPct val="150000"/>
              </a:lnSpc>
            </a:pPr>
            <a:r>
              <a:rPr lang="en-US" sz="1050" dirty="0">
                <a:latin typeface="Sitka Text" panose="02000505000000020004" pitchFamily="2" charset="0"/>
              </a:rPr>
              <a:t>&lt;body&gt;</a:t>
            </a:r>
          </a:p>
          <a:p>
            <a:pPr>
              <a:lnSpc>
                <a:spcPct val="150000"/>
              </a:lnSpc>
            </a:pPr>
            <a:endParaRPr lang="en-US" sz="1050" dirty="0">
              <a:latin typeface="Sitka Text" panose="02000505000000020004" pitchFamily="2" charset="0"/>
            </a:endParaRPr>
          </a:p>
          <a:p>
            <a:pPr>
              <a:lnSpc>
                <a:spcPct val="150000"/>
              </a:lnSpc>
            </a:pPr>
            <a:r>
              <a:rPr lang="en-US" sz="1050" dirty="0">
                <a:latin typeface="Sitka Text" panose="02000505000000020004" pitchFamily="2" charset="0"/>
              </a:rPr>
              <a:t>&lt;button&gt;Send an HTTP POST request to a page and get the result back&lt;/button&gt;</a:t>
            </a:r>
          </a:p>
          <a:p>
            <a:pPr>
              <a:lnSpc>
                <a:spcPct val="150000"/>
              </a:lnSpc>
            </a:pPr>
            <a:endParaRPr lang="en-US" sz="1050" dirty="0">
              <a:latin typeface="Sitka Text" panose="02000505000000020004" pitchFamily="2" charset="0"/>
            </a:endParaRPr>
          </a:p>
          <a:p>
            <a:pPr>
              <a:lnSpc>
                <a:spcPct val="150000"/>
              </a:lnSpc>
            </a:pPr>
            <a:r>
              <a:rPr lang="en-US" sz="1050" dirty="0">
                <a:latin typeface="Sitka Text" panose="02000505000000020004" pitchFamily="2" charset="0"/>
              </a:rPr>
              <a:t>&lt;/body&gt;</a:t>
            </a:r>
          </a:p>
          <a:p>
            <a:pPr>
              <a:lnSpc>
                <a:spcPct val="150000"/>
              </a:lnSpc>
            </a:pPr>
            <a:r>
              <a:rPr lang="en-US" sz="1050" dirty="0">
                <a:latin typeface="Sitka Text" panose="02000505000000020004" pitchFamily="2" charset="0"/>
              </a:rPr>
              <a:t>&lt;/html&gt;</a:t>
            </a:r>
          </a:p>
        </p:txBody>
      </p:sp>
      <p:pic>
        <p:nvPicPr>
          <p:cNvPr id="8" name="Picture 7">
            <a:extLst>
              <a:ext uri="{FF2B5EF4-FFF2-40B4-BE49-F238E27FC236}">
                <a16:creationId xmlns:a16="http://schemas.microsoft.com/office/drawing/2014/main" id="{CB7F69A5-A6B3-4224-BF2E-50CE5F545AB5}"/>
              </a:ext>
            </a:extLst>
          </p:cNvPr>
          <p:cNvPicPr>
            <a:picLocks noChangeAspect="1"/>
          </p:cNvPicPr>
          <p:nvPr/>
        </p:nvPicPr>
        <p:blipFill rotWithShape="1">
          <a:blip r:embed="rId3"/>
          <a:srcRect l="50000" t="25243" r="10000" b="61294"/>
          <a:stretch/>
        </p:blipFill>
        <p:spPr>
          <a:xfrm>
            <a:off x="6903868" y="1518082"/>
            <a:ext cx="4876800" cy="923277"/>
          </a:xfrm>
          <a:prstGeom prst="rect">
            <a:avLst/>
          </a:prstGeom>
        </p:spPr>
      </p:pic>
      <p:pic>
        <p:nvPicPr>
          <p:cNvPr id="10" name="Picture 9">
            <a:extLst>
              <a:ext uri="{FF2B5EF4-FFF2-40B4-BE49-F238E27FC236}">
                <a16:creationId xmlns:a16="http://schemas.microsoft.com/office/drawing/2014/main" id="{12028480-631D-4AA3-A07D-7B151ED55680}"/>
              </a:ext>
            </a:extLst>
          </p:cNvPr>
          <p:cNvPicPr>
            <a:picLocks noChangeAspect="1"/>
          </p:cNvPicPr>
          <p:nvPr/>
        </p:nvPicPr>
        <p:blipFill rotWithShape="1">
          <a:blip r:embed="rId4"/>
          <a:srcRect l="35169" t="7378" r="35340" b="74758"/>
          <a:stretch/>
        </p:blipFill>
        <p:spPr>
          <a:xfrm>
            <a:off x="7208669" y="3429000"/>
            <a:ext cx="3595456" cy="1225120"/>
          </a:xfrm>
          <a:prstGeom prst="rect">
            <a:avLst/>
          </a:prstGeom>
        </p:spPr>
      </p:pic>
    </p:spTree>
    <p:extLst>
      <p:ext uri="{BB962C8B-B14F-4D97-AF65-F5344CB8AC3E}">
        <p14:creationId xmlns:p14="http://schemas.microsoft.com/office/powerpoint/2010/main" val="3020246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C22E-ADB7-47D2-A9EF-235BC08FD8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33B234-A557-45CB-9728-10422344041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0005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D99907-716D-46D9-9CD5-CFBF59948D23}"/>
              </a:ext>
            </a:extLst>
          </p:cNvPr>
          <p:cNvSpPr>
            <a:spLocks noGrp="1"/>
          </p:cNvSpPr>
          <p:nvPr>
            <p:ph type="title"/>
          </p:nvPr>
        </p:nvSpPr>
        <p:spPr/>
        <p:txBody>
          <a:bodyPr/>
          <a:lstStyle/>
          <a:p>
            <a:r>
              <a:rPr lang="en-US" dirty="0">
                <a:latin typeface="Sitka Text" panose="02000505000000020004" pitchFamily="2" charset="0"/>
              </a:rPr>
              <a:t>Introduction to AJAX</a:t>
            </a:r>
            <a:endParaRPr lang="en-IN" dirty="0">
              <a:latin typeface="Sitka Text" panose="02000505000000020004" pitchFamily="2" charset="0"/>
            </a:endParaRPr>
          </a:p>
        </p:txBody>
      </p:sp>
      <p:sp>
        <p:nvSpPr>
          <p:cNvPr id="5" name="Text Placeholder 4">
            <a:extLst>
              <a:ext uri="{FF2B5EF4-FFF2-40B4-BE49-F238E27FC236}">
                <a16:creationId xmlns:a16="http://schemas.microsoft.com/office/drawing/2014/main" id="{6E25A869-7BF9-4F17-AEEA-A28127DEDE27}"/>
              </a:ext>
            </a:extLst>
          </p:cNvPr>
          <p:cNvSpPr>
            <a:spLocks noGrp="1"/>
          </p:cNvSpPr>
          <p:nvPr>
            <p:ph type="body" idx="1"/>
          </p:nvPr>
        </p:nvSpPr>
        <p:spPr/>
        <p:txBody>
          <a:bodyPr/>
          <a:lstStyle/>
          <a:p>
            <a:r>
              <a:rPr lang="en-US" altLang="en-US" sz="2400" b="1" dirty="0">
                <a:solidFill>
                  <a:srgbClr val="FF0000"/>
                </a:solidFill>
                <a:latin typeface="Sitka Text" panose="02000505000000020004" pitchFamily="2" charset="0"/>
                <a:cs typeface="Times New Roman" panose="02020603050405020304" pitchFamily="18" charset="0"/>
              </a:rPr>
              <a:t>A</a:t>
            </a:r>
            <a:r>
              <a:rPr lang="en-US" altLang="en-US" sz="2400" b="1" dirty="0">
                <a:latin typeface="Sitka Text" panose="02000505000000020004" pitchFamily="2" charset="0"/>
                <a:cs typeface="Times New Roman" panose="02020603050405020304" pitchFamily="18" charset="0"/>
              </a:rPr>
              <a:t>synchronous </a:t>
            </a:r>
            <a:r>
              <a:rPr lang="en-US" altLang="en-US" sz="2400" b="1" dirty="0">
                <a:solidFill>
                  <a:srgbClr val="FF0000"/>
                </a:solidFill>
                <a:latin typeface="Sitka Text" panose="02000505000000020004" pitchFamily="2" charset="0"/>
                <a:cs typeface="Times New Roman" panose="02020603050405020304" pitchFamily="18" charset="0"/>
              </a:rPr>
              <a:t>Ja</a:t>
            </a:r>
            <a:r>
              <a:rPr lang="en-US" altLang="en-US" sz="2400" b="1" dirty="0">
                <a:latin typeface="Sitka Text" panose="02000505000000020004" pitchFamily="2" charset="0"/>
                <a:cs typeface="Times New Roman" panose="02020603050405020304" pitchFamily="18" charset="0"/>
              </a:rPr>
              <a:t>vaScript and </a:t>
            </a:r>
            <a:r>
              <a:rPr lang="en-US" altLang="en-US" sz="2400" b="1" dirty="0">
                <a:solidFill>
                  <a:srgbClr val="FF0000"/>
                </a:solidFill>
                <a:latin typeface="Sitka Text" panose="02000505000000020004" pitchFamily="2" charset="0"/>
                <a:cs typeface="Times New Roman" panose="02020603050405020304" pitchFamily="18" charset="0"/>
              </a:rPr>
              <a:t>X</a:t>
            </a:r>
            <a:r>
              <a:rPr lang="en-US" altLang="en-US" sz="2400" b="1" dirty="0">
                <a:latin typeface="Sitka Text" panose="02000505000000020004" pitchFamily="2" charset="0"/>
                <a:cs typeface="Times New Roman" panose="02020603050405020304" pitchFamily="18" charset="0"/>
              </a:rPr>
              <a:t>ML</a:t>
            </a:r>
            <a:endParaRPr lang="en-US" altLang="en-US" sz="2400" dirty="0">
              <a:latin typeface="Sitka Text" panose="02000505000000020004" pitchFamily="2" charset="0"/>
            </a:endParaRPr>
          </a:p>
          <a:p>
            <a:endParaRPr lang="en-IN" dirty="0">
              <a:latin typeface="Sitka Text" panose="02000505000000020004" pitchFamily="2" charset="0"/>
            </a:endParaRPr>
          </a:p>
        </p:txBody>
      </p:sp>
    </p:spTree>
    <p:extLst>
      <p:ext uri="{BB962C8B-B14F-4D97-AF65-F5344CB8AC3E}">
        <p14:creationId xmlns:p14="http://schemas.microsoft.com/office/powerpoint/2010/main" val="395892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Lesson 1: Content</a:t>
            </a:r>
          </a:p>
        </p:txBody>
      </p:sp>
      <p:sp>
        <p:nvSpPr>
          <p:cNvPr id="6" name="Text Placeholder 5"/>
          <p:cNvSpPr>
            <a:spLocks noGrp="1"/>
          </p:cNvSpPr>
          <p:nvPr>
            <p:ph sz="half" idx="1"/>
          </p:nvPr>
        </p:nvSpPr>
        <p:spPr/>
        <p:txBody>
          <a:bodyPr/>
          <a:lstStyle/>
          <a:p>
            <a:r>
              <a:rPr lang="en-US" dirty="0"/>
              <a:t>Add text here. </a:t>
            </a:r>
          </a:p>
          <a:p>
            <a:r>
              <a:rPr lang="en-US" dirty="0"/>
              <a:t>To add a picture, chart, or other content in the right column, click the appropriate icon.</a:t>
            </a:r>
          </a:p>
          <a:p>
            <a:r>
              <a:rPr lang="en-US" dirty="0"/>
              <a:t>To add a slide, click New Slide on the Insert menu, or press CTRL+M.</a:t>
            </a:r>
          </a:p>
        </p:txBody>
      </p:sp>
      <p:sp>
        <p:nvSpPr>
          <p:cNvPr id="3" name="Content Placeholder 2"/>
          <p:cNvSpPr>
            <a:spLocks noGrp="1"/>
          </p:cNvSpPr>
          <p:nvPr>
            <p:ph sz="half" idx="2"/>
          </p:nvPr>
        </p:nvSpPr>
        <p:spPr/>
        <p:txBody>
          <a:bodyPr/>
          <a:lstStyle/>
          <a:p>
            <a:endParaRPr lang="en-US"/>
          </a:p>
        </p:txBody>
      </p:sp>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Wrap-up</a:t>
            </a:r>
          </a:p>
        </p:txBody>
      </p:sp>
      <p:sp>
        <p:nvSpPr>
          <p:cNvPr id="3" name="Content Placeholder 2"/>
          <p:cNvSpPr>
            <a:spLocks noGrp="1"/>
          </p:cNvSpPr>
          <p:nvPr>
            <p:ph idx="1"/>
          </p:nvPr>
        </p:nvSpPr>
        <p:spPr/>
        <p:txBody>
          <a:bodyPr/>
          <a:lstStyle/>
          <a:p>
            <a:r>
              <a:rPr lang="en-US" dirty="0"/>
              <a:t>Summarize important points.</a:t>
            </a:r>
          </a:p>
          <a:p>
            <a:r>
              <a:rPr lang="en-US" dirty="0"/>
              <a:t>Allow time for questions.</a:t>
            </a:r>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Objectives</a:t>
            </a:r>
          </a:p>
        </p:txBody>
      </p:sp>
      <p:sp>
        <p:nvSpPr>
          <p:cNvPr id="3" name="Content Placeholder 2"/>
          <p:cNvSpPr>
            <a:spLocks noGrp="1"/>
          </p:cNvSpPr>
          <p:nvPr>
            <p:ph idx="1"/>
          </p:nvPr>
        </p:nvSpPr>
        <p:spPr/>
        <p:txBody>
          <a:bodyPr/>
          <a:lstStyle/>
          <a:p>
            <a:r>
              <a:rPr lang="en-US" dirty="0"/>
              <a:t>List the intended outcomes for this training session.</a:t>
            </a:r>
          </a:p>
          <a:p>
            <a:r>
              <a:rPr lang="en-US" dirty="0"/>
              <a:t>Each objective should be concise, should contain a verb, and should have a measurable result.</a:t>
            </a:r>
          </a:p>
        </p:txBody>
      </p:sp>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Content</a:t>
            </a:r>
          </a:p>
        </p:txBody>
      </p:sp>
      <p:sp>
        <p:nvSpPr>
          <p:cNvPr id="4" name="Text Placeholder 3"/>
          <p:cNvSpPr>
            <a:spLocks noGrp="1"/>
          </p:cNvSpPr>
          <p:nvPr>
            <p:ph sz="half" idx="1"/>
          </p:nvPr>
        </p:nvSpPr>
        <p:spPr/>
        <p:txBody>
          <a:bodyPr/>
          <a:lstStyle/>
          <a:p>
            <a:r>
              <a:rPr lang="en-US" dirty="0"/>
              <a:t>Add text here. </a:t>
            </a:r>
          </a:p>
          <a:p>
            <a:r>
              <a:rPr lang="en-US" dirty="0"/>
              <a:t>To add a picture, chart, or other content in the right column, click the appropriate icon.</a:t>
            </a:r>
          </a:p>
          <a:p>
            <a:r>
              <a:rPr lang="en-US" dirty="0"/>
              <a:t>To add a slide, click New Slide on the Insert menu, or press CTRL+M.</a:t>
            </a:r>
          </a:p>
          <a:p>
            <a:endParaRPr lang="en-US" dirty="0"/>
          </a:p>
        </p:txBody>
      </p:sp>
      <p:sp>
        <p:nvSpPr>
          <p:cNvPr id="5" name="Content Placeholder 4"/>
          <p:cNvSpPr>
            <a:spLocks noGrp="1"/>
          </p:cNvSpPr>
          <p:nvPr>
            <p:ph sz="half" idx="2"/>
          </p:nvPr>
        </p:nvSpPr>
        <p:spPr/>
        <p:txBody>
          <a:bodyPr/>
          <a:lstStyle/>
          <a:p>
            <a:endParaRPr lang="en-US"/>
          </a:p>
        </p:txBody>
      </p:sp>
    </p:spTree>
    <p:extLst>
      <p:ext uri="{BB962C8B-B14F-4D97-AF65-F5344CB8AC3E}">
        <p14:creationId xmlns:p14="http://schemas.microsoft.com/office/powerpoint/2010/main" val="4119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Wrap-up</a:t>
            </a:r>
          </a:p>
        </p:txBody>
      </p:sp>
      <p:sp>
        <p:nvSpPr>
          <p:cNvPr id="3" name="Text Placeholder 2"/>
          <p:cNvSpPr>
            <a:spLocks noGrp="1"/>
          </p:cNvSpPr>
          <p:nvPr>
            <p:ph idx="1"/>
          </p:nvPr>
        </p:nvSpPr>
        <p:spPr/>
        <p:txBody>
          <a:bodyPr/>
          <a:lstStyle/>
          <a:p>
            <a:r>
              <a:rPr lang="en-US" dirty="0"/>
              <a:t>Summarize important points.</a:t>
            </a:r>
          </a:p>
          <a:p>
            <a:r>
              <a:rPr lang="en-US" dirty="0"/>
              <a:t>Allow time for questions.</a:t>
            </a:r>
          </a:p>
        </p:txBody>
      </p:sp>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Objectives</a:t>
            </a:r>
          </a:p>
        </p:txBody>
      </p:sp>
      <p:sp>
        <p:nvSpPr>
          <p:cNvPr id="3" name="Content Placeholder 2"/>
          <p:cNvSpPr>
            <a:spLocks noGrp="1"/>
          </p:cNvSpPr>
          <p:nvPr>
            <p:ph idx="1"/>
          </p:nvPr>
        </p:nvSpPr>
        <p:spPr/>
        <p:txBody>
          <a:bodyPr/>
          <a:lstStyle/>
          <a:p>
            <a:r>
              <a:rPr lang="en-US" dirty="0"/>
              <a:t>List the intended outcomes for this training session.</a:t>
            </a:r>
          </a:p>
          <a:p>
            <a:r>
              <a:rPr lang="en-US" dirty="0"/>
              <a:t>Each objective should be concise, should contain a verb, and should have a measurable result.</a:t>
            </a:r>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Content</a:t>
            </a:r>
          </a:p>
        </p:txBody>
      </p:sp>
      <p:sp>
        <p:nvSpPr>
          <p:cNvPr id="4" name="Text Placeholder 3"/>
          <p:cNvSpPr>
            <a:spLocks noGrp="1"/>
          </p:cNvSpPr>
          <p:nvPr>
            <p:ph sz="half" idx="1"/>
          </p:nvPr>
        </p:nvSpPr>
        <p:spPr/>
        <p:txBody>
          <a:bodyPr/>
          <a:lstStyle/>
          <a:p>
            <a:r>
              <a:rPr lang="en-US" dirty="0"/>
              <a:t>Add text here. </a:t>
            </a:r>
          </a:p>
          <a:p>
            <a:r>
              <a:rPr lang="en-US" dirty="0"/>
              <a:t>To add a picture, chart, or other content in the right column, click the appropriate icon.</a:t>
            </a:r>
          </a:p>
          <a:p>
            <a:r>
              <a:rPr lang="en-US" dirty="0"/>
              <a:t>To add a slide, click New Slide on the Insert menu, or press CTRL+M.</a:t>
            </a:r>
          </a:p>
        </p:txBody>
      </p:sp>
      <p:sp>
        <p:nvSpPr>
          <p:cNvPr id="5" name="Content Placeholder 4"/>
          <p:cNvSpPr>
            <a:spLocks noGrp="1"/>
          </p:cNvSpPr>
          <p:nvPr>
            <p:ph sz="half" idx="2"/>
          </p:nvPr>
        </p:nvSpPr>
        <p:spPr/>
        <p:txBody>
          <a:bodyPr/>
          <a:lstStyle/>
          <a:p>
            <a:endParaRPr lang="en-US"/>
          </a:p>
        </p:txBody>
      </p:sp>
    </p:spTree>
    <p:extLst>
      <p:ext uri="{BB962C8B-B14F-4D97-AF65-F5344CB8AC3E}">
        <p14:creationId xmlns:p14="http://schemas.microsoft.com/office/powerpoint/2010/main" val="33891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Wrap-up</a:t>
            </a:r>
          </a:p>
        </p:txBody>
      </p:sp>
      <p:sp>
        <p:nvSpPr>
          <p:cNvPr id="3" name="Text Placeholder 2"/>
          <p:cNvSpPr>
            <a:spLocks noGrp="1"/>
          </p:cNvSpPr>
          <p:nvPr>
            <p:ph idx="1"/>
          </p:nvPr>
        </p:nvSpPr>
        <p:spPr/>
        <p:txBody>
          <a:bodyPr/>
          <a:lstStyle/>
          <a:p>
            <a:r>
              <a:rPr lang="en-US" dirty="0"/>
              <a:t>Summarize important points.</a:t>
            </a:r>
          </a:p>
          <a:p>
            <a:r>
              <a:rPr lang="en-US" dirty="0"/>
              <a:t>Allow time for questions.</a:t>
            </a:r>
          </a:p>
        </p:txBody>
      </p:sp>
    </p:spTree>
    <p:extLst>
      <p:ext uri="{BB962C8B-B14F-4D97-AF65-F5344CB8AC3E}">
        <p14:creationId xmlns:p14="http://schemas.microsoft.com/office/powerpoint/2010/main" val="15315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Training</a:t>
            </a:r>
          </a:p>
        </p:txBody>
      </p:sp>
      <p:sp>
        <p:nvSpPr>
          <p:cNvPr id="3" name="Content Placeholder 2"/>
          <p:cNvSpPr>
            <a:spLocks noGrp="1"/>
          </p:cNvSpPr>
          <p:nvPr>
            <p:ph idx="1"/>
          </p:nvPr>
        </p:nvSpPr>
        <p:spPr/>
        <p:txBody>
          <a:bodyPr/>
          <a:lstStyle/>
          <a:p>
            <a:r>
              <a:rPr lang="en-US" dirty="0"/>
              <a:t>List important points from each lesson.</a:t>
            </a:r>
          </a:p>
          <a:p>
            <a:r>
              <a:rPr lang="en-US" dirty="0"/>
              <a:t>Provide resources for more information on subject.</a:t>
            </a:r>
          </a:p>
          <a:p>
            <a:pPr lvl="1"/>
            <a:r>
              <a:rPr lang="en-US" dirty="0"/>
              <a:t>List resources on this slide.</a:t>
            </a:r>
          </a:p>
          <a:p>
            <a:pPr lvl="1"/>
            <a:r>
              <a:rPr lang="en-US" dirty="0"/>
              <a:t>Provide handouts with additional resource material.</a:t>
            </a:r>
          </a:p>
        </p:txBody>
      </p:sp>
    </p:spTree>
    <p:extLst>
      <p:ext uri="{BB962C8B-B14F-4D97-AF65-F5344CB8AC3E}">
        <p14:creationId xmlns:p14="http://schemas.microsoft.com/office/powerpoint/2010/main" val="380951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and Evaluation</a:t>
            </a:r>
          </a:p>
        </p:txBody>
      </p:sp>
      <p:sp>
        <p:nvSpPr>
          <p:cNvPr id="3" name="Content Placeholder 2"/>
          <p:cNvSpPr>
            <a:spLocks noGrp="1"/>
          </p:cNvSpPr>
          <p:nvPr>
            <p:ph idx="1"/>
          </p:nvPr>
        </p:nvSpPr>
        <p:spPr/>
        <p:txBody>
          <a:bodyPr/>
          <a:lstStyle/>
          <a:p>
            <a:r>
              <a:rPr lang="en-US" dirty="0"/>
              <a:t>Prepare a quiz or challenge to assess how much information participants learned.</a:t>
            </a:r>
          </a:p>
          <a:p>
            <a:r>
              <a:rPr lang="en-US" dirty="0"/>
              <a:t>Survey participants to see if they found the training beneficial.</a:t>
            </a:r>
          </a:p>
        </p:txBody>
      </p:sp>
    </p:spTree>
    <p:extLst>
      <p:ext uri="{BB962C8B-B14F-4D97-AF65-F5344CB8AC3E}">
        <p14:creationId xmlns:p14="http://schemas.microsoft.com/office/powerpoint/2010/main" val="68765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Asynchronous JavaScript and XML</a:t>
            </a:r>
          </a:p>
        </p:txBody>
      </p:sp>
      <p:sp>
        <p:nvSpPr>
          <p:cNvPr id="3" name="Content Placeholder 2"/>
          <p:cNvSpPr>
            <a:spLocks noGrp="1"/>
          </p:cNvSpPr>
          <p:nvPr>
            <p:ph idx="1"/>
          </p:nvPr>
        </p:nvSpPr>
        <p:spPr>
          <a:xfrm>
            <a:off x="443976" y="1401976"/>
            <a:ext cx="11443224" cy="5265523"/>
          </a:xfrm>
        </p:spPr>
        <p:txBody>
          <a:bodyPr>
            <a:normAutofit fontScale="92500"/>
          </a:bodyPr>
          <a:lstStyle/>
          <a:p>
            <a:pPr>
              <a:lnSpc>
                <a:spcPct val="150000"/>
              </a:lnSpc>
            </a:pPr>
            <a:r>
              <a:rPr lang="en-US" sz="2200" dirty="0">
                <a:latin typeface="Sitka Text" panose="02000505000000020004" pitchFamily="2" charset="0"/>
              </a:rPr>
              <a:t>AJAX is an acronym for Asynchronous JavaScript and XML.</a:t>
            </a:r>
          </a:p>
          <a:p>
            <a:pPr>
              <a:lnSpc>
                <a:spcPct val="150000"/>
              </a:lnSpc>
            </a:pPr>
            <a:r>
              <a:rPr lang="en-US" sz="2200" dirty="0">
                <a:latin typeface="Sitka Text" panose="02000505000000020004" pitchFamily="2" charset="0"/>
              </a:rPr>
              <a:t>It is a group of inter-related technologies like JavaScript, DOM, XML, HTML/XHTML, CSS, </a:t>
            </a:r>
            <a:r>
              <a:rPr lang="en-US" sz="2200" dirty="0" err="1">
                <a:latin typeface="Sitka Text" panose="02000505000000020004" pitchFamily="2" charset="0"/>
              </a:rPr>
              <a:t>XMLHttpRequest</a:t>
            </a:r>
            <a:r>
              <a:rPr lang="en-US" sz="2200" dirty="0">
                <a:latin typeface="Sitka Text" panose="02000505000000020004" pitchFamily="2" charset="0"/>
              </a:rPr>
              <a:t> etc.</a:t>
            </a:r>
          </a:p>
          <a:p>
            <a:pPr>
              <a:lnSpc>
                <a:spcPct val="150000"/>
              </a:lnSpc>
            </a:pPr>
            <a:r>
              <a:rPr lang="en-US" sz="2200" dirty="0">
                <a:latin typeface="Sitka Text" panose="02000505000000020004" pitchFamily="2" charset="0"/>
              </a:rPr>
              <a:t>AJAX allows to send and receive data asynchronously without reloading the web page. </a:t>
            </a:r>
          </a:p>
          <a:p>
            <a:pPr>
              <a:lnSpc>
                <a:spcPct val="150000"/>
              </a:lnSpc>
            </a:pPr>
            <a:r>
              <a:rPr lang="en-US" sz="2200" dirty="0">
                <a:latin typeface="Sitka Text" panose="02000505000000020004" pitchFamily="2" charset="0"/>
              </a:rPr>
              <a:t>AJAX allows to send only important information to the server not the entire page.</a:t>
            </a:r>
          </a:p>
          <a:p>
            <a:pPr>
              <a:lnSpc>
                <a:spcPct val="150000"/>
              </a:lnSpc>
            </a:pPr>
            <a:r>
              <a:rPr lang="en-US" sz="2200" dirty="0">
                <a:latin typeface="Sitka Text" panose="02000505000000020004" pitchFamily="2" charset="0"/>
              </a:rPr>
              <a:t> So only valuable data from the client side is routed to the server side.</a:t>
            </a:r>
          </a:p>
          <a:p>
            <a:pPr>
              <a:lnSpc>
                <a:spcPct val="150000"/>
              </a:lnSpc>
            </a:pPr>
            <a:r>
              <a:rPr lang="en-US" sz="2200" dirty="0">
                <a:latin typeface="Sitka Text" panose="02000505000000020004" pitchFamily="2" charset="0"/>
              </a:rPr>
              <a:t> It makes  application interactive and faster.</a:t>
            </a:r>
          </a:p>
          <a:p>
            <a:pPr>
              <a:lnSpc>
                <a:spcPct val="150000"/>
              </a:lnSpc>
            </a:pPr>
            <a:r>
              <a:rPr lang="en-US" sz="2200" dirty="0">
                <a:latin typeface="Sitka Text" panose="02000505000000020004" pitchFamily="2" charset="0"/>
              </a:rPr>
              <a:t>There are too many web applications running on the web that are using ajax technology</a:t>
            </a:r>
          </a:p>
          <a:p>
            <a:pPr lvl="1">
              <a:lnSpc>
                <a:spcPct val="150000"/>
              </a:lnSpc>
            </a:pPr>
            <a:r>
              <a:rPr lang="en-US" sz="2000" dirty="0" err="1">
                <a:latin typeface="Sitka Text" panose="02000505000000020004" pitchFamily="2" charset="0"/>
              </a:rPr>
              <a:t>gmail</a:t>
            </a:r>
            <a:r>
              <a:rPr lang="en-US" sz="2000" dirty="0">
                <a:latin typeface="Sitka Text" panose="02000505000000020004" pitchFamily="2" charset="0"/>
              </a:rPr>
              <a:t>, </a:t>
            </a:r>
            <a:r>
              <a:rPr lang="en-US" sz="2000" dirty="0" err="1">
                <a:latin typeface="Sitka Text" panose="02000505000000020004" pitchFamily="2" charset="0"/>
              </a:rPr>
              <a:t>facebook</a:t>
            </a:r>
            <a:r>
              <a:rPr lang="en-US" sz="2000" dirty="0">
                <a:latin typeface="Sitka Text" panose="02000505000000020004" pitchFamily="2" charset="0"/>
              </a:rPr>
              <a:t>, twitter, google map, </a:t>
            </a:r>
            <a:r>
              <a:rPr lang="en-US" sz="2000" dirty="0" err="1">
                <a:latin typeface="Sitka Text" panose="02000505000000020004" pitchFamily="2" charset="0"/>
              </a:rPr>
              <a:t>youtube</a:t>
            </a:r>
            <a:r>
              <a:rPr lang="en-US" sz="2000" dirty="0">
                <a:latin typeface="Sitka Text" panose="02000505000000020004" pitchFamily="2" charset="0"/>
              </a:rPr>
              <a:t> etc.</a:t>
            </a:r>
          </a:p>
        </p:txBody>
      </p:sp>
    </p:spTree>
    <p:extLst>
      <p:ext uri="{BB962C8B-B14F-4D97-AF65-F5344CB8AC3E}">
        <p14:creationId xmlns:p14="http://schemas.microsoft.com/office/powerpoint/2010/main" val="488100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Asynchronous JavaScript and XML</a:t>
            </a:r>
          </a:p>
        </p:txBody>
      </p:sp>
      <p:sp>
        <p:nvSpPr>
          <p:cNvPr id="3" name="Content Placeholder 2"/>
          <p:cNvSpPr>
            <a:spLocks noGrp="1"/>
          </p:cNvSpPr>
          <p:nvPr>
            <p:ph idx="1"/>
          </p:nvPr>
        </p:nvSpPr>
        <p:spPr>
          <a:xfrm>
            <a:off x="443976" y="1401976"/>
            <a:ext cx="11443224" cy="5265523"/>
          </a:xfrm>
        </p:spPr>
        <p:txBody>
          <a:bodyPr>
            <a:normAutofit fontScale="77500" lnSpcReduction="20000"/>
          </a:bodyPr>
          <a:lstStyle/>
          <a:p>
            <a:pPr marL="109728" indent="0">
              <a:lnSpc>
                <a:spcPct val="150000"/>
              </a:lnSpc>
              <a:buNone/>
            </a:pPr>
            <a:r>
              <a:rPr lang="en-US" sz="2200" dirty="0">
                <a:latin typeface="Sitka Text" panose="02000505000000020004" pitchFamily="2" charset="0"/>
              </a:rPr>
              <a:t>AJAX</a:t>
            </a:r>
          </a:p>
          <a:p>
            <a:pPr>
              <a:lnSpc>
                <a:spcPct val="150000"/>
              </a:lnSpc>
            </a:pPr>
            <a:r>
              <a:rPr lang="en-US" sz="2200" dirty="0">
                <a:latin typeface="Sitka Text" panose="02000505000000020004" pitchFamily="2" charset="0"/>
              </a:rPr>
              <a:t>not a programming language. </a:t>
            </a:r>
          </a:p>
          <a:p>
            <a:pPr>
              <a:lnSpc>
                <a:spcPct val="150000"/>
              </a:lnSpc>
            </a:pPr>
            <a:r>
              <a:rPr lang="en-US" sz="2200" dirty="0">
                <a:latin typeface="Sitka Text" panose="02000505000000020004" pitchFamily="2" charset="0"/>
              </a:rPr>
              <a:t>imply a development technique for creating interactive web applications.</a:t>
            </a:r>
          </a:p>
          <a:p>
            <a:pPr marL="109728" indent="0">
              <a:lnSpc>
                <a:spcPct val="150000"/>
              </a:lnSpc>
              <a:buNone/>
            </a:pPr>
            <a:endParaRPr lang="en-US" sz="2200" dirty="0">
              <a:latin typeface="Sitka Text" panose="02000505000000020004" pitchFamily="2" charset="0"/>
            </a:endParaRPr>
          </a:p>
          <a:p>
            <a:pPr marL="109728" indent="0">
              <a:lnSpc>
                <a:spcPct val="150000"/>
              </a:lnSpc>
              <a:buNone/>
            </a:pPr>
            <a:r>
              <a:rPr lang="en-US" sz="2200" dirty="0">
                <a:latin typeface="Sitka Text" panose="02000505000000020004" pitchFamily="2" charset="0"/>
              </a:rPr>
              <a:t>JavaScript</a:t>
            </a:r>
          </a:p>
          <a:p>
            <a:pPr>
              <a:lnSpc>
                <a:spcPct val="150000"/>
              </a:lnSpc>
            </a:pPr>
            <a:r>
              <a:rPr lang="en-US" sz="2200" dirty="0">
                <a:latin typeface="Sitka Text" panose="02000505000000020004" pitchFamily="2" charset="0"/>
              </a:rPr>
              <a:t>Client side scripting language. </a:t>
            </a:r>
          </a:p>
          <a:p>
            <a:pPr>
              <a:lnSpc>
                <a:spcPct val="150000"/>
              </a:lnSpc>
            </a:pPr>
            <a:r>
              <a:rPr lang="en-US" sz="2200" dirty="0">
                <a:latin typeface="Sitka Text" panose="02000505000000020004" pitchFamily="2" charset="0"/>
              </a:rPr>
              <a:t>It is executed on the client side by the web browsers that support JavaScript.</a:t>
            </a:r>
          </a:p>
          <a:p>
            <a:pPr>
              <a:lnSpc>
                <a:spcPct val="150000"/>
              </a:lnSpc>
            </a:pPr>
            <a:r>
              <a:rPr lang="en-US" sz="2200" dirty="0">
                <a:latin typeface="Sitka Text" panose="02000505000000020004" pitchFamily="2" charset="0"/>
              </a:rPr>
              <a:t>JavaScript code only works in browsers that have JavaScript enabled. </a:t>
            </a:r>
          </a:p>
          <a:p>
            <a:pPr marL="109728" indent="0">
              <a:lnSpc>
                <a:spcPct val="150000"/>
              </a:lnSpc>
              <a:buNone/>
            </a:pPr>
            <a:endParaRPr lang="en-US" sz="2200" dirty="0">
              <a:latin typeface="Sitka Text" panose="02000505000000020004" pitchFamily="2" charset="0"/>
            </a:endParaRPr>
          </a:p>
          <a:p>
            <a:pPr marL="109728" indent="0">
              <a:lnSpc>
                <a:spcPct val="150000"/>
              </a:lnSpc>
              <a:buNone/>
            </a:pPr>
            <a:r>
              <a:rPr lang="en-US" sz="2200" dirty="0">
                <a:latin typeface="Sitka Text" panose="02000505000000020004" pitchFamily="2" charset="0"/>
              </a:rPr>
              <a:t>XML </a:t>
            </a:r>
          </a:p>
          <a:p>
            <a:pPr>
              <a:lnSpc>
                <a:spcPct val="150000"/>
              </a:lnSpc>
            </a:pPr>
            <a:r>
              <a:rPr lang="en-US" sz="2200" dirty="0">
                <a:latin typeface="Sitka Text" panose="02000505000000020004" pitchFamily="2" charset="0"/>
              </a:rPr>
              <a:t>Acronym for Extensible Markup Language. </a:t>
            </a:r>
          </a:p>
          <a:p>
            <a:pPr>
              <a:lnSpc>
                <a:spcPct val="150000"/>
              </a:lnSpc>
            </a:pPr>
            <a:r>
              <a:rPr lang="en-US" sz="2200" dirty="0">
                <a:latin typeface="Sitka Text" panose="02000505000000020004" pitchFamily="2" charset="0"/>
              </a:rPr>
              <a:t>It is used to encode messages in both human and machine readable formats. </a:t>
            </a:r>
          </a:p>
          <a:p>
            <a:pPr>
              <a:lnSpc>
                <a:spcPct val="150000"/>
              </a:lnSpc>
            </a:pPr>
            <a:r>
              <a:rPr lang="en-US" sz="2200" dirty="0">
                <a:latin typeface="Sitka Text" panose="02000505000000020004" pitchFamily="2" charset="0"/>
              </a:rPr>
              <a:t>It’s like HTML but allows you to create your custom tags</a:t>
            </a:r>
          </a:p>
        </p:txBody>
      </p:sp>
    </p:spTree>
    <p:extLst>
      <p:ext uri="{BB962C8B-B14F-4D97-AF65-F5344CB8AC3E}">
        <p14:creationId xmlns:p14="http://schemas.microsoft.com/office/powerpoint/2010/main" val="2669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Asynchronous JavaScript and XML</a:t>
            </a:r>
          </a:p>
        </p:txBody>
      </p:sp>
      <p:sp>
        <p:nvSpPr>
          <p:cNvPr id="3" name="Content Placeholder 2"/>
          <p:cNvSpPr>
            <a:spLocks noGrp="1"/>
          </p:cNvSpPr>
          <p:nvPr>
            <p:ph idx="1"/>
          </p:nvPr>
        </p:nvSpPr>
        <p:spPr>
          <a:xfrm>
            <a:off x="443976" y="1401976"/>
            <a:ext cx="11443224" cy="3507375"/>
          </a:xfrm>
        </p:spPr>
        <p:txBody>
          <a:bodyPr anchor="ctr">
            <a:normAutofit/>
          </a:bodyPr>
          <a:lstStyle/>
          <a:p>
            <a:pPr>
              <a:lnSpc>
                <a:spcPct val="200000"/>
              </a:lnSpc>
            </a:pPr>
            <a:r>
              <a:rPr lang="en-US" sz="2200" dirty="0">
                <a:latin typeface="Sitka Text" panose="02000505000000020004" pitchFamily="2" charset="0"/>
              </a:rPr>
              <a:t>AJAX uses an </a:t>
            </a:r>
            <a:r>
              <a:rPr lang="en-US" sz="2200" dirty="0" err="1">
                <a:latin typeface="Sitka Text" panose="02000505000000020004" pitchFamily="2" charset="0"/>
              </a:rPr>
              <a:t>XMLHttpRequest</a:t>
            </a:r>
            <a:r>
              <a:rPr lang="en-US" sz="2200" dirty="0">
                <a:latin typeface="Sitka Text" panose="02000505000000020004" pitchFamily="2" charset="0"/>
              </a:rPr>
              <a:t> object to send data to a web server</a:t>
            </a:r>
          </a:p>
          <a:p>
            <a:pPr>
              <a:lnSpc>
                <a:spcPct val="200000"/>
              </a:lnSpc>
            </a:pPr>
            <a:r>
              <a:rPr lang="en-US" sz="2200" dirty="0">
                <a:latin typeface="Sitka Text" panose="02000505000000020004" pitchFamily="2" charset="0"/>
              </a:rPr>
              <a:t> XML is commonly used as the format for receiving server data, although any format including JSON, plain text can be used.</a:t>
            </a:r>
          </a:p>
        </p:txBody>
      </p:sp>
    </p:spTree>
    <p:extLst>
      <p:ext uri="{BB962C8B-B14F-4D97-AF65-F5344CB8AC3E}">
        <p14:creationId xmlns:p14="http://schemas.microsoft.com/office/powerpoint/2010/main" val="248467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9218"/>
            <a:ext cx="10972800" cy="614779"/>
          </a:xfrm>
        </p:spPr>
        <p:txBody>
          <a:bodyPr>
            <a:normAutofit fontScale="90000"/>
          </a:bodyPr>
          <a:lstStyle/>
          <a:p>
            <a:r>
              <a:rPr lang="en-US" dirty="0">
                <a:latin typeface="Constantia" panose="02030602050306030303" pitchFamily="18" charset="0"/>
              </a:rPr>
              <a:t>How it Works?</a:t>
            </a:r>
          </a:p>
        </p:txBody>
      </p:sp>
      <p:sp>
        <p:nvSpPr>
          <p:cNvPr id="3" name="Content Placeholder 2"/>
          <p:cNvSpPr>
            <a:spLocks noGrp="1"/>
          </p:cNvSpPr>
          <p:nvPr>
            <p:ph idx="1"/>
          </p:nvPr>
        </p:nvSpPr>
        <p:spPr>
          <a:xfrm>
            <a:off x="5788241" y="1401976"/>
            <a:ext cx="6098958" cy="5256276"/>
          </a:xfrm>
        </p:spPr>
        <p:txBody>
          <a:bodyPr anchor="ctr">
            <a:normAutofit fontScale="77500" lnSpcReduction="20000"/>
          </a:bodyPr>
          <a:lstStyle/>
          <a:p>
            <a:pPr>
              <a:lnSpc>
                <a:spcPct val="200000"/>
              </a:lnSpc>
            </a:pPr>
            <a:r>
              <a:rPr lang="en-US" sz="2200" dirty="0">
                <a:latin typeface="Sitka Text" panose="02000505000000020004" pitchFamily="2" charset="0"/>
              </a:rPr>
              <a:t>An event occurs in a web page (the page is loaded, a button is clicked)</a:t>
            </a:r>
          </a:p>
          <a:p>
            <a:pPr>
              <a:lnSpc>
                <a:spcPct val="200000"/>
              </a:lnSpc>
            </a:pPr>
            <a:r>
              <a:rPr lang="en-US" sz="2200" dirty="0">
                <a:latin typeface="Sitka Text" panose="02000505000000020004" pitchFamily="2" charset="0"/>
              </a:rPr>
              <a:t>An </a:t>
            </a:r>
            <a:r>
              <a:rPr lang="en-US" sz="2200" dirty="0" err="1">
                <a:latin typeface="Sitka Text" panose="02000505000000020004" pitchFamily="2" charset="0"/>
              </a:rPr>
              <a:t>XMLHttpRequest</a:t>
            </a:r>
            <a:r>
              <a:rPr lang="en-US" sz="2200" dirty="0">
                <a:latin typeface="Sitka Text" panose="02000505000000020004" pitchFamily="2" charset="0"/>
              </a:rPr>
              <a:t> object is created by JavaScript</a:t>
            </a:r>
          </a:p>
          <a:p>
            <a:pPr>
              <a:lnSpc>
                <a:spcPct val="200000"/>
              </a:lnSpc>
            </a:pPr>
            <a:r>
              <a:rPr lang="en-US" sz="2200" dirty="0">
                <a:latin typeface="Sitka Text" panose="02000505000000020004" pitchFamily="2" charset="0"/>
              </a:rPr>
              <a:t>The </a:t>
            </a:r>
            <a:r>
              <a:rPr lang="en-US" sz="2200" dirty="0" err="1">
                <a:latin typeface="Sitka Text" panose="02000505000000020004" pitchFamily="2" charset="0"/>
              </a:rPr>
              <a:t>XMLHttpRequest</a:t>
            </a:r>
            <a:r>
              <a:rPr lang="en-US" sz="2200" dirty="0">
                <a:latin typeface="Sitka Text" panose="02000505000000020004" pitchFamily="2" charset="0"/>
              </a:rPr>
              <a:t> object sends a request to a web server</a:t>
            </a:r>
          </a:p>
          <a:p>
            <a:pPr>
              <a:lnSpc>
                <a:spcPct val="200000"/>
              </a:lnSpc>
            </a:pPr>
            <a:r>
              <a:rPr lang="en-US" sz="2200" dirty="0">
                <a:latin typeface="Sitka Text" panose="02000505000000020004" pitchFamily="2" charset="0"/>
              </a:rPr>
              <a:t>The server processes the request</a:t>
            </a:r>
          </a:p>
          <a:p>
            <a:pPr>
              <a:lnSpc>
                <a:spcPct val="200000"/>
              </a:lnSpc>
            </a:pPr>
            <a:r>
              <a:rPr lang="en-US" sz="2200" dirty="0">
                <a:latin typeface="Sitka Text" panose="02000505000000020004" pitchFamily="2" charset="0"/>
              </a:rPr>
              <a:t>The server sends a response back to the web page</a:t>
            </a:r>
          </a:p>
          <a:p>
            <a:pPr>
              <a:lnSpc>
                <a:spcPct val="200000"/>
              </a:lnSpc>
            </a:pPr>
            <a:r>
              <a:rPr lang="en-US" sz="2200" dirty="0">
                <a:latin typeface="Sitka Text" panose="02000505000000020004" pitchFamily="2" charset="0"/>
              </a:rPr>
              <a:t>The response is read by JavaScript</a:t>
            </a:r>
          </a:p>
          <a:p>
            <a:pPr>
              <a:lnSpc>
                <a:spcPct val="200000"/>
              </a:lnSpc>
            </a:pPr>
            <a:r>
              <a:rPr lang="en-US" sz="2200" dirty="0">
                <a:latin typeface="Sitka Text" panose="02000505000000020004" pitchFamily="2" charset="0"/>
              </a:rPr>
              <a:t>Proper action (like page update) is performed by JavaScript</a:t>
            </a:r>
          </a:p>
        </p:txBody>
      </p:sp>
      <p:pic>
        <p:nvPicPr>
          <p:cNvPr id="4" name="Picture 2">
            <a:extLst>
              <a:ext uri="{FF2B5EF4-FFF2-40B4-BE49-F238E27FC236}">
                <a16:creationId xmlns:a16="http://schemas.microsoft.com/office/drawing/2014/main" id="{52015880-223C-4784-ACD3-7431D7B1A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26868" y="1902041"/>
            <a:ext cx="4766569" cy="3410939"/>
          </a:xfrm>
          <a:prstGeom prst="rect">
            <a:avLst/>
          </a:prstGeom>
          <a:noFill/>
        </p:spPr>
      </p:pic>
    </p:spTree>
    <p:extLst>
      <p:ext uri="{BB962C8B-B14F-4D97-AF65-F5344CB8AC3E}">
        <p14:creationId xmlns:p14="http://schemas.microsoft.com/office/powerpoint/2010/main" val="329785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presentation</Template>
  <TotalTime>139</TotalTime>
  <Words>7729</Words>
  <Application>Microsoft Office PowerPoint</Application>
  <PresentationFormat>Widescreen</PresentationFormat>
  <Paragraphs>828</Paragraphs>
  <Slides>59</Slides>
  <Notes>46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Book Antiqua</vt:lpstr>
      <vt:lpstr>Calibri</vt:lpstr>
      <vt:lpstr>Constantia</vt:lpstr>
      <vt:lpstr>Georgia</vt:lpstr>
      <vt:lpstr>Sitka Text</vt:lpstr>
      <vt:lpstr>Wingdings 2</vt:lpstr>
      <vt:lpstr>Training presentation</vt:lpstr>
      <vt:lpstr>Rich Internet Application</vt:lpstr>
      <vt:lpstr>Introduction</vt:lpstr>
      <vt:lpstr>Introduction</vt:lpstr>
      <vt:lpstr>Characteristics of RIA</vt:lpstr>
      <vt:lpstr>Introduction to AJAX</vt:lpstr>
      <vt:lpstr>Asynchronous JavaScript and XML</vt:lpstr>
      <vt:lpstr>Asynchronous JavaScript and XML</vt:lpstr>
      <vt:lpstr>Asynchronous JavaScript and XML</vt:lpstr>
      <vt:lpstr>How it Works?</vt:lpstr>
      <vt:lpstr>XMLHttpRequest Object</vt:lpstr>
      <vt:lpstr>XMLHttpRequest Object</vt:lpstr>
      <vt:lpstr>XMLHttpRequest Object</vt:lpstr>
      <vt:lpstr>Methods of XMLHttpRequest Object </vt:lpstr>
      <vt:lpstr>Methods of XMLHttpRequest Object </vt:lpstr>
      <vt:lpstr>Properties of XMLHttpRequest Object </vt:lpstr>
      <vt:lpstr>Properties of XMLHttpRequest Object </vt:lpstr>
      <vt:lpstr>The onload property Example</vt:lpstr>
      <vt:lpstr>The onload property Example</vt:lpstr>
      <vt:lpstr>GET or POST method?</vt:lpstr>
      <vt:lpstr>GET method Example</vt:lpstr>
      <vt:lpstr>GET method Example (With math.random)</vt:lpstr>
      <vt:lpstr>GET method Example (Adding information to URL)</vt:lpstr>
      <vt:lpstr>POST method Example</vt:lpstr>
      <vt:lpstr>POST method Example (POST data like HTML form)</vt:lpstr>
      <vt:lpstr>AJAX vs Traditional Approach</vt:lpstr>
      <vt:lpstr>Traditional Approach</vt:lpstr>
      <vt:lpstr>Traditional Approach</vt:lpstr>
      <vt:lpstr>AJAX Design Basics – Working of AJAX</vt:lpstr>
      <vt:lpstr>AJAX Web Application Model</vt:lpstr>
      <vt:lpstr>AJAX Web Application Model</vt:lpstr>
      <vt:lpstr>Key Points</vt:lpstr>
      <vt:lpstr>JQuery</vt:lpstr>
      <vt:lpstr>JQuery</vt:lpstr>
      <vt:lpstr>JQuery Syntax</vt:lpstr>
      <vt:lpstr>The Document Ready Event</vt:lpstr>
      <vt:lpstr>The Document Ready Event</vt:lpstr>
      <vt:lpstr>Jquery Example</vt:lpstr>
      <vt:lpstr>JQuery and AJAX</vt:lpstr>
      <vt:lpstr>JQuery - AJAX load() Method</vt:lpstr>
      <vt:lpstr>JQuery - AJAX load() Method</vt:lpstr>
      <vt:lpstr>JQuery - AJAX load() Method</vt:lpstr>
      <vt:lpstr>JQuery - AJAX get() Method</vt:lpstr>
      <vt:lpstr>JQuery - AJAX get() Method</vt:lpstr>
      <vt:lpstr>JQuery - AJAX get() Method</vt:lpstr>
      <vt:lpstr>JQuery – AJAX post() Method</vt:lpstr>
      <vt:lpstr>JQuery – AJAX post() Method</vt:lpstr>
      <vt:lpstr>JQuery – AJAX post() Method</vt:lpstr>
      <vt:lpstr>JQuery – AJAX post() Method</vt:lpstr>
      <vt:lpstr>PowerPoint Presentation</vt:lpstr>
      <vt:lpstr>Lesson 1: Content</vt:lpstr>
      <vt:lpstr>Lesson 1: Wrap-up</vt:lpstr>
      <vt:lpstr>Lesson 2: Objectives</vt:lpstr>
      <vt:lpstr>Lesson 2: Content</vt:lpstr>
      <vt:lpstr>Lesson 2: Wrap-up</vt:lpstr>
      <vt:lpstr>Lesson 3: Objectives</vt:lpstr>
      <vt:lpstr>Lesson 3: Content</vt:lpstr>
      <vt:lpstr>Lesson 3: Wrap-up</vt:lpstr>
      <vt:lpstr>Summary of Training</vt:lpstr>
      <vt:lpstr>Assessment and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Training Presentation</dc:title>
  <dc:creator>Vaibhav Ambhire</dc:creator>
  <cp:lastModifiedBy>Vaibhav Ambhire</cp:lastModifiedBy>
  <cp:revision>32</cp:revision>
  <dcterms:created xsi:type="dcterms:W3CDTF">2021-10-06T03:41:01Z</dcterms:created>
  <dcterms:modified xsi:type="dcterms:W3CDTF">2021-10-08T08:31:01Z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