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60" r:id="rId5"/>
    <p:sldId id="258" r:id="rId6"/>
    <p:sldId id="261" r:id="rId7"/>
    <p:sldId id="259" r:id="rId8"/>
    <p:sldId id="262" r:id="rId9"/>
    <p:sldId id="288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67" r:id="rId18"/>
    <p:sldId id="271" r:id="rId19"/>
    <p:sldId id="272" r:id="rId20"/>
    <p:sldId id="273" r:id="rId21"/>
    <p:sldId id="275" r:id="rId22"/>
    <p:sldId id="295" r:id="rId23"/>
    <p:sldId id="274" r:id="rId24"/>
    <p:sldId id="276" r:id="rId25"/>
    <p:sldId id="278" r:id="rId26"/>
    <p:sldId id="279" r:id="rId27"/>
    <p:sldId id="277" r:id="rId28"/>
    <p:sldId id="280" r:id="rId29"/>
    <p:sldId id="283" r:id="rId30"/>
    <p:sldId id="284" r:id="rId31"/>
    <p:sldId id="281" r:id="rId32"/>
    <p:sldId id="285" r:id="rId33"/>
    <p:sldId id="289" r:id="rId34"/>
    <p:sldId id="286" r:id="rId35"/>
    <p:sldId id="287" r:id="rId36"/>
    <p:sldId id="290" r:id="rId37"/>
    <p:sldId id="291" r:id="rId38"/>
    <p:sldId id="292" r:id="rId39"/>
    <p:sldId id="299" r:id="rId40"/>
    <p:sldId id="28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252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318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257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59280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773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4722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73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951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786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554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98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504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34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836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56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15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50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B96C-F133-4378-A32B-ADBFE83B522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E9DE33-CB71-4B40-AFD0-1EDD79C66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015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rW6afp8yE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9A69E5-9CFA-40CE-BFC7-7542C848C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</p:spTree>
    <p:extLst>
      <p:ext uri="{BB962C8B-B14F-4D97-AF65-F5344CB8AC3E}">
        <p14:creationId xmlns="" xmlns:p14="http://schemas.microsoft.com/office/powerpoint/2010/main" val="10438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CB8D03-DFC5-472A-8976-FA789219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141" y="0"/>
            <a:ext cx="8911687" cy="554636"/>
          </a:xfrm>
        </p:spPr>
        <p:txBody>
          <a:bodyPr>
            <a:normAutofit fontScale="90000"/>
          </a:bodyPr>
          <a:lstStyle/>
          <a:p>
            <a:r>
              <a:rPr lang="en-US" dirty="0"/>
              <a:t>Servlet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7D4BD4-ED80-4B7F-A4C3-07708E57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22" y="664564"/>
            <a:ext cx="10382277" cy="59161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supports implementation of servlets using following packages: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1) The javax.servlet 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2)  javax.servlet. Http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packages represent interfaces and classes for servlet API.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 can be implemented in 3 ways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140D4959-6D75-4F19-8495-D746AD400ADD}"/>
              </a:ext>
            </a:extLst>
          </p:cNvPr>
          <p:cNvCxnSpPr>
            <a:cxnSpLocks/>
          </p:cNvCxnSpPr>
          <p:nvPr/>
        </p:nvCxnSpPr>
        <p:spPr>
          <a:xfrm flipH="1">
            <a:off x="3297837" y="3270142"/>
            <a:ext cx="1079176" cy="142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009D7F7F-1583-469C-886B-EC8577A25793}"/>
              </a:ext>
            </a:extLst>
          </p:cNvPr>
          <p:cNvCxnSpPr>
            <a:cxnSpLocks/>
          </p:cNvCxnSpPr>
          <p:nvPr/>
        </p:nvCxnSpPr>
        <p:spPr>
          <a:xfrm>
            <a:off x="4807641" y="3146156"/>
            <a:ext cx="353666" cy="154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02E47BF-A7DB-4090-BB37-EEBA30F90F0B}"/>
              </a:ext>
            </a:extLst>
          </p:cNvPr>
          <p:cNvSpPr txBox="1"/>
          <p:nvPr/>
        </p:nvSpPr>
        <p:spPr>
          <a:xfrm>
            <a:off x="1027231" y="4836081"/>
            <a:ext cx="3732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Implement the interface 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javax.servlet.Servlet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0278CF4-0FC0-4DAD-96F0-0B57F4C9AFEA}"/>
              </a:ext>
            </a:extLst>
          </p:cNvPr>
          <p:cNvSpPr txBox="1"/>
          <p:nvPr/>
        </p:nvSpPr>
        <p:spPr>
          <a:xfrm>
            <a:off x="3977291" y="4805304"/>
            <a:ext cx="4237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Extending subclass from	  </a:t>
            </a:r>
            <a:r>
              <a:rPr lang="en-US" sz="24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javax.servlet.GenericServlet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2D63362-B4EC-4F69-9370-E23E5FFD7F96}"/>
              </a:ext>
            </a:extLst>
          </p:cNvPr>
          <p:cNvCxnSpPr>
            <a:cxnSpLocks/>
          </p:cNvCxnSpPr>
          <p:nvPr/>
        </p:nvCxnSpPr>
        <p:spPr>
          <a:xfrm>
            <a:off x="5591935" y="3146156"/>
            <a:ext cx="2746153" cy="168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4D2E2BB-FA5C-4785-8719-2DE10A2DFF8D}"/>
              </a:ext>
            </a:extLst>
          </p:cNvPr>
          <p:cNvSpPr txBox="1"/>
          <p:nvPr/>
        </p:nvSpPr>
        <p:spPr>
          <a:xfrm>
            <a:off x="8109565" y="4830534"/>
            <a:ext cx="3887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Extending subclass from	  </a:t>
            </a:r>
            <a:r>
              <a:rPr lang="en-US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javax.servlet.http.HttpServlet</a:t>
            </a: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21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C0C8B8-F009-428E-8260-3841E62F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GenericServlet and HttpServlet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499F0C-54DF-49C9-A20E-071F5595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75" y="1469262"/>
            <a:ext cx="4621057" cy="37776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GenericServlet class is used to create servlets that can work with any protocol.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Whereas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HttpServlet is used to create HTTP servlets that provide output in the form of HTML pages.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FF7FCC-E515-4E8A-AE77-79E6A5F63187}"/>
              </a:ext>
            </a:extLst>
          </p:cNvPr>
          <p:cNvSpPr/>
          <p:nvPr/>
        </p:nvSpPr>
        <p:spPr>
          <a:xfrm>
            <a:off x="5438932" y="1540189"/>
            <a:ext cx="3182554" cy="128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Class.java.lang.Object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8889CA4-9484-415D-9FDC-294D51E1421D}"/>
              </a:ext>
            </a:extLst>
          </p:cNvPr>
          <p:cNvSpPr/>
          <p:nvPr/>
        </p:nvSpPr>
        <p:spPr>
          <a:xfrm>
            <a:off x="4960494" y="3198562"/>
            <a:ext cx="3762531" cy="128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 </a:t>
            </a:r>
            <a:r>
              <a:rPr lang="en-US" sz="2000" dirty="0" err="1">
                <a:solidFill>
                  <a:schemeClr val="tx1"/>
                </a:solidFill>
              </a:rPr>
              <a:t>javax.servlet.GenericServlet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0D7C0D1-40AB-4AFD-8D00-3C87DDA8928D}"/>
              </a:ext>
            </a:extLst>
          </p:cNvPr>
          <p:cNvSpPr/>
          <p:nvPr/>
        </p:nvSpPr>
        <p:spPr>
          <a:xfrm>
            <a:off x="5353986" y="4856936"/>
            <a:ext cx="3055495" cy="128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javax.servlet.HttpServlet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E27CAC-AE67-45F7-84C8-DA135764A7E9}"/>
              </a:ext>
            </a:extLst>
          </p:cNvPr>
          <p:cNvSpPr/>
          <p:nvPr/>
        </p:nvSpPr>
        <p:spPr>
          <a:xfrm>
            <a:off x="9357609" y="1722595"/>
            <a:ext cx="2805657" cy="128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javax.servlet.Servlet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A5C8287-3C31-49FB-AC96-CBCFB34349C2}"/>
              </a:ext>
            </a:extLst>
          </p:cNvPr>
          <p:cNvSpPr/>
          <p:nvPr/>
        </p:nvSpPr>
        <p:spPr>
          <a:xfrm>
            <a:off x="9357610" y="3198562"/>
            <a:ext cx="2834390" cy="128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javax.servlet.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ServletConfig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CD053E1-E79B-4225-8AE5-D7D87E1B109F}"/>
              </a:ext>
            </a:extLst>
          </p:cNvPr>
          <p:cNvSpPr/>
          <p:nvPr/>
        </p:nvSpPr>
        <p:spPr>
          <a:xfrm>
            <a:off x="9357610" y="4668193"/>
            <a:ext cx="2834390" cy="128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javax.io.serializable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ACFEA892-E020-4B09-94AA-DF3A22516C4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6747244" y="2915596"/>
            <a:ext cx="377483" cy="18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724396B5-117E-4E3E-BB2E-DE1470E6B198}"/>
              </a:ext>
            </a:extLst>
          </p:cNvPr>
          <p:cNvCxnSpPr/>
          <p:nvPr/>
        </p:nvCxnSpPr>
        <p:spPr>
          <a:xfrm flipH="1">
            <a:off x="6874238" y="4479452"/>
            <a:ext cx="1" cy="37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065923F-79C3-47F3-875D-8902395E8074}"/>
              </a:ext>
            </a:extLst>
          </p:cNvPr>
          <p:cNvCxnSpPr/>
          <p:nvPr/>
        </p:nvCxnSpPr>
        <p:spPr>
          <a:xfrm flipH="1">
            <a:off x="9009089" y="2363040"/>
            <a:ext cx="348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4BE5A28-5AF3-4D7D-B479-E10AF8B48AC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8723025" y="3839007"/>
            <a:ext cx="63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538D126-DBF8-4DFC-9E1E-16F75D7143F4}"/>
              </a:ext>
            </a:extLst>
          </p:cNvPr>
          <p:cNvCxnSpPr/>
          <p:nvPr/>
        </p:nvCxnSpPr>
        <p:spPr>
          <a:xfrm flipH="1">
            <a:off x="9024079" y="5246884"/>
            <a:ext cx="3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2A1FD29E-E4D3-4EAB-B530-8134D8C79F5B}"/>
              </a:ext>
            </a:extLst>
          </p:cNvPr>
          <p:cNvCxnSpPr>
            <a:cxnSpLocks/>
          </p:cNvCxnSpPr>
          <p:nvPr/>
        </p:nvCxnSpPr>
        <p:spPr>
          <a:xfrm>
            <a:off x="9024079" y="2363040"/>
            <a:ext cx="16238" cy="288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171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A070EFB-2347-430F-8DA7-DA1861273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641" y="356839"/>
            <a:ext cx="8467744" cy="65011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741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82052-618E-4A62-B469-941FACB0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GenericServlet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04252C-0687-486B-B1D5-28CD15195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678"/>
            <a:ext cx="9602788" cy="23144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GenericServlet is the immediate subclass of Servlet interface.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means a method inherited from the Servlet interface called the service () is an abstract method in GenericServlet.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write a program who extends the GenericServlet class should override the service () method and write the implementation for it.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09CD76A-2556-4D36-B25F-07578E615BF6}"/>
              </a:ext>
            </a:extLst>
          </p:cNvPr>
          <p:cNvSpPr txBox="1">
            <a:spLocks/>
          </p:cNvSpPr>
          <p:nvPr/>
        </p:nvSpPr>
        <p:spPr>
          <a:xfrm>
            <a:off x="2450858" y="3798680"/>
            <a:ext cx="8911687" cy="656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HTTPServlet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4EE46B48-42E0-449B-BF64-6F57FB486F23}"/>
              </a:ext>
            </a:extLst>
          </p:cNvPr>
          <p:cNvSpPr txBox="1">
            <a:spLocks/>
          </p:cNvSpPr>
          <p:nvPr/>
        </p:nvSpPr>
        <p:spPr>
          <a:xfrm>
            <a:off x="2450858" y="4531660"/>
            <a:ext cx="9602788" cy="231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62A099-CD4B-49CB-ACE4-21E8B9571AC4}"/>
              </a:ext>
            </a:extLst>
          </p:cNvPr>
          <p:cNvSpPr txBox="1"/>
          <p:nvPr/>
        </p:nvSpPr>
        <p:spPr>
          <a:xfrm>
            <a:off x="2667982" y="4454698"/>
            <a:ext cx="91685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HttpServlet is designed to support HTTP protocol.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also an abstract class. Furthermore, the immediate superclass of HttpServlet is GenericServlet.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HttpServlet overrides the service method in GenericServlet.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possible to replace the service (method using doGet () 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doPost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() with the same parameters of the service method.</a:t>
            </a:r>
          </a:p>
        </p:txBody>
      </p:sp>
    </p:spTree>
    <p:extLst>
      <p:ext uri="{BB962C8B-B14F-4D97-AF65-F5344CB8AC3E}">
        <p14:creationId xmlns="" xmlns:p14="http://schemas.microsoft.com/office/powerpoint/2010/main" val="223385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5CA0C4-2BD2-46FF-B86F-386C4C0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0"/>
            <a:ext cx="5101705" cy="67513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required for servlet: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5C56DE-DC0F-4705-BD9A-B14A390EF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940" y="485830"/>
            <a:ext cx="10712060" cy="637216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web application structure involving the WEB-INF subdirectory is standard to all Java web applications and specified by the servlet API specification.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WEB-INF subdirectory:-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1) This directory, which is contained within the Document Root, is invisible 				from the web container.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2) It contains all resources needed to run the application, from Java classes,    				to JAR files and libraries, to other supporting files that the developer does 			not want a web user to access.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is how this directory structure looks like: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199222-E3AA-4C18-AC60-8BE9E6216196}"/>
              </a:ext>
            </a:extLst>
          </p:cNvPr>
          <p:cNvSpPr txBox="1"/>
          <p:nvPr/>
        </p:nvSpPr>
        <p:spPr>
          <a:xfrm>
            <a:off x="3315324" y="4433178"/>
            <a:ext cx="88766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/webapps   </a:t>
            </a:r>
            <a:r>
              <a:rPr lang="en-US" sz="2400" b="1" dirty="0">
                <a:sym typeface="Wingdings" panose="05000000000000000000" pitchFamily="2" charset="2"/>
              </a:rPr>
              <a:t> is a subdirectory of tomcat web server</a:t>
            </a:r>
            <a:endParaRPr lang="en-US" sz="2400" b="1" dirty="0"/>
          </a:p>
          <a:p>
            <a:r>
              <a:rPr lang="en-US" sz="2400" b="1" dirty="0"/>
              <a:t>    /myapp  </a:t>
            </a:r>
            <a:r>
              <a:rPr lang="en-US" sz="2400" b="1" dirty="0">
                <a:sym typeface="Wingdings" panose="05000000000000000000" pitchFamily="2" charset="2"/>
              </a:rPr>
              <a:t> is a name of application</a:t>
            </a:r>
            <a:endParaRPr lang="en-US" sz="2400" b="1" dirty="0"/>
          </a:p>
          <a:p>
            <a:r>
              <a:rPr lang="en-US" sz="2400" b="1" dirty="0"/>
              <a:t>   /WEB-INF </a:t>
            </a:r>
            <a:r>
              <a:rPr lang="en-US" sz="2400" b="1" dirty="0">
                <a:sym typeface="Wingdings" panose="05000000000000000000" pitchFamily="2" charset="2"/>
              </a:rPr>
              <a:t> Subdirectory for deployment descriptor</a:t>
            </a:r>
            <a:endParaRPr lang="en-US" sz="2400" b="1" dirty="0"/>
          </a:p>
          <a:p>
            <a:r>
              <a:rPr lang="en-US" sz="2400" b="1" dirty="0"/>
              <a:t>      /classes </a:t>
            </a:r>
            <a:r>
              <a:rPr lang="en-US" sz="2400" b="1" dirty="0">
                <a:sym typeface="Wingdings" panose="05000000000000000000" pitchFamily="2" charset="2"/>
              </a:rPr>
              <a:t> This will hold .java and  .class file of servlet</a:t>
            </a:r>
            <a:endParaRPr lang="en-US" sz="2400" b="1" dirty="0"/>
          </a:p>
          <a:p>
            <a:r>
              <a:rPr lang="en-US" sz="2400" b="1" dirty="0"/>
              <a:t>   /lib</a:t>
            </a:r>
          </a:p>
        </p:txBody>
      </p:sp>
    </p:spTree>
    <p:extLst>
      <p:ext uri="{BB962C8B-B14F-4D97-AF65-F5344CB8AC3E}">
        <p14:creationId xmlns="" xmlns:p14="http://schemas.microsoft.com/office/powerpoint/2010/main" val="21536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F54AC-37D2-4178-A347-BAA2E393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22" y="129435"/>
            <a:ext cx="8911687" cy="804952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descriptor(Web.xml file)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AE0148-7BEA-455C-B7DB-3FF59E4E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499" y="1129739"/>
            <a:ext cx="9926931" cy="559882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deployment descriptor is an .xml file, from which Web Container gets the information about the servlet to be invoked.</a:t>
            </a:r>
          </a:p>
          <a:p>
            <a:r>
              <a:rPr lang="en-US" sz="2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web. xml defines </a:t>
            </a:r>
            <a:r>
              <a:rPr lang="en-US" sz="2600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mappings between URL paths and the servlets that handle requests with those paths. </a:t>
            </a:r>
          </a:p>
          <a:p>
            <a:r>
              <a:rPr lang="en-US" sz="2600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web server uses this configuration to identify the servlet to handle a given request and call the class method that corresponds to the request method.</a:t>
            </a:r>
            <a:endParaRPr lang="en-US" sz="2600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web container uses the Parser to get the information from the web.xml file. There are many xml parsers such as SAX, DOM and Pull.</a:t>
            </a:r>
          </a:p>
          <a:p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many elements in the web.xml file. Here is given some necessary elements to run the simple servlet program.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0115969-2BE6-4CE2-B01E-3FD3D5921B35}"/>
              </a:ext>
            </a:extLst>
          </p:cNvPr>
          <p:cNvSpPr txBox="1">
            <a:spLocks/>
          </p:cNvSpPr>
          <p:nvPr/>
        </p:nvSpPr>
        <p:spPr>
          <a:xfrm>
            <a:off x="6677633" y="637082"/>
            <a:ext cx="5460508" cy="579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473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F54AC-37D2-4178-A347-BAA2E393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95" y="0"/>
            <a:ext cx="7814725" cy="637082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descriptor-Web.xml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="" xmlns:a16="http://schemas.microsoft.com/office/drawing/2014/main" id="{303BFE40-D5F9-4BE6-B336-5DEAAB01B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62000042"/>
              </p:ext>
            </p:extLst>
          </p:nvPr>
        </p:nvGraphicFramePr>
        <p:xfrm>
          <a:off x="449451" y="566057"/>
          <a:ext cx="11513653" cy="613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37">
                  <a:extLst>
                    <a:ext uri="{9D8B030D-6E8A-4147-A177-3AD203B41FA5}">
                      <a16:colId xmlns="" xmlns:a16="http://schemas.microsoft.com/office/drawing/2014/main" val="2706400882"/>
                    </a:ext>
                  </a:extLst>
                </a:gridCol>
                <a:gridCol w="2324746">
                  <a:extLst>
                    <a:ext uri="{9D8B030D-6E8A-4147-A177-3AD203B41FA5}">
                      <a16:colId xmlns="" xmlns:a16="http://schemas.microsoft.com/office/drawing/2014/main" val="2668410157"/>
                    </a:ext>
                  </a:extLst>
                </a:gridCol>
                <a:gridCol w="7701070">
                  <a:extLst>
                    <a:ext uri="{9D8B030D-6E8A-4147-A177-3AD203B41FA5}">
                      <a16:colId xmlns="" xmlns:a16="http://schemas.microsoft.com/office/drawing/2014/main" val="2334663344"/>
                    </a:ext>
                  </a:extLst>
                </a:gridCol>
              </a:tblGrid>
              <a:tr h="194834">
                <a:tc>
                  <a:txBody>
                    <a:bodyPr/>
                    <a:lstStyle/>
                    <a:p>
                      <a:r>
                        <a:rPr lang="en-US" dirty="0" err="1"/>
                        <a:t>Sr.No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229882"/>
                  </a:ext>
                </a:extLst>
              </a:tr>
              <a:tr h="77097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&lt;web-app&gt;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represents the whole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567308"/>
                  </a:ext>
                </a:extLst>
              </a:tr>
              <a:tr h="55845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&lt;servlet&gt;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is sub element of &lt;web-app&gt; and represents the servlet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9022447"/>
                  </a:ext>
                </a:extLst>
              </a:tr>
              <a:tr h="111362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&lt;servlet-name&gt;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is sub element of &lt;servlet&gt; represents the name of the servlet.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446511"/>
                  </a:ext>
                </a:extLst>
              </a:tr>
              <a:tr h="111362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&lt;servlet-class&gt;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is sub element of &lt;servlet&gt; represents the class of the servlet.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7586433"/>
                  </a:ext>
                </a:extLst>
              </a:tr>
              <a:tr h="111362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&lt;servlet-mapping&gt;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is sub element of &lt;web-app&gt;.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It is used to map the servlet.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4197393"/>
                  </a:ext>
                </a:extLst>
              </a:tr>
              <a:tr h="71163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url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-pattern&gt;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is sub element of &lt;servlet-mapping&gt;. This pattern is used at client side to invoke the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servlet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8675597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0115969-2BE6-4CE2-B01E-3FD3D5921B35}"/>
              </a:ext>
            </a:extLst>
          </p:cNvPr>
          <p:cNvSpPr txBox="1">
            <a:spLocks/>
          </p:cNvSpPr>
          <p:nvPr/>
        </p:nvSpPr>
        <p:spPr>
          <a:xfrm>
            <a:off x="6677633" y="637082"/>
            <a:ext cx="5460508" cy="579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195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5CA0C4-2BD2-46FF-B86F-386C4C0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59167" cy="8749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Steps to create Servlet: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5C56DE-DC0F-4705-BD9A-B14A390EF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9095"/>
            <a:ext cx="9602788" cy="5186597"/>
          </a:xfrm>
        </p:spPr>
        <p:txBody>
          <a:bodyPr/>
          <a:lstStyle/>
          <a:p>
            <a:pPr marL="569913" indent="465138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directory structure</a:t>
            </a:r>
          </a:p>
          <a:p>
            <a:pPr marL="569913" indent="465138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Servlet</a:t>
            </a:r>
          </a:p>
          <a:p>
            <a:pPr marL="569913" indent="465138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Compile the Servlet</a:t>
            </a:r>
          </a:p>
          <a:p>
            <a:pPr marL="569913" indent="465138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deployment descriptor</a:t>
            </a:r>
          </a:p>
          <a:p>
            <a:pPr marL="569913" indent="465138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 the server and deploy the project</a:t>
            </a:r>
          </a:p>
          <a:p>
            <a:pPr marL="569913" indent="465138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Access the servlet</a:t>
            </a:r>
          </a:p>
        </p:txBody>
      </p:sp>
    </p:spTree>
    <p:extLst>
      <p:ext uri="{BB962C8B-B14F-4D97-AF65-F5344CB8AC3E}">
        <p14:creationId xmlns="" xmlns:p14="http://schemas.microsoft.com/office/powerpoint/2010/main" val="2488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F4C104D-5F30-4811-9376-566B26E4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7D2A4-C9A8-490A-A8DE-62263DEC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1" y="-5534"/>
            <a:ext cx="6937958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Step1- Create a directory 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815E34B-5D02-4E01-A936-E8E1C0AB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8E0CA-D2F3-491C-83BA-C06560EF2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211929" cy="3759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Sun Microsystem defines a unique standard to be followed by all the server vendors.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Let's see the directory structure that must be followed to create the servlet.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7A60D4-830A-44ED-9FFF-244314A1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67" y="1275053"/>
            <a:ext cx="5965753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="" xmlns:a16="http://schemas.microsoft.com/office/drawing/2014/main" id="{7DE3414B-B032-4710-A468-D3285E38C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08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9DADF-4774-4E12-93D8-E7B25A2E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0"/>
            <a:ext cx="4940526" cy="61459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2- Create a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95737E-949C-4AA2-A9A1-1985585F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7" y="614597"/>
            <a:ext cx="10551842" cy="6071016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creating servlet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HTTPservlet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class and 3 methods are used:</a:t>
            </a:r>
          </a:p>
          <a:p>
            <a:pPr marL="1258888" lvl="1" indent="-179388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doGet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doPost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1139825" lvl="1" indent="-60325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setContentType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1035050" lvl="1" indent="104775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getWriter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1035050" lvl="1" indent="-103505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163" lvl="1" indent="-284163"/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create a servlet that extends the HttpServlet class:</a:t>
            </a:r>
          </a:p>
          <a:p>
            <a:pPr marL="1035050" lvl="1" indent="-1035050">
              <a:buNone/>
            </a:pP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			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DemoServlet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HttpServlet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163" lvl="1" indent="-284163"/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Inside the </a:t>
            </a: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above class, provide implementation of doGet() method:</a:t>
            </a:r>
          </a:p>
          <a:p>
            <a:pPr marL="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void doGet(HttpServletRequest req, HttpServletResponse res)  </a:t>
            </a:r>
          </a:p>
          <a:p>
            <a:pPr marL="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throws ServletException,IOException </a:t>
            </a:r>
          </a:p>
          <a:p>
            <a:pPr marL="0" lvl="1" indent="0">
              <a:buNone/>
            </a:pPr>
            <a:endParaRPr lang="en-US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163" lvl="1" indent="-284163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163" lvl="1" indent="-284163"/>
            <a:endParaRPr lang="en-US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4813" lvl="1" indent="-404813"/>
            <a:endParaRPr lang="en-US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5050" lvl="1" indent="-1035050">
              <a:buNone/>
            </a:pPr>
            <a:endParaRPr lang="en-US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5050" lvl="1" indent="-103505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A98BA1-79B5-4BE2-A827-9DC858116B27}"/>
              </a:ext>
            </a:extLst>
          </p:cNvPr>
          <p:cNvSpPr txBox="1"/>
          <p:nvPr/>
        </p:nvSpPr>
        <p:spPr>
          <a:xfrm>
            <a:off x="8469443" y="5920237"/>
            <a:ext cx="464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NOTE: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get request is the default request.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08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1AD44A-A383-48AF-B633-F294A85A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279" y="0"/>
            <a:ext cx="8911687" cy="12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224609-ED20-432B-845E-E89AAC84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09" y="553387"/>
            <a:ext cx="10263890" cy="575122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2800" b="0" i="0" dirty="0">
              <a:solidFill>
                <a:srgbClr val="22242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400" b="0" i="0" dirty="0">
                <a:solidFill>
                  <a:srgbClr val="2224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is used for developing dynamic web applications.</a:t>
            </a:r>
          </a:p>
          <a:p>
            <a:r>
              <a:rPr lang="en-US" sz="74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dynamic web page:-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dynamic page displays different content for different users while retaining the same layout and design.</a:t>
            </a:r>
          </a:p>
          <a:p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rgbClr val="2224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Servlet is a java program that runs inside JVM on the web server</a:t>
            </a:r>
            <a:endParaRPr lang="en-US" sz="7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Servlets are nothing but the Java programs which reside on the server side and their main purpose is to serve the client request.</a:t>
            </a:r>
          </a:p>
          <a:p>
            <a:r>
              <a:rPr lang="en-US" sz="7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Servlets are fully compatible with Java. You can use any of the available Java APIs like JDBC inside the servlets.</a:t>
            </a:r>
          </a:p>
          <a:p>
            <a:r>
              <a:rPr lang="en-US" sz="7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Servlets</a:t>
            </a:r>
            <a:r>
              <a:rPr lang="en-US" sz="7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protocol independent. i.e. they support FTP, SMTP, HTTP etc. protocols.</a:t>
            </a:r>
          </a:p>
          <a:p>
            <a:r>
              <a:rPr lang="en-US" sz="7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7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Servlets, a thread is created for each request unlike in CGI where a process is created for each request. Hence, servlets give better performance than CGI</a:t>
            </a:r>
            <a:r>
              <a:rPr lang="en-US" sz="7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7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56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9DADF-4774-4E12-93D8-E7B25A2E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0"/>
            <a:ext cx="4940526" cy="45664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2- Create a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95737E-949C-4AA2-A9A1-1985585F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514" y="456641"/>
            <a:ext cx="10555557" cy="6071016"/>
          </a:xfrm>
        </p:spPr>
        <p:txBody>
          <a:bodyPr>
            <a:normAutofit/>
          </a:bodyPr>
          <a:lstStyle/>
          <a:p>
            <a:pPr marL="284163" lvl="1" indent="-284163"/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doGet(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HttpServletRequest req, HttpServletResponse res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2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doGet() method is used for getting the information from server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1" indent="-514350">
              <a:buFont typeface="+mj-lt"/>
              <a:buAutoNum type="arabicPeriod"/>
            </a:pPr>
            <a:endParaRPr lang="en-US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Override the doGet() method 4 main things are required </a:t>
            </a:r>
          </a:p>
          <a:p>
            <a:pPr marL="1368425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request data--</a:t>
            </a:r>
          </a:p>
          <a:p>
            <a:pPr marL="1368425" lvl="1" indent="-5143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68425" lvl="1" indent="-5143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 the response headers,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 --</a:t>
            </a:r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1275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get the response's writer and --</a:t>
            </a:r>
          </a:p>
          <a:p>
            <a:pPr marL="1368425" lvl="1" indent="-5143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68425" lvl="1" indent="-5143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finally, write the response data</a:t>
            </a:r>
            <a:endParaRPr lang="en-US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5050" lvl="1" indent="-10350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5050" lvl="1" indent="-103505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A98BA1-79B5-4BE2-A827-9DC858116B27}"/>
              </a:ext>
            </a:extLst>
          </p:cNvPr>
          <p:cNvSpPr txBox="1"/>
          <p:nvPr/>
        </p:nvSpPr>
        <p:spPr>
          <a:xfrm>
            <a:off x="1249180" y="6164614"/>
            <a:ext cx="411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NOTE: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get request is the default request.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42CA823-9E72-499E-8FA4-03D08F27DB63}"/>
              </a:ext>
            </a:extLst>
          </p:cNvPr>
          <p:cNvSpPr txBox="1"/>
          <p:nvPr/>
        </p:nvSpPr>
        <p:spPr>
          <a:xfrm>
            <a:off x="5862379" y="2665939"/>
            <a:ext cx="653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String name=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req.getParameter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("name");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27A5078-E481-4752-A4DB-61BDB091E3F0}"/>
              </a:ext>
            </a:extLst>
          </p:cNvPr>
          <p:cNvSpPr txBox="1"/>
          <p:nvPr/>
        </p:nvSpPr>
        <p:spPr>
          <a:xfrm>
            <a:off x="7195279" y="3727606"/>
            <a:ext cx="5351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res.setContentType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"text/html"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FB8FF46-4F16-43C4-B1FA-C4678DA24D30}"/>
              </a:ext>
            </a:extLst>
          </p:cNvPr>
          <p:cNvSpPr txBox="1"/>
          <p:nvPr/>
        </p:nvSpPr>
        <p:spPr>
          <a:xfrm>
            <a:off x="7373267" y="4370595"/>
            <a:ext cx="5351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PrintWriter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pw=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res.getWriter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0FA6DCC-EC8E-4F95-A2AB-3F9F6F2B1203}"/>
              </a:ext>
            </a:extLst>
          </p:cNvPr>
          <p:cNvSpPr txBox="1"/>
          <p:nvPr/>
        </p:nvSpPr>
        <p:spPr>
          <a:xfrm>
            <a:off x="7195279" y="5432262"/>
            <a:ext cx="5199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pw.println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"&lt;html&gt;&lt;body&gt;"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 </a:t>
            </a:r>
          </a:p>
          <a:p>
            <a:pPr algn="just"/>
            <a:r>
              <a:rPr lang="en-US" sz="2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pw.println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"Welcome to servlet"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pw.println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"&lt;/body&gt;&lt;/html&gt;"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8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B7939A-B941-461C-B4CD-1618F6EA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02" y="0"/>
            <a:ext cx="8911687" cy="809469"/>
          </a:xfrm>
        </p:spPr>
        <p:txBody>
          <a:bodyPr/>
          <a:lstStyle/>
          <a:p>
            <a:r>
              <a:rPr lang="en-US" dirty="0"/>
              <a:t>Step 3- Compile the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D0C296-E275-4023-A153-34F68017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53" y="404734"/>
            <a:ext cx="10643547" cy="6183443"/>
          </a:xfrm>
        </p:spPr>
        <p:txBody>
          <a:bodyPr>
            <a:noAutofit/>
          </a:bodyPr>
          <a:lstStyle/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Put the java file in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C:\ProgramFiles\ApacheSoftwareFoundation\Tomcat8.5\webapps\login\WEB-INF\classes</a:t>
            </a:r>
          </a:p>
          <a:p>
            <a:pPr algn="just"/>
            <a:r>
              <a:rPr lang="en-US" sz="28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compile a Servlet a JAR file is required. </a:t>
            </a: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servers require different JAR files. In Apache Tomcat server </a:t>
            </a:r>
            <a:r>
              <a:rPr lang="en-US" sz="28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servlet-api.jar </a:t>
            </a: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is required to compile a servlet class.</a:t>
            </a:r>
          </a:p>
          <a:p>
            <a:pPr algn="just"/>
            <a:r>
              <a:rPr lang="en-US" sz="28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Servlet-api.jar file is present in lib folder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(C:\Program Files\Apache Software Foundation\Tomcat 8.5\lib</a:t>
            </a:r>
            <a:endParaRPr lang="en-US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B7939A-B941-461C-B4CD-1618F6EA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02" y="0"/>
            <a:ext cx="8911687" cy="809469"/>
          </a:xfrm>
        </p:spPr>
        <p:txBody>
          <a:bodyPr/>
          <a:lstStyle/>
          <a:p>
            <a:r>
              <a:rPr lang="en-US" dirty="0"/>
              <a:t>Step 3- Compile the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D0C296-E275-4023-A153-34F68017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171" y="674557"/>
            <a:ext cx="10643547" cy="618344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the Class Path as:</a:t>
            </a:r>
          </a:p>
          <a:p>
            <a:pPr marL="914400" lvl="2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C:\Program Files\Apache Software Foundation\Tomcat 8.5\webapps\login\WEB-INF\classes&gt;set path = "C:\Program Files\Java\jdk1.8.0_241\bin";</a:t>
            </a: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Compile the java files </a:t>
            </a: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:C:\Program Files\Apache Software Foundation\Tomcat 8.5\webapps\login\WEB-INF\classes&gt;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javac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DemoServ.java</a:t>
            </a:r>
          </a:p>
        </p:txBody>
      </p:sp>
    </p:spTree>
    <p:extLst>
      <p:ext uri="{BB962C8B-B14F-4D97-AF65-F5344CB8AC3E}">
        <p14:creationId xmlns="" xmlns:p14="http://schemas.microsoft.com/office/powerpoint/2010/main" val="15748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3F4C104D-5F30-4811-9376-566B26E4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37E40F-A065-4075-99CF-1E877FD8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10" y="4748"/>
            <a:ext cx="8090042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Step 4:Create a deployment descriptor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815E34B-5D02-4E01-A936-E8E1C0AB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4881209B-E66D-485D-AE37-31FD2184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0316" y="825239"/>
            <a:ext cx="6026047" cy="1389624"/>
          </a:xfrm>
        </p:spPr>
        <p:txBody>
          <a:bodyPr>
            <a:normAutofit/>
          </a:bodyPr>
          <a:lstStyle/>
          <a:p>
            <a:r>
              <a:rPr lang="en-US" sz="2800" dirty="0"/>
              <a:t>If &lt;</a:t>
            </a:r>
            <a:r>
              <a:rPr lang="en-US" sz="2800" dirty="0" err="1"/>
              <a:t>url</a:t>
            </a:r>
            <a:r>
              <a:rPr lang="en-US" sz="2800" dirty="0"/>
              <a:t>-pattern&gt; tag is not written then it will show this error.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21F4BDA-714D-47D0-95DD-4B0DB8F1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906" y="1989998"/>
            <a:ext cx="4512753" cy="245113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="" xmlns:a16="http://schemas.microsoft.com/office/drawing/2014/main" id="{7DE3414B-B032-4710-A468-D3285E38C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29166A-2F53-4D44-B47F-1222A7CF40B8}"/>
              </a:ext>
            </a:extLst>
          </p:cNvPr>
          <p:cNvSpPr txBox="1"/>
          <p:nvPr/>
        </p:nvSpPr>
        <p:spPr>
          <a:xfrm>
            <a:off x="185178" y="730104"/>
            <a:ext cx="78823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&lt;web-app&gt;  </a:t>
            </a:r>
          </a:p>
          <a:p>
            <a:r>
              <a:rPr lang="en-US" sz="2800" dirty="0"/>
              <a:t>  </a:t>
            </a:r>
          </a:p>
          <a:p>
            <a:r>
              <a:rPr lang="en-US" sz="2800" dirty="0"/>
              <a:t>&lt;servlet&gt;  </a:t>
            </a:r>
          </a:p>
          <a:p>
            <a:r>
              <a:rPr lang="en-US" sz="2800" dirty="0"/>
              <a:t>&lt;servlet-name&gt;Servlet1&lt;/servlet-name&gt;  </a:t>
            </a:r>
          </a:p>
          <a:p>
            <a:r>
              <a:rPr lang="en-US" sz="2800" dirty="0"/>
              <a:t>&lt;servlet-class&gt;</a:t>
            </a:r>
            <a:r>
              <a:rPr lang="en-US" sz="2800" dirty="0" err="1"/>
              <a:t>DemoServlet</a:t>
            </a:r>
            <a:r>
              <a:rPr lang="en-US" sz="2800" dirty="0"/>
              <a:t>&lt;/servlet-class&gt;  </a:t>
            </a:r>
          </a:p>
          <a:p>
            <a:r>
              <a:rPr lang="en-US" sz="2800" dirty="0"/>
              <a:t>&lt;/servlet&gt;  </a:t>
            </a:r>
          </a:p>
          <a:p>
            <a:r>
              <a:rPr lang="en-US" sz="2800" dirty="0"/>
              <a:t>  </a:t>
            </a:r>
          </a:p>
          <a:p>
            <a:r>
              <a:rPr lang="en-US" sz="2800" dirty="0"/>
              <a:t>&lt;servlet-mapping&gt;  </a:t>
            </a:r>
          </a:p>
          <a:p>
            <a:r>
              <a:rPr lang="en-US" sz="2800" dirty="0"/>
              <a:t>&lt;servlet-name&gt; Servlet1 &lt;/servlet-name&gt;  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url</a:t>
            </a:r>
            <a:r>
              <a:rPr lang="en-US" sz="2800" dirty="0"/>
              <a:t>-pattern&gt;/welcome&lt;/</a:t>
            </a:r>
            <a:r>
              <a:rPr lang="en-US" sz="2800" dirty="0" err="1"/>
              <a:t>url</a:t>
            </a:r>
            <a:r>
              <a:rPr lang="en-US" sz="2800" dirty="0"/>
              <a:t>-pattern&gt;  </a:t>
            </a:r>
          </a:p>
          <a:p>
            <a:r>
              <a:rPr lang="en-US" sz="2800" dirty="0"/>
              <a:t>&lt;/servlet-mapping&gt;  </a:t>
            </a:r>
          </a:p>
          <a:p>
            <a:r>
              <a:rPr lang="en-US" sz="2800" dirty="0"/>
              <a:t>&lt;/web-app&gt; </a:t>
            </a:r>
          </a:p>
        </p:txBody>
      </p:sp>
    </p:spTree>
    <p:extLst>
      <p:ext uri="{BB962C8B-B14F-4D97-AF65-F5344CB8AC3E}">
        <p14:creationId xmlns="" xmlns:p14="http://schemas.microsoft.com/office/powerpoint/2010/main" val="17463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1A16FF-02D3-45B6-B653-4B5D1785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33" y="306333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Step 5</a:t>
            </a:r>
            <a:r>
              <a:rPr lang="en-US" dirty="0"/>
              <a:t>: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the Server and deploy the project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/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D416A1-52D0-4805-A407-B30C6074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733" y="1540189"/>
            <a:ext cx="9837634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start Apache Tomcat server, double click on the startup.bat file under Apache-tomcat/bin directory.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9059D56-C775-4891-95BE-D07C5C1E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75" y="2543175"/>
            <a:ext cx="7905750" cy="3600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54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1A16FF-02D3-45B6-B653-4B5D1785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33" y="306333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Step 5</a:t>
            </a:r>
            <a:r>
              <a:rPr lang="en-US" dirty="0"/>
              <a:t>: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the Server and deploy the project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/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D416A1-52D0-4805-A407-B30C6074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733" y="1540189"/>
            <a:ext cx="9837634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deploy the project: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Copy the project and paste it in the webapps folder under Apache tomcat.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BB1A7275-1D6E-4A80-B568-E6AEBF60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77" y="3317266"/>
            <a:ext cx="4749674" cy="2711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9F23E81-E277-478C-86AA-8B68D29E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07" y="3429000"/>
            <a:ext cx="5467350" cy="16734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591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3F4C104D-5F30-4811-9376-566B26E4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B25D09-F402-4125-AE8A-AFF2AA88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91" y="-5534"/>
            <a:ext cx="10443496" cy="695082"/>
          </a:xfrm>
        </p:spPr>
        <p:txBody>
          <a:bodyPr>
            <a:normAutofit/>
          </a:bodyPr>
          <a:lstStyle/>
          <a:p>
            <a:r>
              <a:rPr lang="en-US" dirty="0"/>
              <a:t>Step 6:Access the servlet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815E34B-5D02-4E01-A936-E8E1C0AB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F47A5EE5-4915-4B29-B668-9B95AB2B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91" y="892053"/>
            <a:ext cx="10443496" cy="3759253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browser and write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http://hostname:portno/contextroot/urlpatternofservlet. 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http:</a:t>
            </a:r>
            <a:r>
              <a:rPr lang="en-US" sz="2800" b="0" i="0" dirty="0">
                <a:solidFill>
                  <a:srgbClr val="008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//localhost:8080/demo/welcome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Freeform 11">
            <a:extLst>
              <a:ext uri="{FF2B5EF4-FFF2-40B4-BE49-F238E27FC236}">
                <a16:creationId xmlns="" xmlns:a16="http://schemas.microsoft.com/office/drawing/2014/main" id="{7DE3414B-B032-4710-A468-D3285E38C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5D8537A-8EA4-4363-9C11-8AFA8E4A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9" y="3215637"/>
            <a:ext cx="5654372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A83031-9AFC-4ED2-8D3C-10080A6C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7" y="5103934"/>
            <a:ext cx="5644204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32BF650-F600-4D58-BCA6-4543A9FFE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236" y="3215637"/>
            <a:ext cx="5267325" cy="1838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1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3F4C104D-5F30-4811-9376-566B26E4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B25D09-F402-4125-AE8A-AFF2AA88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7" y="-5534"/>
            <a:ext cx="11263252" cy="74005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6:Access the servlet(Changing the Port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815E34B-5D02-4E01-A936-E8E1C0AB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F47A5EE5-4915-4B29-B668-9B95AB2B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734518"/>
            <a:ext cx="11387877" cy="60612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In step 5 ,after the Tomcat server is started there is one optional step is of changing the port number It is required if another server(Say) Oracle is running on same port (8080).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done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server.xml file in notepad.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located inside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-tomcat/conf directory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Change the Connector port = 8080 and replace 8080 by any four digit number instead of 8080.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Let us replace it by 9999 and save this file.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that case we will access the servlet: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http:</a:t>
            </a:r>
            <a:r>
              <a:rPr lang="en-US" sz="2800" b="0" i="0" dirty="0">
                <a:solidFill>
                  <a:srgbClr val="008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//localhost:9999/demo/welcome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Freeform 11">
            <a:extLst>
              <a:ext uri="{FF2B5EF4-FFF2-40B4-BE49-F238E27FC236}">
                <a16:creationId xmlns="" xmlns:a16="http://schemas.microsoft.com/office/drawing/2014/main" id="{7DE3414B-B032-4710-A468-D3285E38C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65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9DA735-0D08-40AF-8FF2-19060D54A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/>
              <a:t>Session Handling in Servlet</a:t>
            </a:r>
          </a:p>
        </p:txBody>
      </p:sp>
    </p:spTree>
    <p:extLst>
      <p:ext uri="{BB962C8B-B14F-4D97-AF65-F5344CB8AC3E}">
        <p14:creationId xmlns="" xmlns:p14="http://schemas.microsoft.com/office/powerpoint/2010/main" val="4279288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10792B-9713-488A-8E2C-57DC6642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395" y="306333"/>
            <a:ext cx="9165210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Session Handling or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D430E5-0741-468B-AF33-96537EED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389" y="1540189"/>
            <a:ext cx="7000611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simply means a particular interval of time.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Tracking/Handling is a way to maintain state (data) of an user. It is also known as session management in servlet.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 is stateless that means each request is considered as the new request. It is shown in the figure given below: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7A0B053-B140-4959-B457-7B7BF6E8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4" y="2499399"/>
            <a:ext cx="5036405" cy="28184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903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5667" y="0"/>
            <a:ext cx="8911687" cy="7402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What is CGI(Common Gateway Process)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8061" y="3178629"/>
            <a:ext cx="11358509" cy="249298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CGI technology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enables the web server to call an external program and pass HTTP request information to the external program to process the request. For each request, it starts a new process.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web container creates threads for handling the multiple requests to the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Threads have many benefits over the Processes such as they share a common memory area, lightweight, cost of communication between the threads are low. 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632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5486" y="652690"/>
            <a:ext cx="5099009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22337-F056-47AF-AC7C-9BFC47A6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054" y="0"/>
            <a:ext cx="8911687" cy="82445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Why to use Session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9F5AD7-D572-4DA3-9683-A1F92873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106" y="1354111"/>
            <a:ext cx="9917582" cy="480482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for completing request response cycle.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HTTP is a stateless protocol which means when a new request comes it can’t keep any record or state of previous request of the user. 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That’s why we need session tracking for maintaining the state of the user.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37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9DA735-0D08-40AF-8FF2-19060D54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87928" cy="2262781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Understanding  Cookies</a:t>
            </a:r>
          </a:p>
        </p:txBody>
      </p:sp>
    </p:spTree>
    <p:extLst>
      <p:ext uri="{BB962C8B-B14F-4D97-AF65-F5344CB8AC3E}">
        <p14:creationId xmlns="" xmlns:p14="http://schemas.microsoft.com/office/powerpoint/2010/main" val="7462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FCFD1-5687-41F2-9AB5-2EE6CE4B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407" y="0"/>
            <a:ext cx="4281135" cy="59960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Cookies In Servlet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/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EDECF-5B7A-4664-8E4C-4463E5BF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599607"/>
            <a:ext cx="10553700" cy="5891134"/>
          </a:xfrm>
        </p:spPr>
        <p:txBody>
          <a:bodyPr/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cookie is a small piece of information as a text file stored on client’s machine by a web application.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How cookie works?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case of cookie a text file with small piece of information is added to the response of first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are stored on client’s machine.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when a new request comes cookie is by default added with the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 information we can identify that it is a new user or a previous user.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99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7AA18-871F-45F3-A7CC-1CA5C931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279" y="134911"/>
            <a:ext cx="8911687" cy="6295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Types of cookies: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0C1548-BDE9-45A2-804E-3E7BB959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310" y="764498"/>
            <a:ext cx="9752690" cy="595859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cookies/Non-persistent cookies: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These types of cookies are session dependent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i.e., they are accessible as long as session is open 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they are lost when session is closed by exiting 	from the 	web application.</a:t>
            </a:r>
          </a:p>
          <a:p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Permanent cookies/Persistent cookies: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types of cookies are session independent.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i.e., they are not lost when session is closed by exiting from the web application.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are lost when they expire.</a:t>
            </a:r>
          </a:p>
        </p:txBody>
      </p:sp>
    </p:spTree>
    <p:extLst>
      <p:ext uri="{BB962C8B-B14F-4D97-AF65-F5344CB8AC3E}">
        <p14:creationId xmlns="" xmlns:p14="http://schemas.microsoft.com/office/powerpoint/2010/main" val="6599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FCFD1-5687-41F2-9AB5-2EE6CE4B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407" y="1"/>
            <a:ext cx="6116359" cy="362856"/>
          </a:xfrm>
        </p:spPr>
        <p:txBody>
          <a:bodyPr>
            <a:noAutofit/>
          </a:bodyPr>
          <a:lstStyle/>
          <a:p>
            <a:r>
              <a:rPr lang="en-US" sz="3200" i="0" dirty="0">
                <a:solidFill>
                  <a:srgbClr val="4445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send Cookies to the Client</a:t>
            </a:r>
            <a:br>
              <a:rPr lang="en-US" sz="3200" i="0" dirty="0">
                <a:solidFill>
                  <a:srgbClr val="4445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EDECF-5B7A-4664-8E4C-4463E5BF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65778"/>
            <a:ext cx="10553700" cy="691879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for sending cookie to the client:</a:t>
            </a:r>
          </a:p>
          <a:p>
            <a:pPr marL="14287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Cookie object.</a:t>
            </a:r>
          </a:p>
          <a:p>
            <a:pPr marL="14287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the maximum Age.</a:t>
            </a:r>
          </a:p>
          <a:p>
            <a:pPr marL="14287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 the Cookie in HTTP response header.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 Create a Cookie object: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Cookie c = new Cookie(“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username”,”Ram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Set the maximum Age.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By using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setMaxAge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we can set the maximum age for the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cookie 	in seconds.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c.setMaxAge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(1800);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Place the Cookie in HTTP response header: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We can send the cookie to the client browser through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response.addCookie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	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response.addCookie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33208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C69A0-DBF0-46CE-A763-3174ADDC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9415"/>
            <a:ext cx="8911687" cy="787363"/>
          </a:xfrm>
        </p:spPr>
        <p:txBody>
          <a:bodyPr/>
          <a:lstStyle/>
          <a:p>
            <a:r>
              <a:rPr lang="en-US" dirty="0"/>
              <a:t>How to read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F63AE6-B96E-4684-92B6-E5E3712B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2" y="814465"/>
            <a:ext cx="9890993" cy="58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2224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cookie information as name and it’s value ,two methods are there:</a:t>
            </a:r>
            <a:endParaRPr lang="en-US" sz="2800" b="1" i="0" dirty="0">
              <a:solidFill>
                <a:srgbClr val="22242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 String </a:t>
            </a:r>
            <a:r>
              <a:rPr lang="en-US" sz="28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getName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800" b="0" i="0" dirty="0">
                <a:solidFill>
                  <a:srgbClr val="2224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Returns the name of the cookie. The name cannot be changed after creation.</a:t>
            </a:r>
          </a:p>
          <a:p>
            <a:pPr marL="0" indent="0" algn="l">
              <a:buNone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 String </a:t>
            </a:r>
            <a:r>
              <a:rPr lang="en-US" sz="28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800" b="0" i="0" dirty="0">
                <a:solidFill>
                  <a:srgbClr val="2224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Gets the current value of this Cookie.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8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80BA4A-2846-41E0-939B-80320C62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delete Cookie?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83861C-730E-4F7B-BE32-CA575E0FB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408" y="1264554"/>
            <a:ext cx="9902592" cy="496933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Let's see the simple code to delete cookie. It is mainly used to logout or sign-out the user.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Cookie ck=new Cookie("user","");//deleting value of cookie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ck.setMaxAge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(0);//changing the maximum age to 0 seconds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response.addCookie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(ck);//adding cookie in the response </a:t>
            </a:r>
          </a:p>
        </p:txBody>
      </p:sp>
    </p:spTree>
    <p:extLst>
      <p:ext uri="{BB962C8B-B14F-4D97-AF65-F5344CB8AC3E}">
        <p14:creationId xmlns="" xmlns:p14="http://schemas.microsoft.com/office/powerpoint/2010/main" val="37834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93D70-41F1-4BAC-A482-BBF728E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8" y="0"/>
            <a:ext cx="6472195" cy="73451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44542"/>
                </a:solidFill>
                <a:effectLst/>
                <a:latin typeface="PT Sans" panose="020B0503020203020204" pitchFamily="34" charset="0"/>
              </a:rPr>
              <a:t>Example of Cookies in java servlet</a:t>
            </a:r>
            <a:br>
              <a:rPr lang="en-US" b="1" i="0" dirty="0">
                <a:solidFill>
                  <a:srgbClr val="444542"/>
                </a:solidFill>
                <a:effectLst/>
                <a:latin typeface="PT Sans" panose="020B050302020302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D6FF99-73A1-4230-A143-287F2E24C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2855" y="569288"/>
            <a:ext cx="10859146" cy="6288712"/>
          </a:xfrm>
        </p:spPr>
        <p:txBody>
          <a:bodyPr>
            <a:noAutofit/>
          </a:bodyPr>
          <a:lstStyle/>
          <a:p>
            <a:r>
              <a:rPr lang="en-US" sz="2800" dirty="0"/>
              <a:t>login.html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	&lt;body&gt;</a:t>
            </a:r>
          </a:p>
          <a:p>
            <a:pPr marL="0" indent="0">
              <a:buNone/>
            </a:pPr>
            <a:r>
              <a:rPr lang="en-US" sz="2400" dirty="0"/>
              <a:t>		&lt;h2&gt;Demo for Servlet&lt;/h2&gt;</a:t>
            </a:r>
          </a:p>
          <a:p>
            <a:pPr marL="0" indent="0">
              <a:buNone/>
            </a:pPr>
            <a:r>
              <a:rPr lang="en-US" sz="2400" dirty="0"/>
              <a:t>		&lt;form action="login" method="post"&gt;</a:t>
            </a:r>
          </a:p>
          <a:p>
            <a:pPr marL="0" indent="0">
              <a:buNone/>
            </a:pPr>
            <a:r>
              <a:rPr lang="en-US" sz="2400" dirty="0"/>
              <a:t>	User Name:&lt;input type="text" name="</a:t>
            </a:r>
            <a:r>
              <a:rPr lang="en-US" sz="2400" dirty="0" err="1"/>
              <a:t>userName</a:t>
            </a:r>
            <a:r>
              <a:rPr lang="en-US" sz="2400" dirty="0"/>
              <a:t>"/&gt;&lt;</a:t>
            </a:r>
            <a:r>
              <a:rPr lang="en-US" sz="2400" dirty="0" err="1"/>
              <a:t>br</a:t>
            </a:r>
            <a:r>
              <a:rPr lang="en-US" sz="2400" dirty="0"/>
              <a:t>/&gt;</a:t>
            </a:r>
          </a:p>
          <a:p>
            <a:pPr marL="0" indent="0">
              <a:buNone/>
            </a:pPr>
            <a:r>
              <a:rPr lang="en-US" sz="2400" dirty="0"/>
              <a:t>	Password:&lt;input type="password" name="</a:t>
            </a:r>
            <a:r>
              <a:rPr lang="en-US" sz="2400" dirty="0" err="1"/>
              <a:t>userPassword</a:t>
            </a:r>
            <a:r>
              <a:rPr lang="en-US" sz="2400" dirty="0"/>
              <a:t>"/&gt;&lt;</a:t>
            </a:r>
            <a:r>
              <a:rPr lang="en-US" sz="2400" dirty="0" err="1"/>
              <a:t>br</a:t>
            </a:r>
            <a:r>
              <a:rPr lang="en-US" sz="2400" dirty="0"/>
              <a:t>/&gt;&lt;</a:t>
            </a:r>
            <a:r>
              <a:rPr lang="en-US" sz="2400" dirty="0" err="1"/>
              <a:t>br</a:t>
            </a:r>
            <a:r>
              <a:rPr lang="en-US" sz="2400" dirty="0"/>
              <a:t>/&gt;</a:t>
            </a:r>
          </a:p>
          <a:p>
            <a:pPr marL="0" indent="0">
              <a:buNone/>
            </a:pPr>
            <a:r>
              <a:rPr lang="en-US" sz="2400" dirty="0"/>
              <a:t>			&lt;input type="submit" value="submit"/&gt;</a:t>
            </a:r>
          </a:p>
          <a:p>
            <a:pPr marL="0" indent="0">
              <a:buNone/>
            </a:pPr>
            <a:r>
              <a:rPr lang="en-US" sz="2400" dirty="0"/>
              <a:t>		&lt;/form&gt;</a:t>
            </a:r>
          </a:p>
          <a:p>
            <a:pPr marL="0" indent="0">
              <a:buNone/>
            </a:pPr>
            <a:r>
              <a:rPr lang="en-US" sz="2400" dirty="0"/>
              <a:t>	&lt;/body&gt;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49001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93D70-41F1-4BAC-A482-BBF728E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46" y="0"/>
            <a:ext cx="6130237" cy="36725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44542"/>
                </a:solidFill>
                <a:effectLst/>
                <a:latin typeface="PT Sans" panose="020B0503020203020204" pitchFamily="34" charset="0"/>
              </a:rPr>
              <a:t>Example of Cookies in java servlet</a:t>
            </a:r>
            <a:br>
              <a:rPr lang="en-US" b="1" i="0" dirty="0">
                <a:solidFill>
                  <a:srgbClr val="444542"/>
                </a:solidFill>
                <a:effectLst/>
                <a:latin typeface="PT Sans" panose="020B0503020203020204" pitchFamily="34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C8DB6-C8B8-4DD1-A18C-0C62C3474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0682" y="1"/>
            <a:ext cx="5680235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14E14FF1-C749-4FC8-A381-2543056BC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43384755"/>
              </p:ext>
            </p:extLst>
          </p:nvPr>
        </p:nvGraphicFramePr>
        <p:xfrm>
          <a:off x="5611319" y="1335386"/>
          <a:ext cx="4381218" cy="2026639"/>
        </p:xfrm>
        <a:graphic>
          <a:graphicData uri="http://schemas.openxmlformats.org/presentationml/2006/ole">
            <p:oleObj spid="_x0000_s1041" name="Packager Shell Object" showAsIcon="1" r:id="rId3" imgW="1060560" imgH="491040" progId="Package">
              <p:embed/>
            </p:oleObj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DEEA72DF-EB47-4C1B-8594-3BADBAF69BFD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3130075075"/>
              </p:ext>
            </p:extLst>
          </p:nvPr>
        </p:nvGraphicFramePr>
        <p:xfrm>
          <a:off x="910314" y="1268413"/>
          <a:ext cx="4313237" cy="2160587"/>
        </p:xfrm>
        <a:graphic>
          <a:graphicData uri="http://schemas.openxmlformats.org/presentationml/2006/ole">
            <p:oleObj spid="_x0000_s1042" name="Packager Shell Object" showAsIcon="1" r:id="rId4" imgW="979200" imgH="491040" progId="Package">
              <p:embed/>
            </p:oleObj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="" xmlns:a16="http://schemas.microsoft.com/office/drawing/2014/main" id="{1BD5B7E4-0543-46B2-B80B-9021054F4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35268588"/>
              </p:ext>
            </p:extLst>
          </p:nvPr>
        </p:nvGraphicFramePr>
        <p:xfrm>
          <a:off x="1856450" y="3977417"/>
          <a:ext cx="2026002" cy="1926260"/>
        </p:xfrm>
        <a:graphic>
          <a:graphicData uri="http://schemas.openxmlformats.org/presentationml/2006/ole">
            <p:oleObj spid="_x0000_s1043" name="Packager Shell Object" showAsIcon="1" r:id="rId5" imgW="516600" imgH="49104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44540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411" y="0"/>
            <a:ext cx="10295760" cy="6531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Ex: To maintain username and password in cookie.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46" name="Picture 2" descr="https://lh5.googleusercontent.com/57PI5rBqpyufzAYzCzkNbXR9C8TJlM7AN0J5rqC9B6s7FL9NDNPN07taztG5ODTt-0w38XDtrV6KZ4dsX5WDQFga0tPI2mTJsURjc0Q5rxT3GgwZpcIydzRzPzjS2ZP9eyY4OhRoEHalFf_CsDoHylN-LLMQYK75A17LJzsn1yK84arsDd34AVj7TN2XnjA2qRUG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486" y="544513"/>
            <a:ext cx="5114925" cy="2733676"/>
          </a:xfrm>
          <a:prstGeom prst="rect">
            <a:avLst/>
          </a:prstGeom>
          <a:noFill/>
        </p:spPr>
      </p:pic>
      <p:pic>
        <p:nvPicPr>
          <p:cNvPr id="57348" name="Picture 4" descr="https://lh5.googleusercontent.com/xqldbz9YPfrytezQULhmf9JuCKXq9BrCKLXXwJ2KmlfRglMD4F8gkNgeGnHn_fqyRnJEdjZ_0MWDM-SYP8LgT8EnRgucE4TacVKiRqNVLejyJnqedPXVKjoPaZqeFQdjFkGk3K0liSFrELRl2bw4xmICYUnG6ZwK2a1qROgln7tiQHKm9Fd7IvJMiGYrm49ul9dE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3517" y="537029"/>
            <a:ext cx="5086350" cy="2699657"/>
          </a:xfrm>
          <a:prstGeom prst="rect">
            <a:avLst/>
          </a:prstGeom>
          <a:noFill/>
        </p:spPr>
      </p:pic>
      <p:pic>
        <p:nvPicPr>
          <p:cNvPr id="57350" name="Picture 6" descr="https://lh5.googleusercontent.com/DonsXYLn-hg1W4z8hHbLlttWPWK25F-b-kU2NRR4RnXBKwS7QyJ5DmieB6TFnuZ9byjRME0q9EAI1_Mky9wvftiOj8W-TVlkDV4cTTBlm4ZXqGPvlU1dj28j9KnPQy7E4IDlBsHegNzhrVe-XnICFBS9GMxqrgRBNBQOOtwkcAjr8OsWF_zyUFQjORVMEU8efrAN-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113" y="3677103"/>
            <a:ext cx="5007429" cy="2828925"/>
          </a:xfrm>
          <a:prstGeom prst="rect">
            <a:avLst/>
          </a:prstGeom>
          <a:noFill/>
        </p:spPr>
      </p:pic>
      <p:pic>
        <p:nvPicPr>
          <p:cNvPr id="11" name="Picture 8" descr="https://lh4.googleusercontent.com/lGvry--nvttJUPv4n7tq_41Q1fZwH9SBK1NBZm6l_kNFQZZZ47ilUubqRj1L6Ke2Eafhq3cXUF-WhStFkxWFdEcZ-GhGyZnA56pAoJ9iCzE_3lUEmYf_YxRhax2CmrT0IhYaUEZ2uVcN9Pie9Wabk-6Cb7rBBG_w_2QpGWcPpIQpnPY1Lsd8JxyQXaebSYlgVr9MN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08032" y="3766458"/>
            <a:ext cx="5276850" cy="270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55C7BD-34C5-4E2C-804A-2ED5BFC4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053" y="131832"/>
            <a:ext cx="8911687" cy="814946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Why Servlet???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2A6E13-F0C5-41FB-A4CC-6D0A9A17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07" y="608060"/>
            <a:ext cx="10052493" cy="564187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other server-side scripting technologies exist Say CGI(Common Gateway Interface)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CGI scripts, Server has to create a new CGI process for every client request.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CGI programs are handled by a new process every time a new request has been made. 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CGI program can be written in any programming language that makes it mostly platform dependent as not all programming languages are platform independent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Servlet is more advantageous than them as:</a:t>
            </a:r>
          </a:p>
          <a:p>
            <a:pPr marL="1146175" indent="-290513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i="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ervlet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programs are handled by separate threads that can run concurrently more efficiently.</a:t>
            </a:r>
          </a:p>
          <a:p>
            <a:pPr marL="1204913" indent="-406400"/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Servlet only uses Java as programming language that makes it platform independent and portable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499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CE0B4B-521B-44F1-839A-9F558F2A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37" y="114444"/>
            <a:ext cx="9788950" cy="83233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Installation and Configuration Of Tomcat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F34BC1-E47B-43DB-8ED3-A42FB102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9075"/>
            <a:ext cx="8915400" cy="450214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Link for installation are: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(29</a:t>
            </a:r>
            <a:r>
              <a:rPr lang="en-US" sz="32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Sept 21)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https://youtu.be/grW6afp8yE4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Refer the above link for installation of Tomcat version 8.5.23</a:t>
            </a:r>
          </a:p>
        </p:txBody>
      </p:sp>
    </p:spTree>
    <p:extLst>
      <p:ext uri="{BB962C8B-B14F-4D97-AF65-F5344CB8AC3E}">
        <p14:creationId xmlns="" xmlns:p14="http://schemas.microsoft.com/office/powerpoint/2010/main" val="251611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1AD44A-A383-48AF-B633-F294A85A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279" y="0"/>
            <a:ext cx="8911687" cy="1280890"/>
          </a:xfrm>
        </p:spPr>
        <p:txBody>
          <a:bodyPr/>
          <a:lstStyle/>
          <a:p>
            <a:r>
              <a:rPr lang="en-US" dirty="0"/>
              <a:t>Characteristics of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224609-ED20-432B-845E-E89AAC84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09" y="553387"/>
            <a:ext cx="10263890" cy="5751226"/>
          </a:xfrm>
        </p:spPr>
        <p:txBody>
          <a:bodyPr>
            <a:normAutofit fontScale="92500"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Servlet are efficient: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Initialization code for a servlet is executed only when the servlet is executed for first time</a:t>
            </a:r>
            <a:endParaRPr lang="en-US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 are robust: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servlet are based on Java, they provide all powerful features of Java such as exception handling ,garbage collection which makes them robust.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Servlet are portable: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Servlets are also portable because they are developed in Java. This enables easy portability across web servers.</a:t>
            </a:r>
            <a:endParaRPr lang="en-US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 are persistent: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Servlet helps to increase the performance of the system by preventing frequent disk access</a:t>
            </a:r>
          </a:p>
        </p:txBody>
      </p:sp>
    </p:spTree>
    <p:extLst>
      <p:ext uri="{BB962C8B-B14F-4D97-AF65-F5344CB8AC3E}">
        <p14:creationId xmlns="" xmlns:p14="http://schemas.microsoft.com/office/powerpoint/2010/main" val="418979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F4C104D-5F30-4811-9376-566B26E4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6D6D6C-E05D-41A0-B9FA-5CD85234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S" sz="3300" b="1" i="0" dirty="0">
                <a:effectLst/>
                <a:latin typeface="PT Sans"/>
              </a:rPr>
              <a:t>How Servlet Works</a:t>
            </a:r>
            <a:br>
              <a:rPr lang="en-US" sz="3300" b="1" i="0" dirty="0">
                <a:effectLst/>
                <a:latin typeface="PT Sans"/>
              </a:rPr>
            </a:br>
            <a:endParaRPr lang="en-US" sz="33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815E34B-5D02-4E01-A936-E8E1C0AB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15B141-E585-4120-8744-8767D2895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9" y="2112553"/>
            <a:ext cx="4480267" cy="375925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servlet handles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concurrent requests to the server are handled by threads, here is the graphical representation of the same –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F62CA57F-2075-41FB-B4F8-8E651F29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47" y="640080"/>
            <a:ext cx="6866369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="" xmlns:a16="http://schemas.microsoft.com/office/drawing/2014/main" id="{7DE3414B-B032-4710-A468-D3285E38C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86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3F4C104D-5F30-4811-9376-566B26E4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1AD44A-A383-48AF-B633-F294A85A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748"/>
            <a:ext cx="6953577" cy="50627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Java Servlets Architecture :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815E34B-5D02-4E01-A936-E8E1C0AB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1247316-859A-4391-B626-5BA86E51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48" y="397996"/>
            <a:ext cx="4334771" cy="6056474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Step1 :Client i.e. web browser sends the request to the web server.</a:t>
            </a:r>
          </a:p>
          <a:p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Step 2 : Web server receives the request and sends it to the servlet container. Servlet container is also called web container or servlet engine. It is responsible for handling the life of a servlet.</a:t>
            </a:r>
          </a:p>
          <a:p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Step 3 : Servlet container understands the request’s URL and calls the particular servlet. Actually, it creates a thread for execution of that servlet. If there are multiple requests for the same servlet, then for each request, one thread will be created.</a:t>
            </a:r>
          </a:p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Step 4: Servlet processes the request object and prepares response object after interacting with the database or performing any other operations and sends the response object back to the web server.</a:t>
            </a:r>
          </a:p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Step 5 : Then web server sends the response back to the client.</a:t>
            </a:r>
          </a:p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764D02D4-57C2-478D-9088-F67810DD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20" y="474530"/>
            <a:ext cx="7017781" cy="457715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="" xmlns:a16="http://schemas.microsoft.com/office/drawing/2014/main" id="{7DE3414B-B032-4710-A468-D3285E38C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144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D18440-C080-4BCD-8ED9-05B1695B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="" xmlns:a16="http://schemas.microsoft.com/office/drawing/2014/main" id="{19B17A0F-7C89-41C4-8A2E-B5A97CE71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043" y="1905000"/>
            <a:ext cx="8087609" cy="4298080"/>
          </a:xfrm>
        </p:spPr>
      </p:pic>
    </p:spTree>
    <p:extLst>
      <p:ext uri="{BB962C8B-B14F-4D97-AF65-F5344CB8AC3E}">
        <p14:creationId xmlns="" xmlns:p14="http://schemas.microsoft.com/office/powerpoint/2010/main" val="24212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DACE3-0EC7-4D35-BE27-AA05AFD2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220" y="0"/>
            <a:ext cx="8911687" cy="7045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Web Container or Servlet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09985C-F96E-4C1C-B2ED-865BFD88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673" y="949327"/>
            <a:ext cx="10122447" cy="5331552"/>
          </a:xfrm>
        </p:spPr>
        <p:txBody>
          <a:bodyPr>
            <a:normAutofit lnSpcReduction="10000"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 Container: it maintains the life cycle for Servlet Object. Calls the service method for that servlet object. pass the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HttpServletRequest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HttpServletResponse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Object.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container also known as a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 container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component of a web server that interacts with Java servlets.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Responsibility of web Container: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web container is responsible for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managing the lifecycle of servlets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 a URL to a particular servlet and ensuring that the </a:t>
            </a:r>
            <a:r>
              <a:rPr lang="en-US" sz="2800" u="sng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2800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 requester has the correct access rights.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session information from cookie and use it </a:t>
            </a:r>
          </a:p>
        </p:txBody>
      </p:sp>
    </p:spTree>
    <p:extLst>
      <p:ext uri="{BB962C8B-B14F-4D97-AF65-F5344CB8AC3E}">
        <p14:creationId xmlns="" xmlns:p14="http://schemas.microsoft.com/office/powerpoint/2010/main" val="226732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6831</TotalTime>
  <Words>1862</Words>
  <Application>Microsoft Office PowerPoint</Application>
  <PresentationFormat>Custom</PresentationFormat>
  <Paragraphs>287</Paragraphs>
  <Slides>40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Wisp</vt:lpstr>
      <vt:lpstr>Packager Shell Object</vt:lpstr>
      <vt:lpstr>Package</vt:lpstr>
      <vt:lpstr>Servlet</vt:lpstr>
      <vt:lpstr>Introduction</vt:lpstr>
      <vt:lpstr>What is CGI(Common Gateway Process)</vt:lpstr>
      <vt:lpstr>Why Servlet???</vt:lpstr>
      <vt:lpstr>Characteristics of Servlets</vt:lpstr>
      <vt:lpstr>How Servlet Works </vt:lpstr>
      <vt:lpstr>Java Servlets Architecture : </vt:lpstr>
      <vt:lpstr>Servlet life cycle</vt:lpstr>
      <vt:lpstr>Web Container or Servlet Container</vt:lpstr>
      <vt:lpstr>Servlet API</vt:lpstr>
      <vt:lpstr>GenericServlet and HttpServlet</vt:lpstr>
      <vt:lpstr>Slide 12</vt:lpstr>
      <vt:lpstr>GenericServlet</vt:lpstr>
      <vt:lpstr>Files required for servlet:</vt:lpstr>
      <vt:lpstr>Deployment descriptor(Web.xml file) </vt:lpstr>
      <vt:lpstr>Deployment descriptor-Web.xml </vt:lpstr>
      <vt:lpstr>Steps to create Servlet: </vt:lpstr>
      <vt:lpstr>Step1- Create a directory structure</vt:lpstr>
      <vt:lpstr>Step 2- Create a Servlet</vt:lpstr>
      <vt:lpstr>Step 2- Create a Servlet</vt:lpstr>
      <vt:lpstr>Step 3- Compile the Servlet</vt:lpstr>
      <vt:lpstr>Step 3- Compile the Servlet</vt:lpstr>
      <vt:lpstr>Step 4:Create a deployment descriptor</vt:lpstr>
      <vt:lpstr>Step 5: Start the Server and deploy the project </vt:lpstr>
      <vt:lpstr>Step 5: Start the Server and deploy the project </vt:lpstr>
      <vt:lpstr>Step 6:Access the servlet</vt:lpstr>
      <vt:lpstr>Step 6:Access the servlet(Changing the Port number</vt:lpstr>
      <vt:lpstr>Session Handling in Servlet</vt:lpstr>
      <vt:lpstr>Session Handling or Tracking</vt:lpstr>
      <vt:lpstr>Why to use Session Tracking</vt:lpstr>
      <vt:lpstr>Understanding  Cookies</vt:lpstr>
      <vt:lpstr>Cookies In Servlet </vt:lpstr>
      <vt:lpstr>Types of cookies: </vt:lpstr>
      <vt:lpstr>How to send Cookies to the Client  </vt:lpstr>
      <vt:lpstr>How to read cookies</vt:lpstr>
      <vt:lpstr>How to delete Cookie? </vt:lpstr>
      <vt:lpstr>Example of Cookies in java servlet </vt:lpstr>
      <vt:lpstr>Example of Cookies in java servlet </vt:lpstr>
      <vt:lpstr>Ex: To maintain username and password in cookie. </vt:lpstr>
      <vt:lpstr>Installation and Configuration Of Tomcat Web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</dc:title>
  <dc:creator>Rupali Patil</dc:creator>
  <cp:lastModifiedBy>Rupali Sarode</cp:lastModifiedBy>
  <cp:revision>70</cp:revision>
  <dcterms:created xsi:type="dcterms:W3CDTF">2021-08-17T18:32:12Z</dcterms:created>
  <dcterms:modified xsi:type="dcterms:W3CDTF">2022-09-27T05:19:58Z</dcterms:modified>
</cp:coreProperties>
</file>